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7" r:id="rId3"/>
    <p:sldId id="308" r:id="rId4"/>
    <p:sldId id="332" r:id="rId5"/>
    <p:sldId id="320" r:id="rId6"/>
    <p:sldId id="333" r:id="rId7"/>
    <p:sldId id="335" r:id="rId8"/>
    <p:sldId id="336" r:id="rId9"/>
    <p:sldId id="337" r:id="rId10"/>
    <p:sldId id="344" r:id="rId11"/>
    <p:sldId id="346" r:id="rId12"/>
    <p:sldId id="347" r:id="rId13"/>
    <p:sldId id="345" r:id="rId14"/>
    <p:sldId id="323" r:id="rId15"/>
    <p:sldId id="324" r:id="rId16"/>
    <p:sldId id="348" r:id="rId17"/>
    <p:sldId id="338" r:id="rId18"/>
    <p:sldId id="340" r:id="rId19"/>
    <p:sldId id="341" r:id="rId20"/>
    <p:sldId id="342" r:id="rId21"/>
    <p:sldId id="343" r:id="rId22"/>
    <p:sldId id="334" r:id="rId23"/>
    <p:sldId id="331" r:id="rId24"/>
    <p:sldId id="297" r:id="rId25"/>
    <p:sldId id="269" r:id="rId26"/>
    <p:sldId id="307" r:id="rId27"/>
    <p:sldId id="349" r:id="rId28"/>
    <p:sldId id="350" r:id="rId29"/>
    <p:sldId id="355" r:id="rId30"/>
    <p:sldId id="352" r:id="rId31"/>
    <p:sldId id="353" r:id="rId32"/>
    <p:sldId id="354" r:id="rId33"/>
    <p:sldId id="356" r:id="rId34"/>
    <p:sldId id="351" r:id="rId35"/>
    <p:sldId id="317" r:id="rId36"/>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ection par défaut" id="{949C1513-917C-450D-A7D8-39D04091D0C8}">
          <p14:sldIdLst>
            <p14:sldId id="256"/>
            <p14:sldId id="287"/>
            <p14:sldId id="308"/>
            <p14:sldId id="332"/>
            <p14:sldId id="320"/>
            <p14:sldId id="333"/>
            <p14:sldId id="335"/>
            <p14:sldId id="336"/>
            <p14:sldId id="337"/>
            <p14:sldId id="344"/>
            <p14:sldId id="346"/>
            <p14:sldId id="347"/>
            <p14:sldId id="345"/>
            <p14:sldId id="323"/>
            <p14:sldId id="324"/>
            <p14:sldId id="348"/>
            <p14:sldId id="338"/>
            <p14:sldId id="340"/>
            <p14:sldId id="341"/>
            <p14:sldId id="342"/>
            <p14:sldId id="343"/>
            <p14:sldId id="334"/>
            <p14:sldId id="331"/>
            <p14:sldId id="297"/>
            <p14:sldId id="269"/>
            <p14:sldId id="307"/>
            <p14:sldId id="349"/>
            <p14:sldId id="350"/>
            <p14:sldId id="355"/>
            <p14:sldId id="352"/>
            <p14:sldId id="353"/>
            <p14:sldId id="354"/>
            <p14:sldId id="356"/>
            <p14:sldId id="351"/>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16" autoAdjust="0"/>
  </p:normalViewPr>
  <p:slideViewPr>
    <p:cSldViewPr snapToGrid="0">
      <p:cViewPr varScale="1">
        <p:scale>
          <a:sx n="67" d="100"/>
          <a:sy n="67" d="100"/>
        </p:scale>
        <p:origin x="96" y="47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3893F-E8FA-487E-9E7D-6688AC96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a:extLst>
              <a:ext uri="{FF2B5EF4-FFF2-40B4-BE49-F238E27FC236}">
                <a16:creationId xmlns:a16="http://schemas.microsoft.com/office/drawing/2014/main" id="{0C05271C-701F-4C73-808B-B7CF0B12C46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5D9BA19-750F-48E1-92E0-4DB22540AF7D}" type="datetimeFigureOut">
              <a:rPr lang="fr-FR"/>
              <a:pPr>
                <a:defRPr/>
              </a:pPr>
              <a:t>16/03/2018</a:t>
            </a:fld>
            <a:endParaRPr lang="fr-FR"/>
          </a:p>
        </p:txBody>
      </p:sp>
      <p:sp>
        <p:nvSpPr>
          <p:cNvPr id="4" name="Espace réservé de l'image des diapositives 3">
            <a:extLst>
              <a:ext uri="{FF2B5EF4-FFF2-40B4-BE49-F238E27FC236}">
                <a16:creationId xmlns:a16="http://schemas.microsoft.com/office/drawing/2014/main" id="{E29CD56B-7538-4949-9935-B9551B49864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notes 4">
            <a:extLst>
              <a:ext uri="{FF2B5EF4-FFF2-40B4-BE49-F238E27FC236}">
                <a16:creationId xmlns:a16="http://schemas.microsoft.com/office/drawing/2014/main" id="{38D5456D-B4FB-4706-BCE4-8A3BAE164C1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497FA6D6-CD2C-44DB-983C-682688880BC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a:extLst>
              <a:ext uri="{FF2B5EF4-FFF2-40B4-BE49-F238E27FC236}">
                <a16:creationId xmlns:a16="http://schemas.microsoft.com/office/drawing/2014/main" id="{DE9946A9-CA81-409A-B263-EB96657AA4F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CC32C800-F1EC-4563-A4CB-7BFB6B498BC5}"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a:t>
            </a:fld>
            <a:endParaRPr lang="fr-FR"/>
          </a:p>
        </p:txBody>
      </p:sp>
    </p:spTree>
    <p:extLst>
      <p:ext uri="{BB962C8B-B14F-4D97-AF65-F5344CB8AC3E}">
        <p14:creationId xmlns:p14="http://schemas.microsoft.com/office/powerpoint/2010/main" val="58102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24</a:t>
            </a:fld>
            <a:endParaRPr lang="fr-FR"/>
          </a:p>
        </p:txBody>
      </p:sp>
    </p:spTree>
    <p:extLst>
      <p:ext uri="{BB962C8B-B14F-4D97-AF65-F5344CB8AC3E}">
        <p14:creationId xmlns:p14="http://schemas.microsoft.com/office/powerpoint/2010/main" val="507417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25</a:t>
            </a:fld>
            <a:endParaRPr lang="fr-FR"/>
          </a:p>
        </p:txBody>
      </p:sp>
    </p:spTree>
    <p:extLst>
      <p:ext uri="{BB962C8B-B14F-4D97-AF65-F5344CB8AC3E}">
        <p14:creationId xmlns:p14="http://schemas.microsoft.com/office/powerpoint/2010/main" val="157300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26</a:t>
            </a:fld>
            <a:endParaRPr lang="fr-FR"/>
          </a:p>
        </p:txBody>
      </p:sp>
    </p:spTree>
    <p:extLst>
      <p:ext uri="{BB962C8B-B14F-4D97-AF65-F5344CB8AC3E}">
        <p14:creationId xmlns:p14="http://schemas.microsoft.com/office/powerpoint/2010/main" val="171302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n’importe quel algorithme faible pouvait être efficacement transformé (« boosté ») en un algorithme robuste</a:t>
            </a:r>
          </a:p>
          <a:p>
            <a:r>
              <a:rPr lang="fr-FR" sz="1200" b="0" i="0" u="none" strike="noStrike" kern="1200" baseline="0" dirty="0">
                <a:solidFill>
                  <a:schemeClr val="tx1"/>
                </a:solidFill>
                <a:latin typeface="+mn-lt"/>
                <a:ea typeface="+mn-ea"/>
                <a:cs typeface="+mn-cs"/>
              </a:rPr>
              <a:t>le terme </a:t>
            </a:r>
            <a:r>
              <a:rPr lang="fr-FR" sz="1200" b="0" i="1" u="none" strike="noStrike" kern="1200" baseline="0" dirty="0" err="1">
                <a:solidFill>
                  <a:schemeClr val="tx1"/>
                </a:solidFill>
                <a:latin typeface="+mn-lt"/>
                <a:ea typeface="+mn-ea"/>
                <a:cs typeface="+mn-cs"/>
              </a:rPr>
              <a:t>boosting</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désigne, au sens large, les méthodes fonctionnant sur ce principe d’assemblage en série d’algorithmes faibles</a:t>
            </a:r>
          </a:p>
          <a:p>
            <a:r>
              <a:rPr lang="fr-FR" sz="1200" b="0" i="1" u="none" strike="noStrike" kern="1200" baseline="0" dirty="0" err="1">
                <a:solidFill>
                  <a:schemeClr val="tx1"/>
                </a:solidFill>
                <a:latin typeface="+mn-lt"/>
                <a:ea typeface="+mn-ea"/>
                <a:cs typeface="+mn-cs"/>
              </a:rPr>
              <a:t>random</a:t>
            </a:r>
            <a:r>
              <a:rPr lang="fr-FR" sz="1200" b="0" i="1" u="none" strike="noStrike" kern="1200" baseline="0" dirty="0">
                <a:solidFill>
                  <a:schemeClr val="tx1"/>
                </a:solidFill>
                <a:latin typeface="+mn-lt"/>
                <a:ea typeface="+mn-ea"/>
                <a:cs typeface="+mn-cs"/>
              </a:rPr>
              <a:t> </a:t>
            </a:r>
            <a:r>
              <a:rPr lang="fr-FR" sz="1200" b="0" i="1" u="none" strike="noStrike" kern="1200" baseline="0" dirty="0" err="1">
                <a:solidFill>
                  <a:schemeClr val="tx1"/>
                </a:solidFill>
                <a:latin typeface="+mn-lt"/>
                <a:ea typeface="+mn-ea"/>
                <a:cs typeface="+mn-cs"/>
              </a:rPr>
              <a:t>forest</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 les algorithmes faibles sont des arbres de décision unitaires indépendants. Chaque algorithme dispose de la même voix pour le vote final. Le </a:t>
            </a:r>
            <a:r>
              <a:rPr lang="fr-FR" sz="1200" b="0" i="1" u="none" strike="noStrike" kern="1200" baseline="0" dirty="0" err="1">
                <a:solidFill>
                  <a:schemeClr val="tx1"/>
                </a:solidFill>
                <a:latin typeface="+mn-lt"/>
                <a:ea typeface="+mn-ea"/>
                <a:cs typeface="+mn-cs"/>
              </a:rPr>
              <a:t>boosting</a:t>
            </a:r>
            <a:r>
              <a:rPr lang="fr-FR" sz="1200" b="0" i="1" u="none" strike="noStrike" kern="1200" baseline="0" dirty="0">
                <a:solidFill>
                  <a:schemeClr val="tx1"/>
                </a:solidFill>
                <a:latin typeface="+mn-lt"/>
                <a:ea typeface="+mn-ea"/>
                <a:cs typeface="+mn-cs"/>
              </a:rPr>
              <a:t> </a:t>
            </a:r>
            <a:r>
              <a:rPr lang="fr-FR" sz="1200" b="0" i="0" u="none" strike="noStrike" kern="1200" baseline="0" dirty="0">
                <a:solidFill>
                  <a:schemeClr val="tx1"/>
                </a:solidFill>
                <a:latin typeface="+mn-lt"/>
                <a:ea typeface="+mn-ea"/>
                <a:cs typeface="+mn-cs"/>
              </a:rPr>
              <a:t>réalise une somme pondérée pour la décision finale.</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27</a:t>
            </a:fld>
            <a:endParaRPr lang="fr-FR"/>
          </a:p>
        </p:txBody>
      </p:sp>
    </p:spTree>
    <p:extLst>
      <p:ext uri="{BB962C8B-B14F-4D97-AF65-F5344CB8AC3E}">
        <p14:creationId xmlns:p14="http://schemas.microsoft.com/office/powerpoint/2010/main" val="404725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http://webgraphviz.com/</a:t>
            </a:r>
          </a:p>
          <a:p>
            <a:r>
              <a:rPr lang="fr-FR" dirty="0"/>
              <a:t>Arbre de profondeur 3, à 2 </a:t>
            </a:r>
            <a:r>
              <a:rPr lang="fr-FR" dirty="0" err="1"/>
              <a:t>splits</a:t>
            </a:r>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33</a:t>
            </a:fld>
            <a:endParaRPr lang="fr-FR"/>
          </a:p>
        </p:txBody>
      </p:sp>
    </p:spTree>
    <p:extLst>
      <p:ext uri="{BB962C8B-B14F-4D97-AF65-F5344CB8AC3E}">
        <p14:creationId xmlns:p14="http://schemas.microsoft.com/office/powerpoint/2010/main" val="421285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3</a:t>
            </a:fld>
            <a:endParaRPr lang="fr-FR"/>
          </a:p>
        </p:txBody>
      </p:sp>
    </p:spTree>
    <p:extLst>
      <p:ext uri="{BB962C8B-B14F-4D97-AF65-F5344CB8AC3E}">
        <p14:creationId xmlns:p14="http://schemas.microsoft.com/office/powerpoint/2010/main" val="194665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5</a:t>
            </a:fld>
            <a:endParaRPr lang="fr-FR"/>
          </a:p>
        </p:txBody>
      </p:sp>
    </p:spTree>
    <p:extLst>
      <p:ext uri="{BB962C8B-B14F-4D97-AF65-F5344CB8AC3E}">
        <p14:creationId xmlns:p14="http://schemas.microsoft.com/office/powerpoint/2010/main" val="54032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Avec cet ensemble de </a:t>
            </a:r>
            <a:r>
              <a:rPr lang="fr-FR" dirty="0" err="1"/>
              <a:t>features</a:t>
            </a:r>
            <a:r>
              <a:rPr lang="fr-FR" dirty="0"/>
              <a:t> on va faire 2 choses :</a:t>
            </a:r>
          </a:p>
          <a:p>
            <a:endParaRPr lang="fr-FR" dirty="0"/>
          </a:p>
          <a:p>
            <a:r>
              <a:rPr lang="fr-FR" dirty="0"/>
              <a:t>-Prédire l’achat sur le mois qui vient</a:t>
            </a:r>
          </a:p>
          <a:p>
            <a:r>
              <a:rPr lang="fr-FR" dirty="0"/>
              <a:t>-Chercher un nombre de clusters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12</a:t>
            </a:fld>
            <a:endParaRPr lang="fr-FR"/>
          </a:p>
        </p:txBody>
      </p:sp>
    </p:spTree>
    <p:extLst>
      <p:ext uri="{BB962C8B-B14F-4D97-AF65-F5344CB8AC3E}">
        <p14:creationId xmlns:p14="http://schemas.microsoft.com/office/powerpoint/2010/main" val="3581248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err="1">
                <a:solidFill>
                  <a:schemeClr val="tx1"/>
                </a:solidFill>
                <a:effectLst/>
                <a:latin typeface="+mn-lt"/>
                <a:ea typeface="+mn-ea"/>
                <a:cs typeface="+mn-cs"/>
              </a:rPr>
              <a:t>n_estimators</a:t>
            </a:r>
            <a:r>
              <a:rPr lang="fr-FR" sz="1200" b="0" i="0" kern="1200" dirty="0">
                <a:solidFill>
                  <a:schemeClr val="tx1"/>
                </a:solidFill>
                <a:effectLst/>
                <a:latin typeface="+mn-lt"/>
                <a:ea typeface="+mn-ea"/>
                <a:cs typeface="+mn-cs"/>
              </a:rPr>
              <a:t>=200 : J'ai augmenté ce </a:t>
            </a:r>
            <a:r>
              <a:rPr lang="fr-FR" sz="1200" b="0" i="0" kern="1200" dirty="0" err="1">
                <a:solidFill>
                  <a:schemeClr val="tx1"/>
                </a:solidFill>
                <a:effectLst/>
                <a:latin typeface="+mn-lt"/>
                <a:ea typeface="+mn-ea"/>
                <a:cs typeface="+mn-cs"/>
              </a:rPr>
              <a:t>parmamètres</a:t>
            </a:r>
            <a:r>
              <a:rPr lang="fr-FR" sz="1200" b="0" i="0" kern="1200" dirty="0">
                <a:solidFill>
                  <a:schemeClr val="tx1"/>
                </a:solidFill>
                <a:effectLst/>
                <a:latin typeface="+mn-lt"/>
                <a:ea typeface="+mn-ea"/>
                <a:cs typeface="+mn-cs"/>
              </a:rPr>
              <a:t> jusqu'à ce que le score final se mette à diminuer, cela correspond au moment où le modèle se met à </a:t>
            </a:r>
            <a:r>
              <a:rPr lang="fr-FR" sz="1200" b="0" i="0" kern="1200" dirty="0" err="1">
                <a:solidFill>
                  <a:schemeClr val="tx1"/>
                </a:solidFill>
                <a:effectLst/>
                <a:latin typeface="+mn-lt"/>
                <a:ea typeface="+mn-ea"/>
                <a:cs typeface="+mn-cs"/>
              </a:rPr>
              <a:t>overfitter</a:t>
            </a:r>
            <a:r>
              <a:rPr lang="fr-FR" sz="1200" b="0" i="0" kern="1200" dirty="0">
                <a:solidFill>
                  <a:schemeClr val="tx1"/>
                </a:solidFill>
                <a:effectLst/>
                <a:latin typeface="+mn-lt"/>
                <a:ea typeface="+mn-ea"/>
                <a:cs typeface="+mn-cs"/>
              </a:rPr>
              <a:t>.</a:t>
            </a:r>
          </a:p>
          <a:p>
            <a:r>
              <a:rPr lang="fr-FR" sz="1200" b="0" i="0" kern="1200" dirty="0" err="1">
                <a:solidFill>
                  <a:schemeClr val="tx1"/>
                </a:solidFill>
                <a:effectLst/>
                <a:latin typeface="+mn-lt"/>
                <a:ea typeface="+mn-ea"/>
                <a:cs typeface="+mn-cs"/>
              </a:rPr>
              <a:t>learning_rate</a:t>
            </a:r>
            <a:r>
              <a:rPr lang="fr-FR" sz="1200" b="0" i="0" kern="1200" dirty="0">
                <a:solidFill>
                  <a:schemeClr val="tx1"/>
                </a:solidFill>
                <a:effectLst/>
                <a:latin typeface="+mn-lt"/>
                <a:ea typeface="+mn-ea"/>
                <a:cs typeface="+mn-cs"/>
              </a:rPr>
              <a:t>=0.03 : c'est le pas de la descente de gradient</a:t>
            </a:r>
          </a:p>
          <a:p>
            <a:r>
              <a:rPr lang="fr-FR" sz="1200" b="0" i="0" kern="1200" dirty="0" err="1">
                <a:solidFill>
                  <a:schemeClr val="tx1"/>
                </a:solidFill>
                <a:effectLst/>
                <a:latin typeface="+mn-lt"/>
                <a:ea typeface="+mn-ea"/>
                <a:cs typeface="+mn-cs"/>
              </a:rPr>
              <a:t>max_depth</a:t>
            </a:r>
            <a:r>
              <a:rPr lang="fr-FR" sz="1200" b="0" i="0" kern="1200" dirty="0">
                <a:solidFill>
                  <a:schemeClr val="tx1"/>
                </a:solidFill>
                <a:effectLst/>
                <a:latin typeface="+mn-lt"/>
                <a:ea typeface="+mn-ea"/>
                <a:cs typeface="+mn-cs"/>
              </a:rPr>
              <a:t>=3 : nombre de </a:t>
            </a:r>
            <a:r>
              <a:rPr lang="fr-FR" sz="1200" b="0" i="0" kern="1200" dirty="0" err="1">
                <a:solidFill>
                  <a:schemeClr val="tx1"/>
                </a:solidFill>
                <a:effectLst/>
                <a:latin typeface="+mn-lt"/>
                <a:ea typeface="+mn-ea"/>
                <a:cs typeface="+mn-cs"/>
              </a:rPr>
              <a:t>noeuds</a:t>
            </a:r>
            <a:r>
              <a:rPr lang="fr-FR" sz="1200" b="0" i="0" kern="1200" dirty="0">
                <a:solidFill>
                  <a:schemeClr val="tx1"/>
                </a:solidFill>
                <a:effectLst/>
                <a:latin typeface="+mn-lt"/>
                <a:ea typeface="+mn-ea"/>
                <a:cs typeface="+mn-cs"/>
              </a:rPr>
              <a:t> des estimateurs faibles</a:t>
            </a:r>
          </a:p>
          <a:p>
            <a:r>
              <a:rPr lang="fr-FR" sz="1200" b="0" i="0" kern="1200" dirty="0" err="1">
                <a:solidFill>
                  <a:schemeClr val="tx1"/>
                </a:solidFill>
                <a:effectLst/>
                <a:latin typeface="+mn-lt"/>
                <a:ea typeface="+mn-ea"/>
                <a:cs typeface="+mn-cs"/>
              </a:rPr>
              <a:t>max_features</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sqrt</a:t>
            </a:r>
            <a:r>
              <a:rPr lang="fr-FR" sz="1200" b="0" i="0" kern="1200" dirty="0">
                <a:solidFill>
                  <a:schemeClr val="tx1"/>
                </a:solidFill>
                <a:effectLst/>
                <a:latin typeface="+mn-lt"/>
                <a:ea typeface="+mn-ea"/>
                <a:cs typeface="+mn-cs"/>
              </a:rPr>
              <a:t>' : nombre max de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à considérer pour scinder un </a:t>
            </a:r>
            <a:r>
              <a:rPr lang="fr-FR" sz="1200" b="0" i="0" kern="1200" dirty="0" err="1">
                <a:solidFill>
                  <a:schemeClr val="tx1"/>
                </a:solidFill>
                <a:effectLst/>
                <a:latin typeface="+mn-lt"/>
                <a:ea typeface="+mn-ea"/>
                <a:cs typeface="+mn-cs"/>
              </a:rPr>
              <a:t>noeud</a:t>
            </a:r>
            <a:r>
              <a:rPr lang="fr-FR" sz="1200" b="0" i="0" kern="1200" dirty="0">
                <a:solidFill>
                  <a:schemeClr val="tx1"/>
                </a:solidFill>
                <a:effectLst/>
                <a:latin typeface="+mn-lt"/>
                <a:ea typeface="+mn-ea"/>
                <a:cs typeface="+mn-cs"/>
              </a:rPr>
              <a:t>, lorsqu'il est inférieur au nombre de </a:t>
            </a:r>
            <a:r>
              <a:rPr lang="fr-FR" sz="1200" b="0" i="0" kern="1200" dirty="0" err="1">
                <a:solidFill>
                  <a:schemeClr val="tx1"/>
                </a:solidFill>
                <a:effectLst/>
                <a:latin typeface="+mn-lt"/>
                <a:ea typeface="+mn-ea"/>
                <a:cs typeface="+mn-cs"/>
              </a:rPr>
              <a:t>feature</a:t>
            </a:r>
            <a:r>
              <a:rPr lang="fr-FR" sz="1200" b="0" i="0" kern="1200" dirty="0">
                <a:solidFill>
                  <a:schemeClr val="tx1"/>
                </a:solidFill>
                <a:effectLst/>
                <a:latin typeface="+mn-lt"/>
                <a:ea typeface="+mn-ea"/>
                <a:cs typeface="+mn-cs"/>
              </a:rPr>
              <a:t> cela permet de réduire la variance (mais d'augmenter le biais)</a:t>
            </a:r>
          </a:p>
          <a:p>
            <a:r>
              <a:rPr lang="fr-FR" sz="1200" b="0" i="0" kern="1200" dirty="0" err="1">
                <a:solidFill>
                  <a:schemeClr val="tx1"/>
                </a:solidFill>
                <a:effectLst/>
                <a:latin typeface="+mn-lt"/>
                <a:ea typeface="+mn-ea"/>
                <a:cs typeface="+mn-cs"/>
              </a:rPr>
              <a:t>subsample</a:t>
            </a:r>
            <a:r>
              <a:rPr lang="fr-FR" sz="1200" b="0" i="0" kern="1200" dirty="0">
                <a:solidFill>
                  <a:schemeClr val="tx1"/>
                </a:solidFill>
                <a:effectLst/>
                <a:latin typeface="+mn-lt"/>
                <a:ea typeface="+mn-ea"/>
                <a:cs typeface="+mn-cs"/>
              </a:rPr>
              <a:t>=0.5 : c'est la fraction de l'échantillon à utiliser pour entrainer les estimateurs faibles. S'il est inférieur à 1 cela correspond à une descente de gradient stochastique</a:t>
            </a:r>
          </a:p>
          <a:p>
            <a:r>
              <a:rPr lang="fr-FR" sz="1200" b="0" i="0" kern="1200" dirty="0" err="1">
                <a:solidFill>
                  <a:schemeClr val="tx1"/>
                </a:solidFill>
                <a:effectLst/>
                <a:latin typeface="+mn-lt"/>
                <a:ea typeface="+mn-ea"/>
                <a:cs typeface="+mn-cs"/>
              </a:rPr>
              <a:t>loss</a:t>
            </a:r>
            <a:r>
              <a:rPr lang="fr-FR" sz="1200" b="0" i="0" kern="1200" dirty="0">
                <a:solidFill>
                  <a:schemeClr val="tx1"/>
                </a:solidFill>
                <a:effectLst/>
                <a:latin typeface="+mn-lt"/>
                <a:ea typeface="+mn-ea"/>
                <a:cs typeface="+mn-cs"/>
              </a:rPr>
              <a:t>='</a:t>
            </a:r>
            <a:r>
              <a:rPr lang="fr-FR" sz="1200" b="0" i="0" kern="1200" dirty="0" err="1">
                <a:solidFill>
                  <a:schemeClr val="tx1"/>
                </a:solidFill>
                <a:effectLst/>
                <a:latin typeface="+mn-lt"/>
                <a:ea typeface="+mn-ea"/>
                <a:cs typeface="+mn-cs"/>
              </a:rPr>
              <a:t>deviance</a:t>
            </a:r>
            <a:r>
              <a:rPr lang="fr-FR" sz="1200" b="0" i="0" kern="1200" dirty="0">
                <a:solidFill>
                  <a:schemeClr val="tx1"/>
                </a:solidFill>
                <a:effectLst/>
                <a:latin typeface="+mn-lt"/>
                <a:ea typeface="+mn-ea"/>
                <a:cs typeface="+mn-cs"/>
              </a:rPr>
              <a:t>' : la valeur par défaut obtient de meilleurs résultats</a:t>
            </a:r>
          </a:p>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14</a:t>
            </a:fld>
            <a:endParaRPr lang="fr-FR"/>
          </a:p>
        </p:txBody>
      </p:sp>
    </p:spTree>
    <p:extLst>
      <p:ext uri="{BB962C8B-B14F-4D97-AF65-F5344CB8AC3E}">
        <p14:creationId xmlns:p14="http://schemas.microsoft.com/office/powerpoint/2010/main" val="4157564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quand même des soucis avec les faux négatifs, ils sont </a:t>
            </a:r>
            <a:r>
              <a:rPr lang="fr-FR" dirty="0" err="1"/>
              <a:t>difficilies</a:t>
            </a:r>
            <a:r>
              <a:rPr lang="fr-FR" dirty="0"/>
              <a:t> à prédire.</a:t>
            </a:r>
          </a:p>
          <a:p>
            <a:endParaRPr lang="fr-FR" dirty="0"/>
          </a:p>
          <a:p>
            <a:r>
              <a:rPr lang="fr-FR" dirty="0"/>
              <a:t>Ce qui semble quand même normal, en effet, certains clients achètent tous les mois, c'est facile à prédire. </a:t>
            </a:r>
          </a:p>
          <a:p>
            <a:r>
              <a:rPr lang="fr-FR" dirty="0"/>
              <a:t>La majorité des autres étant plus discrets on peut parier sur 'pas d'achat’. </a:t>
            </a:r>
          </a:p>
          <a:p>
            <a:r>
              <a:rPr lang="fr-FR" dirty="0"/>
              <a:t>Oui mais il y en a quand même qui ont des besoins, et c'est là que c'est difficile à prédire, d'où le fort taux de faux négatifs.</a:t>
            </a:r>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15</a:t>
            </a:fld>
            <a:endParaRPr lang="fr-FR"/>
          </a:p>
        </p:txBody>
      </p:sp>
    </p:spTree>
    <p:extLst>
      <p:ext uri="{BB962C8B-B14F-4D97-AF65-F5344CB8AC3E}">
        <p14:creationId xmlns:p14="http://schemas.microsoft.com/office/powerpoint/2010/main" val="352955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CC32C800-F1EC-4563-A4CB-7BFB6B498BC5}" type="slidenum">
              <a:rPr lang="fr-FR" smtClean="0"/>
              <a:pPr>
                <a:defRPr/>
              </a:pPr>
              <a:t>17</a:t>
            </a:fld>
            <a:endParaRPr lang="fr-FR"/>
          </a:p>
        </p:txBody>
      </p:sp>
    </p:spTree>
    <p:extLst>
      <p:ext uri="{BB962C8B-B14F-4D97-AF65-F5344CB8AC3E}">
        <p14:creationId xmlns:p14="http://schemas.microsoft.com/office/powerpoint/2010/main" val="336574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F579F-92A0-4867-A995-33835FBA2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A41A8D-F84B-483F-A7F6-AB3606177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9E5529-E384-4B0C-98F7-05F6A65D1092}"/>
              </a:ext>
            </a:extLst>
          </p:cNvPr>
          <p:cNvSpPr>
            <a:spLocks noGrp="1"/>
          </p:cNvSpPr>
          <p:nvPr>
            <p:ph type="dt" sz="half" idx="10"/>
          </p:nvPr>
        </p:nvSpPr>
        <p:spPr/>
        <p:txBody>
          <a:bodyPr/>
          <a:lstStyle>
            <a:lvl1pPr>
              <a:defRPr/>
            </a:lvl1pPr>
          </a:lstStyle>
          <a:p>
            <a:pPr>
              <a:defRPr/>
            </a:pPr>
            <a:fld id="{51EA60A1-B0B0-4A76-A967-B752B64D0297}" type="datetimeFigureOut">
              <a:rPr lang="fr-FR"/>
              <a:pPr>
                <a:defRPr/>
              </a:pPr>
              <a:t>16/03/2018</a:t>
            </a:fld>
            <a:endParaRPr lang="fr-FR"/>
          </a:p>
        </p:txBody>
      </p:sp>
      <p:sp>
        <p:nvSpPr>
          <p:cNvPr id="5" name="Espace réservé du pied de page 4">
            <a:extLst>
              <a:ext uri="{FF2B5EF4-FFF2-40B4-BE49-F238E27FC236}">
                <a16:creationId xmlns:a16="http://schemas.microsoft.com/office/drawing/2014/main" id="{D4630417-9CB2-45D6-B79D-FF0D92695C1A}"/>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566DE4E0-46C3-41E8-8F4F-3B58066AC7D1}"/>
              </a:ext>
            </a:extLst>
          </p:cNvPr>
          <p:cNvSpPr>
            <a:spLocks noGrp="1"/>
          </p:cNvSpPr>
          <p:nvPr>
            <p:ph type="sldNum" sz="quarter" idx="12"/>
          </p:nvPr>
        </p:nvSpPr>
        <p:spPr/>
        <p:txBody>
          <a:bodyPr/>
          <a:lstStyle>
            <a:lvl1pPr>
              <a:defRPr/>
            </a:lvl1pPr>
          </a:lstStyle>
          <a:p>
            <a:pPr>
              <a:defRPr/>
            </a:pPr>
            <a:fld id="{94F9331B-C9D2-46E6-AF5A-A268D52C46D9}" type="slidenum">
              <a:rPr lang="fr-FR"/>
              <a:pPr>
                <a:defRPr/>
              </a:pPr>
              <a:t>‹N°›</a:t>
            </a:fld>
            <a:endParaRPr lang="fr-FR"/>
          </a:p>
        </p:txBody>
      </p:sp>
    </p:spTree>
    <p:extLst>
      <p:ext uri="{BB962C8B-B14F-4D97-AF65-F5344CB8AC3E}">
        <p14:creationId xmlns:p14="http://schemas.microsoft.com/office/powerpoint/2010/main" val="3491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75323-D279-4FE8-9861-235FBCD74C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66026B1-065B-4F78-98B9-0DD76174830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9E880F-350B-4462-966F-1857F40F8333}"/>
              </a:ext>
            </a:extLst>
          </p:cNvPr>
          <p:cNvSpPr>
            <a:spLocks noGrp="1"/>
          </p:cNvSpPr>
          <p:nvPr>
            <p:ph type="dt" sz="half" idx="10"/>
          </p:nvPr>
        </p:nvSpPr>
        <p:spPr/>
        <p:txBody>
          <a:bodyPr/>
          <a:lstStyle>
            <a:lvl1pPr>
              <a:defRPr/>
            </a:lvl1pPr>
          </a:lstStyle>
          <a:p>
            <a:pPr>
              <a:defRPr/>
            </a:pPr>
            <a:fld id="{589BC502-35EE-4EBA-A490-0578CC6AFA12}" type="datetimeFigureOut">
              <a:rPr lang="fr-FR"/>
              <a:pPr>
                <a:defRPr/>
              </a:pPr>
              <a:t>16/03/2018</a:t>
            </a:fld>
            <a:endParaRPr lang="fr-FR"/>
          </a:p>
        </p:txBody>
      </p:sp>
      <p:sp>
        <p:nvSpPr>
          <p:cNvPr id="5" name="Espace réservé du pied de page 4">
            <a:extLst>
              <a:ext uri="{FF2B5EF4-FFF2-40B4-BE49-F238E27FC236}">
                <a16:creationId xmlns:a16="http://schemas.microsoft.com/office/drawing/2014/main" id="{D034618C-4826-42B3-B315-566B3BC739BB}"/>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35EF10A-2914-4558-858F-D2701EC5A84D}"/>
              </a:ext>
            </a:extLst>
          </p:cNvPr>
          <p:cNvSpPr>
            <a:spLocks noGrp="1"/>
          </p:cNvSpPr>
          <p:nvPr>
            <p:ph type="sldNum" sz="quarter" idx="12"/>
          </p:nvPr>
        </p:nvSpPr>
        <p:spPr/>
        <p:txBody>
          <a:bodyPr/>
          <a:lstStyle>
            <a:lvl1pPr>
              <a:defRPr/>
            </a:lvl1pPr>
          </a:lstStyle>
          <a:p>
            <a:pPr>
              <a:defRPr/>
            </a:pPr>
            <a:fld id="{DD62484B-5AED-4DBB-989C-4F50AD455055}" type="slidenum">
              <a:rPr lang="fr-FR"/>
              <a:pPr>
                <a:defRPr/>
              </a:pPr>
              <a:t>‹N°›</a:t>
            </a:fld>
            <a:endParaRPr lang="fr-FR"/>
          </a:p>
        </p:txBody>
      </p:sp>
    </p:spTree>
    <p:extLst>
      <p:ext uri="{BB962C8B-B14F-4D97-AF65-F5344CB8AC3E}">
        <p14:creationId xmlns:p14="http://schemas.microsoft.com/office/powerpoint/2010/main" val="323282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CA1A51-7108-4513-814A-946DA87E670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05705A5-4A45-4D94-9AD8-66C08E0BEC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C6BF03-949A-44B7-A2E2-15D173EE3A74}"/>
              </a:ext>
            </a:extLst>
          </p:cNvPr>
          <p:cNvSpPr>
            <a:spLocks noGrp="1"/>
          </p:cNvSpPr>
          <p:nvPr>
            <p:ph type="dt" sz="half" idx="10"/>
          </p:nvPr>
        </p:nvSpPr>
        <p:spPr/>
        <p:txBody>
          <a:bodyPr/>
          <a:lstStyle>
            <a:lvl1pPr>
              <a:defRPr/>
            </a:lvl1pPr>
          </a:lstStyle>
          <a:p>
            <a:pPr>
              <a:defRPr/>
            </a:pPr>
            <a:fld id="{F1C4B892-B868-4238-9B24-7671E512402A}" type="datetimeFigureOut">
              <a:rPr lang="fr-FR"/>
              <a:pPr>
                <a:defRPr/>
              </a:pPr>
              <a:t>16/03/2018</a:t>
            </a:fld>
            <a:endParaRPr lang="fr-FR"/>
          </a:p>
        </p:txBody>
      </p:sp>
      <p:sp>
        <p:nvSpPr>
          <p:cNvPr id="5" name="Espace réservé du pied de page 4">
            <a:extLst>
              <a:ext uri="{FF2B5EF4-FFF2-40B4-BE49-F238E27FC236}">
                <a16:creationId xmlns:a16="http://schemas.microsoft.com/office/drawing/2014/main" id="{1714ADE3-C3EC-4CE5-BB7B-BF13327294D8}"/>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E5A3B51A-BA75-4577-B027-71C5DE980E4B}"/>
              </a:ext>
            </a:extLst>
          </p:cNvPr>
          <p:cNvSpPr>
            <a:spLocks noGrp="1"/>
          </p:cNvSpPr>
          <p:nvPr>
            <p:ph type="sldNum" sz="quarter" idx="12"/>
          </p:nvPr>
        </p:nvSpPr>
        <p:spPr/>
        <p:txBody>
          <a:bodyPr/>
          <a:lstStyle>
            <a:lvl1pPr>
              <a:defRPr/>
            </a:lvl1pPr>
          </a:lstStyle>
          <a:p>
            <a:pPr>
              <a:defRPr/>
            </a:pPr>
            <a:fld id="{35BCDB54-88DF-49CD-BE48-CAE7DE6D0862}" type="slidenum">
              <a:rPr lang="fr-FR"/>
              <a:pPr>
                <a:defRPr/>
              </a:pPr>
              <a:t>‹N°›</a:t>
            </a:fld>
            <a:endParaRPr lang="fr-FR"/>
          </a:p>
        </p:txBody>
      </p:sp>
    </p:spTree>
    <p:extLst>
      <p:ext uri="{BB962C8B-B14F-4D97-AF65-F5344CB8AC3E}">
        <p14:creationId xmlns:p14="http://schemas.microsoft.com/office/powerpoint/2010/main" val="33317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AE7AD7-5B26-4121-AE8F-A45E505613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F8B308-E806-4272-8812-148DD5DC4EDF}"/>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671A8C-0651-4A81-9261-52F10E64EB99}"/>
              </a:ext>
            </a:extLst>
          </p:cNvPr>
          <p:cNvSpPr>
            <a:spLocks noGrp="1"/>
          </p:cNvSpPr>
          <p:nvPr>
            <p:ph type="dt" sz="half" idx="10"/>
          </p:nvPr>
        </p:nvSpPr>
        <p:spPr/>
        <p:txBody>
          <a:bodyPr/>
          <a:lstStyle>
            <a:lvl1pPr>
              <a:defRPr/>
            </a:lvl1pPr>
          </a:lstStyle>
          <a:p>
            <a:pPr>
              <a:defRPr/>
            </a:pPr>
            <a:fld id="{E4F9E33E-FF45-4007-BA78-77526BD596BA}" type="datetimeFigureOut">
              <a:rPr lang="fr-FR"/>
              <a:pPr>
                <a:defRPr/>
              </a:pPr>
              <a:t>16/03/2018</a:t>
            </a:fld>
            <a:endParaRPr lang="fr-FR"/>
          </a:p>
        </p:txBody>
      </p:sp>
      <p:sp>
        <p:nvSpPr>
          <p:cNvPr id="5" name="Espace réservé du pied de page 4">
            <a:extLst>
              <a:ext uri="{FF2B5EF4-FFF2-40B4-BE49-F238E27FC236}">
                <a16:creationId xmlns:a16="http://schemas.microsoft.com/office/drawing/2014/main" id="{DD805F57-FF8A-4DC2-8ED0-E7539630D3E5}"/>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80D512D2-976F-43EF-9CF2-8EF4D72EB3A7}"/>
              </a:ext>
            </a:extLst>
          </p:cNvPr>
          <p:cNvSpPr>
            <a:spLocks noGrp="1"/>
          </p:cNvSpPr>
          <p:nvPr>
            <p:ph type="sldNum" sz="quarter" idx="12"/>
          </p:nvPr>
        </p:nvSpPr>
        <p:spPr/>
        <p:txBody>
          <a:bodyPr/>
          <a:lstStyle>
            <a:lvl1pPr>
              <a:defRPr/>
            </a:lvl1pPr>
          </a:lstStyle>
          <a:p>
            <a:pPr>
              <a:defRPr/>
            </a:pPr>
            <a:fld id="{388D4B65-7D2A-4F76-B6EA-D5AE5DB51148}" type="slidenum">
              <a:rPr lang="fr-FR"/>
              <a:pPr>
                <a:defRPr/>
              </a:pPr>
              <a:t>‹N°›</a:t>
            </a:fld>
            <a:endParaRPr lang="fr-FR"/>
          </a:p>
        </p:txBody>
      </p:sp>
    </p:spTree>
    <p:extLst>
      <p:ext uri="{BB962C8B-B14F-4D97-AF65-F5344CB8AC3E}">
        <p14:creationId xmlns:p14="http://schemas.microsoft.com/office/powerpoint/2010/main" val="27488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E15F9-C0BC-4500-AE2E-98BC9BD4176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2448A9-8164-442D-9F0F-72CD79BB9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3512193-DE82-4330-8171-53B25ED29F13}"/>
              </a:ext>
            </a:extLst>
          </p:cNvPr>
          <p:cNvSpPr>
            <a:spLocks noGrp="1"/>
          </p:cNvSpPr>
          <p:nvPr>
            <p:ph type="dt" sz="half" idx="10"/>
          </p:nvPr>
        </p:nvSpPr>
        <p:spPr/>
        <p:txBody>
          <a:bodyPr/>
          <a:lstStyle>
            <a:lvl1pPr>
              <a:defRPr/>
            </a:lvl1pPr>
          </a:lstStyle>
          <a:p>
            <a:pPr>
              <a:defRPr/>
            </a:pPr>
            <a:fld id="{0D1CFEDD-96B0-4820-AD48-276339A8B9D4}" type="datetimeFigureOut">
              <a:rPr lang="fr-FR"/>
              <a:pPr>
                <a:defRPr/>
              </a:pPr>
              <a:t>16/03/2018</a:t>
            </a:fld>
            <a:endParaRPr lang="fr-FR"/>
          </a:p>
        </p:txBody>
      </p:sp>
      <p:sp>
        <p:nvSpPr>
          <p:cNvPr id="5" name="Espace réservé du pied de page 4">
            <a:extLst>
              <a:ext uri="{FF2B5EF4-FFF2-40B4-BE49-F238E27FC236}">
                <a16:creationId xmlns:a16="http://schemas.microsoft.com/office/drawing/2014/main" id="{3ED0B933-6742-43BD-A57A-C7A685A03203}"/>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BDFEDCC9-BBA0-4B55-B782-A5D9233F74FC}"/>
              </a:ext>
            </a:extLst>
          </p:cNvPr>
          <p:cNvSpPr>
            <a:spLocks noGrp="1"/>
          </p:cNvSpPr>
          <p:nvPr>
            <p:ph type="sldNum" sz="quarter" idx="12"/>
          </p:nvPr>
        </p:nvSpPr>
        <p:spPr/>
        <p:txBody>
          <a:bodyPr/>
          <a:lstStyle>
            <a:lvl1pPr>
              <a:defRPr/>
            </a:lvl1pPr>
          </a:lstStyle>
          <a:p>
            <a:pPr>
              <a:defRPr/>
            </a:pPr>
            <a:fld id="{1A48C936-74A0-44B1-8AEF-E9696A2013B5}" type="slidenum">
              <a:rPr lang="fr-FR"/>
              <a:pPr>
                <a:defRPr/>
              </a:pPr>
              <a:t>‹N°›</a:t>
            </a:fld>
            <a:endParaRPr lang="fr-FR"/>
          </a:p>
        </p:txBody>
      </p:sp>
    </p:spTree>
    <p:extLst>
      <p:ext uri="{BB962C8B-B14F-4D97-AF65-F5344CB8AC3E}">
        <p14:creationId xmlns:p14="http://schemas.microsoft.com/office/powerpoint/2010/main" val="310533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4F8F2-3316-4BE5-8406-ECDA692604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FC075-0049-47D9-AFC8-A1222D3C6F4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83D8951-F5F0-4EC7-A083-EE63A9F8287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a:extLst>
              <a:ext uri="{FF2B5EF4-FFF2-40B4-BE49-F238E27FC236}">
                <a16:creationId xmlns:a16="http://schemas.microsoft.com/office/drawing/2014/main" id="{A38F5885-0E16-42D8-A438-C051DE5E61E3}"/>
              </a:ext>
            </a:extLst>
          </p:cNvPr>
          <p:cNvSpPr>
            <a:spLocks noGrp="1"/>
          </p:cNvSpPr>
          <p:nvPr>
            <p:ph type="dt" sz="half" idx="10"/>
          </p:nvPr>
        </p:nvSpPr>
        <p:spPr/>
        <p:txBody>
          <a:bodyPr/>
          <a:lstStyle>
            <a:lvl1pPr>
              <a:defRPr/>
            </a:lvl1pPr>
          </a:lstStyle>
          <a:p>
            <a:pPr>
              <a:defRPr/>
            </a:pPr>
            <a:fld id="{1CCCEA68-5325-4FEB-8BA0-E929A2D082D6}" type="datetimeFigureOut">
              <a:rPr lang="fr-FR"/>
              <a:pPr>
                <a:defRPr/>
              </a:pPr>
              <a:t>16/03/2018</a:t>
            </a:fld>
            <a:endParaRPr lang="fr-FR"/>
          </a:p>
        </p:txBody>
      </p:sp>
      <p:sp>
        <p:nvSpPr>
          <p:cNvPr id="6" name="Espace réservé du pied de page 4">
            <a:extLst>
              <a:ext uri="{FF2B5EF4-FFF2-40B4-BE49-F238E27FC236}">
                <a16:creationId xmlns:a16="http://schemas.microsoft.com/office/drawing/2014/main" id="{B006D1CF-9C18-4D4E-B913-6B5B85699C03}"/>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D90F5DAA-F105-4B06-A70D-BDFE0176B4CD}"/>
              </a:ext>
            </a:extLst>
          </p:cNvPr>
          <p:cNvSpPr>
            <a:spLocks noGrp="1"/>
          </p:cNvSpPr>
          <p:nvPr>
            <p:ph type="sldNum" sz="quarter" idx="12"/>
          </p:nvPr>
        </p:nvSpPr>
        <p:spPr/>
        <p:txBody>
          <a:bodyPr/>
          <a:lstStyle>
            <a:lvl1pPr>
              <a:defRPr/>
            </a:lvl1pPr>
          </a:lstStyle>
          <a:p>
            <a:pPr>
              <a:defRPr/>
            </a:pPr>
            <a:fld id="{358F1EE2-FE10-44A2-999E-C511EFCB01E0}" type="slidenum">
              <a:rPr lang="fr-FR"/>
              <a:pPr>
                <a:defRPr/>
              </a:pPr>
              <a:t>‹N°›</a:t>
            </a:fld>
            <a:endParaRPr lang="fr-FR"/>
          </a:p>
        </p:txBody>
      </p:sp>
    </p:spTree>
    <p:extLst>
      <p:ext uri="{BB962C8B-B14F-4D97-AF65-F5344CB8AC3E}">
        <p14:creationId xmlns:p14="http://schemas.microsoft.com/office/powerpoint/2010/main" val="3253322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7D448-753A-4E2D-9C21-245D65FF27C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F79538-883F-48D9-93B7-0808C0A5A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9F4D3EF-9F37-4C39-A169-C47D85B9372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E218F0F-8820-4211-849C-236A68A59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B444E94-FFAA-4376-8DA1-15533A314F8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a:extLst>
              <a:ext uri="{FF2B5EF4-FFF2-40B4-BE49-F238E27FC236}">
                <a16:creationId xmlns:a16="http://schemas.microsoft.com/office/drawing/2014/main" id="{7C460BC7-F54A-4ED9-9D10-A52E18D7B140}"/>
              </a:ext>
            </a:extLst>
          </p:cNvPr>
          <p:cNvSpPr>
            <a:spLocks noGrp="1"/>
          </p:cNvSpPr>
          <p:nvPr>
            <p:ph type="dt" sz="half" idx="10"/>
          </p:nvPr>
        </p:nvSpPr>
        <p:spPr/>
        <p:txBody>
          <a:bodyPr/>
          <a:lstStyle>
            <a:lvl1pPr>
              <a:defRPr/>
            </a:lvl1pPr>
          </a:lstStyle>
          <a:p>
            <a:pPr>
              <a:defRPr/>
            </a:pPr>
            <a:fld id="{F5E2BEBB-259B-406E-867C-3AB3AA1319FB}" type="datetimeFigureOut">
              <a:rPr lang="fr-FR"/>
              <a:pPr>
                <a:defRPr/>
              </a:pPr>
              <a:t>16/03/2018</a:t>
            </a:fld>
            <a:endParaRPr lang="fr-FR"/>
          </a:p>
        </p:txBody>
      </p:sp>
      <p:sp>
        <p:nvSpPr>
          <p:cNvPr id="8" name="Espace réservé du pied de page 4">
            <a:extLst>
              <a:ext uri="{FF2B5EF4-FFF2-40B4-BE49-F238E27FC236}">
                <a16:creationId xmlns:a16="http://schemas.microsoft.com/office/drawing/2014/main" id="{576FE7BE-3B90-4922-A4E8-E54553ED3071}"/>
              </a:ext>
            </a:extLst>
          </p:cNvPr>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B65BD42C-321E-4917-ACBC-49D7C030689F}"/>
              </a:ext>
            </a:extLst>
          </p:cNvPr>
          <p:cNvSpPr>
            <a:spLocks noGrp="1"/>
          </p:cNvSpPr>
          <p:nvPr>
            <p:ph type="sldNum" sz="quarter" idx="12"/>
          </p:nvPr>
        </p:nvSpPr>
        <p:spPr/>
        <p:txBody>
          <a:bodyPr/>
          <a:lstStyle>
            <a:lvl1pPr>
              <a:defRPr/>
            </a:lvl1pPr>
          </a:lstStyle>
          <a:p>
            <a:pPr>
              <a:defRPr/>
            </a:pPr>
            <a:fld id="{ACAAE2D2-4EE7-4C07-A8D6-02E8A427A6FA}" type="slidenum">
              <a:rPr lang="fr-FR"/>
              <a:pPr>
                <a:defRPr/>
              </a:pPr>
              <a:t>‹N°›</a:t>
            </a:fld>
            <a:endParaRPr lang="fr-FR"/>
          </a:p>
        </p:txBody>
      </p:sp>
    </p:spTree>
    <p:extLst>
      <p:ext uri="{BB962C8B-B14F-4D97-AF65-F5344CB8AC3E}">
        <p14:creationId xmlns:p14="http://schemas.microsoft.com/office/powerpoint/2010/main" val="352115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F3BAB-099C-4D0B-9A4C-947B5C80B0EC}"/>
              </a:ext>
            </a:extLst>
          </p:cNvPr>
          <p:cNvSpPr>
            <a:spLocks noGrp="1"/>
          </p:cNvSpPr>
          <p:nvPr>
            <p:ph type="title"/>
          </p:nvPr>
        </p:nvSpPr>
        <p:spPr/>
        <p:txBody>
          <a:bodyPr/>
          <a:lstStyle/>
          <a:p>
            <a:r>
              <a:rPr lang="fr-FR"/>
              <a:t>Modifiez le style du titre</a:t>
            </a:r>
          </a:p>
        </p:txBody>
      </p:sp>
      <p:sp>
        <p:nvSpPr>
          <p:cNvPr id="3" name="Espace réservé de la date 3">
            <a:extLst>
              <a:ext uri="{FF2B5EF4-FFF2-40B4-BE49-F238E27FC236}">
                <a16:creationId xmlns:a16="http://schemas.microsoft.com/office/drawing/2014/main" id="{37BA669B-AD5E-4BC7-AFC3-C8461CCE0993}"/>
              </a:ext>
            </a:extLst>
          </p:cNvPr>
          <p:cNvSpPr>
            <a:spLocks noGrp="1"/>
          </p:cNvSpPr>
          <p:nvPr>
            <p:ph type="dt" sz="half" idx="10"/>
          </p:nvPr>
        </p:nvSpPr>
        <p:spPr/>
        <p:txBody>
          <a:bodyPr/>
          <a:lstStyle>
            <a:lvl1pPr>
              <a:defRPr/>
            </a:lvl1pPr>
          </a:lstStyle>
          <a:p>
            <a:pPr>
              <a:defRPr/>
            </a:pPr>
            <a:fld id="{1138E4B0-EC96-4030-8900-D04B8B19CEE9}" type="datetimeFigureOut">
              <a:rPr lang="fr-FR"/>
              <a:pPr>
                <a:defRPr/>
              </a:pPr>
              <a:t>16/03/2018</a:t>
            </a:fld>
            <a:endParaRPr lang="fr-FR"/>
          </a:p>
        </p:txBody>
      </p:sp>
      <p:sp>
        <p:nvSpPr>
          <p:cNvPr id="4" name="Espace réservé du pied de page 4">
            <a:extLst>
              <a:ext uri="{FF2B5EF4-FFF2-40B4-BE49-F238E27FC236}">
                <a16:creationId xmlns:a16="http://schemas.microsoft.com/office/drawing/2014/main" id="{E1473952-0845-4798-8898-982ED7CE2E1D}"/>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a:extLst>
              <a:ext uri="{FF2B5EF4-FFF2-40B4-BE49-F238E27FC236}">
                <a16:creationId xmlns:a16="http://schemas.microsoft.com/office/drawing/2014/main" id="{33B6B101-6729-460F-9D5D-53D37B64087C}"/>
              </a:ext>
            </a:extLst>
          </p:cNvPr>
          <p:cNvSpPr>
            <a:spLocks noGrp="1"/>
          </p:cNvSpPr>
          <p:nvPr>
            <p:ph type="sldNum" sz="quarter" idx="12"/>
          </p:nvPr>
        </p:nvSpPr>
        <p:spPr/>
        <p:txBody>
          <a:bodyPr/>
          <a:lstStyle>
            <a:lvl1pPr>
              <a:defRPr/>
            </a:lvl1pPr>
          </a:lstStyle>
          <a:p>
            <a:pPr>
              <a:defRPr/>
            </a:pPr>
            <a:fld id="{D4C00BC2-1CE2-4501-BBA4-98A27F8A99A5}" type="slidenum">
              <a:rPr lang="fr-FR"/>
              <a:pPr>
                <a:defRPr/>
              </a:pPr>
              <a:t>‹N°›</a:t>
            </a:fld>
            <a:endParaRPr lang="fr-FR"/>
          </a:p>
        </p:txBody>
      </p:sp>
    </p:spTree>
    <p:extLst>
      <p:ext uri="{BB962C8B-B14F-4D97-AF65-F5344CB8AC3E}">
        <p14:creationId xmlns:p14="http://schemas.microsoft.com/office/powerpoint/2010/main" val="26425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2209B1CF-4525-4FBB-BC63-CFFE1114D0EB}"/>
              </a:ext>
            </a:extLst>
          </p:cNvPr>
          <p:cNvSpPr>
            <a:spLocks noGrp="1"/>
          </p:cNvSpPr>
          <p:nvPr>
            <p:ph type="dt" sz="half" idx="10"/>
          </p:nvPr>
        </p:nvSpPr>
        <p:spPr/>
        <p:txBody>
          <a:bodyPr/>
          <a:lstStyle>
            <a:lvl1pPr>
              <a:defRPr/>
            </a:lvl1pPr>
          </a:lstStyle>
          <a:p>
            <a:pPr>
              <a:defRPr/>
            </a:pPr>
            <a:fld id="{3A5F9AAB-F548-45C4-A329-1A6556B67900}" type="datetimeFigureOut">
              <a:rPr lang="fr-FR"/>
              <a:pPr>
                <a:defRPr/>
              </a:pPr>
              <a:t>16/03/2018</a:t>
            </a:fld>
            <a:endParaRPr lang="fr-FR"/>
          </a:p>
        </p:txBody>
      </p:sp>
      <p:sp>
        <p:nvSpPr>
          <p:cNvPr id="3" name="Espace réservé du pied de page 4">
            <a:extLst>
              <a:ext uri="{FF2B5EF4-FFF2-40B4-BE49-F238E27FC236}">
                <a16:creationId xmlns:a16="http://schemas.microsoft.com/office/drawing/2014/main" id="{6DF7B02F-8C3F-41A8-AF5B-B36C78301CB1}"/>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a:extLst>
              <a:ext uri="{FF2B5EF4-FFF2-40B4-BE49-F238E27FC236}">
                <a16:creationId xmlns:a16="http://schemas.microsoft.com/office/drawing/2014/main" id="{A2D3D5C7-5015-4671-80BE-10A30CDADB3E}"/>
              </a:ext>
            </a:extLst>
          </p:cNvPr>
          <p:cNvSpPr>
            <a:spLocks noGrp="1"/>
          </p:cNvSpPr>
          <p:nvPr>
            <p:ph type="sldNum" sz="quarter" idx="12"/>
          </p:nvPr>
        </p:nvSpPr>
        <p:spPr/>
        <p:txBody>
          <a:bodyPr/>
          <a:lstStyle>
            <a:lvl1pPr>
              <a:defRPr/>
            </a:lvl1pPr>
          </a:lstStyle>
          <a:p>
            <a:pPr>
              <a:defRPr/>
            </a:pPr>
            <a:fld id="{BBEA8B40-D2A1-4FF4-835D-E220C6D1B596}" type="slidenum">
              <a:rPr lang="fr-FR"/>
              <a:pPr>
                <a:defRPr/>
              </a:pPr>
              <a:t>‹N°›</a:t>
            </a:fld>
            <a:endParaRPr lang="fr-FR"/>
          </a:p>
        </p:txBody>
      </p:sp>
    </p:spTree>
    <p:extLst>
      <p:ext uri="{BB962C8B-B14F-4D97-AF65-F5344CB8AC3E}">
        <p14:creationId xmlns:p14="http://schemas.microsoft.com/office/powerpoint/2010/main" val="285855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8D23F-0EA5-4566-987F-ECF55FFD7D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BD0663-2A6E-4E44-BB0E-D01AD6838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FC2B199-26F2-43BA-B994-B4FC2003C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155CF9F1-674C-4EC6-82B9-5639B2607F04}"/>
              </a:ext>
            </a:extLst>
          </p:cNvPr>
          <p:cNvSpPr>
            <a:spLocks noGrp="1"/>
          </p:cNvSpPr>
          <p:nvPr>
            <p:ph type="dt" sz="half" idx="10"/>
          </p:nvPr>
        </p:nvSpPr>
        <p:spPr/>
        <p:txBody>
          <a:bodyPr/>
          <a:lstStyle>
            <a:lvl1pPr>
              <a:defRPr/>
            </a:lvl1pPr>
          </a:lstStyle>
          <a:p>
            <a:pPr>
              <a:defRPr/>
            </a:pPr>
            <a:fld id="{B3ED8B24-E13E-43D1-A49A-E45BE49E6571}" type="datetimeFigureOut">
              <a:rPr lang="fr-FR"/>
              <a:pPr>
                <a:defRPr/>
              </a:pPr>
              <a:t>16/03/2018</a:t>
            </a:fld>
            <a:endParaRPr lang="fr-FR"/>
          </a:p>
        </p:txBody>
      </p:sp>
      <p:sp>
        <p:nvSpPr>
          <p:cNvPr id="6" name="Espace réservé du pied de page 4">
            <a:extLst>
              <a:ext uri="{FF2B5EF4-FFF2-40B4-BE49-F238E27FC236}">
                <a16:creationId xmlns:a16="http://schemas.microsoft.com/office/drawing/2014/main" id="{47A2A3D6-48DD-4D36-B423-483851F1E67E}"/>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628D62D4-197B-4F9B-B79B-CBD0334BBB31}"/>
              </a:ext>
            </a:extLst>
          </p:cNvPr>
          <p:cNvSpPr>
            <a:spLocks noGrp="1"/>
          </p:cNvSpPr>
          <p:nvPr>
            <p:ph type="sldNum" sz="quarter" idx="12"/>
          </p:nvPr>
        </p:nvSpPr>
        <p:spPr/>
        <p:txBody>
          <a:bodyPr/>
          <a:lstStyle>
            <a:lvl1pPr>
              <a:defRPr/>
            </a:lvl1pPr>
          </a:lstStyle>
          <a:p>
            <a:pPr>
              <a:defRPr/>
            </a:pPr>
            <a:fld id="{9D62898F-FBF2-4599-A7D9-8036610FCB48}" type="slidenum">
              <a:rPr lang="fr-FR"/>
              <a:pPr>
                <a:defRPr/>
              </a:pPr>
              <a:t>‹N°›</a:t>
            </a:fld>
            <a:endParaRPr lang="fr-FR"/>
          </a:p>
        </p:txBody>
      </p:sp>
    </p:spTree>
    <p:extLst>
      <p:ext uri="{BB962C8B-B14F-4D97-AF65-F5344CB8AC3E}">
        <p14:creationId xmlns:p14="http://schemas.microsoft.com/office/powerpoint/2010/main" val="210002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9BF6E-A557-4539-BBF0-56B5F797B2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C8E8F3A-13EA-4C7E-9996-A27332E2CCB6}"/>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a:extLst>
              <a:ext uri="{FF2B5EF4-FFF2-40B4-BE49-F238E27FC236}">
                <a16:creationId xmlns:a16="http://schemas.microsoft.com/office/drawing/2014/main" id="{41492C66-6B2A-4E93-BDE0-50F391C73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3">
            <a:extLst>
              <a:ext uri="{FF2B5EF4-FFF2-40B4-BE49-F238E27FC236}">
                <a16:creationId xmlns:a16="http://schemas.microsoft.com/office/drawing/2014/main" id="{46CA65F9-1893-43F1-807C-0A93B2BB4842}"/>
              </a:ext>
            </a:extLst>
          </p:cNvPr>
          <p:cNvSpPr>
            <a:spLocks noGrp="1"/>
          </p:cNvSpPr>
          <p:nvPr>
            <p:ph type="dt" sz="half" idx="10"/>
          </p:nvPr>
        </p:nvSpPr>
        <p:spPr/>
        <p:txBody>
          <a:bodyPr/>
          <a:lstStyle>
            <a:lvl1pPr>
              <a:defRPr/>
            </a:lvl1pPr>
          </a:lstStyle>
          <a:p>
            <a:pPr>
              <a:defRPr/>
            </a:pPr>
            <a:fld id="{92F57904-CDB5-4325-B78F-5A1D79668ECA}" type="datetimeFigureOut">
              <a:rPr lang="fr-FR"/>
              <a:pPr>
                <a:defRPr/>
              </a:pPr>
              <a:t>16/03/2018</a:t>
            </a:fld>
            <a:endParaRPr lang="fr-FR"/>
          </a:p>
        </p:txBody>
      </p:sp>
      <p:sp>
        <p:nvSpPr>
          <p:cNvPr id="6" name="Espace réservé du pied de page 4">
            <a:extLst>
              <a:ext uri="{FF2B5EF4-FFF2-40B4-BE49-F238E27FC236}">
                <a16:creationId xmlns:a16="http://schemas.microsoft.com/office/drawing/2014/main" id="{384EB70C-CD53-41A5-AEBF-66C0927BCAEF}"/>
              </a:ext>
            </a:extLst>
          </p:cNvPr>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a:extLst>
              <a:ext uri="{FF2B5EF4-FFF2-40B4-BE49-F238E27FC236}">
                <a16:creationId xmlns:a16="http://schemas.microsoft.com/office/drawing/2014/main" id="{1A2CE703-18ED-4412-992F-7E66745E3FC4}"/>
              </a:ext>
            </a:extLst>
          </p:cNvPr>
          <p:cNvSpPr>
            <a:spLocks noGrp="1"/>
          </p:cNvSpPr>
          <p:nvPr>
            <p:ph type="sldNum" sz="quarter" idx="12"/>
          </p:nvPr>
        </p:nvSpPr>
        <p:spPr/>
        <p:txBody>
          <a:bodyPr/>
          <a:lstStyle>
            <a:lvl1pPr>
              <a:defRPr/>
            </a:lvl1pPr>
          </a:lstStyle>
          <a:p>
            <a:pPr>
              <a:defRPr/>
            </a:pPr>
            <a:fld id="{BBAFCDA0-E9ED-4F93-9286-ABFFD29EE1BE}" type="slidenum">
              <a:rPr lang="fr-FR"/>
              <a:pPr>
                <a:defRPr/>
              </a:pPr>
              <a:t>‹N°›</a:t>
            </a:fld>
            <a:endParaRPr lang="fr-FR"/>
          </a:p>
        </p:txBody>
      </p:sp>
    </p:spTree>
    <p:extLst>
      <p:ext uri="{BB962C8B-B14F-4D97-AF65-F5344CB8AC3E}">
        <p14:creationId xmlns:p14="http://schemas.microsoft.com/office/powerpoint/2010/main" val="24383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C4B36EE7-B3A5-4B21-8CE5-9117E39372B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p>
        </p:txBody>
      </p:sp>
      <p:sp>
        <p:nvSpPr>
          <p:cNvPr id="1027" name="Espace réservé du texte 2">
            <a:extLst>
              <a:ext uri="{FF2B5EF4-FFF2-40B4-BE49-F238E27FC236}">
                <a16:creationId xmlns:a16="http://schemas.microsoft.com/office/drawing/2014/main" id="{8B8E51CB-51E5-4F6F-B5B9-D13C702FB25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8ACE38D4-B604-4583-821E-270C81DF3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6A388903-C09F-4998-A859-25CEC4B0F2CA}" type="datetimeFigureOut">
              <a:rPr lang="fr-FR"/>
              <a:pPr>
                <a:defRPr/>
              </a:pPr>
              <a:t>16/03/2018</a:t>
            </a:fld>
            <a:endParaRPr lang="fr-FR"/>
          </a:p>
        </p:txBody>
      </p:sp>
      <p:sp>
        <p:nvSpPr>
          <p:cNvPr id="5" name="Espace réservé du pied de page 4">
            <a:extLst>
              <a:ext uri="{FF2B5EF4-FFF2-40B4-BE49-F238E27FC236}">
                <a16:creationId xmlns:a16="http://schemas.microsoft.com/office/drawing/2014/main" id="{4E4ACEFA-5285-492B-9E94-90FED2C1B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a:extLst>
              <a:ext uri="{FF2B5EF4-FFF2-40B4-BE49-F238E27FC236}">
                <a16:creationId xmlns:a16="http://schemas.microsoft.com/office/drawing/2014/main" id="{21717E54-25FB-44D7-BA97-FD756D461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DD2201BC-8CBE-49B5-89E4-DC4B69648686}"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organscao/Projet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rive.google.com/drive/folders/1EPBro9CLIXXR-kIHkvTDhgWygXhJGeDK"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50A2E-DDF2-4B23-983F-D44D60EBE361}"/>
              </a:ext>
            </a:extLst>
          </p:cNvPr>
          <p:cNvSpPr>
            <a:spLocks noGrp="1"/>
          </p:cNvSpPr>
          <p:nvPr>
            <p:ph type="ctrTitle"/>
          </p:nvPr>
        </p:nvSpPr>
        <p:spPr>
          <a:xfrm>
            <a:off x="1524000" y="652463"/>
            <a:ext cx="9144000" cy="2387600"/>
          </a:xfrm>
        </p:spPr>
        <p:txBody>
          <a:bodyPr rtlCol="0">
            <a:normAutofit fontScale="90000"/>
          </a:bodyPr>
          <a:lstStyle/>
          <a:p>
            <a:pPr fontAlgn="auto">
              <a:spcAft>
                <a:spcPts val="0"/>
              </a:spcAft>
              <a:defRPr/>
            </a:pPr>
            <a:r>
              <a:rPr lang="fr-FR" dirty="0"/>
              <a:t>P5</a:t>
            </a:r>
            <a:br>
              <a:rPr lang="fr-FR" dirty="0"/>
            </a:br>
            <a:r>
              <a:rPr lang="fr-FR" dirty="0"/>
              <a:t>Segmenter les comportements de clients</a:t>
            </a:r>
          </a:p>
        </p:txBody>
      </p:sp>
      <p:sp>
        <p:nvSpPr>
          <p:cNvPr id="3075" name="Sous-titre 2">
            <a:extLst>
              <a:ext uri="{FF2B5EF4-FFF2-40B4-BE49-F238E27FC236}">
                <a16:creationId xmlns:a16="http://schemas.microsoft.com/office/drawing/2014/main" id="{EA27C2E5-779E-4327-BBE1-A77B9294CB33}"/>
              </a:ext>
            </a:extLst>
          </p:cNvPr>
          <p:cNvSpPr>
            <a:spLocks noGrp="1" noChangeArrowheads="1"/>
          </p:cNvSpPr>
          <p:nvPr>
            <p:ph type="subTitle" idx="1"/>
          </p:nvPr>
        </p:nvSpPr>
        <p:spPr>
          <a:xfrm>
            <a:off x="1524000" y="5045076"/>
            <a:ext cx="9144000" cy="1655762"/>
          </a:xfrm>
        </p:spPr>
        <p:txBody>
          <a:bodyPr/>
          <a:lstStyle/>
          <a:p>
            <a:endParaRPr lang="fr-FR" altLang="fr-FR" dirty="0"/>
          </a:p>
        </p:txBody>
      </p:sp>
      <p:sp>
        <p:nvSpPr>
          <p:cNvPr id="5" name="Espace réservé du pied de page 4">
            <a:extLst>
              <a:ext uri="{FF2B5EF4-FFF2-40B4-BE49-F238E27FC236}">
                <a16:creationId xmlns:a16="http://schemas.microsoft.com/office/drawing/2014/main" id="{B9E293F9-6422-4073-A0DE-561AFBFEFF91}"/>
              </a:ext>
            </a:extLst>
          </p:cNvPr>
          <p:cNvSpPr>
            <a:spLocks noGrp="1"/>
          </p:cNvSpPr>
          <p:nvPr>
            <p:ph type="ftr" sz="quarter" idx="11"/>
          </p:nvPr>
        </p:nvSpPr>
        <p:spPr>
          <a:xfrm>
            <a:off x="10134600" y="6335713"/>
            <a:ext cx="2057400" cy="365125"/>
          </a:xfrm>
        </p:spPr>
        <p:txBody>
          <a:bodyPr/>
          <a:lstStyle/>
          <a:p>
            <a:pPr>
              <a:defRPr/>
            </a:pPr>
            <a:r>
              <a:rPr lang="fr-FR" dirty="0"/>
              <a:t>Morgan SCAO</a:t>
            </a:r>
          </a:p>
          <a:p>
            <a:pPr>
              <a:defRPr/>
            </a:pPr>
            <a:r>
              <a:rPr lang="fr-FR" dirty="0"/>
              <a:t>Mars 2018</a:t>
            </a:r>
          </a:p>
        </p:txBody>
      </p:sp>
      <p:pic>
        <p:nvPicPr>
          <p:cNvPr id="1028" name="Picture 4" descr="https://user.oc-static.com/upload/2017/02/08/14865443269704_datazon-01.png">
            <a:extLst>
              <a:ext uri="{FF2B5EF4-FFF2-40B4-BE49-F238E27FC236}">
                <a16:creationId xmlns:a16="http://schemas.microsoft.com/office/drawing/2014/main" id="{04FCD889-A1ED-43FA-950D-8D1817D5D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4029076"/>
            <a:ext cx="3667125"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Historique mensuel</a:t>
            </a:r>
            <a:endParaRPr lang="fr-FR" dirty="0"/>
          </a:p>
        </p:txBody>
      </p:sp>
      <p:sp>
        <p:nvSpPr>
          <p:cNvPr id="3" name="Espace réservé du contenu 2">
            <a:extLst>
              <a:ext uri="{FF2B5EF4-FFF2-40B4-BE49-F238E27FC236}">
                <a16:creationId xmlns:a16="http://schemas.microsoft.com/office/drawing/2014/main" id="{26F5870A-516F-40A8-8C9A-D49642F13A3D}"/>
              </a:ext>
            </a:extLst>
          </p:cNvPr>
          <p:cNvSpPr>
            <a:spLocks noGrp="1"/>
          </p:cNvSpPr>
          <p:nvPr>
            <p:ph idx="1"/>
          </p:nvPr>
        </p:nvSpPr>
        <p:spPr/>
        <p:txBody>
          <a:bodyPr/>
          <a:lstStyle/>
          <a:p>
            <a:r>
              <a:rPr lang="fr-FR" dirty="0"/>
              <a:t>1 an de données =&gt; détail sur 12 mois</a:t>
            </a:r>
          </a:p>
          <a:p>
            <a:pPr lvl="1"/>
            <a:r>
              <a:rPr lang="fr-FR" dirty="0" err="1"/>
              <a:t>Quantity</a:t>
            </a:r>
            <a:endParaRPr lang="fr-FR" dirty="0"/>
          </a:p>
          <a:p>
            <a:pPr lvl="2"/>
            <a:r>
              <a:rPr lang="fr-FR" dirty="0" err="1"/>
              <a:t>Sum</a:t>
            </a:r>
            <a:endParaRPr lang="fr-FR" dirty="0"/>
          </a:p>
          <a:p>
            <a:pPr lvl="2"/>
            <a:r>
              <a:rPr lang="fr-FR" dirty="0"/>
              <a:t>Min</a:t>
            </a:r>
          </a:p>
          <a:p>
            <a:pPr lvl="2"/>
            <a:r>
              <a:rPr lang="fr-FR" dirty="0"/>
              <a:t>Max </a:t>
            </a:r>
          </a:p>
          <a:p>
            <a:pPr lvl="1"/>
            <a:r>
              <a:rPr lang="fr-FR" dirty="0" err="1"/>
              <a:t>TotalPrice</a:t>
            </a:r>
            <a:endParaRPr lang="fr-FR" dirty="0"/>
          </a:p>
          <a:p>
            <a:pPr lvl="2"/>
            <a:r>
              <a:rPr lang="fr-FR" dirty="0" err="1"/>
              <a:t>Sum</a:t>
            </a:r>
            <a:endParaRPr lang="fr-FR" dirty="0"/>
          </a:p>
          <a:p>
            <a:pPr lvl="2"/>
            <a:r>
              <a:rPr lang="fr-FR" dirty="0"/>
              <a:t>Min</a:t>
            </a:r>
          </a:p>
          <a:p>
            <a:pPr lvl="2"/>
            <a:r>
              <a:rPr lang="fr-FR" dirty="0"/>
              <a:t>Max </a:t>
            </a:r>
          </a:p>
          <a:p>
            <a:pPr lvl="1"/>
            <a:endParaRPr lang="fr-FR" dirty="0"/>
          </a:p>
        </p:txBody>
      </p:sp>
    </p:spTree>
    <p:extLst>
      <p:ext uri="{BB962C8B-B14F-4D97-AF65-F5344CB8AC3E}">
        <p14:creationId xmlns:p14="http://schemas.microsoft.com/office/powerpoint/2010/main" val="2419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Ensemble des </a:t>
            </a:r>
            <a:r>
              <a:rPr lang="fr-FR" altLang="fr-FR" dirty="0" err="1"/>
              <a:t>features</a:t>
            </a:r>
            <a:endParaRPr lang="fr-FR" dirty="0"/>
          </a:p>
        </p:txBody>
      </p:sp>
      <p:pic>
        <p:nvPicPr>
          <p:cNvPr id="4" name="Espace réservé du contenu 3">
            <a:extLst>
              <a:ext uri="{FF2B5EF4-FFF2-40B4-BE49-F238E27FC236}">
                <a16:creationId xmlns:a16="http://schemas.microsoft.com/office/drawing/2014/main" id="{97EDD178-D2FB-4DB2-AD1C-166C6C138E72}"/>
              </a:ext>
            </a:extLst>
          </p:cNvPr>
          <p:cNvPicPr>
            <a:picLocks noGrp="1" noChangeAspect="1"/>
          </p:cNvPicPr>
          <p:nvPr>
            <p:ph idx="1"/>
          </p:nvPr>
        </p:nvPicPr>
        <p:blipFill>
          <a:blip r:embed="rId2"/>
          <a:stretch>
            <a:fillRect/>
          </a:stretch>
        </p:blipFill>
        <p:spPr>
          <a:xfrm>
            <a:off x="1242204" y="1595272"/>
            <a:ext cx="9437298" cy="4953928"/>
          </a:xfrm>
          <a:prstGeom prst="rect">
            <a:avLst/>
          </a:prstGeom>
        </p:spPr>
      </p:pic>
    </p:spTree>
    <p:extLst>
      <p:ext uri="{BB962C8B-B14F-4D97-AF65-F5344CB8AC3E}">
        <p14:creationId xmlns:p14="http://schemas.microsoft.com/office/powerpoint/2010/main" val="256468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Ensemble des </a:t>
            </a:r>
            <a:r>
              <a:rPr lang="fr-FR" altLang="fr-FR" dirty="0" err="1"/>
              <a:t>features</a:t>
            </a:r>
            <a:endParaRPr lang="fr-FR" dirty="0"/>
          </a:p>
        </p:txBody>
      </p:sp>
      <p:pic>
        <p:nvPicPr>
          <p:cNvPr id="6" name="Espace réservé du contenu 5">
            <a:extLst>
              <a:ext uri="{FF2B5EF4-FFF2-40B4-BE49-F238E27FC236}">
                <a16:creationId xmlns:a16="http://schemas.microsoft.com/office/drawing/2014/main" id="{A53C8308-7689-4BE6-981A-8687B0E01FAC}"/>
              </a:ext>
            </a:extLst>
          </p:cNvPr>
          <p:cNvPicPr>
            <a:picLocks noGrp="1" noChangeAspect="1"/>
          </p:cNvPicPr>
          <p:nvPr>
            <p:ph idx="1"/>
          </p:nvPr>
        </p:nvPicPr>
        <p:blipFill>
          <a:blip r:embed="rId3"/>
          <a:stretch>
            <a:fillRect/>
          </a:stretch>
        </p:blipFill>
        <p:spPr>
          <a:xfrm>
            <a:off x="2173857" y="1358358"/>
            <a:ext cx="7694762" cy="5390621"/>
          </a:xfrm>
          <a:prstGeom prst="rect">
            <a:avLst/>
          </a:prstGeom>
        </p:spPr>
      </p:pic>
    </p:spTree>
    <p:extLst>
      <p:ext uri="{BB962C8B-B14F-4D97-AF65-F5344CB8AC3E}">
        <p14:creationId xmlns:p14="http://schemas.microsoft.com/office/powerpoint/2010/main" val="210432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05EAD-41F5-4366-A105-5053295D7393}"/>
              </a:ext>
            </a:extLst>
          </p:cNvPr>
          <p:cNvSpPr>
            <a:spLocks noGrp="1"/>
          </p:cNvSpPr>
          <p:nvPr>
            <p:ph type="title"/>
          </p:nvPr>
        </p:nvSpPr>
        <p:spPr/>
        <p:txBody>
          <a:bodyPr/>
          <a:lstStyle/>
          <a:p>
            <a:pPr algn="ctr"/>
            <a:r>
              <a:rPr lang="fr-FR" dirty="0"/>
              <a:t>Prédiction d'achat</a:t>
            </a:r>
          </a:p>
        </p:txBody>
      </p:sp>
      <p:sp>
        <p:nvSpPr>
          <p:cNvPr id="3" name="Espace réservé du contenu 2">
            <a:extLst>
              <a:ext uri="{FF2B5EF4-FFF2-40B4-BE49-F238E27FC236}">
                <a16:creationId xmlns:a16="http://schemas.microsoft.com/office/drawing/2014/main" id="{CE9240B7-F2AE-4ED8-80AC-DC25367D5A37}"/>
              </a:ext>
            </a:extLst>
          </p:cNvPr>
          <p:cNvSpPr>
            <a:spLocks noGrp="1"/>
          </p:cNvSpPr>
          <p:nvPr>
            <p:ph idx="1"/>
          </p:nvPr>
        </p:nvSpPr>
        <p:spPr/>
        <p:txBody>
          <a:bodyPr/>
          <a:lstStyle/>
          <a:p>
            <a:r>
              <a:rPr lang="fr-FR" dirty="0"/>
              <a:t>Classification binaire</a:t>
            </a:r>
          </a:p>
          <a:p>
            <a:r>
              <a:rPr lang="fr-FR" dirty="0"/>
              <a:t>Target = dernier mois complet (0 ou 1)</a:t>
            </a:r>
          </a:p>
          <a:p>
            <a:r>
              <a:rPr lang="fr-FR" dirty="0"/>
              <a:t>Data précédent le mois </a:t>
            </a:r>
            <a:r>
              <a:rPr lang="fr-FR" dirty="0" err="1"/>
              <a:t>target</a:t>
            </a:r>
            <a:endParaRPr lang="fr-FR" dirty="0"/>
          </a:p>
          <a:p>
            <a:pPr lvl="1"/>
            <a:r>
              <a:rPr lang="fr-FR" dirty="0"/>
              <a:t>RFM</a:t>
            </a:r>
          </a:p>
          <a:p>
            <a:pPr lvl="1"/>
            <a:r>
              <a:rPr lang="fr-FR" dirty="0"/>
              <a:t>Nos </a:t>
            </a:r>
            <a:r>
              <a:rPr lang="fr-FR" dirty="0" err="1"/>
              <a:t>features</a:t>
            </a:r>
            <a:endParaRPr lang="fr-FR" dirty="0"/>
          </a:p>
          <a:p>
            <a:pPr lvl="1"/>
            <a:r>
              <a:rPr lang="fr-FR" dirty="0"/>
              <a:t>Historique</a:t>
            </a:r>
          </a:p>
        </p:txBody>
      </p:sp>
    </p:spTree>
    <p:extLst>
      <p:ext uri="{BB962C8B-B14F-4D97-AF65-F5344CB8AC3E}">
        <p14:creationId xmlns:p14="http://schemas.microsoft.com/office/powerpoint/2010/main" val="35658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473DB9-82D4-476E-AEC4-82589ED547EB}"/>
              </a:ext>
            </a:extLst>
          </p:cNvPr>
          <p:cNvSpPr>
            <a:spLocks noGrp="1"/>
          </p:cNvSpPr>
          <p:nvPr>
            <p:ph type="title"/>
          </p:nvPr>
        </p:nvSpPr>
        <p:spPr/>
        <p:txBody>
          <a:bodyPr/>
          <a:lstStyle/>
          <a:p>
            <a:pPr algn="ctr"/>
            <a:r>
              <a:rPr lang="fr-FR" dirty="0"/>
              <a:t>ROC</a:t>
            </a:r>
          </a:p>
        </p:txBody>
      </p:sp>
      <p:pic>
        <p:nvPicPr>
          <p:cNvPr id="6" name="Espace réservé du contenu 5">
            <a:extLst>
              <a:ext uri="{FF2B5EF4-FFF2-40B4-BE49-F238E27FC236}">
                <a16:creationId xmlns:a16="http://schemas.microsoft.com/office/drawing/2014/main" id="{A536C8AF-AEE6-4E8B-A6F5-AC7B6C597988}"/>
              </a:ext>
            </a:extLst>
          </p:cNvPr>
          <p:cNvPicPr>
            <a:picLocks noGrp="1" noChangeAspect="1"/>
          </p:cNvPicPr>
          <p:nvPr>
            <p:ph idx="1"/>
          </p:nvPr>
        </p:nvPicPr>
        <p:blipFill>
          <a:blip r:embed="rId3"/>
          <a:stretch>
            <a:fillRect/>
          </a:stretch>
        </p:blipFill>
        <p:spPr>
          <a:xfrm>
            <a:off x="1828800" y="1361920"/>
            <a:ext cx="8347934" cy="5399352"/>
          </a:xfrm>
          <a:prstGeom prst="rect">
            <a:avLst/>
          </a:prstGeom>
        </p:spPr>
      </p:pic>
    </p:spTree>
    <p:extLst>
      <p:ext uri="{BB962C8B-B14F-4D97-AF65-F5344CB8AC3E}">
        <p14:creationId xmlns:p14="http://schemas.microsoft.com/office/powerpoint/2010/main" val="107584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7B2EE-77AE-4F02-9BB7-4EC5E3385CF2}"/>
              </a:ext>
            </a:extLst>
          </p:cNvPr>
          <p:cNvSpPr>
            <a:spLocks noGrp="1"/>
          </p:cNvSpPr>
          <p:nvPr>
            <p:ph type="title"/>
          </p:nvPr>
        </p:nvSpPr>
        <p:spPr/>
        <p:txBody>
          <a:bodyPr/>
          <a:lstStyle/>
          <a:p>
            <a:pPr algn="ctr"/>
            <a:r>
              <a:rPr lang="fr-FR" dirty="0"/>
              <a:t>Matrice de confusion</a:t>
            </a:r>
          </a:p>
        </p:txBody>
      </p:sp>
      <p:pic>
        <p:nvPicPr>
          <p:cNvPr id="6" name="Espace réservé du contenu 5">
            <a:extLst>
              <a:ext uri="{FF2B5EF4-FFF2-40B4-BE49-F238E27FC236}">
                <a16:creationId xmlns:a16="http://schemas.microsoft.com/office/drawing/2014/main" id="{54739033-98A6-4BF2-B988-6DB363AB6CF9}"/>
              </a:ext>
            </a:extLst>
          </p:cNvPr>
          <p:cNvPicPr>
            <a:picLocks noGrp="1" noChangeAspect="1"/>
          </p:cNvPicPr>
          <p:nvPr>
            <p:ph idx="1"/>
          </p:nvPr>
        </p:nvPicPr>
        <p:blipFill>
          <a:blip r:embed="rId3"/>
          <a:stretch>
            <a:fillRect/>
          </a:stretch>
        </p:blipFill>
        <p:spPr>
          <a:xfrm>
            <a:off x="442913" y="1690689"/>
            <a:ext cx="11141533" cy="4690524"/>
          </a:xfrm>
          <a:prstGeom prst="rect">
            <a:avLst/>
          </a:prstGeom>
        </p:spPr>
      </p:pic>
    </p:spTree>
    <p:extLst>
      <p:ext uri="{BB962C8B-B14F-4D97-AF65-F5344CB8AC3E}">
        <p14:creationId xmlns:p14="http://schemas.microsoft.com/office/powerpoint/2010/main" val="175029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7A19-A8A3-4FD4-A630-0FBEB3F085AD}"/>
              </a:ext>
            </a:extLst>
          </p:cNvPr>
          <p:cNvSpPr>
            <a:spLocks noGrp="1"/>
          </p:cNvSpPr>
          <p:nvPr>
            <p:ph type="title"/>
          </p:nvPr>
        </p:nvSpPr>
        <p:spPr/>
        <p:txBody>
          <a:bodyPr/>
          <a:lstStyle/>
          <a:p>
            <a:pPr algn="ctr"/>
            <a:r>
              <a:rPr lang="fr-FR" altLang="fr-FR" dirty="0"/>
              <a:t>Clustering</a:t>
            </a:r>
            <a:endParaRPr lang="fr-FR" dirty="0"/>
          </a:p>
        </p:txBody>
      </p:sp>
      <p:sp>
        <p:nvSpPr>
          <p:cNvPr id="5" name="Espace réservé du contenu 4">
            <a:extLst>
              <a:ext uri="{FF2B5EF4-FFF2-40B4-BE49-F238E27FC236}">
                <a16:creationId xmlns:a16="http://schemas.microsoft.com/office/drawing/2014/main" id="{5B2DE873-7BDB-424D-B833-5501718A8DB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3500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RFM - Coefficients de silhouette</a:t>
            </a:r>
          </a:p>
        </p:txBody>
      </p:sp>
      <p:pic>
        <p:nvPicPr>
          <p:cNvPr id="7" name="Espace réservé du contenu 6">
            <a:extLst>
              <a:ext uri="{FF2B5EF4-FFF2-40B4-BE49-F238E27FC236}">
                <a16:creationId xmlns:a16="http://schemas.microsoft.com/office/drawing/2014/main" id="{618E97D1-33B3-4295-852A-8ABE06EDEB16}"/>
              </a:ext>
            </a:extLst>
          </p:cNvPr>
          <p:cNvPicPr>
            <a:picLocks noGrp="1" noChangeAspect="1"/>
          </p:cNvPicPr>
          <p:nvPr>
            <p:ph idx="1"/>
          </p:nvPr>
        </p:nvPicPr>
        <p:blipFill>
          <a:blip r:embed="rId3"/>
          <a:stretch>
            <a:fillRect/>
          </a:stretch>
        </p:blipFill>
        <p:spPr>
          <a:xfrm>
            <a:off x="2656408" y="1825625"/>
            <a:ext cx="6879183" cy="4351338"/>
          </a:xfrm>
          <a:prstGeom prst="rect">
            <a:avLst/>
          </a:prstGeom>
        </p:spPr>
      </p:pic>
    </p:spTree>
    <p:extLst>
      <p:ext uri="{BB962C8B-B14F-4D97-AF65-F5344CB8AC3E}">
        <p14:creationId xmlns:p14="http://schemas.microsoft.com/office/powerpoint/2010/main" val="425225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Segmentation en 6 clusters</a:t>
            </a:r>
          </a:p>
        </p:txBody>
      </p:sp>
      <p:pic>
        <p:nvPicPr>
          <p:cNvPr id="5" name="Espace réservé du contenu 4">
            <a:extLst>
              <a:ext uri="{FF2B5EF4-FFF2-40B4-BE49-F238E27FC236}">
                <a16:creationId xmlns:a16="http://schemas.microsoft.com/office/drawing/2014/main" id="{85AFDBDB-9382-43C4-B2AD-8FFCC0DF1797}"/>
              </a:ext>
            </a:extLst>
          </p:cNvPr>
          <p:cNvPicPr>
            <a:picLocks noGrp="1" noChangeAspect="1"/>
          </p:cNvPicPr>
          <p:nvPr>
            <p:ph idx="1"/>
          </p:nvPr>
        </p:nvPicPr>
        <p:blipFill>
          <a:blip r:embed="rId3"/>
          <a:stretch>
            <a:fillRect/>
          </a:stretch>
        </p:blipFill>
        <p:spPr>
          <a:xfrm>
            <a:off x="1682511" y="3256097"/>
            <a:ext cx="1028700" cy="1076325"/>
          </a:xfrm>
          <a:prstGeom prst="rect">
            <a:avLst/>
          </a:prstGeom>
        </p:spPr>
      </p:pic>
      <p:pic>
        <p:nvPicPr>
          <p:cNvPr id="6" name="Image 5">
            <a:extLst>
              <a:ext uri="{FF2B5EF4-FFF2-40B4-BE49-F238E27FC236}">
                <a16:creationId xmlns:a16="http://schemas.microsoft.com/office/drawing/2014/main" id="{C1FC29DD-2FA6-4A0E-A43A-B27D6E898153}"/>
              </a:ext>
            </a:extLst>
          </p:cNvPr>
          <p:cNvPicPr>
            <a:picLocks noChangeAspect="1"/>
          </p:cNvPicPr>
          <p:nvPr/>
        </p:nvPicPr>
        <p:blipFill>
          <a:blip r:embed="rId4"/>
          <a:stretch>
            <a:fillRect/>
          </a:stretch>
        </p:blipFill>
        <p:spPr>
          <a:xfrm>
            <a:off x="3883941" y="1579892"/>
            <a:ext cx="5786630" cy="5278108"/>
          </a:xfrm>
          <a:prstGeom prst="rect">
            <a:avLst/>
          </a:prstGeom>
        </p:spPr>
      </p:pic>
    </p:spTree>
    <p:extLst>
      <p:ext uri="{BB962C8B-B14F-4D97-AF65-F5344CB8AC3E}">
        <p14:creationId xmlns:p14="http://schemas.microsoft.com/office/powerpoint/2010/main" val="201789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FE811-8C3E-4722-ADEC-E6058766DE21}"/>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E9392ADD-EB2B-435C-BC73-47FBD605D3A7}"/>
              </a:ext>
            </a:extLst>
          </p:cNvPr>
          <p:cNvPicPr>
            <a:picLocks noGrp="1" noChangeAspect="1"/>
          </p:cNvPicPr>
          <p:nvPr>
            <p:ph idx="1"/>
          </p:nvPr>
        </p:nvPicPr>
        <p:blipFill>
          <a:blip r:embed="rId2"/>
          <a:stretch>
            <a:fillRect/>
          </a:stretch>
        </p:blipFill>
        <p:spPr>
          <a:xfrm>
            <a:off x="1933575" y="2867819"/>
            <a:ext cx="8324850" cy="2266950"/>
          </a:xfrm>
          <a:prstGeom prst="rect">
            <a:avLst/>
          </a:prstGeom>
        </p:spPr>
      </p:pic>
    </p:spTree>
    <p:extLst>
      <p:ext uri="{BB962C8B-B14F-4D97-AF65-F5344CB8AC3E}">
        <p14:creationId xmlns:p14="http://schemas.microsoft.com/office/powerpoint/2010/main" val="269976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Sommaire</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a:xfrm>
            <a:off x="2263698" y="1690688"/>
            <a:ext cx="9090102" cy="4486275"/>
          </a:xfrm>
        </p:spPr>
        <p:txBody>
          <a:bodyPr/>
          <a:lstStyle/>
          <a:p>
            <a:r>
              <a:rPr lang="fr-FR" altLang="fr-FR" dirty="0"/>
              <a:t>Introduction</a:t>
            </a:r>
          </a:p>
          <a:p>
            <a:r>
              <a:rPr lang="fr-FR" altLang="fr-FR" dirty="0"/>
              <a:t>Les données - </a:t>
            </a:r>
            <a:r>
              <a:rPr lang="fr-FR" dirty="0"/>
              <a:t>Analyses univariées</a:t>
            </a:r>
          </a:p>
          <a:p>
            <a:r>
              <a:rPr lang="fr-FR" altLang="fr-FR" dirty="0"/>
              <a:t>Table RFM</a:t>
            </a:r>
          </a:p>
          <a:p>
            <a:r>
              <a:rPr lang="fr-FR" altLang="fr-FR" dirty="0"/>
              <a:t>Historique mensuel</a:t>
            </a:r>
          </a:p>
          <a:p>
            <a:r>
              <a:rPr lang="fr-FR" altLang="fr-FR" dirty="0"/>
              <a:t>Prédiction d’achat</a:t>
            </a:r>
          </a:p>
          <a:p>
            <a:r>
              <a:rPr lang="fr-FR" altLang="fr-FR" dirty="0"/>
              <a:t>Exploration</a:t>
            </a:r>
          </a:p>
          <a:p>
            <a:r>
              <a:rPr lang="fr-FR" altLang="fr-FR" dirty="0"/>
              <a:t>Modélisation finale</a:t>
            </a:r>
          </a:p>
          <a:p>
            <a:r>
              <a:rPr lang="fr-FR" altLang="fr-FR" dirty="0"/>
              <a:t>Les livrables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B39C3-C2C7-4397-A506-E9D33A490A81}"/>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192B038B-6ED4-49A9-83EB-614715197566}"/>
              </a:ext>
            </a:extLst>
          </p:cNvPr>
          <p:cNvSpPr>
            <a:spLocks noGrp="1"/>
          </p:cNvSpPr>
          <p:nvPr>
            <p:ph idx="1"/>
          </p:nvPr>
        </p:nvSpPr>
        <p:spPr/>
        <p:txBody>
          <a:bodyPr/>
          <a:lstStyle/>
          <a:p>
            <a:r>
              <a:rPr lang="fr-FR" sz="2400" dirty="0"/>
              <a:t>Quatre groupes principaux en UK</a:t>
            </a:r>
          </a:p>
          <a:p>
            <a:pPr lvl="1"/>
            <a:r>
              <a:rPr lang="fr-FR" sz="2000" dirty="0"/>
              <a:t>1325 clients (30% du total), c'est le cœur de la clientèle, ils achètent très souvent, avec un panier moyen très élevé, ils ont d'ailleurs passé commande très récemment. Beaucoup d'annulation mais eux il faut les chouchouter</a:t>
            </a:r>
          </a:p>
          <a:p>
            <a:pPr lvl="1"/>
            <a:r>
              <a:rPr lang="fr-FR" sz="2000" dirty="0"/>
              <a:t>1169 clients (27% du total), ils sont venus dans les deux derniers mois, font des petites commandes mais viennent beaucoup moins souvent, peut-être sont-ils les nouveaux clients, à ne pas décevoir donc (cluster 4)</a:t>
            </a:r>
          </a:p>
          <a:p>
            <a:pPr lvl="1"/>
            <a:r>
              <a:rPr lang="fr-FR" sz="2000" dirty="0"/>
              <a:t>832 clients (19% du total), la dernière fois qu'ils sont venus c'était il y a très longtemps, d'ailleurs ils ne sont pas venus souvent et ont très peu commandé. Ce sont les clients déjà perdus j'en ai peur (cluster 2)</a:t>
            </a:r>
          </a:p>
          <a:p>
            <a:pPr lvl="1"/>
            <a:r>
              <a:rPr lang="fr-FR" sz="2000" dirty="0"/>
              <a:t>624 clients (14%), récence assez moyenne, fréquence moyenne, panier moyen mais pas négligeable quand même. Il semble que ce soient les clients réguliers, sur lesquels on peut compter, ils sont fidèles normalement, c'est peut-être le moment de leur rappeler notre existence (cluster 0)</a:t>
            </a:r>
          </a:p>
          <a:p>
            <a:endParaRPr lang="fr-FR" dirty="0"/>
          </a:p>
        </p:txBody>
      </p:sp>
    </p:spTree>
    <p:extLst>
      <p:ext uri="{BB962C8B-B14F-4D97-AF65-F5344CB8AC3E}">
        <p14:creationId xmlns:p14="http://schemas.microsoft.com/office/powerpoint/2010/main" val="282685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5B39C3-C2C7-4397-A506-E9D33A490A81}"/>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192B038B-6ED4-49A9-83EB-614715197566}"/>
              </a:ext>
            </a:extLst>
          </p:cNvPr>
          <p:cNvSpPr>
            <a:spLocks noGrp="1"/>
          </p:cNvSpPr>
          <p:nvPr>
            <p:ph idx="1"/>
          </p:nvPr>
        </p:nvSpPr>
        <p:spPr/>
        <p:txBody>
          <a:bodyPr/>
          <a:lstStyle/>
          <a:p>
            <a:r>
              <a:rPr lang="fr-FR" dirty="0"/>
              <a:t>Puis hors du Royaume-Uni deux groupes plus petits :</a:t>
            </a:r>
          </a:p>
          <a:p>
            <a:pPr lvl="1"/>
            <a:r>
              <a:rPr lang="fr-FR" dirty="0"/>
              <a:t>Ceux qui achète très fréquemment et qui ont le panier moyen le plus élevé, ils sont 230 (5% des clients), il y a aussi beaucoup d'annulations mais ce sont eux qui payent le plus de frais postaux, des clients à garder ! (cluster 5)</a:t>
            </a:r>
          </a:p>
          <a:p>
            <a:pPr lvl="1"/>
            <a:r>
              <a:rPr lang="fr-FR" dirty="0"/>
              <a:t>Ceux qui commandent plutôt rarement et pour pas très cher, ils sont 192 (4%), c'est pas forcément le groupe à cibler pour une campagne marketing (cluster 1)</a:t>
            </a:r>
          </a:p>
          <a:p>
            <a:endParaRPr lang="fr-FR" dirty="0"/>
          </a:p>
        </p:txBody>
      </p:sp>
    </p:spTree>
    <p:extLst>
      <p:ext uri="{BB962C8B-B14F-4D97-AF65-F5344CB8AC3E}">
        <p14:creationId xmlns:p14="http://schemas.microsoft.com/office/powerpoint/2010/main" val="277619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Analyses univariées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But : Prédire un achat durant le mois de novembre 2011</a:t>
            </a:r>
          </a:p>
          <a:p>
            <a:endParaRPr lang="fr-FR" dirty="0"/>
          </a:p>
          <a:p>
            <a:r>
              <a:rPr lang="fr-FR" dirty="0"/>
              <a:t>Binarisation des features catégorielles</a:t>
            </a:r>
          </a:p>
          <a:p>
            <a:pPr lvl="1"/>
            <a:r>
              <a:rPr lang="fr-FR" dirty="0"/>
              <a:t>Sauvegarde des noms des colonnes</a:t>
            </a:r>
          </a:p>
          <a:p>
            <a:r>
              <a:rPr lang="fr-FR" dirty="0"/>
              <a:t>Jeu d’entrainement, jeu de test</a:t>
            </a:r>
          </a:p>
          <a:p>
            <a:r>
              <a:rPr lang="fr-FR" dirty="0" err="1"/>
              <a:t>Scaling</a:t>
            </a:r>
            <a:r>
              <a:rPr lang="fr-FR" dirty="0"/>
              <a:t> des données numériques avec le jeu d’entrainement</a:t>
            </a:r>
          </a:p>
          <a:p>
            <a:pPr lvl="1"/>
            <a:r>
              <a:rPr lang="fr-FR" dirty="0"/>
              <a:t>Sauvegarde du </a:t>
            </a:r>
            <a:r>
              <a:rPr lang="fr-FR" dirty="0" err="1"/>
              <a:t>scaler</a:t>
            </a:r>
            <a:endParaRPr lang="fr-FR" dirty="0"/>
          </a:p>
          <a:p>
            <a:r>
              <a:rPr lang="fr-FR" dirty="0"/>
              <a:t>Utilisation d’un </a:t>
            </a:r>
            <a:r>
              <a:rPr lang="fr-FR" dirty="0" err="1"/>
              <a:t>GridSearch</a:t>
            </a:r>
            <a:r>
              <a:rPr lang="fr-FR" dirty="0"/>
              <a:t> avec validation croisée</a:t>
            </a:r>
          </a:p>
          <a:p>
            <a:r>
              <a:rPr lang="fr-FR" dirty="0"/>
              <a:t>Evaluation de l’algorithme : MAE</a:t>
            </a:r>
          </a:p>
        </p:txBody>
      </p:sp>
    </p:spTree>
    <p:extLst>
      <p:ext uri="{BB962C8B-B14F-4D97-AF65-F5344CB8AC3E}">
        <p14:creationId xmlns:p14="http://schemas.microsoft.com/office/powerpoint/2010/main" val="94162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BD539D-6365-478B-BA7D-0B7BD411A029}"/>
              </a:ext>
            </a:extLst>
          </p:cNvPr>
          <p:cNvSpPr>
            <a:spLocks noGrp="1"/>
          </p:cNvSpPr>
          <p:nvPr>
            <p:ph type="title"/>
          </p:nvPr>
        </p:nvSpPr>
        <p:spPr/>
        <p:txBody>
          <a:bodyPr/>
          <a:lstStyle/>
          <a:p>
            <a:pPr algn="ctr"/>
            <a:r>
              <a:rPr lang="fr-FR" dirty="0"/>
              <a:t>Modèle</a:t>
            </a:r>
          </a:p>
        </p:txBody>
      </p:sp>
      <p:pic>
        <p:nvPicPr>
          <p:cNvPr id="6" name="Espace réservé du contenu 5">
            <a:extLst>
              <a:ext uri="{FF2B5EF4-FFF2-40B4-BE49-F238E27FC236}">
                <a16:creationId xmlns:a16="http://schemas.microsoft.com/office/drawing/2014/main" id="{A16A3774-0A24-43AE-9963-E75F8F448EFF}"/>
              </a:ext>
            </a:extLst>
          </p:cNvPr>
          <p:cNvPicPr>
            <a:picLocks noGrp="1" noChangeAspect="1"/>
          </p:cNvPicPr>
          <p:nvPr>
            <p:ph idx="1"/>
          </p:nvPr>
        </p:nvPicPr>
        <p:blipFill>
          <a:blip r:embed="rId2"/>
          <a:stretch>
            <a:fillRect/>
          </a:stretch>
        </p:blipFill>
        <p:spPr>
          <a:xfrm>
            <a:off x="4371804" y="1825625"/>
            <a:ext cx="3448392" cy="4351338"/>
          </a:xfrm>
          <a:prstGeom prst="rect">
            <a:avLst/>
          </a:prstGeom>
        </p:spPr>
      </p:pic>
    </p:spTree>
    <p:extLst>
      <p:ext uri="{BB962C8B-B14F-4D97-AF65-F5344CB8AC3E}">
        <p14:creationId xmlns:p14="http://schemas.microsoft.com/office/powerpoint/2010/main" val="3334465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a:extLst>
              <a:ext uri="{FF2B5EF4-FFF2-40B4-BE49-F238E27FC236}">
                <a16:creationId xmlns:a16="http://schemas.microsoft.com/office/drawing/2014/main" id="{755B7D4E-8198-44AE-8D3A-BF837F995533}"/>
              </a:ext>
            </a:extLst>
          </p:cNvPr>
          <p:cNvSpPr>
            <a:spLocks noGrp="1" noChangeArrowheads="1"/>
          </p:cNvSpPr>
          <p:nvPr>
            <p:ph type="title"/>
          </p:nvPr>
        </p:nvSpPr>
        <p:spPr/>
        <p:txBody>
          <a:bodyPr/>
          <a:lstStyle/>
          <a:p>
            <a:pPr algn="ctr"/>
            <a:r>
              <a:rPr lang="fr-FR" altLang="fr-FR" dirty="0"/>
              <a:t>Conclusion</a:t>
            </a:r>
          </a:p>
        </p:txBody>
      </p:sp>
      <p:sp>
        <p:nvSpPr>
          <p:cNvPr id="3" name="Espace réservé du contenu 2">
            <a:extLst>
              <a:ext uri="{FF2B5EF4-FFF2-40B4-BE49-F238E27FC236}">
                <a16:creationId xmlns:a16="http://schemas.microsoft.com/office/drawing/2014/main" id="{FB788966-8FAE-48AA-AD22-60A256D4EDAC}"/>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r>
              <a:rPr lang="fr-FR" dirty="0"/>
              <a:t>Modèle final :</a:t>
            </a:r>
          </a:p>
          <a:p>
            <a:pPr marL="0" indent="0" fontAlgn="auto">
              <a:spcAft>
                <a:spcPts val="0"/>
              </a:spcAft>
              <a:buFont typeface="Arial" panose="020B0604020202020204" pitchFamily="34" charset="0"/>
              <a:buNone/>
              <a:defRPr/>
            </a:pPr>
            <a:r>
              <a:rPr lang="fr-FR" dirty="0"/>
              <a:t>Paramétrage :</a:t>
            </a:r>
          </a:p>
          <a:p>
            <a:pPr marL="0" indent="0" fontAlgn="auto">
              <a:spcAft>
                <a:spcPts val="0"/>
              </a:spcAft>
              <a:buFont typeface="Arial" panose="020B0604020202020204" pitchFamily="34" charset="0"/>
              <a:buNone/>
              <a:defRPr/>
            </a:pPr>
            <a:r>
              <a:rPr lang="fr-FR" dirty="0"/>
              <a:t>	</a:t>
            </a:r>
          </a:p>
          <a:p>
            <a:pPr marL="0" indent="0" fontAlgn="auto">
              <a:spcAft>
                <a:spcPts val="0"/>
              </a:spcAft>
              <a:buFont typeface="Arial" panose="020B0604020202020204" pitchFamily="34" charset="0"/>
              <a:buNone/>
              <a:defRPr/>
            </a:pP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a:extLst>
              <a:ext uri="{FF2B5EF4-FFF2-40B4-BE49-F238E27FC236}">
                <a16:creationId xmlns:a16="http://schemas.microsoft.com/office/drawing/2014/main" id="{1682D8E4-6534-44F3-BBAA-4B9DB87CDEA1}"/>
              </a:ext>
            </a:extLst>
          </p:cNvPr>
          <p:cNvSpPr>
            <a:spLocks noGrp="1" noChangeArrowheads="1"/>
          </p:cNvSpPr>
          <p:nvPr>
            <p:ph type="title"/>
          </p:nvPr>
        </p:nvSpPr>
        <p:spPr/>
        <p:txBody>
          <a:bodyPr/>
          <a:lstStyle/>
          <a:p>
            <a:pPr algn="ctr"/>
            <a:r>
              <a:rPr lang="fr-FR" altLang="fr-FR" dirty="0"/>
              <a:t>Livrables</a:t>
            </a:r>
          </a:p>
        </p:txBody>
      </p:sp>
      <p:sp>
        <p:nvSpPr>
          <p:cNvPr id="3" name="Espace réservé du contenu 2">
            <a:extLst>
              <a:ext uri="{FF2B5EF4-FFF2-40B4-BE49-F238E27FC236}">
                <a16:creationId xmlns:a16="http://schemas.microsoft.com/office/drawing/2014/main" id="{41DDAAA2-19A0-4CCA-A2CA-E4C2EF052A22}"/>
              </a:ext>
            </a:extLst>
          </p:cNvPr>
          <p:cNvSpPr>
            <a:spLocks noGrp="1"/>
          </p:cNvSpPr>
          <p:nvPr>
            <p:ph idx="1"/>
          </p:nvPr>
        </p:nvSpPr>
        <p:spPr/>
        <p:txBody>
          <a:bodyPr rtlCol="0">
            <a:normAutofit/>
          </a:bodyPr>
          <a:lstStyle/>
          <a:p>
            <a:pPr fontAlgn="auto">
              <a:spcAft>
                <a:spcPts val="0"/>
              </a:spcAft>
              <a:defRPr/>
            </a:pPr>
            <a:r>
              <a:rPr lang="fr-FR" dirty="0"/>
              <a:t>GitHub</a:t>
            </a:r>
          </a:p>
          <a:p>
            <a:pPr lvl="1" fontAlgn="auto">
              <a:spcAft>
                <a:spcPts val="0"/>
              </a:spcAft>
              <a:defRPr/>
            </a:pPr>
            <a:r>
              <a:rPr lang="fr-FR" dirty="0"/>
              <a:t>Code</a:t>
            </a:r>
          </a:p>
          <a:p>
            <a:pPr lvl="1" fontAlgn="auto">
              <a:spcAft>
                <a:spcPts val="0"/>
              </a:spcAft>
              <a:defRPr/>
            </a:pPr>
            <a:r>
              <a:rPr lang="fr-FR" dirty="0"/>
              <a:t>Notebooks</a:t>
            </a:r>
          </a:p>
          <a:p>
            <a:pPr lvl="1" fontAlgn="auto">
              <a:spcAft>
                <a:spcPts val="0"/>
              </a:spcAft>
              <a:defRPr/>
            </a:pPr>
            <a:r>
              <a:rPr lang="fr-FR" dirty="0"/>
              <a:t>Modèles</a:t>
            </a:r>
          </a:p>
          <a:p>
            <a:pPr lvl="1" fontAlgn="auto">
              <a:spcAft>
                <a:spcPts val="0"/>
              </a:spcAft>
              <a:defRPr/>
            </a:pPr>
            <a:r>
              <a:rPr lang="fr-FR" dirty="0">
                <a:hlinkClick r:id="rId3"/>
              </a:rPr>
              <a:t>https://github.com/morganscao/Projet4</a:t>
            </a:r>
            <a:r>
              <a:rPr lang="fr-FR" dirty="0"/>
              <a:t> </a:t>
            </a:r>
          </a:p>
          <a:p>
            <a:pPr fontAlgn="auto">
              <a:spcAft>
                <a:spcPts val="0"/>
              </a:spcAft>
              <a:defRPr/>
            </a:pPr>
            <a:r>
              <a:rPr lang="fr-FR" dirty="0"/>
              <a:t>Google Drive</a:t>
            </a:r>
          </a:p>
          <a:p>
            <a:pPr lvl="1" fontAlgn="auto">
              <a:spcAft>
                <a:spcPts val="0"/>
              </a:spcAft>
              <a:defRPr/>
            </a:pPr>
            <a:r>
              <a:rPr lang="fr-FR" dirty="0">
                <a:hlinkClick r:id="rId4"/>
              </a:rPr>
              <a:t>https://drive.google.com/drive/folders/1EPBro9CLIXXR-kIHkvTDhgWygXhJGeDK</a:t>
            </a:r>
            <a:endParaRPr lang="fr-FR" dirty="0"/>
          </a:p>
          <a:p>
            <a:pPr lvl="1" fontAlgn="auto">
              <a:spcAft>
                <a:spcPts val="0"/>
              </a:spcAft>
              <a:defRPr/>
            </a:pPr>
            <a:endParaRPr lang="fr-FR" dirty="0"/>
          </a:p>
          <a:p>
            <a:pPr lvl="1" fontAlgn="auto">
              <a:spcAft>
                <a:spcPts val="0"/>
              </a:spcAft>
              <a:defRPr/>
            </a:pPr>
            <a:r>
              <a:rPr lang="fr-FR" dirty="0"/>
              <a:t>TODO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r>
              <a:rPr lang="fr-FR" dirty="0"/>
              <a:t>Pistes d’améliorations</a:t>
            </a:r>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r>
              <a:rPr lang="fr-FR" dirty="0"/>
              <a:t>RFM sur chacun des 4 trimestres</a:t>
            </a:r>
          </a:p>
          <a:p>
            <a:r>
              <a:rPr lang="fr-FR" dirty="0"/>
              <a:t>Catégorisation des produits</a:t>
            </a:r>
          </a:p>
          <a:p>
            <a:endParaRPr lang="fr-FR" dirty="0"/>
          </a:p>
        </p:txBody>
      </p:sp>
    </p:spTree>
    <p:extLst>
      <p:ext uri="{BB962C8B-B14F-4D97-AF65-F5344CB8AC3E}">
        <p14:creationId xmlns:p14="http://schemas.microsoft.com/office/powerpoint/2010/main" val="573760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r>
              <a:rPr lang="fr-FR" dirty="0" err="1"/>
              <a:t>AdaBoost</a:t>
            </a:r>
            <a:endParaRPr lang="fr-FR" dirty="0"/>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de-DE" dirty="0" err="1"/>
              <a:t>Yoav</a:t>
            </a:r>
            <a:r>
              <a:rPr lang="de-DE" dirty="0"/>
              <a:t> Freund et Robert </a:t>
            </a:r>
            <a:r>
              <a:rPr lang="de-DE" dirty="0" err="1"/>
              <a:t>Schapire</a:t>
            </a:r>
            <a:r>
              <a:rPr lang="de-DE" dirty="0"/>
              <a:t>,</a:t>
            </a:r>
          </a:p>
          <a:p>
            <a:r>
              <a:rPr lang="fr-FR" dirty="0"/>
              <a:t>se nomme </a:t>
            </a:r>
            <a:r>
              <a:rPr lang="fr-FR" i="1" dirty="0" err="1"/>
              <a:t>adaboost</a:t>
            </a:r>
            <a:r>
              <a:rPr lang="fr-FR" i="1" dirty="0"/>
              <a:t> </a:t>
            </a:r>
            <a:r>
              <a:rPr lang="fr-FR" dirty="0"/>
              <a:t>(pour </a:t>
            </a:r>
            <a:r>
              <a:rPr lang="fr-FR" i="1" dirty="0"/>
              <a:t>adaptative </a:t>
            </a:r>
            <a:r>
              <a:rPr lang="fr-FR" i="1" dirty="0" err="1"/>
              <a:t>boosting</a:t>
            </a:r>
            <a:r>
              <a:rPr lang="fr-FR" dirty="0"/>
              <a:t>)</a:t>
            </a:r>
          </a:p>
          <a:p>
            <a:r>
              <a:rPr lang="fr-FR" dirty="0"/>
              <a:t>Prix Gödel</a:t>
            </a:r>
          </a:p>
          <a:p>
            <a:r>
              <a:rPr lang="fr-FR" dirty="0"/>
              <a:t>notion d’algorithme faible (</a:t>
            </a:r>
            <a:r>
              <a:rPr lang="fr-FR" i="1" dirty="0" err="1"/>
              <a:t>weak</a:t>
            </a:r>
            <a:r>
              <a:rPr lang="fr-FR" i="1" dirty="0"/>
              <a:t> </a:t>
            </a:r>
            <a:r>
              <a:rPr lang="fr-FR" i="1" dirty="0" err="1"/>
              <a:t>learner</a:t>
            </a:r>
            <a:r>
              <a:rPr lang="fr-FR" dirty="0"/>
              <a:t>)</a:t>
            </a:r>
          </a:p>
          <a:p>
            <a:r>
              <a:rPr lang="fr-FR" dirty="0"/>
              <a:t>Les coefficients de pondération </a:t>
            </a:r>
            <a:r>
              <a:rPr lang="fr-FR" i="1" dirty="0"/>
              <a:t>αi </a:t>
            </a:r>
            <a:r>
              <a:rPr lang="fr-FR" dirty="0"/>
              <a:t>dépendent uniquement des erreurs de chacun des </a:t>
            </a:r>
            <a:r>
              <a:rPr lang="fr-FR" i="1" dirty="0"/>
              <a:t>hi</a:t>
            </a:r>
            <a:endParaRPr lang="fr-FR" dirty="0"/>
          </a:p>
        </p:txBody>
      </p:sp>
    </p:spTree>
    <p:extLst>
      <p:ext uri="{BB962C8B-B14F-4D97-AF65-F5344CB8AC3E}">
        <p14:creationId xmlns:p14="http://schemas.microsoft.com/office/powerpoint/2010/main" val="235804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r>
              <a:rPr lang="fr-FR" dirty="0"/>
              <a:t>GBM</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fr-FR" dirty="0" err="1"/>
              <a:t>Jerome</a:t>
            </a:r>
            <a:r>
              <a:rPr lang="fr-FR" dirty="0"/>
              <a:t> Friedman (</a:t>
            </a:r>
            <a:r>
              <a:rPr lang="fr-FR" dirty="0" err="1"/>
              <a:t>Standford</a:t>
            </a:r>
            <a:r>
              <a:rPr lang="fr-FR" dirty="0"/>
              <a:t>)</a:t>
            </a:r>
          </a:p>
          <a:p>
            <a:r>
              <a:rPr lang="fr-FR" dirty="0"/>
              <a:t>reprend les principes d’</a:t>
            </a:r>
            <a:r>
              <a:rPr lang="fr-FR" i="1" dirty="0" err="1"/>
              <a:t>adaboost</a:t>
            </a:r>
            <a:r>
              <a:rPr lang="fr-FR" i="1" dirty="0"/>
              <a:t> </a:t>
            </a:r>
            <a:r>
              <a:rPr lang="fr-FR" dirty="0"/>
              <a:t>mais les généralise à plusieurs fonctions de coût</a:t>
            </a:r>
          </a:p>
          <a:p>
            <a:r>
              <a:rPr lang="fr-FR" dirty="0"/>
              <a:t>Cette généralisation est rendue possible par l’utilisation de la descente de gradient</a:t>
            </a:r>
          </a:p>
          <a:p>
            <a:r>
              <a:rPr lang="fr-FR" i="1" dirty="0"/>
              <a:t>Gradient </a:t>
            </a:r>
            <a:r>
              <a:rPr lang="fr-FR" i="1" dirty="0" err="1"/>
              <a:t>Boosting</a:t>
            </a:r>
            <a:r>
              <a:rPr lang="fr-FR" i="1" dirty="0"/>
              <a:t> </a:t>
            </a:r>
            <a:r>
              <a:rPr lang="fr-FR" dirty="0"/>
              <a:t>= </a:t>
            </a:r>
            <a:r>
              <a:rPr lang="fr-FR" i="1" dirty="0"/>
              <a:t>Descente de Gradient </a:t>
            </a:r>
            <a:r>
              <a:rPr lang="fr-FR" dirty="0"/>
              <a:t>+ </a:t>
            </a:r>
            <a:r>
              <a:rPr lang="fr-FR" i="1" dirty="0" err="1"/>
              <a:t>Boosting</a:t>
            </a:r>
            <a:endParaRPr lang="fr-FR" dirty="0"/>
          </a:p>
        </p:txBody>
      </p:sp>
    </p:spTree>
    <p:extLst>
      <p:ext uri="{BB962C8B-B14F-4D97-AF65-F5344CB8AC3E}">
        <p14:creationId xmlns:p14="http://schemas.microsoft.com/office/powerpoint/2010/main" val="3065845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9236C-2022-40C5-9CF3-4397CDAF54CC}"/>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2E4EED4F-10AA-4E74-A311-E4757CB29A08}"/>
              </a:ext>
            </a:extLst>
          </p:cNvPr>
          <p:cNvPicPr>
            <a:picLocks noGrp="1" noChangeAspect="1"/>
          </p:cNvPicPr>
          <p:nvPr>
            <p:ph idx="1"/>
          </p:nvPr>
        </p:nvPicPr>
        <p:blipFill>
          <a:blip r:embed="rId2"/>
          <a:stretch>
            <a:fillRect/>
          </a:stretch>
        </p:blipFill>
        <p:spPr>
          <a:xfrm>
            <a:off x="1933575" y="2377281"/>
            <a:ext cx="8324850" cy="3248025"/>
          </a:xfrm>
          <a:prstGeom prst="rect">
            <a:avLst/>
          </a:prstGeom>
        </p:spPr>
      </p:pic>
    </p:spTree>
    <p:extLst>
      <p:ext uri="{BB962C8B-B14F-4D97-AF65-F5344CB8AC3E}">
        <p14:creationId xmlns:p14="http://schemas.microsoft.com/office/powerpoint/2010/main" val="410421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Introduction</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r>
              <a:rPr lang="fr-FR" altLang="fr-FR" dirty="0"/>
              <a:t>But</a:t>
            </a:r>
          </a:p>
          <a:p>
            <a:pPr lvl="1"/>
            <a:r>
              <a:rPr lang="fr-FR" altLang="fr-FR" dirty="0"/>
              <a:t>Comprendre les différents types d’utilisateurs grâce à leur comportement dans la durée</a:t>
            </a:r>
          </a:p>
          <a:p>
            <a:pPr lvl="1"/>
            <a:r>
              <a:rPr lang="fr-FR" altLang="fr-FR" dirty="0"/>
              <a:t>Détecter les plus susceptibles de passer à l’achat</a:t>
            </a:r>
          </a:p>
          <a:p>
            <a:pPr lvl="1"/>
            <a:endParaRPr lang="fr-FR" altLang="fr-FR" dirty="0"/>
          </a:p>
          <a:p>
            <a:endParaRPr lang="fr-FR" altLang="fr-FR" dirty="0"/>
          </a:p>
          <a:p>
            <a:pPr lvl="1"/>
            <a:endParaRPr lang="fr-FR" altLang="fr-FR" dirty="0"/>
          </a:p>
        </p:txBody>
      </p:sp>
    </p:spTree>
    <p:extLst>
      <p:ext uri="{BB962C8B-B14F-4D97-AF65-F5344CB8AC3E}">
        <p14:creationId xmlns:p14="http://schemas.microsoft.com/office/powerpoint/2010/main" val="126493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BD4AC-511A-4699-A662-B4C001AFF2D3}"/>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2080E629-68E1-4A68-9134-F4C5A51D5222}"/>
              </a:ext>
            </a:extLst>
          </p:cNvPr>
          <p:cNvPicPr>
            <a:picLocks noGrp="1" noChangeAspect="1"/>
          </p:cNvPicPr>
          <p:nvPr>
            <p:ph idx="1"/>
          </p:nvPr>
        </p:nvPicPr>
        <p:blipFill>
          <a:blip r:embed="rId2"/>
          <a:stretch>
            <a:fillRect/>
          </a:stretch>
        </p:blipFill>
        <p:spPr>
          <a:xfrm>
            <a:off x="2028825" y="2320131"/>
            <a:ext cx="8134350" cy="3362325"/>
          </a:xfrm>
          <a:prstGeom prst="rect">
            <a:avLst/>
          </a:prstGeom>
        </p:spPr>
      </p:pic>
    </p:spTree>
    <p:extLst>
      <p:ext uri="{BB962C8B-B14F-4D97-AF65-F5344CB8AC3E}">
        <p14:creationId xmlns:p14="http://schemas.microsoft.com/office/powerpoint/2010/main" val="1405736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82064-ABB5-4D35-9ECB-328D524C7B37}"/>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ABE18E5D-065D-44D6-B975-E232A5250E24}"/>
              </a:ext>
            </a:extLst>
          </p:cNvPr>
          <p:cNvPicPr>
            <a:picLocks noGrp="1" noChangeAspect="1"/>
          </p:cNvPicPr>
          <p:nvPr>
            <p:ph idx="1"/>
          </p:nvPr>
        </p:nvPicPr>
        <p:blipFill>
          <a:blip r:embed="rId2"/>
          <a:stretch>
            <a:fillRect/>
          </a:stretch>
        </p:blipFill>
        <p:spPr>
          <a:xfrm>
            <a:off x="2000250" y="2372519"/>
            <a:ext cx="8191500" cy="3257550"/>
          </a:xfrm>
          <a:prstGeom prst="rect">
            <a:avLst/>
          </a:prstGeom>
        </p:spPr>
      </p:pic>
    </p:spTree>
    <p:extLst>
      <p:ext uri="{BB962C8B-B14F-4D97-AF65-F5344CB8AC3E}">
        <p14:creationId xmlns:p14="http://schemas.microsoft.com/office/powerpoint/2010/main" val="68450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FAED9-2C49-42D4-99C7-1FDEF507E424}"/>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F293C439-A3AC-4E2C-AD85-327A5E0715C3}"/>
              </a:ext>
            </a:extLst>
          </p:cNvPr>
          <p:cNvPicPr>
            <a:picLocks noGrp="1" noChangeAspect="1"/>
          </p:cNvPicPr>
          <p:nvPr>
            <p:ph idx="1"/>
          </p:nvPr>
        </p:nvPicPr>
        <p:blipFill>
          <a:blip r:embed="rId2"/>
          <a:stretch>
            <a:fillRect/>
          </a:stretch>
        </p:blipFill>
        <p:spPr>
          <a:xfrm>
            <a:off x="3230792" y="1825625"/>
            <a:ext cx="5730416" cy="4351338"/>
          </a:xfrm>
          <a:prstGeom prst="rect">
            <a:avLst/>
          </a:prstGeom>
        </p:spPr>
      </p:pic>
    </p:spTree>
    <p:extLst>
      <p:ext uri="{BB962C8B-B14F-4D97-AF65-F5344CB8AC3E}">
        <p14:creationId xmlns:p14="http://schemas.microsoft.com/office/powerpoint/2010/main" val="2624209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E49A4F-D2C7-4617-A8F0-67CECC6E1504}"/>
              </a:ext>
            </a:extLst>
          </p:cNvPr>
          <p:cNvSpPr>
            <a:spLocks noGrp="1"/>
          </p:cNvSpPr>
          <p:nvPr>
            <p:ph type="title"/>
          </p:nvPr>
        </p:nvSpPr>
        <p:spPr/>
        <p:txBody>
          <a:bodyPr/>
          <a:lstStyle/>
          <a:p>
            <a:endParaRPr lang="fr-FR"/>
          </a:p>
        </p:txBody>
      </p:sp>
      <p:pic>
        <p:nvPicPr>
          <p:cNvPr id="4" name="Espace réservé du contenu 3">
            <a:extLst>
              <a:ext uri="{FF2B5EF4-FFF2-40B4-BE49-F238E27FC236}">
                <a16:creationId xmlns:a16="http://schemas.microsoft.com/office/drawing/2014/main" id="{3F868228-8255-4B70-9F36-9BCFB415201A}"/>
              </a:ext>
            </a:extLst>
          </p:cNvPr>
          <p:cNvPicPr>
            <a:picLocks noGrp="1" noChangeAspect="1"/>
          </p:cNvPicPr>
          <p:nvPr>
            <p:ph idx="1"/>
          </p:nvPr>
        </p:nvPicPr>
        <p:blipFill>
          <a:blip r:embed="rId3"/>
          <a:stretch>
            <a:fillRect/>
          </a:stretch>
        </p:blipFill>
        <p:spPr>
          <a:xfrm>
            <a:off x="1962150" y="2115344"/>
            <a:ext cx="8267700" cy="3771900"/>
          </a:xfrm>
          <a:prstGeom prst="rect">
            <a:avLst/>
          </a:prstGeom>
        </p:spPr>
      </p:pic>
    </p:spTree>
    <p:extLst>
      <p:ext uri="{BB962C8B-B14F-4D97-AF65-F5344CB8AC3E}">
        <p14:creationId xmlns:p14="http://schemas.microsoft.com/office/powerpoint/2010/main" val="2025701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513BE-3B74-4DFD-9AA8-1C95398BD5B9}"/>
              </a:ext>
            </a:extLst>
          </p:cNvPr>
          <p:cNvSpPr>
            <a:spLocks noGrp="1"/>
          </p:cNvSpPr>
          <p:nvPr>
            <p:ph type="title"/>
          </p:nvPr>
        </p:nvSpPr>
        <p:spPr/>
        <p:txBody>
          <a:bodyPr/>
          <a:lstStyle/>
          <a:p>
            <a:r>
              <a:rPr lang="fr-FR" dirty="0"/>
              <a:t>GBM</a:t>
            </a:r>
          </a:p>
        </p:txBody>
      </p:sp>
      <p:sp>
        <p:nvSpPr>
          <p:cNvPr id="3" name="Espace réservé du contenu 2">
            <a:extLst>
              <a:ext uri="{FF2B5EF4-FFF2-40B4-BE49-F238E27FC236}">
                <a16:creationId xmlns:a16="http://schemas.microsoft.com/office/drawing/2014/main" id="{BA2DAD12-81B8-4076-8FB8-F6611F38455C}"/>
              </a:ext>
            </a:extLst>
          </p:cNvPr>
          <p:cNvSpPr>
            <a:spLocks noGrp="1"/>
          </p:cNvSpPr>
          <p:nvPr>
            <p:ph idx="1"/>
          </p:nvPr>
        </p:nvSpPr>
        <p:spPr/>
        <p:txBody>
          <a:bodyPr/>
          <a:lstStyle/>
          <a:p>
            <a:r>
              <a:rPr lang="en-US" dirty="0" err="1"/>
              <a:t>min_samples_split</a:t>
            </a:r>
            <a:r>
              <a:rPr lang="en-US" dirty="0"/>
              <a:t>, </a:t>
            </a:r>
            <a:r>
              <a:rPr lang="en-US" dirty="0" err="1"/>
              <a:t>min_samples_leaf</a:t>
            </a:r>
            <a:r>
              <a:rPr lang="en-US" dirty="0"/>
              <a:t>, </a:t>
            </a:r>
            <a:r>
              <a:rPr lang="en-US" dirty="0" err="1"/>
              <a:t>min_weight_fraction_leaf</a:t>
            </a:r>
            <a:r>
              <a:rPr lang="en-US" dirty="0"/>
              <a:t>, </a:t>
            </a:r>
            <a:r>
              <a:rPr lang="en-US" dirty="0" err="1"/>
              <a:t>max_depth</a:t>
            </a:r>
            <a:r>
              <a:rPr lang="en-US" dirty="0"/>
              <a:t>, </a:t>
            </a:r>
            <a:r>
              <a:rPr lang="en-US" dirty="0" err="1"/>
              <a:t>max_leaf_nodes</a:t>
            </a:r>
            <a:r>
              <a:rPr lang="en-US" dirty="0"/>
              <a:t>, </a:t>
            </a:r>
            <a:r>
              <a:rPr lang="en-US" dirty="0" err="1"/>
              <a:t>max_features</a:t>
            </a:r>
            <a:endParaRPr lang="en-US" dirty="0"/>
          </a:p>
          <a:p>
            <a:endParaRPr lang="fr-FR" dirty="0"/>
          </a:p>
        </p:txBody>
      </p:sp>
    </p:spTree>
    <p:extLst>
      <p:ext uri="{BB962C8B-B14F-4D97-AF65-F5344CB8AC3E}">
        <p14:creationId xmlns:p14="http://schemas.microsoft.com/office/powerpoint/2010/main" val="590756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3F7EE-17D6-40A3-BCB3-3942F2D29FD3}"/>
              </a:ext>
            </a:extLst>
          </p:cNvPr>
          <p:cNvSpPr>
            <a:spLocks noGrp="1"/>
          </p:cNvSpPr>
          <p:nvPr>
            <p:ph type="title"/>
          </p:nvPr>
        </p:nvSpPr>
        <p:spPr/>
        <p:txBody>
          <a:bodyPr/>
          <a:lstStyle/>
          <a:p>
            <a:pPr algn="ctr"/>
            <a:r>
              <a:rPr lang="fr-FR" dirty="0"/>
              <a:t>FIN</a:t>
            </a:r>
          </a:p>
        </p:txBody>
      </p:sp>
      <p:sp>
        <p:nvSpPr>
          <p:cNvPr id="3" name="Espace réservé du contenu 2">
            <a:extLst>
              <a:ext uri="{FF2B5EF4-FFF2-40B4-BE49-F238E27FC236}">
                <a16:creationId xmlns:a16="http://schemas.microsoft.com/office/drawing/2014/main" id="{DC34A4C7-8990-43F1-93B7-614A56682D37}"/>
              </a:ext>
            </a:extLst>
          </p:cNvPr>
          <p:cNvSpPr>
            <a:spLocks noGrp="1"/>
          </p:cNvSpPr>
          <p:nvPr>
            <p:ph idx="1"/>
          </p:nvPr>
        </p:nvSpPr>
        <p:spPr/>
        <p:txBody>
          <a:bodyPr/>
          <a:lstStyle/>
          <a:p>
            <a:r>
              <a:rPr lang="fr-FR" dirty="0"/>
              <a:t>Remerciements</a:t>
            </a:r>
          </a:p>
        </p:txBody>
      </p:sp>
    </p:spTree>
    <p:extLst>
      <p:ext uri="{BB962C8B-B14F-4D97-AF65-F5344CB8AC3E}">
        <p14:creationId xmlns:p14="http://schemas.microsoft.com/office/powerpoint/2010/main" val="428969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a:extLst>
              <a:ext uri="{FF2B5EF4-FFF2-40B4-BE49-F238E27FC236}">
                <a16:creationId xmlns:a16="http://schemas.microsoft.com/office/drawing/2014/main" id="{2A5433F7-2CFD-4DBE-BA1D-6A01D43D8AF0}"/>
              </a:ext>
            </a:extLst>
          </p:cNvPr>
          <p:cNvSpPr>
            <a:spLocks noGrp="1" noChangeArrowheads="1"/>
          </p:cNvSpPr>
          <p:nvPr>
            <p:ph type="title"/>
          </p:nvPr>
        </p:nvSpPr>
        <p:spPr/>
        <p:txBody>
          <a:bodyPr/>
          <a:lstStyle/>
          <a:p>
            <a:pPr algn="ctr"/>
            <a:r>
              <a:rPr lang="fr-FR" altLang="fr-FR" dirty="0"/>
              <a:t>Les données</a:t>
            </a:r>
          </a:p>
        </p:txBody>
      </p:sp>
      <p:sp>
        <p:nvSpPr>
          <p:cNvPr id="4099" name="Espace réservé du contenu 2">
            <a:extLst>
              <a:ext uri="{FF2B5EF4-FFF2-40B4-BE49-F238E27FC236}">
                <a16:creationId xmlns:a16="http://schemas.microsoft.com/office/drawing/2014/main" id="{7DBC3CC6-D943-4B71-A315-ED6A7D191910}"/>
              </a:ext>
            </a:extLst>
          </p:cNvPr>
          <p:cNvSpPr>
            <a:spLocks noGrp="1" noChangeArrowheads="1"/>
          </p:cNvSpPr>
          <p:nvPr>
            <p:ph idx="1"/>
          </p:nvPr>
        </p:nvSpPr>
        <p:spPr/>
        <p:txBody>
          <a:bodyPr/>
          <a:lstStyle/>
          <a:p>
            <a:endParaRPr lang="fr-FR" altLang="fr-FR" dirty="0"/>
          </a:p>
          <a:p>
            <a:endParaRPr lang="fr-FR" altLang="fr-FR" dirty="0"/>
          </a:p>
          <a:p>
            <a:endParaRPr lang="fr-FR" altLang="fr-FR" dirty="0"/>
          </a:p>
          <a:p>
            <a:r>
              <a:rPr lang="fr-FR" altLang="fr-FR" dirty="0"/>
              <a:t>Plus de 540 000 lignes, 8 colonnes</a:t>
            </a:r>
          </a:p>
          <a:p>
            <a:r>
              <a:rPr lang="fr-FR" altLang="fr-FR" dirty="0"/>
              <a:t>Entre décembre 2010 et décembre 2011</a:t>
            </a:r>
          </a:p>
          <a:p>
            <a:pPr lvl="1"/>
            <a:endParaRPr lang="fr-FR" altLang="fr-FR" dirty="0"/>
          </a:p>
          <a:p>
            <a:pPr lvl="1"/>
            <a:endParaRPr lang="fr-FR" altLang="fr-FR" dirty="0"/>
          </a:p>
        </p:txBody>
      </p:sp>
      <p:pic>
        <p:nvPicPr>
          <p:cNvPr id="2" name="Image 1">
            <a:extLst>
              <a:ext uri="{FF2B5EF4-FFF2-40B4-BE49-F238E27FC236}">
                <a16:creationId xmlns:a16="http://schemas.microsoft.com/office/drawing/2014/main" id="{445E25F9-5BEE-4A6E-B884-28C5B09DAF04}"/>
              </a:ext>
            </a:extLst>
          </p:cNvPr>
          <p:cNvPicPr>
            <a:picLocks noChangeAspect="1"/>
          </p:cNvPicPr>
          <p:nvPr/>
        </p:nvPicPr>
        <p:blipFill>
          <a:blip r:embed="rId3"/>
          <a:stretch>
            <a:fillRect/>
          </a:stretch>
        </p:blipFill>
        <p:spPr>
          <a:xfrm>
            <a:off x="1446289" y="1494265"/>
            <a:ext cx="9505411" cy="1650496"/>
          </a:xfrm>
          <a:prstGeom prst="rect">
            <a:avLst/>
          </a:prstGeom>
        </p:spPr>
      </p:pic>
      <p:pic>
        <p:nvPicPr>
          <p:cNvPr id="3" name="Image 2">
            <a:extLst>
              <a:ext uri="{FF2B5EF4-FFF2-40B4-BE49-F238E27FC236}">
                <a16:creationId xmlns:a16="http://schemas.microsoft.com/office/drawing/2014/main" id="{5C33D203-AABE-4528-9CE1-0B3970DCD236}"/>
              </a:ext>
            </a:extLst>
          </p:cNvPr>
          <p:cNvPicPr>
            <a:picLocks noChangeAspect="1"/>
          </p:cNvPicPr>
          <p:nvPr/>
        </p:nvPicPr>
        <p:blipFill>
          <a:blip r:embed="rId4"/>
          <a:stretch>
            <a:fillRect/>
          </a:stretch>
        </p:blipFill>
        <p:spPr>
          <a:xfrm>
            <a:off x="1988982" y="4683512"/>
            <a:ext cx="5302251" cy="1091077"/>
          </a:xfrm>
          <a:prstGeom prst="rect">
            <a:avLst/>
          </a:prstGeom>
        </p:spPr>
      </p:pic>
    </p:spTree>
    <p:extLst>
      <p:ext uri="{BB962C8B-B14F-4D97-AF65-F5344CB8AC3E}">
        <p14:creationId xmlns:p14="http://schemas.microsoft.com/office/powerpoint/2010/main" val="134022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CC0DCF6-01AF-4C89-A445-885F64F96286}"/>
              </a:ext>
            </a:extLst>
          </p:cNvPr>
          <p:cNvPicPr>
            <a:picLocks noChangeAspect="1"/>
          </p:cNvPicPr>
          <p:nvPr/>
        </p:nvPicPr>
        <p:blipFill>
          <a:blip r:embed="rId3"/>
          <a:stretch>
            <a:fillRect/>
          </a:stretch>
        </p:blipFill>
        <p:spPr>
          <a:xfrm>
            <a:off x="3663980" y="2901105"/>
            <a:ext cx="8410575" cy="3705225"/>
          </a:xfrm>
          <a:prstGeom prst="rect">
            <a:avLst/>
          </a:prstGeom>
        </p:spPr>
      </p:pic>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Valeurs manquantes</a:t>
            </a:r>
          </a:p>
          <a:p>
            <a:r>
              <a:rPr lang="fr-FR" dirty="0"/>
              <a:t>Doublons</a:t>
            </a:r>
          </a:p>
          <a:p>
            <a:r>
              <a:rPr lang="fr-FR" dirty="0"/>
              <a:t>Quantités négatives</a:t>
            </a:r>
          </a:p>
          <a:p>
            <a:r>
              <a:rPr lang="fr-FR" dirty="0"/>
              <a:t>Prix nuls</a:t>
            </a:r>
          </a:p>
          <a:p>
            <a:r>
              <a:rPr lang="fr-FR" dirty="0"/>
              <a:t>Pays</a:t>
            </a:r>
          </a:p>
          <a:p>
            <a:endParaRPr lang="fr-FR" dirty="0"/>
          </a:p>
        </p:txBody>
      </p:sp>
    </p:spTree>
    <p:extLst>
      <p:ext uri="{BB962C8B-B14F-4D97-AF65-F5344CB8AC3E}">
        <p14:creationId xmlns:p14="http://schemas.microsoft.com/office/powerpoint/2010/main" val="230058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7D90C-4A89-4280-B271-1C3031063086}"/>
              </a:ext>
            </a:extLst>
          </p:cNvPr>
          <p:cNvSpPr>
            <a:spLocks noGrp="1"/>
          </p:cNvSpPr>
          <p:nvPr>
            <p:ph type="title"/>
          </p:nvPr>
        </p:nvSpPr>
        <p:spPr/>
        <p:txBody>
          <a:bodyPr/>
          <a:lstStyle/>
          <a:p>
            <a:pPr algn="ctr"/>
            <a:r>
              <a:rPr lang="fr-FR" altLang="fr-FR" dirty="0"/>
              <a:t>Les données</a:t>
            </a:r>
            <a:endParaRPr lang="fr-FR" dirty="0"/>
          </a:p>
        </p:txBody>
      </p:sp>
      <p:sp>
        <p:nvSpPr>
          <p:cNvPr id="3" name="Espace réservé du contenu 2">
            <a:extLst>
              <a:ext uri="{FF2B5EF4-FFF2-40B4-BE49-F238E27FC236}">
                <a16:creationId xmlns:a16="http://schemas.microsoft.com/office/drawing/2014/main" id="{5DAD08E5-83AC-4E0E-9DFC-3FF6402E9767}"/>
              </a:ext>
            </a:extLst>
          </p:cNvPr>
          <p:cNvSpPr>
            <a:spLocks noGrp="1"/>
          </p:cNvSpPr>
          <p:nvPr>
            <p:ph idx="1"/>
          </p:nvPr>
        </p:nvSpPr>
        <p:spPr/>
        <p:txBody>
          <a:bodyPr/>
          <a:lstStyle/>
          <a:p>
            <a:r>
              <a:rPr lang="fr-FR" dirty="0"/>
              <a:t>Prix total</a:t>
            </a:r>
          </a:p>
          <a:p>
            <a:r>
              <a:rPr lang="fr-FR" dirty="0"/>
              <a:t>Codes</a:t>
            </a:r>
          </a:p>
          <a:p>
            <a:pPr lvl="1"/>
            <a:r>
              <a:rPr lang="fr-FR" dirty="0"/>
              <a:t>POST : Frais postaux, on garde</a:t>
            </a:r>
          </a:p>
          <a:p>
            <a:pPr lvl="1"/>
            <a:r>
              <a:rPr lang="fr-FR" dirty="0"/>
              <a:t>D : Discount, on garde</a:t>
            </a:r>
          </a:p>
          <a:p>
            <a:pPr lvl="1"/>
            <a:r>
              <a:rPr lang="fr-FR" dirty="0"/>
              <a:t>C2 : </a:t>
            </a:r>
            <a:r>
              <a:rPr lang="fr-FR" dirty="0" err="1"/>
              <a:t>Carriage</a:t>
            </a:r>
            <a:r>
              <a:rPr lang="fr-FR" dirty="0"/>
              <a:t>, on garde</a:t>
            </a:r>
          </a:p>
          <a:p>
            <a:pPr lvl="1"/>
            <a:r>
              <a:rPr lang="fr-FR" dirty="0"/>
              <a:t>M : Manual, on garde</a:t>
            </a:r>
          </a:p>
          <a:p>
            <a:pPr lvl="1"/>
            <a:r>
              <a:rPr lang="fr-FR" dirty="0"/>
              <a:t>BANK CHARGES : trop peu d'occurrences</a:t>
            </a:r>
          </a:p>
          <a:p>
            <a:pPr lvl="1"/>
            <a:r>
              <a:rPr lang="fr-FR" dirty="0"/>
              <a:t>PADS : trop peu d'occurrences</a:t>
            </a:r>
          </a:p>
          <a:p>
            <a:pPr lvl="1"/>
            <a:r>
              <a:rPr lang="fr-FR" dirty="0"/>
              <a:t>DOT : trop peu d'occurrences</a:t>
            </a:r>
          </a:p>
          <a:p>
            <a:pPr lvl="1"/>
            <a:r>
              <a:rPr lang="fr-FR" dirty="0"/>
              <a:t>CRUK : trop peu d'occurrences</a:t>
            </a:r>
          </a:p>
        </p:txBody>
      </p:sp>
    </p:spTree>
    <p:extLst>
      <p:ext uri="{BB962C8B-B14F-4D97-AF65-F5344CB8AC3E}">
        <p14:creationId xmlns:p14="http://schemas.microsoft.com/office/powerpoint/2010/main" val="424975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Table RFM</a:t>
            </a:r>
          </a:p>
        </p:txBody>
      </p:sp>
      <p:sp>
        <p:nvSpPr>
          <p:cNvPr id="3" name="Espace réservé du contenu 2">
            <a:extLst>
              <a:ext uri="{FF2B5EF4-FFF2-40B4-BE49-F238E27FC236}">
                <a16:creationId xmlns:a16="http://schemas.microsoft.com/office/drawing/2014/main" id="{F4FD73EB-53BA-4B1C-91CA-63B2AD35201E}"/>
              </a:ext>
            </a:extLst>
          </p:cNvPr>
          <p:cNvSpPr>
            <a:spLocks noGrp="1"/>
          </p:cNvSpPr>
          <p:nvPr>
            <p:ph idx="1"/>
          </p:nvPr>
        </p:nvSpPr>
        <p:spPr/>
        <p:txBody>
          <a:bodyPr/>
          <a:lstStyle/>
          <a:p>
            <a:r>
              <a:rPr lang="fr-FR" dirty="0"/>
              <a:t>RFM </a:t>
            </a:r>
          </a:p>
          <a:p>
            <a:pPr lvl="1"/>
            <a:r>
              <a:rPr lang="fr-FR" dirty="0"/>
              <a:t>Récence : nombre de jour après le dernier achat</a:t>
            </a:r>
          </a:p>
          <a:p>
            <a:pPr lvl="1"/>
            <a:r>
              <a:rPr lang="fr-FR" dirty="0"/>
              <a:t>Fréquence : nombre d’achats</a:t>
            </a:r>
          </a:p>
          <a:p>
            <a:pPr lvl="1"/>
            <a:r>
              <a:rPr lang="fr-FR" dirty="0"/>
              <a:t>Montant : somme totale dépensée</a:t>
            </a:r>
          </a:p>
          <a:p>
            <a:r>
              <a:rPr lang="fr-FR" dirty="0"/>
              <a:t>Calcul des quartiles</a:t>
            </a:r>
          </a:p>
          <a:p>
            <a:r>
              <a:rPr lang="fr-FR" dirty="0"/>
              <a:t>Score</a:t>
            </a:r>
          </a:p>
          <a:p>
            <a:r>
              <a:rPr lang="fr-FR" dirty="0"/>
              <a:t>Autres </a:t>
            </a:r>
            <a:r>
              <a:rPr lang="fr-FR" dirty="0" err="1"/>
              <a:t>features</a:t>
            </a:r>
            <a:endParaRPr lang="fr-FR" dirty="0"/>
          </a:p>
          <a:p>
            <a:pPr lvl="1"/>
            <a:r>
              <a:rPr lang="fr-FR" dirty="0"/>
              <a:t>Cancel, promo, codes</a:t>
            </a:r>
          </a:p>
          <a:p>
            <a:pPr lvl="1"/>
            <a:r>
              <a:rPr lang="fr-FR" dirty="0"/>
              <a:t>Pays </a:t>
            </a:r>
          </a:p>
        </p:txBody>
      </p:sp>
    </p:spTree>
    <p:extLst>
      <p:ext uri="{BB962C8B-B14F-4D97-AF65-F5344CB8AC3E}">
        <p14:creationId xmlns:p14="http://schemas.microsoft.com/office/powerpoint/2010/main" val="286537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Table RFM</a:t>
            </a:r>
          </a:p>
        </p:txBody>
      </p:sp>
      <p:pic>
        <p:nvPicPr>
          <p:cNvPr id="8" name="Espace réservé du contenu 7">
            <a:extLst>
              <a:ext uri="{FF2B5EF4-FFF2-40B4-BE49-F238E27FC236}">
                <a16:creationId xmlns:a16="http://schemas.microsoft.com/office/drawing/2014/main" id="{7293A38B-B2A4-40F3-B5C9-8F100392BF9F}"/>
              </a:ext>
            </a:extLst>
          </p:cNvPr>
          <p:cNvPicPr>
            <a:picLocks noGrp="1" noChangeAspect="1"/>
          </p:cNvPicPr>
          <p:nvPr>
            <p:ph idx="1"/>
          </p:nvPr>
        </p:nvPicPr>
        <p:blipFill>
          <a:blip r:embed="rId2"/>
          <a:stretch>
            <a:fillRect/>
          </a:stretch>
        </p:blipFill>
        <p:spPr>
          <a:xfrm>
            <a:off x="2590800" y="2105819"/>
            <a:ext cx="7010400" cy="3790950"/>
          </a:xfrm>
          <a:prstGeom prst="rect">
            <a:avLst/>
          </a:prstGeom>
        </p:spPr>
      </p:pic>
    </p:spTree>
    <p:extLst>
      <p:ext uri="{BB962C8B-B14F-4D97-AF65-F5344CB8AC3E}">
        <p14:creationId xmlns:p14="http://schemas.microsoft.com/office/powerpoint/2010/main" val="263667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9D6448-AAE3-410C-A2B3-3FC0A59B63F4}"/>
              </a:ext>
            </a:extLst>
          </p:cNvPr>
          <p:cNvSpPr>
            <a:spLocks noGrp="1"/>
          </p:cNvSpPr>
          <p:nvPr>
            <p:ph type="title"/>
          </p:nvPr>
        </p:nvSpPr>
        <p:spPr/>
        <p:txBody>
          <a:bodyPr/>
          <a:lstStyle/>
          <a:p>
            <a:pPr algn="ctr"/>
            <a:r>
              <a:rPr lang="fr-FR" dirty="0"/>
              <a:t>RFM - Chiffre d’affaire</a:t>
            </a:r>
          </a:p>
        </p:txBody>
      </p:sp>
      <p:pic>
        <p:nvPicPr>
          <p:cNvPr id="4" name="Espace réservé du contenu 3">
            <a:extLst>
              <a:ext uri="{FF2B5EF4-FFF2-40B4-BE49-F238E27FC236}">
                <a16:creationId xmlns:a16="http://schemas.microsoft.com/office/drawing/2014/main" id="{1F7E8345-EE43-471B-8A8C-926D3710211B}"/>
              </a:ext>
            </a:extLst>
          </p:cNvPr>
          <p:cNvPicPr>
            <a:picLocks noGrp="1" noChangeAspect="1"/>
          </p:cNvPicPr>
          <p:nvPr>
            <p:ph idx="1"/>
          </p:nvPr>
        </p:nvPicPr>
        <p:blipFill>
          <a:blip r:embed="rId2"/>
          <a:stretch>
            <a:fillRect/>
          </a:stretch>
        </p:blipFill>
        <p:spPr>
          <a:xfrm>
            <a:off x="2589659" y="1825625"/>
            <a:ext cx="7012682" cy="4351338"/>
          </a:xfrm>
          <a:prstGeom prst="rect">
            <a:avLst/>
          </a:prstGeom>
        </p:spPr>
      </p:pic>
    </p:spTree>
    <p:extLst>
      <p:ext uri="{BB962C8B-B14F-4D97-AF65-F5344CB8AC3E}">
        <p14:creationId xmlns:p14="http://schemas.microsoft.com/office/powerpoint/2010/main" val="15995423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Grand écran</PresentationFormat>
  <Paragraphs>161</Paragraphs>
  <Slides>35</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35</vt:i4>
      </vt:variant>
    </vt:vector>
  </HeadingPairs>
  <TitlesOfParts>
    <vt:vector size="39" baseType="lpstr">
      <vt:lpstr>Arial</vt:lpstr>
      <vt:lpstr>Calibri</vt:lpstr>
      <vt:lpstr>Calibri Light</vt:lpstr>
      <vt:lpstr>Thème Office</vt:lpstr>
      <vt:lpstr>P5 Segmenter les comportements de clients</vt:lpstr>
      <vt:lpstr>Sommaire</vt:lpstr>
      <vt:lpstr>Introduction</vt:lpstr>
      <vt:lpstr>Les données</vt:lpstr>
      <vt:lpstr>Les données</vt:lpstr>
      <vt:lpstr>Les données</vt:lpstr>
      <vt:lpstr>Table RFM</vt:lpstr>
      <vt:lpstr>Table RFM</vt:lpstr>
      <vt:lpstr>RFM - Chiffre d’affaire</vt:lpstr>
      <vt:lpstr>Historique mensuel</vt:lpstr>
      <vt:lpstr>Ensemble des features</vt:lpstr>
      <vt:lpstr>Ensemble des features</vt:lpstr>
      <vt:lpstr>Prédiction d'achat</vt:lpstr>
      <vt:lpstr>ROC</vt:lpstr>
      <vt:lpstr>Matrice de confusion</vt:lpstr>
      <vt:lpstr>Clustering</vt:lpstr>
      <vt:lpstr>RFM - Coefficients de silhouette</vt:lpstr>
      <vt:lpstr>Segmentation en 6 clusters</vt:lpstr>
      <vt:lpstr>Présentation PowerPoint</vt:lpstr>
      <vt:lpstr>Conclusion</vt:lpstr>
      <vt:lpstr>Conclusion</vt:lpstr>
      <vt:lpstr>Analyses univariées</vt:lpstr>
      <vt:lpstr>Modèle</vt:lpstr>
      <vt:lpstr>Conclusion</vt:lpstr>
      <vt:lpstr>Livrables</vt:lpstr>
      <vt:lpstr>Pistes d’améliorations</vt:lpstr>
      <vt:lpstr>AdaBoost</vt:lpstr>
      <vt:lpstr>GBM</vt:lpstr>
      <vt:lpstr>Présentation PowerPoint</vt:lpstr>
      <vt:lpstr>Présentation PowerPoint</vt:lpstr>
      <vt:lpstr>Présentation PowerPoint</vt:lpstr>
      <vt:lpstr>Présentation PowerPoint</vt:lpstr>
      <vt:lpstr>Présentation PowerPoint</vt:lpstr>
      <vt:lpstr>GBM</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Moteur de recommandations de films</dc:title>
  <dc:creator>Scao, Morgan</dc:creator>
  <cp:lastModifiedBy>Scao, Morgan</cp:lastModifiedBy>
  <cp:revision>170</cp:revision>
  <dcterms:created xsi:type="dcterms:W3CDTF">2018-01-23T13:27:07Z</dcterms:created>
  <dcterms:modified xsi:type="dcterms:W3CDTF">2018-03-19T09:53:29Z</dcterms:modified>
</cp:coreProperties>
</file>