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30" r:id="rId3"/>
    <p:sldId id="331" r:id="rId4"/>
    <p:sldId id="287" r:id="rId5"/>
    <p:sldId id="308" r:id="rId6"/>
    <p:sldId id="258" r:id="rId7"/>
    <p:sldId id="263" r:id="rId8"/>
    <p:sldId id="314" r:id="rId9"/>
    <p:sldId id="318" r:id="rId10"/>
    <p:sldId id="310" r:id="rId11"/>
    <p:sldId id="309" r:id="rId12"/>
    <p:sldId id="311" r:id="rId13"/>
    <p:sldId id="278" r:id="rId14"/>
    <p:sldId id="313" r:id="rId15"/>
    <p:sldId id="312" r:id="rId16"/>
    <p:sldId id="320" r:id="rId17"/>
    <p:sldId id="285" r:id="rId18"/>
    <p:sldId id="315" r:id="rId19"/>
    <p:sldId id="316" r:id="rId20"/>
    <p:sldId id="321" r:id="rId21"/>
    <p:sldId id="328" r:id="rId22"/>
    <p:sldId id="329" r:id="rId23"/>
    <p:sldId id="324" r:id="rId24"/>
    <p:sldId id="325" r:id="rId25"/>
    <p:sldId id="297" r:id="rId26"/>
    <p:sldId id="269" r:id="rId27"/>
    <p:sldId id="302" r:id="rId28"/>
    <p:sldId id="307" r:id="rId29"/>
    <p:sldId id="317" r:id="rId30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49C1513-917C-450D-A7D8-39D04091D0C8}">
          <p14:sldIdLst>
            <p14:sldId id="256"/>
            <p14:sldId id="330"/>
            <p14:sldId id="331"/>
            <p14:sldId id="287"/>
            <p14:sldId id="308"/>
            <p14:sldId id="258"/>
            <p14:sldId id="263"/>
            <p14:sldId id="314"/>
            <p14:sldId id="318"/>
            <p14:sldId id="310"/>
            <p14:sldId id="309"/>
            <p14:sldId id="311"/>
            <p14:sldId id="278"/>
            <p14:sldId id="313"/>
            <p14:sldId id="312"/>
            <p14:sldId id="320"/>
            <p14:sldId id="285"/>
            <p14:sldId id="315"/>
            <p14:sldId id="316"/>
            <p14:sldId id="321"/>
            <p14:sldId id="328"/>
            <p14:sldId id="329"/>
            <p14:sldId id="324"/>
            <p14:sldId id="325"/>
            <p14:sldId id="297"/>
            <p14:sldId id="269"/>
            <p14:sldId id="302"/>
            <p14:sldId id="307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74941" autoAdjust="0"/>
  </p:normalViewPr>
  <p:slideViewPr>
    <p:cSldViewPr snapToGrid="0">
      <p:cViewPr varScale="1">
        <p:scale>
          <a:sx n="56" d="100"/>
          <a:sy n="56" d="100"/>
        </p:scale>
        <p:origin x="52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F83893F-E8FA-487E-9E7D-6688AC9652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05271C-701F-4C73-808B-B7CF0B12C46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5D9BA19-750F-48E1-92E0-4DB22540AF7D}" type="datetimeFigureOut">
              <a:rPr lang="fr-FR"/>
              <a:pPr>
                <a:defRPr/>
              </a:pPr>
              <a:t>26/03/2018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E29CD56B-7538-4949-9935-B9551B4986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38D5456D-B4FB-4706-BCE4-8A3BAE164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7FA6D6-CD2C-44DB-983C-682688880B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9946A9-CA81-409A-B263-EB96657AA4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C32C800-F1EC-4563-A4CB-7BFB6B498BC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Exploration : application de différents algorithme de régression sur nos données</a:t>
            </a:r>
          </a:p>
          <a:p>
            <a:endParaRPr lang="fr-FR" dirty="0"/>
          </a:p>
          <a:p>
            <a:r>
              <a:rPr lang="fr-FR" dirty="0"/>
              <a:t>Modélisation : choix du meilleur algorithme en fonction des résultats de l’exploration</a:t>
            </a:r>
          </a:p>
          <a:p>
            <a:endParaRPr lang="fr-FR" dirty="0"/>
          </a:p>
          <a:p>
            <a:r>
              <a:rPr lang="fr-FR" dirty="0"/>
              <a:t>Livrables : notebooks, code du site web, adresse de mise à disposition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029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'image des diapositives 1">
            <a:extLst>
              <a:ext uri="{FF2B5EF4-FFF2-40B4-BE49-F238E27FC236}">
                <a16:creationId xmlns:a16="http://schemas.microsoft.com/office/drawing/2014/main" id="{2345DD6C-5EDA-4931-A6EF-A96EFE9F42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ce réservé des notes 2">
            <a:extLst>
              <a:ext uri="{FF2B5EF4-FFF2-40B4-BE49-F238E27FC236}">
                <a16:creationId xmlns:a16="http://schemas.microsoft.com/office/drawing/2014/main" id="{10A377D1-3378-486F-BC86-A77661B20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altLang="fr-FR" dirty="0"/>
          </a:p>
        </p:txBody>
      </p:sp>
      <p:sp>
        <p:nvSpPr>
          <p:cNvPr id="16388" name="Espace réservé du numéro de diapositive 3">
            <a:extLst>
              <a:ext uri="{FF2B5EF4-FFF2-40B4-BE49-F238E27FC236}">
                <a16:creationId xmlns:a16="http://schemas.microsoft.com/office/drawing/2014/main" id="{B29AA347-89D0-4CF7-B044-3278EBC625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A15043-B105-4DE9-8826-0F5DFE0C300D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'image des diapositives 1">
            <a:extLst>
              <a:ext uri="{FF2B5EF4-FFF2-40B4-BE49-F238E27FC236}">
                <a16:creationId xmlns:a16="http://schemas.microsoft.com/office/drawing/2014/main" id="{2345DD6C-5EDA-4931-A6EF-A96EFE9F42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ce réservé des notes 2">
            <a:extLst>
              <a:ext uri="{FF2B5EF4-FFF2-40B4-BE49-F238E27FC236}">
                <a16:creationId xmlns:a16="http://schemas.microsoft.com/office/drawing/2014/main" id="{10A377D1-3378-486F-BC86-A77661B20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 dirty="0"/>
              <a:t>Lundi = 1</a:t>
            </a:r>
          </a:p>
          <a:p>
            <a:pPr>
              <a:spcBef>
                <a:spcPct val="0"/>
              </a:spcBef>
            </a:pPr>
            <a:endParaRPr lang="fr-FR" altLang="fr-FR" dirty="0"/>
          </a:p>
          <a:p>
            <a:pPr>
              <a:spcBef>
                <a:spcPct val="0"/>
              </a:spcBef>
            </a:pPr>
            <a:r>
              <a:rPr lang="fr-FR" altLang="fr-FR" dirty="0"/>
              <a:t>La fin de semaine est plus impactée</a:t>
            </a:r>
          </a:p>
        </p:txBody>
      </p:sp>
      <p:sp>
        <p:nvSpPr>
          <p:cNvPr id="16388" name="Espace réservé du numéro de diapositive 3">
            <a:extLst>
              <a:ext uri="{FF2B5EF4-FFF2-40B4-BE49-F238E27FC236}">
                <a16:creationId xmlns:a16="http://schemas.microsoft.com/office/drawing/2014/main" id="{B29AA347-89D0-4CF7-B044-3278EBC625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A15043-B105-4DE9-8826-0F5DFE0C300D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795910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'image des diapositives 1">
            <a:extLst>
              <a:ext uri="{FF2B5EF4-FFF2-40B4-BE49-F238E27FC236}">
                <a16:creationId xmlns:a16="http://schemas.microsoft.com/office/drawing/2014/main" id="{2345DD6C-5EDA-4931-A6EF-A96EFE9F42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ce réservé des notes 2">
            <a:extLst>
              <a:ext uri="{FF2B5EF4-FFF2-40B4-BE49-F238E27FC236}">
                <a16:creationId xmlns:a16="http://schemas.microsoft.com/office/drawing/2014/main" id="{10A377D1-3378-486F-BC86-A77661B20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altLang="fr-FR" dirty="0"/>
          </a:p>
        </p:txBody>
      </p:sp>
      <p:sp>
        <p:nvSpPr>
          <p:cNvPr id="16388" name="Espace réservé du numéro de diapositive 3">
            <a:extLst>
              <a:ext uri="{FF2B5EF4-FFF2-40B4-BE49-F238E27FC236}">
                <a16:creationId xmlns:a16="http://schemas.microsoft.com/office/drawing/2014/main" id="{B29AA347-89D0-4CF7-B044-3278EBC625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A15043-B105-4DE9-8826-0F5DFE0C300D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75380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Absolute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: pénalise moins les larges erreurs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322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différents tests montrent que la régression linéaire de base est très sensible aux </a:t>
            </a:r>
            <a:r>
              <a:rPr lang="fr-FR" dirty="0" err="1"/>
              <a:t>outliers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La régularisation permet de palier à ce problème mais reste quand même bien influencée.</a:t>
            </a:r>
          </a:p>
          <a:p>
            <a:endParaRPr lang="fr-FR" dirty="0"/>
          </a:p>
          <a:p>
            <a:r>
              <a:rPr lang="fr-FR" dirty="0"/>
              <a:t>On observe une bonne amélioration du modèle lorsque l'on traite les </a:t>
            </a:r>
            <a:r>
              <a:rPr lang="fr-FR" dirty="0" err="1"/>
              <a:t>outliers</a:t>
            </a:r>
            <a:r>
              <a:rPr lang="fr-FR" dirty="0"/>
              <a:t> différemment, en considérant la perte comme linéaire plutôt que quadratique passé un certain palier (méthode de perte de Huber).</a:t>
            </a:r>
          </a:p>
          <a:p>
            <a:endParaRPr lang="fr-FR" dirty="0"/>
          </a:p>
          <a:p>
            <a:r>
              <a:rPr lang="fr-FR" dirty="0"/>
              <a:t>C'est même encore mieux avec la méthode </a:t>
            </a:r>
            <a:r>
              <a:rPr lang="fr-FR" dirty="0" err="1"/>
              <a:t>epsilon_insensitive</a:t>
            </a:r>
            <a:r>
              <a:rPr lang="fr-FR" dirty="0"/>
              <a:t> qui ignore les erreurs inférieur au palier epsilon.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318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599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Peu de changement dans la forme des courbes / </a:t>
            </a:r>
            <a:r>
              <a:rPr lang="fr-FR" dirty="0" err="1"/>
              <a:t>outliers</a:t>
            </a:r>
            <a:endParaRPr lang="fr-FR" dirty="0"/>
          </a:p>
          <a:p>
            <a:endParaRPr lang="fr-FR" dirty="0"/>
          </a:p>
          <a:p>
            <a:r>
              <a:rPr lang="fr-FR" dirty="0"/>
              <a:t>Alpha (terme de régularisation) : s’il augmente trop il écrase les coefs de notre régression, il augmente le biais</a:t>
            </a:r>
          </a:p>
          <a:p>
            <a:r>
              <a:rPr lang="fr-FR" dirty="0"/>
              <a:t>Alpha (terme de régularisation) faible a de meilleure perf</a:t>
            </a:r>
          </a:p>
          <a:p>
            <a:endParaRPr lang="fr-FR" dirty="0"/>
          </a:p>
          <a:p>
            <a:r>
              <a:rPr lang="fr-FR" dirty="0"/>
              <a:t>l1_ratio = 0,15 par défaut pour SGD</a:t>
            </a:r>
          </a:p>
          <a:p>
            <a:r>
              <a:rPr lang="fr-FR" dirty="0"/>
              <a:t>                 0.5  pour </a:t>
            </a:r>
            <a:r>
              <a:rPr lang="fr-FR" dirty="0" err="1"/>
              <a:t>ElasticNet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143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 de changement pour </a:t>
            </a:r>
            <a:r>
              <a:rPr lang="fr-FR" dirty="0" err="1"/>
              <a:t>ElasticNet</a:t>
            </a:r>
            <a:endParaRPr lang="fr-FR" dirty="0"/>
          </a:p>
          <a:p>
            <a:r>
              <a:rPr lang="fr-FR" dirty="0"/>
              <a:t>L1_ratio = 1 se distingue pour </a:t>
            </a:r>
            <a:r>
              <a:rPr lang="fr-FR" dirty="0" err="1"/>
              <a:t>SGDRegressor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873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Impact des </a:t>
            </a:r>
            <a:r>
              <a:rPr lang="fr-FR" dirty="0" err="1"/>
              <a:t>outliers</a:t>
            </a:r>
            <a:endParaRPr lang="fr-FR" dirty="0"/>
          </a:p>
          <a:p>
            <a:r>
              <a:rPr lang="fr-FR" dirty="0"/>
              <a:t>Impact de la régularisation</a:t>
            </a:r>
          </a:p>
          <a:p>
            <a:r>
              <a:rPr lang="fr-FR" dirty="0"/>
              <a:t>Comment travailler avec beaucoup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417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004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6590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anglais car le client final a toutes les chances d’être américain</a:t>
            </a:r>
          </a:p>
          <a:p>
            <a:endParaRPr lang="fr-FR" dirty="0"/>
          </a:p>
          <a:p>
            <a:r>
              <a:rPr lang="fr-FR" dirty="0"/>
              <a:t>S’il reste du temps : technique d’export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544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Séries temporelles, même si elles n’exploitent que la date pour analyser le retard</a:t>
            </a:r>
          </a:p>
          <a:p>
            <a:r>
              <a:rPr lang="fr-FR" dirty="0"/>
              <a:t>Variance élevée pour les prédictions dans l’avenir</a:t>
            </a:r>
          </a:p>
          <a:p>
            <a:endParaRPr lang="fr-FR" dirty="0"/>
          </a:p>
          <a:p>
            <a:r>
              <a:rPr lang="fr-FR" dirty="0" err="1"/>
              <a:t>Adaboost</a:t>
            </a:r>
            <a:r>
              <a:rPr lang="fr-FR" dirty="0"/>
              <a:t> : (adaptive </a:t>
            </a:r>
            <a:r>
              <a:rPr lang="fr-FR" dirty="0" err="1"/>
              <a:t>boosting</a:t>
            </a:r>
            <a:r>
              <a:rPr lang="fr-FR" dirty="0"/>
              <a:t>) algorithme SGD avec arbre de régression, méthode de </a:t>
            </a:r>
            <a:r>
              <a:rPr lang="fr-FR" dirty="0" err="1"/>
              <a:t>boosting</a:t>
            </a:r>
            <a:endParaRPr lang="fr-FR" dirty="0"/>
          </a:p>
          <a:p>
            <a:endParaRPr lang="fr-FR" dirty="0"/>
          </a:p>
          <a:p>
            <a:r>
              <a:rPr lang="fr-FR" dirty="0"/>
              <a:t>vacances scolaires : difficulté en fonction des états</a:t>
            </a:r>
          </a:p>
          <a:p>
            <a:r>
              <a:rPr lang="fr-FR" dirty="0"/>
              <a:t>Site : </a:t>
            </a:r>
            <a:r>
              <a:rPr lang="fr-FR" dirty="0" err="1"/>
              <a:t>combobox</a:t>
            </a:r>
            <a:r>
              <a:rPr lang="fr-FR" dirty="0"/>
              <a:t> dynamiques en fonction de l’aéroport de départ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022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Parler des pbs de mémoire</a:t>
            </a:r>
          </a:p>
          <a:p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 inutiles : numéro d’empennage, codes des villes, des états, heures d’entrée et sortie des roues…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548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# On ne s'occupe pas de certains vols = DELAY </a:t>
            </a:r>
            <a:r>
              <a:rPr lang="fr-FR" dirty="0" err="1"/>
              <a:t>null</a:t>
            </a:r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dataraw.CANCELLED.sum</a:t>
            </a:r>
            <a:r>
              <a:rPr lang="fr-FR" dirty="0"/>
              <a:t>(), 'vols annulés')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dataraw.DIVERTED.sum</a:t>
            </a:r>
            <a:r>
              <a:rPr lang="fr-FR" dirty="0"/>
              <a:t>(), 'vols détournés’)</a:t>
            </a:r>
          </a:p>
          <a:p>
            <a:endParaRPr lang="fr-FR" dirty="0"/>
          </a:p>
          <a:p>
            <a:r>
              <a:rPr lang="fr-FR" dirty="0"/>
              <a:t>Vols détournés : pbs techniques, météorologiques, demandes du contrôle aérien…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98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 on regarde ne serait-ce que les retards de plus de 10h</a:t>
            </a:r>
          </a:p>
          <a:p>
            <a:endParaRPr lang="fr-FR" dirty="0"/>
          </a:p>
          <a:p>
            <a:r>
              <a:rPr lang="fr-FR" dirty="0"/>
              <a:t>Ils vont influencer le choix du modèle</a:t>
            </a:r>
          </a:p>
          <a:p>
            <a:endParaRPr lang="fr-FR" dirty="0"/>
          </a:p>
          <a:p>
            <a:r>
              <a:rPr lang="fr-FR" dirty="0"/>
              <a:t>Ils ne sont pas si nombreux mais peuvent être très importants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357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Sur tous les DELAY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86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Parler des pbs de mémoire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873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Sur nos features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937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Sur tous les DELAY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31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F579F-92A0-4867-A995-33835FBA2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A41A8D-F84B-483F-A7F6-AB3606177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9E5529-E384-4B0C-98F7-05F6A65D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A60A1-B0B0-4A76-A967-B752B64D0297}" type="datetimeFigureOut">
              <a:rPr lang="fr-FR"/>
              <a:pPr>
                <a:defRPr/>
              </a:pPr>
              <a:t>26/03/2018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630417-9CB2-45D6-B79D-FF0D9269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6DE4E0-46C3-41E8-8F4F-3B58066A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9331B-C9D2-46E6-AF5A-A268D52C46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65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75323-D279-4FE8-9861-235FBCD7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6026B1-065B-4F78-98B9-0DD761748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9E880F-350B-4462-966F-1857F40F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BC502-35EE-4EBA-A490-0578CC6AFA12}" type="datetimeFigureOut">
              <a:rPr lang="fr-FR"/>
              <a:pPr>
                <a:defRPr/>
              </a:pPr>
              <a:t>26/03/2018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34618C-4826-42B3-B315-566B3BC7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5EF10A-2914-4558-858F-D2701EC5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2484B-5AED-4DBB-989C-4F50AD4550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82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CA1A51-7108-4513-814A-946DA87E6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5705A5-4A45-4D94-9AD8-66C08E0BE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C6BF03-949A-44B7-A2E2-15D173EE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4B892-B868-4238-9B24-7671E512402A}" type="datetimeFigureOut">
              <a:rPr lang="fr-FR"/>
              <a:pPr>
                <a:defRPr/>
              </a:pPr>
              <a:t>26/03/2018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4ADE3-C3EC-4CE5-BB7B-BF133272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A3B51A-BA75-4577-B027-71C5DE98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CDB54-88DF-49CD-BE48-CAE7DE6D086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7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E7AD7-5B26-4121-AE8F-A45E5056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F8B308-E806-4272-8812-148DD5DC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671A8C-0651-4A81-9261-52F10E64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9E33E-FF45-4007-BA78-77526BD596BA}" type="datetimeFigureOut">
              <a:rPr lang="fr-FR"/>
              <a:pPr>
                <a:defRPr/>
              </a:pPr>
              <a:t>26/03/2018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805F57-FF8A-4DC2-8ED0-E7539630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D512D2-976F-43EF-9CF2-8EF4D72E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D4B65-7D2A-4F76-B6EA-D5AE5DB5114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82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4E15F9-C0BC-4500-AE2E-98BC9BD4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448A9-8164-442D-9F0F-72CD79BB9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512193-DE82-4330-8171-53B25ED2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CFEDD-96B0-4820-AD48-276339A8B9D4}" type="datetimeFigureOut">
              <a:rPr lang="fr-FR"/>
              <a:pPr>
                <a:defRPr/>
              </a:pPr>
              <a:t>26/03/2018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0B933-6742-43BD-A57A-C7A685A0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FEDCC9-BBA0-4B55-B782-A5D9233F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8C936-74A0-44B1-8AEF-E9696A2013B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33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E4F8F2-3316-4BE5-8406-ECDA6926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1FC075-0049-47D9-AFC8-A1222D3C6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3D8951-F5F0-4EC7-A083-EE63A9F8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A38F5885-0E16-42D8-A438-C051DE5E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CEA68-5325-4FEB-8BA0-E929A2D082D6}" type="datetimeFigureOut">
              <a:rPr lang="fr-FR"/>
              <a:pPr>
                <a:defRPr/>
              </a:pPr>
              <a:t>26/03/2018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B006D1CF-9C18-4D4E-B913-6B5B8569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0F5DAA-F105-4B06-A70D-BDFE0176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F1EE2-FE10-44A2-999E-C511EFCB01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32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7D448-753A-4E2D-9C21-245D65FF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F79538-883F-48D9-93B7-0808C0A5A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F4D3EF-9F37-4C39-A169-C47D85B93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218F0F-8820-4211-849C-236A68A59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444E94-FFAA-4376-8DA1-15533A314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7C460BC7-F54A-4ED9-9D10-A52E18D7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2BEBB-259B-406E-867C-3AB3AA1319FB}" type="datetimeFigureOut">
              <a:rPr lang="fr-FR"/>
              <a:pPr>
                <a:defRPr/>
              </a:pPr>
              <a:t>26/03/2018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576FE7BE-3B90-4922-A4E8-E54553ED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B65BD42C-321E-4917-ACBC-49D7C030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AE2D2-4EE7-4C07-A8D6-02E8A427A6F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15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F3BAB-099C-4D0B-9A4C-947B5C80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37BA669B-AD5E-4BC7-AFC3-C8461CCE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8E4B0-EC96-4030-8900-D04B8B19CEE9}" type="datetimeFigureOut">
              <a:rPr lang="fr-FR"/>
              <a:pPr>
                <a:defRPr/>
              </a:pPr>
              <a:t>26/03/2018</a:t>
            </a:fld>
            <a:endParaRPr lang="fr-FR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E1473952-0845-4798-8898-982ED7CE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33B6B101-6729-460F-9D5D-53D37B64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00BC2-1CE2-4501-BBA4-98A27F8A99A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56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2209B1CF-4525-4FBB-BC63-CFFE1114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F9AAB-F548-45C4-A329-1A6556B67900}" type="datetimeFigureOut">
              <a:rPr lang="fr-FR"/>
              <a:pPr>
                <a:defRPr/>
              </a:pPr>
              <a:t>26/03/2018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6DF7B02F-8C3F-41A8-AF5B-B36C7830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A2D3D5C7-5015-4671-80BE-10A30CD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A8B40-D2A1-4FF4-835D-E220C6D1B59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5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8D23F-0EA5-4566-987F-ECF55FFD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BD0663-2A6E-4E44-BB0E-D01AD6838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C2B199-26F2-43BA-B994-B4FC2003C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155CF9F1-674C-4EC6-82B9-5639B260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D8B24-E13E-43D1-A49A-E45BE49E6571}" type="datetimeFigureOut">
              <a:rPr lang="fr-FR"/>
              <a:pPr>
                <a:defRPr/>
              </a:pPr>
              <a:t>26/03/2018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7A2A3D6-48DD-4D36-B423-483851F1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628D62D4-197B-4F9B-B79B-CBD0334B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2898F-FBF2-4599-A7D9-8036610FCB4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02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9BF6E-A557-4539-BBF0-56B5F797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8E8F3A-13EA-4C7E-9996-A27332E2C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492C66-6B2A-4E93-BDE0-50F391C73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46CA65F9-1893-43F1-807C-0A93B2BB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57904-CDB5-4325-B78F-5A1D79668ECA}" type="datetimeFigureOut">
              <a:rPr lang="fr-FR"/>
              <a:pPr>
                <a:defRPr/>
              </a:pPr>
              <a:t>26/03/2018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384EB70C-CD53-41A5-AEBF-66C0927B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1A2CE703-18ED-4412-992F-7E66745E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FCDA0-E9ED-4F93-9286-ABFFD29EE1B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32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>
            <a:extLst>
              <a:ext uri="{FF2B5EF4-FFF2-40B4-BE49-F238E27FC236}">
                <a16:creationId xmlns:a16="http://schemas.microsoft.com/office/drawing/2014/main" id="{C4B36EE7-B3A5-4B21-8CE5-9117E3937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8B8E51CB-51E5-4F6F-B5B9-D13C702FB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CE38D4-B604-4583-821E-270C81DF3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388903-C09F-4998-A859-25CEC4B0F2CA}" type="datetimeFigureOut">
              <a:rPr lang="fr-FR"/>
              <a:pPr>
                <a:defRPr/>
              </a:pPr>
              <a:t>26/03/2018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4ACEFA-5285-492B-9E94-90FED2C1B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717E54-25FB-44D7-BA97-FD756D461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D2201BC-8CBE-49B5-89E4-DC4B6964868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tamfordresearch.com/wp-content/uploads/2015/02/IQR.png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stamfordresearch.com/wp-content/uploads/2015/02/MaxIQR.png" TargetMode="Externa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so-flight-delay.herokuapp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drive/folders/1EPBro9CLIXXR-kIHkvTDhgWygXhJGeDK" TargetMode="External"/><Relationship Id="rId4" Type="http://schemas.openxmlformats.org/officeDocument/2006/relationships/hyperlink" Target="https://github.com/morganscao/Projet4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50A2E-DDF2-4B23-983F-D44D60EBE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2463"/>
            <a:ext cx="9144000" cy="2387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/>
              <a:t>Catégorisez automatiquement des questions</a:t>
            </a:r>
            <a:br>
              <a:rPr lang="fr-FR" dirty="0"/>
            </a:br>
            <a:endParaRPr lang="fr-FR" dirty="0"/>
          </a:p>
        </p:txBody>
      </p:sp>
      <p:sp>
        <p:nvSpPr>
          <p:cNvPr id="3075" name="Sous-titre 2">
            <a:extLst>
              <a:ext uri="{FF2B5EF4-FFF2-40B4-BE49-F238E27FC236}">
                <a16:creationId xmlns:a16="http://schemas.microsoft.com/office/drawing/2014/main" id="{EA27C2E5-779E-4327-BBE1-A77B9294C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fr-FR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E293F9-6422-4073-A0DE-561AFBFE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34600" y="6335713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fr-FR" dirty="0"/>
              <a:t>Morgan SCAO</a:t>
            </a:r>
          </a:p>
          <a:p>
            <a:pPr>
              <a:defRPr/>
            </a:pPr>
            <a:r>
              <a:rPr lang="fr-FR" dirty="0"/>
              <a:t>Février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>
            <a:extLst>
              <a:ext uri="{FF2B5EF4-FFF2-40B4-BE49-F238E27FC236}">
                <a16:creationId xmlns:a16="http://schemas.microsoft.com/office/drawing/2014/main" id="{FC57AEC4-51EA-4889-A04B-C93F02A62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features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C0324C2-7049-447A-871C-4C627A94CBA3}"/>
              </a:ext>
            </a:extLst>
          </p:cNvPr>
          <p:cNvSpPr txBox="1">
            <a:spLocks/>
          </p:cNvSpPr>
          <p:nvPr/>
        </p:nvSpPr>
        <p:spPr bwMode="auto">
          <a:xfrm>
            <a:off x="838200" y="1825625"/>
            <a:ext cx="512946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F2A827-233C-40A0-8FC8-48760F4D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2707" cy="4351338"/>
          </a:xfrm>
        </p:spPr>
        <p:txBody>
          <a:bodyPr/>
          <a:lstStyle/>
          <a:p>
            <a:r>
              <a:rPr lang="en-US" dirty="0" err="1"/>
              <a:t>Données</a:t>
            </a:r>
            <a:r>
              <a:rPr lang="en-US" dirty="0"/>
              <a:t> de </a:t>
            </a:r>
            <a:r>
              <a:rPr lang="en-US" dirty="0" err="1"/>
              <a:t>l’utilisateur</a:t>
            </a:r>
            <a:endParaRPr lang="en-US" dirty="0"/>
          </a:p>
          <a:p>
            <a:pPr lvl="1"/>
            <a:r>
              <a:rPr lang="en-US" dirty="0"/>
              <a:t>Date du </a:t>
            </a:r>
            <a:r>
              <a:rPr lang="en-US" dirty="0" err="1"/>
              <a:t>vol</a:t>
            </a:r>
            <a:endParaRPr lang="en-US" dirty="0"/>
          </a:p>
          <a:p>
            <a:pPr lvl="1"/>
            <a:r>
              <a:rPr lang="en-US" dirty="0" err="1"/>
              <a:t>Heure</a:t>
            </a:r>
            <a:endParaRPr lang="en-US" dirty="0"/>
          </a:p>
          <a:p>
            <a:pPr lvl="1"/>
            <a:r>
              <a:rPr lang="en-US" dirty="0" err="1"/>
              <a:t>Aéroport</a:t>
            </a:r>
            <a:r>
              <a:rPr lang="en-US" dirty="0"/>
              <a:t> de </a:t>
            </a:r>
            <a:r>
              <a:rPr lang="en-US" dirty="0" err="1"/>
              <a:t>départ</a:t>
            </a:r>
            <a:endParaRPr lang="en-US" dirty="0"/>
          </a:p>
          <a:p>
            <a:pPr lvl="1"/>
            <a:r>
              <a:rPr lang="en-US" dirty="0"/>
              <a:t>Compagnie</a:t>
            </a:r>
          </a:p>
          <a:p>
            <a:pPr lvl="1"/>
            <a:endParaRPr lang="en-US" dirty="0"/>
          </a:p>
          <a:p>
            <a:r>
              <a:rPr lang="en-US" dirty="0"/>
              <a:t>Target</a:t>
            </a:r>
          </a:p>
          <a:p>
            <a:pPr lvl="1"/>
            <a:r>
              <a:rPr lang="en-US" dirty="0"/>
              <a:t>Retard 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FF02C04-64B8-481A-B66D-58B74AC9C9BA}"/>
              </a:ext>
            </a:extLst>
          </p:cNvPr>
          <p:cNvSpPr txBox="1">
            <a:spLocks/>
          </p:cNvSpPr>
          <p:nvPr/>
        </p:nvSpPr>
        <p:spPr bwMode="auto">
          <a:xfrm>
            <a:off x="5967663" y="1825625"/>
            <a:ext cx="5294971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/>
              <a:t>Features</a:t>
            </a:r>
          </a:p>
          <a:p>
            <a:pPr lvl="1" eaLnBrk="1" hangingPunct="1"/>
            <a:r>
              <a:rPr lang="en-US" dirty="0"/>
              <a:t>MONTH</a:t>
            </a:r>
          </a:p>
          <a:p>
            <a:pPr lvl="1" eaLnBrk="1" hangingPunct="1"/>
            <a:r>
              <a:rPr lang="en-US" dirty="0"/>
              <a:t>DAY_OF_MONTH</a:t>
            </a:r>
          </a:p>
          <a:p>
            <a:pPr lvl="1" eaLnBrk="1" hangingPunct="1"/>
            <a:r>
              <a:rPr lang="en-US" dirty="0"/>
              <a:t>DAY_OF_WEEK</a:t>
            </a:r>
          </a:p>
          <a:p>
            <a:pPr lvl="1" eaLnBrk="1" hangingPunct="1"/>
            <a:r>
              <a:rPr lang="en-US" dirty="0"/>
              <a:t>UNIQUE_CARRIER</a:t>
            </a:r>
          </a:p>
          <a:p>
            <a:pPr lvl="1" eaLnBrk="1" hangingPunct="1"/>
            <a:r>
              <a:rPr lang="en-US" dirty="0"/>
              <a:t>ORIGIN_AIRPORT_ID</a:t>
            </a:r>
          </a:p>
          <a:p>
            <a:pPr lvl="1" eaLnBrk="1" hangingPunct="1"/>
            <a:r>
              <a:rPr lang="en-US" dirty="0"/>
              <a:t>CRS_DEP_TIME</a:t>
            </a:r>
          </a:p>
          <a:p>
            <a:pPr eaLnBrk="1" hangingPunct="1"/>
            <a:r>
              <a:rPr lang="en-US" dirty="0"/>
              <a:t>Target</a:t>
            </a:r>
          </a:p>
          <a:p>
            <a:pPr lvl="1" eaLnBrk="1" hangingPunct="1"/>
            <a:r>
              <a:rPr lang="en-US" dirty="0"/>
              <a:t>ARR_DELAY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dirty="0"/>
              <a:t> </a:t>
            </a:r>
          </a:p>
          <a:p>
            <a:pPr eaLnBrk="1" hangingPunct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86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>
            <a:extLst>
              <a:ext uri="{FF2B5EF4-FFF2-40B4-BE49-F238E27FC236}">
                <a16:creationId xmlns:a16="http://schemas.microsoft.com/office/drawing/2014/main" id="{1B353FEE-EC29-4283-B00C-ADC218B1E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600" dirty="0"/>
              <a:t>Corrélation</a:t>
            </a:r>
            <a:br>
              <a:rPr lang="fr-FR" altLang="fr-FR" sz="3600" dirty="0"/>
            </a:br>
            <a:r>
              <a:rPr lang="fr-FR" altLang="fr-FR" sz="3600" dirty="0"/>
              <a:t>entre nos </a:t>
            </a:r>
            <a:br>
              <a:rPr lang="fr-FR" altLang="fr-FR" sz="3600" dirty="0"/>
            </a:br>
            <a:r>
              <a:rPr lang="fr-FR" altLang="fr-FR" sz="3600" dirty="0"/>
              <a:t>features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5349DA9-8088-4FC7-B48F-652181AD9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192" y="365125"/>
            <a:ext cx="7275717" cy="6001794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D5A7824-EBA4-4FB7-BCF0-991D057D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6223"/>
            <a:ext cx="2808249" cy="321073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Nos features n’ont pas d’avenir </a:t>
            </a:r>
          </a:p>
          <a:p>
            <a:pPr marL="0" indent="0">
              <a:buNone/>
            </a:pPr>
            <a:r>
              <a:rPr lang="fr-FR" dirty="0"/>
              <a:t>(no futur pour nos features)</a:t>
            </a:r>
          </a:p>
        </p:txBody>
      </p:sp>
    </p:spTree>
    <p:extLst>
      <p:ext uri="{BB962C8B-B14F-4D97-AF65-F5344CB8AC3E}">
        <p14:creationId xmlns:p14="http://schemas.microsoft.com/office/powerpoint/2010/main" val="3224778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>
            <a:extLst>
              <a:ext uri="{FF2B5EF4-FFF2-40B4-BE49-F238E27FC236}">
                <a16:creationId xmlns:a16="http://schemas.microsoft.com/office/drawing/2014/main" id="{1B353FEE-EC29-4283-B00C-ADC218B1E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compagnies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B6D9795-61B1-4339-B283-E23E6229F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690688"/>
            <a:ext cx="7620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5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>
            <a:extLst>
              <a:ext uri="{FF2B5EF4-FFF2-40B4-BE49-F238E27FC236}">
                <a16:creationId xmlns:a16="http://schemas.microsoft.com/office/drawing/2014/main" id="{27481661-E8B2-47DA-B7BD-E28F1C95C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jours du mois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A0EFA06-ECE2-41E9-A9AD-7CE029A3A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5525" y="1839119"/>
            <a:ext cx="760095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>
            <a:extLst>
              <a:ext uri="{FF2B5EF4-FFF2-40B4-BE49-F238E27FC236}">
                <a16:creationId xmlns:a16="http://schemas.microsoft.com/office/drawing/2014/main" id="{27481661-E8B2-47DA-B7BD-E28F1C95C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jours de la semaine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A72D364-695C-4551-919E-E6A4CAE0B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9812" y="1839119"/>
            <a:ext cx="75723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75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>
            <a:extLst>
              <a:ext uri="{FF2B5EF4-FFF2-40B4-BE49-F238E27FC236}">
                <a16:creationId xmlns:a16="http://schemas.microsoft.com/office/drawing/2014/main" id="{27481661-E8B2-47DA-B7BD-E28F1C95C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Heure de départ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7F02755-AC3E-446F-A594-45BA1FFA1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8387" y="1886744"/>
            <a:ext cx="75152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50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7D90C-4A89-4280-B271-1C303106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Préparation des données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AD08E5-83AC-4E0E-9DFC-3FF6402E9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Binarisation des features catégorielles</a:t>
            </a:r>
          </a:p>
          <a:p>
            <a:pPr lvl="1"/>
            <a:r>
              <a:rPr lang="fr-FR" dirty="0"/>
              <a:t>Sauvegarde des noms des colonnes</a:t>
            </a:r>
          </a:p>
          <a:p>
            <a:r>
              <a:rPr lang="fr-FR" dirty="0"/>
              <a:t>Jeu d’entrainement, jeu de test</a:t>
            </a:r>
          </a:p>
          <a:p>
            <a:r>
              <a:rPr lang="fr-FR" dirty="0" err="1"/>
              <a:t>Scaling</a:t>
            </a:r>
            <a:r>
              <a:rPr lang="fr-FR" dirty="0"/>
              <a:t> des données numériques avec le jeu d’entrainement</a:t>
            </a:r>
          </a:p>
          <a:p>
            <a:pPr lvl="1"/>
            <a:r>
              <a:rPr lang="fr-FR" dirty="0"/>
              <a:t>Sauvegarde du </a:t>
            </a:r>
            <a:r>
              <a:rPr lang="fr-FR" dirty="0" err="1"/>
              <a:t>scaler</a:t>
            </a:r>
            <a:endParaRPr lang="fr-FR" dirty="0"/>
          </a:p>
          <a:p>
            <a:r>
              <a:rPr lang="fr-FR" dirty="0"/>
              <a:t>Utilisation d’un </a:t>
            </a:r>
            <a:r>
              <a:rPr lang="fr-FR" dirty="0" err="1"/>
              <a:t>GridSearch</a:t>
            </a:r>
            <a:r>
              <a:rPr lang="fr-FR" dirty="0"/>
              <a:t> avec validation croisée</a:t>
            </a:r>
          </a:p>
          <a:p>
            <a:r>
              <a:rPr lang="fr-FR" dirty="0"/>
              <a:t>Evaluation de l’algorithme : MAE</a:t>
            </a:r>
          </a:p>
        </p:txBody>
      </p:sp>
    </p:spTree>
    <p:extLst>
      <p:ext uri="{BB962C8B-B14F-4D97-AF65-F5344CB8AC3E}">
        <p14:creationId xmlns:p14="http://schemas.microsoft.com/office/powerpoint/2010/main" val="230058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>
            <a:extLst>
              <a:ext uri="{FF2B5EF4-FFF2-40B4-BE49-F238E27FC236}">
                <a16:creationId xmlns:a16="http://schemas.microsoft.com/office/drawing/2014/main" id="{E6B04D2E-2D08-48F3-A186-084C981F8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Exploration des modèles de régression</a:t>
            </a:r>
          </a:p>
        </p:txBody>
      </p:sp>
      <p:pic>
        <p:nvPicPr>
          <p:cNvPr id="2" name="Espace réservé du contenu 1">
            <a:extLst>
              <a:ext uri="{FF2B5EF4-FFF2-40B4-BE49-F238E27FC236}">
                <a16:creationId xmlns:a16="http://schemas.microsoft.com/office/drawing/2014/main" id="{93AC82E1-C428-45DD-B5A9-F45700000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3494" y="1583473"/>
            <a:ext cx="5776500" cy="49632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631A5-A70D-4847-A9B0-C81D500E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Valeurs prédites vs valeurs réelles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932DE5F-334A-4613-81CE-C66C5B9CD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539" y="1825625"/>
            <a:ext cx="72329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26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E4205-CAC3-4B1D-9AAF-353CC27B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Valeurs résiduelles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A3F3044-60FF-4A55-B5EB-99EE5811F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232" y="1825625"/>
            <a:ext cx="71815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8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16F7060-0CBF-4FDA-8A34-4279697DA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096" y="0"/>
            <a:ext cx="5345807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EDF6E7B-B239-4EBE-9A13-1F6E312A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Tags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E7B89F-9629-4B11-B350-D79B15B76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010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B942A-27E6-4445-8C28-6945C7CF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Outliers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158E1D-82BF-4E88-AF2E-F91B3BED27BD}"/>
              </a:ext>
            </a:extLst>
          </p:cNvPr>
          <p:cNvSpPr txBox="1"/>
          <p:nvPr/>
        </p:nvSpPr>
        <p:spPr>
          <a:xfrm>
            <a:off x="1411941" y="4679576"/>
            <a:ext cx="9251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L’influence des </a:t>
            </a:r>
            <a:r>
              <a:rPr lang="fr-FR" dirty="0" err="1"/>
              <a:t>outliers</a:t>
            </a:r>
            <a:r>
              <a:rPr lang="fr-FR" dirty="0"/>
              <a:t> est forte</a:t>
            </a:r>
          </a:p>
          <a:p>
            <a:r>
              <a:rPr lang="fr-FR" dirty="0"/>
              <a:t>Les vols en avance ont été abandonnés (dernière colonne)</a:t>
            </a:r>
          </a:p>
          <a:p>
            <a:r>
              <a:rPr lang="fr-FR" dirty="0"/>
              <a:t>Les valeurs maximales pour le modèle final sont bornées à 40</a:t>
            </a:r>
          </a:p>
          <a:p>
            <a:endParaRPr lang="fr-FR" dirty="0"/>
          </a:p>
          <a:p>
            <a:r>
              <a:rPr lang="fr-FR" dirty="0"/>
              <a:t>La méthode des quantiles donne 36 pour valeur max</a:t>
            </a:r>
          </a:p>
          <a:p>
            <a:endParaRPr lang="fr-FR" dirty="0"/>
          </a:p>
        </p:txBody>
      </p:sp>
      <p:pic>
        <p:nvPicPr>
          <p:cNvPr id="1026" name="Picture 2" descr="C:\Users\mscao\AppData\Local\Temp\msohtmlclip1\02\clip_image001.png">
            <a:hlinkClick r:id="rId3"/>
            <a:extLst>
              <a:ext uri="{FF2B5EF4-FFF2-40B4-BE49-F238E27FC236}">
                <a16:creationId xmlns:a16="http://schemas.microsoft.com/office/drawing/2014/main" id="{B707D114-C8FB-4CE9-BEFE-EBB41E115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252" y="5855859"/>
            <a:ext cx="11906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xIQR">
            <a:hlinkClick r:id="rId5"/>
            <a:extLst>
              <a:ext uri="{FF2B5EF4-FFF2-40B4-BE49-F238E27FC236}">
                <a16:creationId xmlns:a16="http://schemas.microsoft.com/office/drawing/2014/main" id="{F44330B2-7C1E-44DA-81D2-91A186CA7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252" y="6171602"/>
            <a:ext cx="18859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E0DC9028-F1BD-4D7B-A604-C88153356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0DDA522-853E-40BF-99AA-AA27889B9E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8351" y="1580498"/>
            <a:ext cx="9185167" cy="287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78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631A5-A70D-4847-A9B0-C81D500E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Valeurs prédites vs valeurs réelles</a:t>
            </a:r>
            <a:br>
              <a:rPr lang="fr-FR" dirty="0"/>
            </a:br>
            <a:r>
              <a:rPr lang="fr-FR" dirty="0"/>
              <a:t>sans </a:t>
            </a:r>
            <a:r>
              <a:rPr lang="fr-FR" dirty="0" err="1"/>
              <a:t>outliers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CBD5E86-5AD7-4EE0-9C08-FB0353D64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661" y="1825625"/>
            <a:ext cx="72066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63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E4205-CAC3-4B1D-9AAF-353CC27B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Valeurs résiduelles</a:t>
            </a:r>
            <a:br>
              <a:rPr lang="fr-FR" dirty="0"/>
            </a:br>
            <a:r>
              <a:rPr lang="fr-FR" dirty="0"/>
              <a:t>sans </a:t>
            </a:r>
            <a:r>
              <a:rPr lang="fr-FR" dirty="0" err="1"/>
              <a:t>outliers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7399157-7323-472B-AE98-91D8B1389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872" y="1825625"/>
            <a:ext cx="72282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91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E4210-EAEF-491F-8097-82900B87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 des coefficients alpha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DE573BA-117B-44BA-84F4-5D7811A20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497" y="1453998"/>
            <a:ext cx="7129006" cy="513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80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BAAA5-BBEB-419D-92D4-A330BFFD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 de l1_ratio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2301A-CD37-4B21-B6AC-9CEA67E31142}"/>
              </a:ext>
            </a:extLst>
          </p:cNvPr>
          <p:cNvSpPr/>
          <p:nvPr/>
        </p:nvSpPr>
        <p:spPr>
          <a:xfrm>
            <a:off x="1009394" y="6017558"/>
            <a:ext cx="9135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Une pénalité de type l2 (pour l1_ratio) donne une meilleure MAE avec </a:t>
            </a:r>
            <a:r>
              <a:rPr lang="fr-FR" dirty="0" err="1"/>
              <a:t>ElasticNet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D68CA20-284D-443A-8281-BD13DB228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50" y="1690688"/>
            <a:ext cx="46101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86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1">
            <a:extLst>
              <a:ext uri="{FF2B5EF4-FFF2-40B4-BE49-F238E27FC236}">
                <a16:creationId xmlns:a16="http://schemas.microsoft.com/office/drawing/2014/main" id="{755B7D4E-8198-44AE-8D3A-BF837F995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88966-8FAE-48AA-AD22-60A256D4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Modèle final : </a:t>
            </a:r>
            <a:r>
              <a:rPr lang="fr-FR" dirty="0" err="1"/>
              <a:t>SGDRegressor</a:t>
            </a:r>
            <a:r>
              <a:rPr lang="fr-FR" dirty="0"/>
              <a:t>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Paramétrage 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	</a:t>
            </a:r>
            <a:r>
              <a:rPr lang="fr-FR" dirty="0" err="1"/>
              <a:t>loss</a:t>
            </a:r>
            <a:r>
              <a:rPr lang="fr-FR" dirty="0"/>
              <a:t> : </a:t>
            </a:r>
            <a:r>
              <a:rPr lang="fr-FR" dirty="0" err="1"/>
              <a:t>epsilon_insensitive</a:t>
            </a:r>
            <a:endParaRPr lang="fr-FR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	penalty : l2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	alpha : 0,0001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fr-FR" sz="2000" dirty="0"/>
              <a:t>MAE par compagnie aérienne 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BA5391C-844B-418A-B22C-80E100F76F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418020"/>
              </p:ext>
            </p:extLst>
          </p:nvPr>
        </p:nvGraphicFramePr>
        <p:xfrm>
          <a:off x="1647096" y="5301278"/>
          <a:ext cx="97067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92">
                  <a:extLst>
                    <a:ext uri="{9D8B030D-6E8A-4147-A177-3AD203B41FA5}">
                      <a16:colId xmlns:a16="http://schemas.microsoft.com/office/drawing/2014/main" val="1119698627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212932279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270742279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221187836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43997613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829839792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656031836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140857165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830108069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247595788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732443608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975859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6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12,44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10,25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12,78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12,31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13,19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13,22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7,59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12,84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13,41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12,69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11,49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6774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re 1">
            <a:extLst>
              <a:ext uri="{FF2B5EF4-FFF2-40B4-BE49-F238E27FC236}">
                <a16:creationId xmlns:a16="http://schemas.microsoft.com/office/drawing/2014/main" id="{1682D8E4-6534-44F3-BBAA-4B9DB87CD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Livrables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DAAA2-19A0-4CCA-A2CA-E4C2EF052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altLang="fr-FR" dirty="0"/>
              <a:t>Service Web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Python, Librairie </a:t>
            </a:r>
            <a:r>
              <a:rPr lang="fr-FR" dirty="0" err="1"/>
              <a:t>Flask</a:t>
            </a:r>
            <a:endParaRPr lang="fr-FR" dirty="0"/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Déploiement sur </a:t>
            </a:r>
            <a:r>
              <a:rPr lang="fr-FR" dirty="0" err="1"/>
              <a:t>Heroku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https://mso-flight-delay.herokuapp.com/</a:t>
            </a: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GitHub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Code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Notebooks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Modèles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>
                <a:hlinkClick r:id="rId4"/>
              </a:rPr>
              <a:t>https://github.com/morganscao/Projet4</a:t>
            </a:r>
            <a:r>
              <a:rPr lang="fr-FR" dirty="0"/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Google Drive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>
                <a:hlinkClick r:id="rId5"/>
              </a:rPr>
              <a:t>https://drive.google.com/drive/folders/1EPBro9CLIXXR-kIHkvTDhgWygXhJGeDK</a:t>
            </a:r>
            <a:endParaRPr lang="fr-FR" dirty="0"/>
          </a:p>
          <a:p>
            <a:pPr lvl="1" fontAlgn="auto">
              <a:spcAft>
                <a:spcPts val="0"/>
              </a:spcAft>
              <a:defRPr/>
            </a:pPr>
            <a:endParaRPr lang="fr-F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D2ED4-A19E-49FC-84FA-DEB1CD68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L’API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1627AD3-736A-47B4-9E3F-4E24A0383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454" y="1304364"/>
            <a:ext cx="8869091" cy="541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34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3F7EE-17D6-40A3-BCB3-3942F2D2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Pistes d’améliorations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34A4C7-8990-43F1-93B7-614A56682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Modèle:</a:t>
            </a:r>
          </a:p>
          <a:p>
            <a:pPr lvl="1"/>
            <a:r>
              <a:rPr lang="fr-FR" dirty="0"/>
              <a:t>Faire intervenir des séries temporelles</a:t>
            </a:r>
          </a:p>
          <a:p>
            <a:pPr lvl="1"/>
            <a:r>
              <a:rPr lang="fr-FR" dirty="0" err="1"/>
              <a:t>Adaboost</a:t>
            </a:r>
            <a:endParaRPr lang="fr-FR" dirty="0"/>
          </a:p>
          <a:p>
            <a:pPr lvl="1"/>
            <a:r>
              <a:rPr lang="fr-FR" dirty="0"/>
              <a:t>Intégrer la météo pour les prévisions à court terme</a:t>
            </a:r>
          </a:p>
          <a:p>
            <a:pPr lvl="1"/>
            <a:r>
              <a:rPr lang="fr-FR" dirty="0"/>
              <a:t>Intégrer les vacances scolaires</a:t>
            </a:r>
          </a:p>
          <a:p>
            <a:r>
              <a:rPr lang="fr-FR" dirty="0"/>
              <a:t>API</a:t>
            </a:r>
          </a:p>
          <a:p>
            <a:pPr lvl="1"/>
            <a:r>
              <a:rPr lang="fr-FR" dirty="0"/>
              <a:t>Rendre les combos dynamiques</a:t>
            </a:r>
          </a:p>
        </p:txBody>
      </p:sp>
    </p:spTree>
    <p:extLst>
      <p:ext uri="{BB962C8B-B14F-4D97-AF65-F5344CB8AC3E}">
        <p14:creationId xmlns:p14="http://schemas.microsoft.com/office/powerpoint/2010/main" val="573760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3F7EE-17D6-40A3-BCB3-3942F2D2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Bon voyage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34A4C7-8990-43F1-93B7-614A56682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 descr="Résultat de recherche d'images pour &quot;aeroport&quot;">
            <a:extLst>
              <a:ext uri="{FF2B5EF4-FFF2-40B4-BE49-F238E27FC236}">
                <a16:creationId xmlns:a16="http://schemas.microsoft.com/office/drawing/2014/main" id="{A323BC4E-420F-426C-86D5-AAFBBD526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365" y="2077931"/>
            <a:ext cx="6869151" cy="384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69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D314240-C4F9-4AE6-B462-7AA392FF4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155" y="0"/>
            <a:ext cx="506969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335D73-56AC-4E1E-AC47-2F9619C1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Body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957AEC-D833-46BC-AA3F-DC41CFF88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68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>
            <a:extLst>
              <a:ext uri="{FF2B5EF4-FFF2-40B4-BE49-F238E27FC236}">
                <a16:creationId xmlns:a16="http://schemas.microsoft.com/office/drawing/2014/main" id="{2A5433F7-2CFD-4DBE-BA1D-6A01D43D8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Sommaire</a:t>
            </a:r>
          </a:p>
        </p:txBody>
      </p:sp>
      <p:sp>
        <p:nvSpPr>
          <p:cNvPr id="4099" name="Espace réservé du contenu 2">
            <a:extLst>
              <a:ext uri="{FF2B5EF4-FFF2-40B4-BE49-F238E27FC236}">
                <a16:creationId xmlns:a16="http://schemas.microsoft.com/office/drawing/2014/main" id="{7DBC3CC6-D943-4B71-A315-ED6A7D1919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55434" y="2219093"/>
            <a:ext cx="8298366" cy="3957870"/>
          </a:xfrm>
        </p:spPr>
        <p:txBody>
          <a:bodyPr/>
          <a:lstStyle/>
          <a:p>
            <a:r>
              <a:rPr lang="fr-FR" altLang="fr-FR" dirty="0"/>
              <a:t>Introduction</a:t>
            </a:r>
          </a:p>
          <a:p>
            <a:r>
              <a:rPr lang="fr-FR" altLang="fr-FR" dirty="0"/>
              <a:t>Les données</a:t>
            </a:r>
          </a:p>
          <a:p>
            <a:pPr lvl="1"/>
            <a:r>
              <a:rPr lang="fr-FR" altLang="fr-FR" dirty="0"/>
              <a:t>Nettoyage</a:t>
            </a:r>
          </a:p>
          <a:p>
            <a:pPr lvl="1"/>
            <a:r>
              <a:rPr lang="fr-FR" altLang="fr-FR" dirty="0"/>
              <a:t>Choix des features</a:t>
            </a:r>
          </a:p>
          <a:p>
            <a:r>
              <a:rPr lang="fr-FR" altLang="fr-FR" dirty="0"/>
              <a:t>Exploration</a:t>
            </a:r>
          </a:p>
          <a:p>
            <a:r>
              <a:rPr lang="fr-FR" altLang="fr-FR" dirty="0"/>
              <a:t>Modélisation finale</a:t>
            </a:r>
          </a:p>
          <a:p>
            <a:r>
              <a:rPr lang="fr-FR" altLang="fr-FR" dirty="0"/>
              <a:t>Les livrables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>
            <a:extLst>
              <a:ext uri="{FF2B5EF4-FFF2-40B4-BE49-F238E27FC236}">
                <a16:creationId xmlns:a16="http://schemas.microsoft.com/office/drawing/2014/main" id="{2A5433F7-2CFD-4DBE-BA1D-6A01D43D8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Introduction</a:t>
            </a:r>
          </a:p>
        </p:txBody>
      </p:sp>
      <p:sp>
        <p:nvSpPr>
          <p:cNvPr id="4099" name="Espace réservé du contenu 2">
            <a:extLst>
              <a:ext uri="{FF2B5EF4-FFF2-40B4-BE49-F238E27FC236}">
                <a16:creationId xmlns:a16="http://schemas.microsoft.com/office/drawing/2014/main" id="{7DBC3CC6-D943-4B71-A315-ED6A7D1919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/>
              <a:t>But</a:t>
            </a:r>
          </a:p>
          <a:p>
            <a:pPr lvl="1"/>
            <a:r>
              <a:rPr lang="fr-FR" altLang="fr-FR" dirty="0"/>
              <a:t>Prédire les retards</a:t>
            </a:r>
          </a:p>
          <a:p>
            <a:pPr lvl="1"/>
            <a:r>
              <a:rPr lang="fr-FR" altLang="fr-FR" dirty="0"/>
              <a:t>Créer une API pour un voyageur</a:t>
            </a:r>
          </a:p>
          <a:p>
            <a:endParaRPr lang="fr-FR" altLang="fr-FR" dirty="0"/>
          </a:p>
          <a:p>
            <a:r>
              <a:rPr lang="fr-FR" altLang="fr-FR" dirty="0"/>
              <a:t>Difficulté</a:t>
            </a:r>
          </a:p>
          <a:p>
            <a:pPr lvl="1"/>
            <a:r>
              <a:rPr lang="fr-FR" altLang="fr-FR" dirty="0"/>
              <a:t>Nombre de données</a:t>
            </a:r>
          </a:p>
          <a:p>
            <a:pPr lvl="1"/>
            <a:r>
              <a:rPr lang="fr-FR" altLang="fr-FR" dirty="0"/>
              <a:t>Se passer des features principales (météo, sécurité…)</a:t>
            </a:r>
          </a:p>
        </p:txBody>
      </p:sp>
    </p:spTree>
    <p:extLst>
      <p:ext uri="{BB962C8B-B14F-4D97-AF65-F5344CB8AC3E}">
        <p14:creationId xmlns:p14="http://schemas.microsoft.com/office/powerpoint/2010/main" val="126493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5981660-650E-4267-B0B6-44AB5D211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762" y="3538707"/>
            <a:ext cx="8705850" cy="1571625"/>
          </a:xfrm>
          <a:prstGeom prst="rect">
            <a:avLst/>
          </a:prstGeom>
        </p:spPr>
      </p:pic>
      <p:sp>
        <p:nvSpPr>
          <p:cNvPr id="6146" name="Titre 1">
            <a:extLst>
              <a:ext uri="{FF2B5EF4-FFF2-40B4-BE49-F238E27FC236}">
                <a16:creationId xmlns:a16="http://schemas.microsoft.com/office/drawing/2014/main" id="{FC57AEC4-51EA-4889-A04B-C93F02A62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données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C0324C2-7049-447A-871C-4C627A94CBA3}"/>
              </a:ext>
            </a:extLst>
          </p:cNvPr>
          <p:cNvSpPr txBox="1">
            <a:spLocks/>
          </p:cNvSpPr>
          <p:nvPr/>
        </p:nvSpPr>
        <p:spPr bwMode="auto">
          <a:xfrm>
            <a:off x="838200" y="1825625"/>
            <a:ext cx="512946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F2A827-233C-40A0-8FC8-48760F4D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&gt; 5 600 000 lignes</a:t>
            </a:r>
          </a:p>
          <a:p>
            <a:pPr marL="0" indent="0">
              <a:buNone/>
            </a:pPr>
            <a:r>
              <a:rPr lang="fr-FR" dirty="0"/>
              <a:t>65 colonnes</a:t>
            </a:r>
          </a:p>
          <a:p>
            <a:endParaRPr lang="fr-FR" dirty="0"/>
          </a:p>
          <a:p>
            <a:r>
              <a:rPr lang="fr-FR" dirty="0"/>
              <a:t>Redondances</a:t>
            </a:r>
          </a:p>
          <a:p>
            <a:pPr lvl="1"/>
            <a:r>
              <a:rPr lang="fr-FR" dirty="0"/>
              <a:t>Dates</a:t>
            </a:r>
          </a:p>
          <a:p>
            <a:pPr lvl="1"/>
            <a:r>
              <a:rPr lang="fr-FR" dirty="0"/>
              <a:t>Codes</a:t>
            </a:r>
          </a:p>
          <a:p>
            <a:pPr lvl="1"/>
            <a:r>
              <a:rPr lang="fr-FR" dirty="0"/>
              <a:t>Durée et distance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Features inutiles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6B6CC5B-FFBC-42BD-99CF-9B84F8EDE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737" y="1622271"/>
            <a:ext cx="4352925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>
            <a:extLst>
              <a:ext uri="{FF2B5EF4-FFF2-40B4-BE49-F238E27FC236}">
                <a16:creationId xmlns:a16="http://schemas.microsoft.com/office/drawing/2014/main" id="{B8C2A57A-F1C1-40D9-A861-8ECEC2C50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600" dirty="0"/>
              <a:t>Valeurs</a:t>
            </a:r>
            <a:br>
              <a:rPr lang="fr-FR" altLang="fr-FR" sz="3600" dirty="0"/>
            </a:br>
            <a:r>
              <a:rPr lang="fr-FR" altLang="fr-FR" sz="3600" dirty="0"/>
              <a:t>manquantes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73F7319-6475-4749-8DB3-774DBEFEE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09350" y="54387"/>
            <a:ext cx="7611304" cy="6774062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38269C6-B35F-426E-A206-83EAB7EE705F}"/>
              </a:ext>
            </a:extLst>
          </p:cNvPr>
          <p:cNvSpPr txBox="1">
            <a:spLocks/>
          </p:cNvSpPr>
          <p:nvPr/>
        </p:nvSpPr>
        <p:spPr bwMode="auto">
          <a:xfrm>
            <a:off x="838200" y="2966223"/>
            <a:ext cx="2808249" cy="321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dirty="0"/>
              <a:t>Vols annulés :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dirty="0"/>
              <a:t>66 000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dirty="0"/>
              <a:t>Vols détournés :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dirty="0"/>
              <a:t>14 000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B40A4-1577-4A7A-861A-5482300B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Outliers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2932CA-58F6-4445-8E45-E31F0D339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Plus de 1h de retard</a:t>
            </a:r>
          </a:p>
          <a:p>
            <a:pPr lvl="1"/>
            <a:r>
              <a:rPr lang="fr-FR" dirty="0"/>
              <a:t>Concerne 300 000 vols</a:t>
            </a:r>
          </a:p>
          <a:p>
            <a:pPr lvl="1"/>
            <a:endParaRPr lang="fr-FR" dirty="0"/>
          </a:p>
          <a:p>
            <a:r>
              <a:rPr lang="fr-FR" dirty="0"/>
              <a:t>Maximum à 35h !</a:t>
            </a:r>
          </a:p>
          <a:p>
            <a:pPr lvl="1"/>
            <a:endParaRPr lang="fr-FR" dirty="0"/>
          </a:p>
          <a:p>
            <a:r>
              <a:rPr lang="fr-FR" dirty="0"/>
              <a:t>Plus de 10h de retard</a:t>
            </a:r>
          </a:p>
          <a:p>
            <a:pPr lvl="1"/>
            <a:r>
              <a:rPr lang="fr-FR" dirty="0"/>
              <a:t>Concerne 2 500 vols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E493C1-A29C-4EE0-B9FB-65E4A6887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875" y="4047185"/>
            <a:ext cx="4354918" cy="212977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71C0AEF-952E-45F4-BBBA-ED4A5C10C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259" y="1548046"/>
            <a:ext cx="4401495" cy="22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8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EC6B448-BCAA-4062-8FB3-6174CB579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659" y="452343"/>
            <a:ext cx="8277805" cy="5959609"/>
          </a:xfrm>
          <a:prstGeom prst="rect">
            <a:avLst/>
          </a:prstGeom>
        </p:spPr>
      </p:pic>
      <p:sp>
        <p:nvSpPr>
          <p:cNvPr id="11266" name="Titre 1">
            <a:extLst>
              <a:ext uri="{FF2B5EF4-FFF2-40B4-BE49-F238E27FC236}">
                <a16:creationId xmlns:a16="http://schemas.microsoft.com/office/drawing/2014/main" id="{1B353FEE-EC29-4283-B00C-ADC218B1E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600" dirty="0"/>
              <a:t>Corrélation</a:t>
            </a:r>
            <a:br>
              <a:rPr lang="fr-FR" altLang="fr-FR" sz="3600" dirty="0"/>
            </a:br>
            <a:r>
              <a:rPr lang="fr-FR" altLang="fr-FR" sz="3600" dirty="0"/>
              <a:t>entre les délais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B4B63D-18A4-4063-9B0B-A2A4ED420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6223"/>
            <a:ext cx="3389555" cy="3210739"/>
          </a:xfrm>
        </p:spPr>
        <p:txBody>
          <a:bodyPr/>
          <a:lstStyle/>
          <a:p>
            <a:r>
              <a:rPr lang="fr-FR" dirty="0"/>
              <a:t>Causes principales</a:t>
            </a:r>
          </a:p>
          <a:p>
            <a:r>
              <a:rPr lang="fr-FR" dirty="0"/>
              <a:t>Imprévisibles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73073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846</Words>
  <Application>Microsoft Office PowerPoint</Application>
  <PresentationFormat>Grand écran</PresentationFormat>
  <Paragraphs>233</Paragraphs>
  <Slides>29</Slides>
  <Notes>21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Thème Office</vt:lpstr>
      <vt:lpstr>Catégorisez automatiquement des questions </vt:lpstr>
      <vt:lpstr>Tags </vt:lpstr>
      <vt:lpstr>Body </vt:lpstr>
      <vt:lpstr>Sommaire</vt:lpstr>
      <vt:lpstr>Introduction</vt:lpstr>
      <vt:lpstr>Les données</vt:lpstr>
      <vt:lpstr>Valeurs manquantes</vt:lpstr>
      <vt:lpstr>Outliers</vt:lpstr>
      <vt:lpstr>Corrélation entre les délais</vt:lpstr>
      <vt:lpstr>Les features</vt:lpstr>
      <vt:lpstr>Corrélation entre nos  features</vt:lpstr>
      <vt:lpstr>Les compagnies</vt:lpstr>
      <vt:lpstr>Les jours du mois</vt:lpstr>
      <vt:lpstr>Les jours de la semaine</vt:lpstr>
      <vt:lpstr>Heure de départ</vt:lpstr>
      <vt:lpstr>Préparation des données</vt:lpstr>
      <vt:lpstr>Exploration des modèles de régression</vt:lpstr>
      <vt:lpstr>Valeurs prédites vs valeurs réelles</vt:lpstr>
      <vt:lpstr>Valeurs résiduelles</vt:lpstr>
      <vt:lpstr>Outliers</vt:lpstr>
      <vt:lpstr>Valeurs prédites vs valeurs réelles sans outliers</vt:lpstr>
      <vt:lpstr>Valeurs résiduelles sans outliers</vt:lpstr>
      <vt:lpstr>Analyse des coefficients alpha</vt:lpstr>
      <vt:lpstr>Analyse de l1_ratio</vt:lpstr>
      <vt:lpstr>Conclusion</vt:lpstr>
      <vt:lpstr>Livrables</vt:lpstr>
      <vt:lpstr>L’API</vt:lpstr>
      <vt:lpstr>Pistes d’améliorations</vt:lpstr>
      <vt:lpstr>Bon voyage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Moteur de recommandations de films</dc:title>
  <dc:creator>Scao, Morgan</dc:creator>
  <cp:lastModifiedBy>Scao, Morgan</cp:lastModifiedBy>
  <cp:revision>135</cp:revision>
  <dcterms:created xsi:type="dcterms:W3CDTF">2018-01-23T13:27:07Z</dcterms:created>
  <dcterms:modified xsi:type="dcterms:W3CDTF">2018-03-27T08:50:43Z</dcterms:modified>
</cp:coreProperties>
</file>