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2" r:id="rId3"/>
    <p:sldId id="257" r:id="rId4"/>
    <p:sldId id="267" r:id="rId5"/>
    <p:sldId id="259" r:id="rId6"/>
    <p:sldId id="260" r:id="rId7"/>
    <p:sldId id="261" r:id="rId8"/>
    <p:sldId id="272" r:id="rId9"/>
    <p:sldId id="268" r:id="rId10"/>
    <p:sldId id="265" r:id="rId11"/>
    <p:sldId id="269" r:id="rId12"/>
    <p:sldId id="270" r:id="rId13"/>
    <p:sldId id="271" r:id="rId14"/>
    <p:sldId id="277" r:id="rId15"/>
    <p:sldId id="286" r:id="rId16"/>
    <p:sldId id="284" r:id="rId17"/>
    <p:sldId id="279" r:id="rId18"/>
    <p:sldId id="280" r:id="rId19"/>
    <p:sldId id="281" r:id="rId20"/>
    <p:sldId id="282" r:id="rId21"/>
    <p:sldId id="290" r:id="rId22"/>
    <p:sldId id="291" r:id="rId23"/>
    <p:sldId id="292" r:id="rId24"/>
    <p:sldId id="283" r:id="rId25"/>
    <p:sldId id="287" r:id="rId26"/>
    <p:sldId id="288" r:id="rId27"/>
    <p:sldId id="289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69925" autoAdjust="0"/>
  </p:normalViewPr>
  <p:slideViewPr>
    <p:cSldViewPr snapToGrid="0">
      <p:cViewPr varScale="1">
        <p:scale>
          <a:sx n="75" d="100"/>
          <a:sy n="75" d="100"/>
        </p:scale>
        <p:origin x="12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ao\Google%20Drive\Jupyter\Scores\docs\IndiScor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Répartition par CJ</a:t>
            </a:r>
            <a:endParaRPr lang="fr-F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6579882948693195"/>
          <c:y val="0.10082752773281424"/>
          <c:w val="0.69478577123252072"/>
          <c:h val="0.8535523311158431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09-4D17-B37D-46FC4D31D3C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09-4D17-B37D-46FC4D31D3C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C09-4D17-B37D-46FC4D31D3C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C09-4D17-B37D-46FC4D31D3C4}"/>
              </c:ext>
            </c:extLst>
          </c:dPt>
          <c:dLbls>
            <c:dLbl>
              <c:idx val="0"/>
              <c:layout>
                <c:manualLayout>
                  <c:x val="-0.18401648425271414"/>
                  <c:y val="7.1667878450360697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09-4D17-B37D-46FC4D31D3C4}"/>
                </c:ext>
              </c:extLst>
            </c:dLbl>
            <c:dLbl>
              <c:idx val="1"/>
              <c:layout>
                <c:manualLayout>
                  <c:x val="8.3870120167889209E-2"/>
                  <c:y val="-0.12192524068086774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09-4D17-B37D-46FC4D31D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CJ!$A$51:$A$54</c:f>
              <c:strCache>
                <c:ptCount val="4"/>
                <c:pt idx="0">
                  <c:v>CJ1 : Entrepreneur individuel</c:v>
                </c:pt>
                <c:pt idx="1">
                  <c:v>CJ5 : Société commerciale</c:v>
                </c:pt>
                <c:pt idx="2">
                  <c:v>CJ6 : Autre personne morale immatriculée au RCS</c:v>
                </c:pt>
                <c:pt idx="3">
                  <c:v>CJ9 : Groupement de droit privé</c:v>
                </c:pt>
              </c:strCache>
            </c:strRef>
          </c:cat>
          <c:val>
            <c:numRef>
              <c:f>CJ!$C$51:$C$54</c:f>
              <c:numCache>
                <c:formatCode>0.00</c:formatCode>
                <c:ptCount val="4"/>
                <c:pt idx="0">
                  <c:v>41.537329031355583</c:v>
                </c:pt>
                <c:pt idx="1">
                  <c:v>25.818476166830902</c:v>
                </c:pt>
                <c:pt idx="2">
                  <c:v>19.354450668421443</c:v>
                </c:pt>
                <c:pt idx="3">
                  <c:v>10.11581797082726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09-4D17-B37D-46FC4D31D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'CJ2017'!$D$1</c:f>
              <c:strCache>
                <c:ptCount val="1"/>
                <c:pt idx="0">
                  <c:v>CJ6 : Autre personne morale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'CJ2017'!$A$2:$A$21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'CJ2017'!$D$2:$D$21</c:f>
              <c:numCache>
                <c:formatCode>General</c:formatCode>
                <c:ptCount val="20"/>
                <c:pt idx="0">
                  <c:v>80406</c:v>
                </c:pt>
                <c:pt idx="1">
                  <c:v>852</c:v>
                </c:pt>
                <c:pt idx="2">
                  <c:v>1</c:v>
                </c:pt>
                <c:pt idx="3">
                  <c:v>201</c:v>
                </c:pt>
                <c:pt idx="4">
                  <c:v>120</c:v>
                </c:pt>
                <c:pt idx="5">
                  <c:v>648</c:v>
                </c:pt>
                <c:pt idx="6">
                  <c:v>8466</c:v>
                </c:pt>
                <c:pt idx="7">
                  <c:v>1120</c:v>
                </c:pt>
                <c:pt idx="8">
                  <c:v>78994</c:v>
                </c:pt>
                <c:pt idx="9">
                  <c:v>1434</c:v>
                </c:pt>
                <c:pt idx="10">
                  <c:v>319629</c:v>
                </c:pt>
                <c:pt idx="11">
                  <c:v>1405</c:v>
                </c:pt>
                <c:pt idx="12">
                  <c:v>675625</c:v>
                </c:pt>
                <c:pt idx="13">
                  <c:v>1090</c:v>
                </c:pt>
                <c:pt idx="14">
                  <c:v>1503102</c:v>
                </c:pt>
                <c:pt idx="15">
                  <c:v>847</c:v>
                </c:pt>
                <c:pt idx="16">
                  <c:v>362451</c:v>
                </c:pt>
                <c:pt idx="17">
                  <c:v>14189</c:v>
                </c:pt>
                <c:pt idx="18">
                  <c:v>5345</c:v>
                </c:pt>
                <c:pt idx="19">
                  <c:v>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A-4AD1-B1CD-8F2D008CF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628527"/>
        <c:axId val="1942346255"/>
      </c:barChart>
      <c:catAx>
        <c:axId val="207262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2346255"/>
        <c:crosses val="autoZero"/>
        <c:auto val="1"/>
        <c:lblAlgn val="ctr"/>
        <c:lblOffset val="100"/>
        <c:noMultiLvlLbl val="0"/>
      </c:catAx>
      <c:valAx>
        <c:axId val="194234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262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'CJ2017'!$E$1</c:f>
              <c:strCache>
                <c:ptCount val="1"/>
                <c:pt idx="0">
                  <c:v>CJ9 : Groupement de droit privé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'CJ2017'!$A$2:$A$21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'CJ2017'!$E$2:$E$21</c:f>
              <c:numCache>
                <c:formatCode>General</c:formatCode>
                <c:ptCount val="20"/>
                <c:pt idx="0">
                  <c:v>10233</c:v>
                </c:pt>
                <c:pt idx="3">
                  <c:v>48</c:v>
                </c:pt>
                <c:pt idx="4">
                  <c:v>222</c:v>
                </c:pt>
                <c:pt idx="5">
                  <c:v>1</c:v>
                </c:pt>
                <c:pt idx="6">
                  <c:v>902</c:v>
                </c:pt>
                <c:pt idx="7">
                  <c:v>36</c:v>
                </c:pt>
                <c:pt idx="8">
                  <c:v>6907</c:v>
                </c:pt>
                <c:pt idx="9">
                  <c:v>13</c:v>
                </c:pt>
                <c:pt idx="10">
                  <c:v>107139</c:v>
                </c:pt>
                <c:pt idx="11">
                  <c:v>22</c:v>
                </c:pt>
                <c:pt idx="12">
                  <c:v>173847</c:v>
                </c:pt>
                <c:pt idx="13">
                  <c:v>21</c:v>
                </c:pt>
                <c:pt idx="14">
                  <c:v>607008</c:v>
                </c:pt>
                <c:pt idx="15">
                  <c:v>27</c:v>
                </c:pt>
                <c:pt idx="16">
                  <c:v>166968</c:v>
                </c:pt>
                <c:pt idx="17">
                  <c:v>162</c:v>
                </c:pt>
                <c:pt idx="18">
                  <c:v>52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E3-4AF7-A009-AEC19D74A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628527"/>
        <c:axId val="1942346255"/>
      </c:barChart>
      <c:catAx>
        <c:axId val="207262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2346255"/>
        <c:crosses val="autoZero"/>
        <c:auto val="1"/>
        <c:lblAlgn val="ctr"/>
        <c:lblOffset val="100"/>
        <c:noMultiLvlLbl val="0"/>
      </c:catAx>
      <c:valAx>
        <c:axId val="194234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262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CJ'!$H$2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'all CJ'!$A$3:$A$22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'all CJ'!$H$3:$H$22</c:f>
              <c:numCache>
                <c:formatCode>_-* #,##0\ _€_-;\-* #,##0\ _€_-;_-* "-"??\ _€_-;_-@_-</c:formatCode>
                <c:ptCount val="20"/>
                <c:pt idx="0">
                  <c:v>105283</c:v>
                </c:pt>
                <c:pt idx="1">
                  <c:v>563</c:v>
                </c:pt>
                <c:pt idx="2">
                  <c:v>9382</c:v>
                </c:pt>
                <c:pt idx="3">
                  <c:v>33351</c:v>
                </c:pt>
                <c:pt idx="4">
                  <c:v>22191</c:v>
                </c:pt>
                <c:pt idx="5">
                  <c:v>29717</c:v>
                </c:pt>
                <c:pt idx="6">
                  <c:v>72657</c:v>
                </c:pt>
                <c:pt idx="7">
                  <c:v>39044</c:v>
                </c:pt>
                <c:pt idx="8">
                  <c:v>125889</c:v>
                </c:pt>
                <c:pt idx="9">
                  <c:v>61814</c:v>
                </c:pt>
                <c:pt idx="10">
                  <c:v>162815</c:v>
                </c:pt>
                <c:pt idx="11">
                  <c:v>60543</c:v>
                </c:pt>
                <c:pt idx="12">
                  <c:v>108038</c:v>
                </c:pt>
                <c:pt idx="13">
                  <c:v>47519</c:v>
                </c:pt>
                <c:pt idx="14">
                  <c:v>69786</c:v>
                </c:pt>
                <c:pt idx="15">
                  <c:v>40253</c:v>
                </c:pt>
                <c:pt idx="16">
                  <c:v>45324</c:v>
                </c:pt>
                <c:pt idx="17">
                  <c:v>18213</c:v>
                </c:pt>
                <c:pt idx="18">
                  <c:v>17032</c:v>
                </c:pt>
                <c:pt idx="19">
                  <c:v>2446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A6-4BC1-B9AB-C76EB5ECD240}"/>
            </c:ext>
          </c:extLst>
        </c:ser>
        <c:ser>
          <c:idx val="1"/>
          <c:order val="1"/>
          <c:tx>
            <c:strRef>
              <c:f>'all CJ'!$I$2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'all CJ'!$A$3:$A$22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'all CJ'!$I$3:$I$22</c:f>
              <c:numCache>
                <c:formatCode>_-* #,##0\ _€_-;\-* #,##0\ _€_-;_-* "-"??\ _€_-;_-@_-</c:formatCode>
                <c:ptCount val="20"/>
                <c:pt idx="0">
                  <c:v>776770</c:v>
                </c:pt>
                <c:pt idx="1">
                  <c:v>3379</c:v>
                </c:pt>
                <c:pt idx="2">
                  <c:v>15234</c:v>
                </c:pt>
                <c:pt idx="3">
                  <c:v>65014</c:v>
                </c:pt>
                <c:pt idx="4">
                  <c:v>55512</c:v>
                </c:pt>
                <c:pt idx="5">
                  <c:v>76756</c:v>
                </c:pt>
                <c:pt idx="6">
                  <c:v>206589</c:v>
                </c:pt>
                <c:pt idx="7">
                  <c:v>122843</c:v>
                </c:pt>
                <c:pt idx="8">
                  <c:v>346529</c:v>
                </c:pt>
                <c:pt idx="9">
                  <c:v>158365</c:v>
                </c:pt>
                <c:pt idx="10">
                  <c:v>527437</c:v>
                </c:pt>
                <c:pt idx="11">
                  <c:v>142625</c:v>
                </c:pt>
                <c:pt idx="12">
                  <c:v>412732</c:v>
                </c:pt>
                <c:pt idx="13">
                  <c:v>107672</c:v>
                </c:pt>
                <c:pt idx="14">
                  <c:v>212651</c:v>
                </c:pt>
                <c:pt idx="15">
                  <c:v>73172</c:v>
                </c:pt>
                <c:pt idx="16">
                  <c:v>86874</c:v>
                </c:pt>
                <c:pt idx="17">
                  <c:v>38623</c:v>
                </c:pt>
                <c:pt idx="18">
                  <c:v>26402</c:v>
                </c:pt>
                <c:pt idx="19">
                  <c:v>4502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A6-4BC1-B9AB-C76EB5ECD240}"/>
            </c:ext>
          </c:extLst>
        </c:ser>
        <c:ser>
          <c:idx val="2"/>
          <c:order val="2"/>
          <c:tx>
            <c:strRef>
              <c:f>'all CJ'!$J$2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'all CJ'!$A$3:$A$22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'all CJ'!$J$3:$J$22</c:f>
              <c:numCache>
                <c:formatCode>_-* #,##0\ _€_-;\-* #,##0\ _€_-;_-* "-"??\ _€_-;_-@_-</c:formatCode>
                <c:ptCount val="20"/>
                <c:pt idx="0">
                  <c:v>1283006</c:v>
                </c:pt>
                <c:pt idx="1">
                  <c:v>4760</c:v>
                </c:pt>
                <c:pt idx="2">
                  <c:v>49056</c:v>
                </c:pt>
                <c:pt idx="3">
                  <c:v>194714</c:v>
                </c:pt>
                <c:pt idx="4">
                  <c:v>160117</c:v>
                </c:pt>
                <c:pt idx="5">
                  <c:v>132777</c:v>
                </c:pt>
                <c:pt idx="6">
                  <c:v>890188</c:v>
                </c:pt>
                <c:pt idx="7">
                  <c:v>188836</c:v>
                </c:pt>
                <c:pt idx="8">
                  <c:v>2585950</c:v>
                </c:pt>
                <c:pt idx="9">
                  <c:v>303973</c:v>
                </c:pt>
                <c:pt idx="10">
                  <c:v>6496212</c:v>
                </c:pt>
                <c:pt idx="11">
                  <c:v>292442</c:v>
                </c:pt>
                <c:pt idx="12">
                  <c:v>5795683</c:v>
                </c:pt>
                <c:pt idx="13">
                  <c:v>241618</c:v>
                </c:pt>
                <c:pt idx="14">
                  <c:v>7920337</c:v>
                </c:pt>
                <c:pt idx="15">
                  <c:v>250852</c:v>
                </c:pt>
                <c:pt idx="16">
                  <c:v>1606928</c:v>
                </c:pt>
                <c:pt idx="17">
                  <c:v>136839</c:v>
                </c:pt>
                <c:pt idx="18">
                  <c:v>96895</c:v>
                </c:pt>
                <c:pt idx="19">
                  <c:v>28403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A6-4BC1-B9AB-C76EB5ECD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628527"/>
        <c:axId val="1942346255"/>
      </c:barChart>
      <c:catAx>
        <c:axId val="207262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2346255"/>
        <c:crosses val="autoZero"/>
        <c:auto val="1"/>
        <c:lblAlgn val="ctr"/>
        <c:lblOffset val="100"/>
        <c:noMultiLvlLbl val="0"/>
      </c:catAx>
      <c:valAx>
        <c:axId val="194234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262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CJ'!$B$1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'all CJ'!$A$2:$A$21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'all CJ'!$B$2:$B$21</c:f>
              <c:numCache>
                <c:formatCode>_-* #,##0\ _€_-;\-* #,##0\ _€_-;_-* "-"??\ _€_-;_-@_-</c:formatCode>
                <c:ptCount val="20"/>
                <c:pt idx="0">
                  <c:v>79563</c:v>
                </c:pt>
                <c:pt idx="1">
                  <c:v>550</c:v>
                </c:pt>
                <c:pt idx="2">
                  <c:v>9347</c:v>
                </c:pt>
                <c:pt idx="3">
                  <c:v>33201</c:v>
                </c:pt>
                <c:pt idx="4">
                  <c:v>21908</c:v>
                </c:pt>
                <c:pt idx="5">
                  <c:v>29658</c:v>
                </c:pt>
                <c:pt idx="6">
                  <c:v>70947</c:v>
                </c:pt>
                <c:pt idx="7">
                  <c:v>38967</c:v>
                </c:pt>
                <c:pt idx="8">
                  <c:v>122248</c:v>
                </c:pt>
                <c:pt idx="9">
                  <c:v>61737</c:v>
                </c:pt>
                <c:pt idx="10">
                  <c:v>158340</c:v>
                </c:pt>
                <c:pt idx="11">
                  <c:v>60474</c:v>
                </c:pt>
                <c:pt idx="12">
                  <c:v>106062</c:v>
                </c:pt>
                <c:pt idx="13">
                  <c:v>47440</c:v>
                </c:pt>
                <c:pt idx="14">
                  <c:v>69485</c:v>
                </c:pt>
                <c:pt idx="15">
                  <c:v>40197</c:v>
                </c:pt>
                <c:pt idx="16">
                  <c:v>45155</c:v>
                </c:pt>
                <c:pt idx="17">
                  <c:v>18046</c:v>
                </c:pt>
                <c:pt idx="18">
                  <c:v>16995</c:v>
                </c:pt>
                <c:pt idx="19">
                  <c:v>2436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9-4904-B20A-641D600CE330}"/>
            </c:ext>
          </c:extLst>
        </c:ser>
        <c:ser>
          <c:idx val="1"/>
          <c:order val="1"/>
          <c:tx>
            <c:strRef>
              <c:f>'all CJ'!$C$1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'all CJ'!$A$2:$A$21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'all CJ'!$C$2:$C$21</c:f>
              <c:numCache>
                <c:formatCode>_-* #,##0\ _€_-;\-* #,##0\ _€_-;_-* "-"??\ _€_-;_-@_-</c:formatCode>
                <c:ptCount val="20"/>
                <c:pt idx="0">
                  <c:v>427318</c:v>
                </c:pt>
                <c:pt idx="1">
                  <c:v>3240</c:v>
                </c:pt>
                <c:pt idx="2">
                  <c:v>14773</c:v>
                </c:pt>
                <c:pt idx="3">
                  <c:v>63328</c:v>
                </c:pt>
                <c:pt idx="4">
                  <c:v>54254</c:v>
                </c:pt>
                <c:pt idx="5">
                  <c:v>75737</c:v>
                </c:pt>
                <c:pt idx="6">
                  <c:v>201391</c:v>
                </c:pt>
                <c:pt idx="7">
                  <c:v>121522</c:v>
                </c:pt>
                <c:pt idx="8">
                  <c:v>334333</c:v>
                </c:pt>
                <c:pt idx="9">
                  <c:v>156493</c:v>
                </c:pt>
                <c:pt idx="10">
                  <c:v>502845</c:v>
                </c:pt>
                <c:pt idx="11">
                  <c:v>140828</c:v>
                </c:pt>
                <c:pt idx="12">
                  <c:v>395454</c:v>
                </c:pt>
                <c:pt idx="13">
                  <c:v>106511</c:v>
                </c:pt>
                <c:pt idx="14">
                  <c:v>208387</c:v>
                </c:pt>
                <c:pt idx="15">
                  <c:v>72196</c:v>
                </c:pt>
                <c:pt idx="16">
                  <c:v>84962</c:v>
                </c:pt>
                <c:pt idx="17">
                  <c:v>36164</c:v>
                </c:pt>
                <c:pt idx="18">
                  <c:v>24485</c:v>
                </c:pt>
                <c:pt idx="19">
                  <c:v>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39-4904-B20A-641D600CE330}"/>
            </c:ext>
          </c:extLst>
        </c:ser>
        <c:ser>
          <c:idx val="2"/>
          <c:order val="2"/>
          <c:tx>
            <c:strRef>
              <c:f>'all CJ'!$D$1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'all CJ'!$A$2:$A$21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'all CJ'!$D$2:$D$21</c:f>
              <c:numCache>
                <c:formatCode>_-* #,##0\ _€_-;\-* #,##0\ _€_-;_-* "-"??\ _€_-;_-@_-</c:formatCode>
                <c:ptCount val="20"/>
                <c:pt idx="0">
                  <c:v>758111</c:v>
                </c:pt>
                <c:pt idx="1">
                  <c:v>2147</c:v>
                </c:pt>
                <c:pt idx="2">
                  <c:v>34777</c:v>
                </c:pt>
                <c:pt idx="3">
                  <c:v>137736</c:v>
                </c:pt>
                <c:pt idx="4">
                  <c:v>119307</c:v>
                </c:pt>
                <c:pt idx="5">
                  <c:v>91455</c:v>
                </c:pt>
                <c:pt idx="6">
                  <c:v>729042</c:v>
                </c:pt>
                <c:pt idx="7">
                  <c:v>132000</c:v>
                </c:pt>
                <c:pt idx="8">
                  <c:v>2115249</c:v>
                </c:pt>
                <c:pt idx="9">
                  <c:v>214996</c:v>
                </c:pt>
                <c:pt idx="10">
                  <c:v>5382305</c:v>
                </c:pt>
                <c:pt idx="11">
                  <c:v>205784</c:v>
                </c:pt>
                <c:pt idx="12">
                  <c:v>4468536</c:v>
                </c:pt>
                <c:pt idx="13">
                  <c:v>170393</c:v>
                </c:pt>
                <c:pt idx="14">
                  <c:v>5775397</c:v>
                </c:pt>
                <c:pt idx="15">
                  <c:v>176320</c:v>
                </c:pt>
                <c:pt idx="16">
                  <c:v>1177890</c:v>
                </c:pt>
                <c:pt idx="17">
                  <c:v>96863</c:v>
                </c:pt>
                <c:pt idx="18">
                  <c:v>80202</c:v>
                </c:pt>
                <c:pt idx="19">
                  <c:v>25956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39-4904-B20A-641D600CE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628527"/>
        <c:axId val="1942346255"/>
      </c:barChart>
      <c:catAx>
        <c:axId val="207262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2346255"/>
        <c:crosses val="autoZero"/>
        <c:auto val="1"/>
        <c:lblAlgn val="ctr"/>
        <c:lblOffset val="100"/>
        <c:noMultiLvlLbl val="0"/>
      </c:catAx>
      <c:valAx>
        <c:axId val="194234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262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CJ'!$H$2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'all CJ'!$A$3:$A$22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'all CJ'!$H$3:$H$22</c:f>
              <c:numCache>
                <c:formatCode>_-* #,##0\ _€_-;\-* #,##0\ _€_-;_-* "-"??\ _€_-;_-@_-</c:formatCode>
                <c:ptCount val="20"/>
                <c:pt idx="0">
                  <c:v>105283</c:v>
                </c:pt>
                <c:pt idx="1">
                  <c:v>563</c:v>
                </c:pt>
                <c:pt idx="2">
                  <c:v>9382</c:v>
                </c:pt>
                <c:pt idx="3">
                  <c:v>33351</c:v>
                </c:pt>
                <c:pt idx="4">
                  <c:v>22191</c:v>
                </c:pt>
                <c:pt idx="5">
                  <c:v>29717</c:v>
                </c:pt>
                <c:pt idx="6">
                  <c:v>72657</c:v>
                </c:pt>
                <c:pt idx="7">
                  <c:v>39044</c:v>
                </c:pt>
                <c:pt idx="8">
                  <c:v>125889</c:v>
                </c:pt>
                <c:pt idx="9">
                  <c:v>61814</c:v>
                </c:pt>
                <c:pt idx="10">
                  <c:v>162815</c:v>
                </c:pt>
                <c:pt idx="11">
                  <c:v>60543</c:v>
                </c:pt>
                <c:pt idx="12">
                  <c:v>108038</c:v>
                </c:pt>
                <c:pt idx="13">
                  <c:v>47519</c:v>
                </c:pt>
                <c:pt idx="14">
                  <c:v>69786</c:v>
                </c:pt>
                <c:pt idx="15">
                  <c:v>40253</c:v>
                </c:pt>
                <c:pt idx="16">
                  <c:v>45324</c:v>
                </c:pt>
                <c:pt idx="17">
                  <c:v>18213</c:v>
                </c:pt>
                <c:pt idx="18">
                  <c:v>17032</c:v>
                </c:pt>
                <c:pt idx="19">
                  <c:v>2446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6-49E1-9E5A-6788499A8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628527"/>
        <c:axId val="1942346255"/>
      </c:barChart>
      <c:catAx>
        <c:axId val="207262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2346255"/>
        <c:crosses val="autoZero"/>
        <c:auto val="1"/>
        <c:lblAlgn val="ctr"/>
        <c:lblOffset val="100"/>
        <c:noMultiLvlLbl val="0"/>
      </c:catAx>
      <c:valAx>
        <c:axId val="194234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262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CJ'!$I$2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'all CJ'!$A$3:$A$22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'all CJ'!$I$3:$I$22</c:f>
              <c:numCache>
                <c:formatCode>_-* #,##0\ _€_-;\-* #,##0\ _€_-;_-* "-"??\ _€_-;_-@_-</c:formatCode>
                <c:ptCount val="20"/>
                <c:pt idx="0">
                  <c:v>776770</c:v>
                </c:pt>
                <c:pt idx="1">
                  <c:v>3379</c:v>
                </c:pt>
                <c:pt idx="2">
                  <c:v>15234</c:v>
                </c:pt>
                <c:pt idx="3">
                  <c:v>65014</c:v>
                </c:pt>
                <c:pt idx="4">
                  <c:v>55512</c:v>
                </c:pt>
                <c:pt idx="5">
                  <c:v>76756</c:v>
                </c:pt>
                <c:pt idx="6">
                  <c:v>206589</c:v>
                </c:pt>
                <c:pt idx="7">
                  <c:v>122843</c:v>
                </c:pt>
                <c:pt idx="8">
                  <c:v>346529</c:v>
                </c:pt>
                <c:pt idx="9">
                  <c:v>158365</c:v>
                </c:pt>
                <c:pt idx="10">
                  <c:v>527437</c:v>
                </c:pt>
                <c:pt idx="11">
                  <c:v>142625</c:v>
                </c:pt>
                <c:pt idx="12">
                  <c:v>412732</c:v>
                </c:pt>
                <c:pt idx="13">
                  <c:v>107672</c:v>
                </c:pt>
                <c:pt idx="14">
                  <c:v>212651</c:v>
                </c:pt>
                <c:pt idx="15">
                  <c:v>73172</c:v>
                </c:pt>
                <c:pt idx="16">
                  <c:v>86874</c:v>
                </c:pt>
                <c:pt idx="17">
                  <c:v>38623</c:v>
                </c:pt>
                <c:pt idx="18">
                  <c:v>26402</c:v>
                </c:pt>
                <c:pt idx="19">
                  <c:v>4502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C-4728-B989-9E6DE9854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628527"/>
        <c:axId val="1942346255"/>
      </c:barChart>
      <c:catAx>
        <c:axId val="207262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2346255"/>
        <c:crosses val="autoZero"/>
        <c:auto val="1"/>
        <c:lblAlgn val="ctr"/>
        <c:lblOffset val="100"/>
        <c:noMultiLvlLbl val="0"/>
      </c:catAx>
      <c:valAx>
        <c:axId val="194234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262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CJ'!$J$2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'all CJ'!$A$3:$A$22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'all CJ'!$J$3:$J$22</c:f>
              <c:numCache>
                <c:formatCode>_-* #,##0\ _€_-;\-* #,##0\ _€_-;_-* "-"??\ _€_-;_-@_-</c:formatCode>
                <c:ptCount val="20"/>
                <c:pt idx="0">
                  <c:v>1283006</c:v>
                </c:pt>
                <c:pt idx="1">
                  <c:v>4760</c:v>
                </c:pt>
                <c:pt idx="2">
                  <c:v>49056</c:v>
                </c:pt>
                <c:pt idx="3">
                  <c:v>194714</c:v>
                </c:pt>
                <c:pt idx="4">
                  <c:v>160117</c:v>
                </c:pt>
                <c:pt idx="5">
                  <c:v>132777</c:v>
                </c:pt>
                <c:pt idx="6">
                  <c:v>890188</c:v>
                </c:pt>
                <c:pt idx="7">
                  <c:v>188836</c:v>
                </c:pt>
                <c:pt idx="8">
                  <c:v>2585950</c:v>
                </c:pt>
                <c:pt idx="9">
                  <c:v>303973</c:v>
                </c:pt>
                <c:pt idx="10">
                  <c:v>6496212</c:v>
                </c:pt>
                <c:pt idx="11">
                  <c:v>292442</c:v>
                </c:pt>
                <c:pt idx="12">
                  <c:v>5795683</c:v>
                </c:pt>
                <c:pt idx="13">
                  <c:v>241618</c:v>
                </c:pt>
                <c:pt idx="14">
                  <c:v>7920337</c:v>
                </c:pt>
                <c:pt idx="15">
                  <c:v>250852</c:v>
                </c:pt>
                <c:pt idx="16">
                  <c:v>1606928</c:v>
                </c:pt>
                <c:pt idx="17">
                  <c:v>136839</c:v>
                </c:pt>
                <c:pt idx="18">
                  <c:v>96895</c:v>
                </c:pt>
                <c:pt idx="19">
                  <c:v>28403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72-42E8-A62F-9DFACC73B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628527"/>
        <c:axId val="1942346255"/>
      </c:barChart>
      <c:catAx>
        <c:axId val="207262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2346255"/>
        <c:crosses val="autoZero"/>
        <c:auto val="1"/>
        <c:lblAlgn val="ctr"/>
        <c:lblOffset val="100"/>
        <c:noMultiLvlLbl val="0"/>
      </c:catAx>
      <c:valAx>
        <c:axId val="194234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262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Nombre de calculs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'2017'!$G$2</c:f>
              <c:strCache>
                <c:ptCount val="1"/>
                <c:pt idx="0">
                  <c:v>janv-17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'2017'!$F$3:$F$22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'2017'!$G$3:$G$22</c:f>
              <c:numCache>
                <c:formatCode>General</c:formatCode>
                <c:ptCount val="20"/>
                <c:pt idx="0">
                  <c:v>74036</c:v>
                </c:pt>
                <c:pt idx="1">
                  <c:v>24</c:v>
                </c:pt>
                <c:pt idx="2">
                  <c:v>1029</c:v>
                </c:pt>
                <c:pt idx="3">
                  <c:v>3780</c:v>
                </c:pt>
                <c:pt idx="4">
                  <c:v>3876</c:v>
                </c:pt>
                <c:pt idx="5">
                  <c:v>2385</c:v>
                </c:pt>
                <c:pt idx="6">
                  <c:v>11276</c:v>
                </c:pt>
                <c:pt idx="7">
                  <c:v>3278</c:v>
                </c:pt>
                <c:pt idx="8">
                  <c:v>19605</c:v>
                </c:pt>
                <c:pt idx="9">
                  <c:v>4807</c:v>
                </c:pt>
                <c:pt idx="10">
                  <c:v>33728</c:v>
                </c:pt>
                <c:pt idx="11">
                  <c:v>4413</c:v>
                </c:pt>
                <c:pt idx="12">
                  <c:v>41537</c:v>
                </c:pt>
                <c:pt idx="13">
                  <c:v>3371</c:v>
                </c:pt>
                <c:pt idx="14">
                  <c:v>22515</c:v>
                </c:pt>
                <c:pt idx="15">
                  <c:v>3242</c:v>
                </c:pt>
                <c:pt idx="16">
                  <c:v>6316</c:v>
                </c:pt>
                <c:pt idx="17">
                  <c:v>2151</c:v>
                </c:pt>
                <c:pt idx="18">
                  <c:v>1058</c:v>
                </c:pt>
                <c:pt idx="19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3-4CFF-8D24-1611358F6DA4}"/>
            </c:ext>
          </c:extLst>
        </c:ser>
        <c:ser>
          <c:idx val="1"/>
          <c:order val="1"/>
          <c:tx>
            <c:strRef>
              <c:f>'2017'!$H$2</c:f>
              <c:strCache>
                <c:ptCount val="1"/>
                <c:pt idx="0">
                  <c:v>févr-17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'2017'!$F$3:$F$22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'2017'!$H$3:$H$22</c:f>
              <c:numCache>
                <c:formatCode>General</c:formatCode>
                <c:ptCount val="20"/>
                <c:pt idx="0">
                  <c:v>84380</c:v>
                </c:pt>
                <c:pt idx="1">
                  <c:v>37</c:v>
                </c:pt>
                <c:pt idx="2">
                  <c:v>1059</c:v>
                </c:pt>
                <c:pt idx="3">
                  <c:v>4509</c:v>
                </c:pt>
                <c:pt idx="4">
                  <c:v>4509</c:v>
                </c:pt>
                <c:pt idx="5">
                  <c:v>3267</c:v>
                </c:pt>
                <c:pt idx="6">
                  <c:v>12917</c:v>
                </c:pt>
                <c:pt idx="7">
                  <c:v>4256</c:v>
                </c:pt>
                <c:pt idx="8">
                  <c:v>25739</c:v>
                </c:pt>
                <c:pt idx="9">
                  <c:v>6180</c:v>
                </c:pt>
                <c:pt idx="10">
                  <c:v>46328</c:v>
                </c:pt>
                <c:pt idx="11">
                  <c:v>5259</c:v>
                </c:pt>
                <c:pt idx="12">
                  <c:v>60009</c:v>
                </c:pt>
                <c:pt idx="13">
                  <c:v>4063</c:v>
                </c:pt>
                <c:pt idx="14">
                  <c:v>43556</c:v>
                </c:pt>
                <c:pt idx="15">
                  <c:v>3772</c:v>
                </c:pt>
                <c:pt idx="16">
                  <c:v>10514</c:v>
                </c:pt>
                <c:pt idx="17">
                  <c:v>2452</c:v>
                </c:pt>
                <c:pt idx="18">
                  <c:v>2229</c:v>
                </c:pt>
                <c:pt idx="19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B3-4CFF-8D24-1611358F6DA4}"/>
            </c:ext>
          </c:extLst>
        </c:ser>
        <c:ser>
          <c:idx val="2"/>
          <c:order val="2"/>
          <c:tx>
            <c:strRef>
              <c:f>'2017'!$I$2</c:f>
              <c:strCache>
                <c:ptCount val="1"/>
                <c:pt idx="0">
                  <c:v>mars-17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'2017'!$F$3:$F$22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'2017'!$I$3:$I$22</c:f>
              <c:numCache>
                <c:formatCode>General</c:formatCode>
                <c:ptCount val="20"/>
                <c:pt idx="0">
                  <c:v>110205</c:v>
                </c:pt>
                <c:pt idx="1">
                  <c:v>36</c:v>
                </c:pt>
                <c:pt idx="2">
                  <c:v>1274</c:v>
                </c:pt>
                <c:pt idx="3">
                  <c:v>5153</c:v>
                </c:pt>
                <c:pt idx="4">
                  <c:v>5681</c:v>
                </c:pt>
                <c:pt idx="5">
                  <c:v>3208</c:v>
                </c:pt>
                <c:pt idx="6">
                  <c:v>19300</c:v>
                </c:pt>
                <c:pt idx="7">
                  <c:v>4056</c:v>
                </c:pt>
                <c:pt idx="8">
                  <c:v>30161</c:v>
                </c:pt>
                <c:pt idx="9">
                  <c:v>6964</c:v>
                </c:pt>
                <c:pt idx="10">
                  <c:v>51058</c:v>
                </c:pt>
                <c:pt idx="11">
                  <c:v>5924</c:v>
                </c:pt>
                <c:pt idx="12">
                  <c:v>51050</c:v>
                </c:pt>
                <c:pt idx="13">
                  <c:v>4759</c:v>
                </c:pt>
                <c:pt idx="14">
                  <c:v>32879</c:v>
                </c:pt>
                <c:pt idx="15">
                  <c:v>4661</c:v>
                </c:pt>
                <c:pt idx="16">
                  <c:v>9375</c:v>
                </c:pt>
                <c:pt idx="17">
                  <c:v>2941</c:v>
                </c:pt>
                <c:pt idx="18">
                  <c:v>1241</c:v>
                </c:pt>
                <c:pt idx="19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B3-4CFF-8D24-1611358F6DA4}"/>
            </c:ext>
          </c:extLst>
        </c:ser>
        <c:ser>
          <c:idx val="3"/>
          <c:order val="3"/>
          <c:tx>
            <c:strRef>
              <c:f>'2017'!$J$2</c:f>
              <c:strCache>
                <c:ptCount val="1"/>
                <c:pt idx="0">
                  <c:v>avr-17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'2017'!$F$3:$F$22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'2017'!$J$3:$J$22</c:f>
              <c:numCache>
                <c:formatCode>General</c:formatCode>
                <c:ptCount val="20"/>
                <c:pt idx="0">
                  <c:v>144990</c:v>
                </c:pt>
                <c:pt idx="1">
                  <c:v>1845</c:v>
                </c:pt>
                <c:pt idx="2">
                  <c:v>8018</c:v>
                </c:pt>
                <c:pt idx="3">
                  <c:v>41682</c:v>
                </c:pt>
                <c:pt idx="4">
                  <c:v>46124</c:v>
                </c:pt>
                <c:pt idx="5">
                  <c:v>25575</c:v>
                </c:pt>
                <c:pt idx="6">
                  <c:v>169256</c:v>
                </c:pt>
                <c:pt idx="7">
                  <c:v>36410</c:v>
                </c:pt>
                <c:pt idx="8">
                  <c:v>448883</c:v>
                </c:pt>
                <c:pt idx="9">
                  <c:v>52272</c:v>
                </c:pt>
                <c:pt idx="10">
                  <c:v>1102262</c:v>
                </c:pt>
                <c:pt idx="11">
                  <c:v>49271</c:v>
                </c:pt>
                <c:pt idx="12">
                  <c:v>1315347</c:v>
                </c:pt>
                <c:pt idx="13">
                  <c:v>38164</c:v>
                </c:pt>
                <c:pt idx="14">
                  <c:v>2660159</c:v>
                </c:pt>
                <c:pt idx="15">
                  <c:v>39214</c:v>
                </c:pt>
                <c:pt idx="16">
                  <c:v>503428</c:v>
                </c:pt>
                <c:pt idx="17">
                  <c:v>26464</c:v>
                </c:pt>
                <c:pt idx="18">
                  <c:v>54928</c:v>
                </c:pt>
                <c:pt idx="19">
                  <c:v>22397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B3-4CFF-8D24-1611358F6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3394031"/>
        <c:axId val="1940913183"/>
      </c:barChart>
      <c:catAx>
        <c:axId val="207339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0913183"/>
        <c:crosses val="autoZero"/>
        <c:auto val="1"/>
        <c:lblAlgn val="ctr"/>
        <c:lblOffset val="100"/>
        <c:noMultiLvlLbl val="0"/>
      </c:catAx>
      <c:valAx>
        <c:axId val="19409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339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'CJ now'!$B$1</c:f>
              <c:strCache>
                <c:ptCount val="1"/>
                <c:pt idx="0">
                  <c:v>CJ1 : Entrepreneur individuel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'CJ now'!$A$2:$A$21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'CJ now'!$B$2:$B$21</c:f>
              <c:numCache>
                <c:formatCode>General</c:formatCode>
                <c:ptCount val="20"/>
                <c:pt idx="0">
                  <c:v>475103</c:v>
                </c:pt>
                <c:pt idx="1">
                  <c:v>698</c:v>
                </c:pt>
                <c:pt idx="2">
                  <c:v>1</c:v>
                </c:pt>
                <c:pt idx="3">
                  <c:v>205</c:v>
                </c:pt>
                <c:pt idx="4">
                  <c:v>2311</c:v>
                </c:pt>
                <c:pt idx="5">
                  <c:v>114</c:v>
                </c:pt>
                <c:pt idx="6">
                  <c:v>70774</c:v>
                </c:pt>
                <c:pt idx="7">
                  <c:v>741</c:v>
                </c:pt>
                <c:pt idx="8">
                  <c:v>377384</c:v>
                </c:pt>
                <c:pt idx="9">
                  <c:v>889</c:v>
                </c:pt>
                <c:pt idx="10">
                  <c:v>1120927</c:v>
                </c:pt>
                <c:pt idx="11">
                  <c:v>309</c:v>
                </c:pt>
                <c:pt idx="12">
                  <c:v>1119334</c:v>
                </c:pt>
                <c:pt idx="13">
                  <c:v>259</c:v>
                </c:pt>
                <c:pt idx="14">
                  <c:v>1175726</c:v>
                </c:pt>
                <c:pt idx="15">
                  <c:v>355</c:v>
                </c:pt>
                <c:pt idx="16">
                  <c:v>184043</c:v>
                </c:pt>
                <c:pt idx="17">
                  <c:v>5612</c:v>
                </c:pt>
                <c:pt idx="18">
                  <c:v>2475</c:v>
                </c:pt>
                <c:pt idx="1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92-4D9D-BB13-79CA710F0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628527"/>
        <c:axId val="1942346255"/>
      </c:barChart>
      <c:catAx>
        <c:axId val="207262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2346255"/>
        <c:crosses val="autoZero"/>
        <c:auto val="1"/>
        <c:lblAlgn val="ctr"/>
        <c:lblOffset val="100"/>
        <c:noMultiLvlLbl val="0"/>
      </c:catAx>
      <c:valAx>
        <c:axId val="194234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262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'CJ2017'!$C$1</c:f>
              <c:strCache>
                <c:ptCount val="1"/>
                <c:pt idx="0">
                  <c:v>CJ5 : Société commerciale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'CJ2017'!$A$2:$A$21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'CJ2017'!$C$2:$C$21</c:f>
              <c:numCache>
                <c:formatCode>General</c:formatCode>
                <c:ptCount val="20"/>
                <c:pt idx="0">
                  <c:v>362441</c:v>
                </c:pt>
                <c:pt idx="1">
                  <c:v>815</c:v>
                </c:pt>
                <c:pt idx="2">
                  <c:v>34570</c:v>
                </c:pt>
                <c:pt idx="3">
                  <c:v>136321</c:v>
                </c:pt>
                <c:pt idx="4">
                  <c:v>113183</c:v>
                </c:pt>
                <c:pt idx="5">
                  <c:v>90174</c:v>
                </c:pt>
                <c:pt idx="6">
                  <c:v>317792</c:v>
                </c:pt>
                <c:pt idx="7">
                  <c:v>129492</c:v>
                </c:pt>
                <c:pt idx="8">
                  <c:v>589773</c:v>
                </c:pt>
                <c:pt idx="9">
                  <c:v>210501</c:v>
                </c:pt>
                <c:pt idx="10">
                  <c:v>818951</c:v>
                </c:pt>
                <c:pt idx="11">
                  <c:v>203106</c:v>
                </c:pt>
                <c:pt idx="12">
                  <c:v>179183</c:v>
                </c:pt>
                <c:pt idx="13">
                  <c:v>168302</c:v>
                </c:pt>
                <c:pt idx="14">
                  <c:v>159755</c:v>
                </c:pt>
                <c:pt idx="15">
                  <c:v>174382</c:v>
                </c:pt>
                <c:pt idx="16">
                  <c:v>177922</c:v>
                </c:pt>
                <c:pt idx="17">
                  <c:v>73491</c:v>
                </c:pt>
                <c:pt idx="18">
                  <c:v>24839</c:v>
                </c:pt>
                <c:pt idx="19">
                  <c:v>1060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8B-4167-9B77-7FA5A41AE9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628527"/>
        <c:axId val="1942346255"/>
      </c:barChart>
      <c:catAx>
        <c:axId val="207262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2346255"/>
        <c:crosses val="autoZero"/>
        <c:auto val="1"/>
        <c:lblAlgn val="ctr"/>
        <c:lblOffset val="100"/>
        <c:noMultiLvlLbl val="0"/>
      </c:catAx>
      <c:valAx>
        <c:axId val="194234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262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2964960-5D7E-481C-B56D-0B39D3FE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0F76C4-51E4-441B-AEA3-EE1DB3D71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0FF57-0A10-465F-B65B-E61868F86D69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0F2528-0019-4F2A-896F-9FAD18929E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2FBF-CB85-48CE-8553-2578CE3BE9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D4554-C77B-4BD0-96A0-BB44983ABB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19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7C339-58DF-45BB-91EA-337858B57B56}" type="datetimeFigureOut">
              <a:rPr lang="fr-FR" smtClean="0"/>
              <a:t>18/05/2018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A0CA1-8C8C-40F7-9364-3AE9F8E2E1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51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(CJ,1,1)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cj1,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(*)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jo.scores_surveillance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cj1;</a:t>
            </a:r>
          </a:p>
          <a:p>
            <a:endParaRPr lang="fr-FR" dirty="0"/>
          </a:p>
          <a:p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Catégories juridiques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1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fr-FR" sz="1200" b="0" i="0" u="none" strike="noStrike" kern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Entrepreneur individuel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Groupement de droit privé non doté de la personnalité morale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de droit étranger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de droit public soumise au droit commercial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Société commerciale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 personne morale immatriculée au RCS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et organisme soumis au droit administratif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Organisme privé spécialisé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Groupement de droit privé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0CA1-8C8C-40F7-9364-3AE9F8E2E1C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58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0CA1-8C8C-40F7-9364-3AE9F8E2E1CD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632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0CA1-8C8C-40F7-9364-3AE9F8E2E1CD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42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Explosion du nombre de calculs</a:t>
            </a:r>
          </a:p>
          <a:p>
            <a:r>
              <a:rPr lang="fr-FR" dirty="0"/>
              <a:t>Accroissement de la part des scores pairs</a:t>
            </a:r>
          </a:p>
          <a:p>
            <a:endParaRPr lang="fr-FR" dirty="0"/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indiScore20, count(*)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historiques.scores_surveillance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&gt;='2015-01-01' and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&lt;'2016-01-01' group by indiScore20;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indiScore20 count(*)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historiques.scores_surveillance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&gt;='2016-01-01' and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&lt;'2017-01-01' group by indiScore20;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indiScore20 count(*)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historiques.scores_surveillance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&gt;='2017-01-01' and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&lt;'2018-01-01' group by indiScore20;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+ JO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0CA1-8C8C-40F7-9364-3AE9F8E2E1C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53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Explosion du nombre de calculs</a:t>
            </a:r>
          </a:p>
          <a:p>
            <a:r>
              <a:rPr lang="fr-FR" dirty="0"/>
              <a:t>Accroissement de la part des scores pairs</a:t>
            </a:r>
          </a:p>
          <a:p>
            <a:endParaRPr lang="fr-FR" dirty="0"/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indiScore20, count(*)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historiques.scores_surveillance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&gt;='2015-01-01' and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&lt;'2016-01-01' group by indiScore20;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indiScore20 count(*)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historiques.scores_surveillance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&gt;='2016-01-01' and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&lt;'2017-01-01' group by indiScore20;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indiScore20 count(*)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historiques.scores_surveillance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&gt;='2017-01-01' and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&lt;'2018-01-01' group by indiScore20;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0CA1-8C8C-40F7-9364-3AE9F8E2E1C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0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0CA1-8C8C-40F7-9364-3AE9F8E2E1C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indiScore20, count(*) as cj9 from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historiques.scores_surveillance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&gt;='2017-01-01'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dateUpdate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&lt;'2018-01-01’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(CJ,1,1)=9 group by indiScore20;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0CA1-8C8C-40F7-9364-3AE9F8E2E1C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647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0CA1-8C8C-40F7-9364-3AE9F8E2E1C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91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0CA1-8C8C-40F7-9364-3AE9F8E2E1C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37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0CA1-8C8C-40F7-9364-3AE9F8E2E1C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848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0CA1-8C8C-40F7-9364-3AE9F8E2E1C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52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C861B-E3A5-4773-8FBD-F887C2DD6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49D271-214D-4D3A-A0A5-4FEE03095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FC8228-E271-471A-A780-0CD52A1B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58C2-9DA4-4261-82CB-6B81C7477C61}" type="datetime1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4BA5A4-5B2E-408F-9ED4-4256A146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Mai 2018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01A1D1-C1BB-4DD7-B707-5345AB31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8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9B53E-1799-40A5-BFC0-F3B7E2B8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244A07-06A1-466E-BC3E-1E7E7E9C3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F720BA-2B4F-4D30-89B1-5F457F17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AEFD-B104-4D7A-A068-404D570B2FBE}" type="datetime1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5A0CE8-F1D0-4822-A47F-128E9982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Mai 2018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3DBE50-E2E2-4943-B61F-C098DEC8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34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86B2CE-103E-4F8E-823F-C912CF2E7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D1A7BC-D13C-4446-BFB6-DE3A06F5E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2172E-BB22-4446-9446-F071A52E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BA61-872A-4DD2-8099-534D251A6D44}" type="datetime1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B924C-1126-4A41-AA0E-B9077971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Mai 2018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089C8-0C6E-449E-B0AC-98FF5626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DF366-27B8-49AC-900E-C2170CB2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CD396-0C96-481A-8225-3BB059DB0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C2535-7C99-4A53-B751-C5B5C5D6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2A35-9DDC-4A44-8ECC-5DA7DE002A1C}" type="datetime1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3789BE-EE70-47FE-B988-A053C440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Mai 2018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8055F-7E8D-49AF-9E79-5D87CB74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2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91D63-1565-4A7B-9863-201C401D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339440-554A-4763-BF5E-E197D222B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E25A2A-730A-40EE-B651-F1DB1021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9F69-3A1E-4376-A566-3EB2C3F70EE4}" type="datetime1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7BA06A-731D-4BBE-A33A-BA5CB586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Mai 2018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509CE1-2283-4D84-B39F-DB0B8AA0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5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F7885-3324-4AF0-B3F7-5DCDAE04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93E883-9A1E-4F29-A506-5B9DB99F2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B222C1-56F5-4FA3-9DBC-90A614830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BE9F3D-978F-499A-B9E9-03421664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93EA-DABC-4A0E-AD3C-C44F48D31AA6}" type="datetime1">
              <a:rPr lang="fr-FR" smtClean="0"/>
              <a:t>18/05/2018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43310F-C00F-4468-B502-B5D60F09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Mai 2018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F1FA4B-4FCF-419A-B46E-63906D08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9A9A1-8A84-4D13-A78E-6EC709DA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040DB-1528-401E-B260-B789FA39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E0B34-82F2-4F6C-9BBC-36BEB98B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2E1D-598B-4C3A-927B-875128BC2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673533-5A45-4FE0-9EA4-CD9FD8FC3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C90BB9-F4AE-4DFA-8DEA-123A8974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8F3B-AA0D-4008-983F-C5B6989A4EA4}" type="datetime1">
              <a:rPr lang="fr-FR" smtClean="0"/>
              <a:t>18/05/2018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95648D-81A3-45C8-AF30-AA8B777B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Mai 2018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547D61-7615-4D11-87A0-54A624A0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9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23AC8-938D-4607-A9B0-93731853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7B3A06-12EC-4464-9A14-12444DA2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FDBB-F9AB-4452-B7F2-7A27E7DD4A87}" type="datetime1">
              <a:rPr lang="fr-FR" smtClean="0"/>
              <a:t>18/05/2018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F7B6CB-CCDD-42F1-93B2-419DCD9B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Mai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6C24FE-676C-4E3B-9B22-2220334C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3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7DFB5B-E948-41F5-92E5-5BFA5F5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7672-67A7-4F8D-BB59-8EECFC09D4BB}" type="datetime1">
              <a:rPr lang="fr-FR" smtClean="0"/>
              <a:t>18/05/2018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39A590-C8D7-4175-AD45-6B179F25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Mai 2018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06718E-4CDD-46BF-BEDE-929EDF86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08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994A-7584-4945-9CEE-8C390975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2262C3-A2C1-42F5-A428-C8275094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5649E3-9FC2-4788-8155-88DBEDA28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D28BD-74E2-407F-9E07-9719862E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3712-F6EB-4903-867F-755566CB27CD}" type="datetime1">
              <a:rPr lang="fr-FR" smtClean="0"/>
              <a:t>18/05/2018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35EF84-1F23-4FB9-9406-A5717D80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Mai 2018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08EC23-F64E-4EF4-89F4-237E1BB1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12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7C4FD-6826-4B60-A954-D327200E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C71ED6-64EB-4E54-B90E-7BF204F74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37C7B2-359C-408A-ABCC-86598F93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B87A46-2C16-42E2-AB57-9A55BBA2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D006-2630-46D6-93A7-96BB6785EE2B}" type="datetime1">
              <a:rPr lang="fr-FR" smtClean="0"/>
              <a:t>18/05/2018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7FC4F8-BD16-4675-9B7D-A6D57AB8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Mai 2018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A8FF9F-537D-4CE2-B7CC-03221BD0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16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FA6A99-A3D8-4A99-9E4B-EEC26000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6095C8-ACA1-4007-9071-0F6A6672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7752F1-A455-4830-9643-69089C329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67D9-945C-456A-86A7-E34907954D81}" type="datetime1">
              <a:rPr lang="fr-FR" smtClean="0"/>
              <a:t>18/05/2018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1300F-85D0-42AC-ADB2-89C2605B6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Mai 2018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E631D-C4BA-4D2D-9589-B996FEFB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F8ADB-6C3D-485B-88E8-723704582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98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FD57-9E09-4CFF-A1AC-2261201D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statistique du </a:t>
            </a:r>
            <a:r>
              <a:rPr lang="fr-FR" dirty="0" err="1"/>
              <a:t>scoring</a:t>
            </a:r>
            <a:r>
              <a:rPr lang="fr-FR" dirty="0"/>
              <a:t> chez </a:t>
            </a:r>
            <a:r>
              <a:rPr lang="fr-FR" dirty="0" err="1"/>
              <a:t>Scores&amp;Décisions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C826A2-43D4-45D4-A3B3-F20C7A5B3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8" name="Picture 4" descr="http://extranet.scores-decisions.com/themes/default/images/logos/logo_sd_2017.png">
            <a:extLst>
              <a:ext uri="{FF2B5EF4-FFF2-40B4-BE49-F238E27FC236}">
                <a16:creationId xmlns:a16="http://schemas.microsoft.com/office/drawing/2014/main" id="{DE125EE4-6B5E-4228-99FB-B1C67DC3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03238"/>
            <a:ext cx="19050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10896-7EC9-46A9-AE8B-0FB07933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145AF59-F762-4554-A5AD-BF69E293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Morgan SCAO - Mai 2018</a:t>
            </a:r>
          </a:p>
        </p:txBody>
      </p:sp>
    </p:spTree>
    <p:extLst>
      <p:ext uri="{BB962C8B-B14F-4D97-AF65-F5344CB8AC3E}">
        <p14:creationId xmlns:p14="http://schemas.microsoft.com/office/powerpoint/2010/main" val="317334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4B45E-2382-429F-A1E1-E59180CD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CJ1 : Historique 2017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90749EA-C1AE-4FCF-AEA0-EE587A1C0C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BE55E0-7810-42C7-ADBB-5CEA8561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07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8995B-A85D-4E43-A0A4-F8F7076C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CJ5 : Historique 2017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F40FCC67-DDB0-42F2-9EB0-18B17E5937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23F2D-F6DC-4AEA-81A1-97BFC575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90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5076F-1CE3-4490-BEA7-CF4F9CE3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CJ6 : Historique 2017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40FCC67-DDB0-42F2-9EB0-18B17E5937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FD1599-2F13-458E-8AD1-A7F2E020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85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BBBDB-809C-4B6D-AA13-03FB8455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CJ9 : Historique 2017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40FCC67-DDB0-42F2-9EB0-18B17E5937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BC5798-2C41-4D31-A494-8A9C7662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27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FD57-9E09-4CFF-A1AC-2261201D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Répartition des scores en 2018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C826A2-43D4-45D4-A3B3-F20C7A5B3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9CD59F-C964-4D53-992E-0BEF00A5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18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00F132-1F61-4FAC-B164-7182A63B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15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C934F9-BD92-4977-BD1F-370CC982A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6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FD57-9E09-4CFF-A1AC-2261201D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Répartition des scores positifs en 2017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C826A2-43D4-45D4-A3B3-F20C7A5B3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E9B50-7A42-4F3C-8FB2-4790F077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7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0749A6-6FF2-46E3-8146-50B6C861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17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5542E0-131D-4511-A745-61D3E4576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A09D2-A07B-4134-AAEC-C9FD9965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18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DABE82-CD0B-4910-93EF-D3125F3C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3B2385-D6F8-4A97-A80C-28884FC7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19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C5E416-9FFD-4EA3-A30E-D5C16AA2B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39203-8386-48E9-B008-FD15EE1D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Répartition actuelle des catégories juridiques</a:t>
            </a:r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A7A7EA4C-47B8-44D3-A1F2-221FA6FA4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417045"/>
              </p:ext>
            </p:extLst>
          </p:nvPr>
        </p:nvGraphicFramePr>
        <p:xfrm>
          <a:off x="6416675" y="1593851"/>
          <a:ext cx="5505449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0EB8C-DDEA-4898-8FA5-3728970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BD22EF-D6EB-4BAC-BC77-A6F1C6931D06}"/>
              </a:ext>
            </a:extLst>
          </p:cNvPr>
          <p:cNvSpPr txBox="1"/>
          <p:nvPr/>
        </p:nvSpPr>
        <p:spPr>
          <a:xfrm>
            <a:off x="482600" y="5486400"/>
            <a:ext cx="466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Chiffres de mai 2018</a:t>
            </a:r>
          </a:p>
          <a:p>
            <a:r>
              <a:rPr lang="fr-FR" sz="1600" dirty="0"/>
              <a:t>Table </a:t>
            </a:r>
            <a:r>
              <a:rPr lang="fr-FR" sz="1600" dirty="0" err="1"/>
              <a:t>jo.scores_surveilance</a:t>
            </a:r>
            <a:endParaRPr lang="fr-FR" sz="1600" dirty="0"/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393F2C69-9B1C-4BD9-8C6A-FB6B878CD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481841"/>
              </p:ext>
            </p:extLst>
          </p:nvPr>
        </p:nvGraphicFramePr>
        <p:xfrm>
          <a:off x="349250" y="2199481"/>
          <a:ext cx="5626100" cy="2562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5172">
                  <a:extLst>
                    <a:ext uri="{9D8B030D-6E8A-4147-A177-3AD203B41FA5}">
                      <a16:colId xmlns:a16="http://schemas.microsoft.com/office/drawing/2014/main" val="1644735920"/>
                    </a:ext>
                  </a:extLst>
                </a:gridCol>
                <a:gridCol w="904365">
                  <a:extLst>
                    <a:ext uri="{9D8B030D-6E8A-4147-A177-3AD203B41FA5}">
                      <a16:colId xmlns:a16="http://schemas.microsoft.com/office/drawing/2014/main" val="1483811426"/>
                    </a:ext>
                  </a:extLst>
                </a:gridCol>
                <a:gridCol w="596563">
                  <a:extLst>
                    <a:ext uri="{9D8B030D-6E8A-4147-A177-3AD203B41FA5}">
                      <a16:colId xmlns:a16="http://schemas.microsoft.com/office/drawing/2014/main" val="42282438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Catégories juridiques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Nb Siren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%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867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null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8 871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0,08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460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4 856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0,04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7251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1 Entrepreneur individuel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4 537 267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41,54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631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2 Groupement de droit privé non doté de la personnalité morale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103 827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0,95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9627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3 Personne morale de droit étranger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83 495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0,76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36024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4 Personne morale de droit public soumise au droit commercial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1 697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0,02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96391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5 Société commerciale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2 820 242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25,82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04979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6 Autre personne morale immatriculée au RCS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2 114 154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19,35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4242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7 Personne morale et organisme soumis au droit administratif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122 203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1,12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3785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u="none" strike="noStrike">
                          <a:effectLst/>
                        </a:rPr>
                        <a:t>8 Organisme privé spécialisé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21 750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0,20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43435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9 Groupement de droit privé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1 104 986   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10,12</a:t>
                      </a:r>
                      <a:endParaRPr lang="fr-FR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4192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10 923 348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57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84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FD57-9E09-4CFF-A1AC-2261201D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Répartition des scores positifs en 2016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C826A2-43D4-45D4-A3B3-F20C7A5B3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CCCB6-C214-4E3E-84AD-6A28C837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30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C147A8-0E1C-437F-84E7-A74F044B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21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D12BD7-7C0F-4765-93BE-AD98ADE7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4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E11C85-E51F-4BD4-8D39-4F0CB8D5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22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7596C4-3A6D-40FA-BBA9-902953AA1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3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263EDD-1BA3-4DBE-AF74-57437351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23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935578-3DC6-4DF3-B236-50EB742CE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84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FD57-9E09-4CFF-A1AC-2261201D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Répartition des scores positifs en 2015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C826A2-43D4-45D4-A3B3-F20C7A5B3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D1F9F-C2F0-4B3B-BF59-150D37A1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36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CB4D11-4BA2-4802-9B7F-43558FD2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25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9B7406-F511-4053-A479-F3846621F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36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8FB0EB-82F3-49CA-849E-4BAD0BBC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26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D0BF86-C69D-469B-BF8F-8ABBD0F92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2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51B1CB-670C-4351-949C-33D0BB5D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27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7863FE-E4C6-4C43-B717-D1E420167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FD57-9E09-4CFF-A1AC-2261201D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Répartition des scores positifs en 2014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C826A2-43D4-45D4-A3B3-F20C7A5B3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084A3-6F62-45C2-9319-CE7C62DF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528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F65D8D-E3C6-4C18-AE11-32D5575A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29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DFA834-C917-4955-8E06-3C08A4F3E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7BA83-0677-4DBA-A137-CC711B43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Quantité de calculs* sur 3 ans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6BE953A-8901-4E5F-B432-9C0DB32B8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20133"/>
              </p:ext>
            </p:extLst>
          </p:nvPr>
        </p:nvGraphicFramePr>
        <p:xfrm>
          <a:off x="225287" y="1485901"/>
          <a:ext cx="3530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330541727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448871337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18281786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163524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2015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2016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2017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795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105 283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776 770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1 283 006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173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     563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  3 379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  4 760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257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  9 382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15 234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49 056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479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33 351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65 014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194 714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263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22 191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55 512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160 117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1731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29 717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76 756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132 777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14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72 657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206 589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890 188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3230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39 044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122 843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188 836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6386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125 889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346 529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2 585 950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689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                61 814  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158 365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303 973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852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              162 815  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527 437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6 496 212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0293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60 543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142 625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292 442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9088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108 038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412 732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5 795 683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1448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47 519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107 672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241 618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40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69 786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212 651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7 920 337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08614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40 253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73 172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250 852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67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45 324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86 874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1 606 928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334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18 213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38 623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136 839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470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17 032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26 402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96 895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069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  2 446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  4 502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28 403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047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1 071 860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3 459 681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        28 659 586  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994137"/>
                  </a:ext>
                </a:extLst>
              </a:tr>
            </a:tbl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C01DEDB8-AE80-4786-B84E-B78A0C529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776691"/>
              </p:ext>
            </p:extLst>
          </p:nvPr>
        </p:nvGraphicFramePr>
        <p:xfrm>
          <a:off x="4235103" y="1525655"/>
          <a:ext cx="7529513" cy="438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6385DBD-635D-49DF-A5D0-04B35940525E}"/>
              </a:ext>
            </a:extLst>
          </p:cNvPr>
          <p:cNvSpPr txBox="1"/>
          <p:nvPr/>
        </p:nvSpPr>
        <p:spPr>
          <a:xfrm>
            <a:off x="342900" y="6190976"/>
            <a:ext cx="699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Calcul* : Calculs ayant entrainé un changement de score/encours</a:t>
            </a:r>
          </a:p>
          <a:p>
            <a:r>
              <a:rPr lang="fr-FR" sz="1600" dirty="0"/>
              <a:t>Table </a:t>
            </a:r>
            <a:r>
              <a:rPr lang="fr-FR" sz="1600" dirty="0" err="1"/>
              <a:t>jo.scores_surveilance</a:t>
            </a:r>
            <a:r>
              <a:rPr lang="fr-FR" sz="1600" dirty="0"/>
              <a:t> + </a:t>
            </a:r>
            <a:r>
              <a:rPr lang="fr-FR" sz="1600" dirty="0" err="1"/>
              <a:t>histo</a:t>
            </a:r>
            <a:r>
              <a:rPr lang="fr-FR" sz="1600" dirty="0"/>
              <a:t>. </a:t>
            </a:r>
            <a:r>
              <a:rPr lang="fr-FR" sz="1600" dirty="0" err="1"/>
              <a:t>scores_surveilance</a:t>
            </a:r>
            <a:endParaRPr lang="fr-FR" sz="16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FC505AB-CD64-4F3D-9641-89D47FBC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559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13D19-201A-4A61-88BD-8B22845D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30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C9F0A3-A8DB-4F95-8AF4-4E69B0670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1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D318CB-5866-4BD8-9547-3E97EE3E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31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E1F551-B686-4F0E-A131-0B3F1E318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84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FD57-9E09-4CFF-A1AC-2261201D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Conclusion sur 1, 2 et 3 ans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C826A2-43D4-45D4-A3B3-F20C7A5B3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084A3-6F62-45C2-9319-CE7C62DF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171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D318CB-5866-4BD8-9547-3E97EE3E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33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C4866F-C963-403C-A32B-327C91E1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381000"/>
            <a:ext cx="9956800" cy="60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82DACCE-7E14-424A-A75D-DE2E75FD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" y="938212"/>
            <a:ext cx="2771775" cy="49815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1C742E-FF22-4662-AA81-45DD1695232D}"/>
              </a:ext>
            </a:extLst>
          </p:cNvPr>
          <p:cNvSpPr txBox="1"/>
          <p:nvPr/>
        </p:nvSpPr>
        <p:spPr>
          <a:xfrm>
            <a:off x="4368800" y="-12700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697791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D318CB-5866-4BD8-9547-3E97EE3E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34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1C7FC8-D21B-48AC-8544-2A15826AA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381000"/>
            <a:ext cx="9956800" cy="6096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0D8B6F-7644-4A70-85F1-D57C6C751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7262"/>
            <a:ext cx="2743200" cy="49434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75A3DC6-3FF0-40FE-9EB2-B84697B76ABF}"/>
              </a:ext>
            </a:extLst>
          </p:cNvPr>
          <p:cNvSpPr txBox="1"/>
          <p:nvPr/>
        </p:nvSpPr>
        <p:spPr>
          <a:xfrm>
            <a:off x="4368800" y="-12700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512655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D318CB-5866-4BD8-9547-3E97EE3E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35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DCD565-54E7-4735-9447-5B0533E52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68" y="381000"/>
            <a:ext cx="9973732" cy="60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5EA900E-4252-41B7-AE1E-34E24FBBF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2657475" cy="49149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E878B4C-DA63-43FA-8FC1-288FA0BE4B75}"/>
              </a:ext>
            </a:extLst>
          </p:cNvPr>
          <p:cNvSpPr txBox="1"/>
          <p:nvPr/>
        </p:nvSpPr>
        <p:spPr>
          <a:xfrm>
            <a:off x="4368800" y="-12700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87352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7BA83-0677-4DBA-A137-CC711B43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Quantité de calculs* sur 3 ans dans Historique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01DEDB8-AE80-4786-B84E-B78A0C52953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334932" y="1825625"/>
          <a:ext cx="701886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4908ECE-E594-475D-90DB-DF119B231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23910"/>
              </p:ext>
            </p:extLst>
          </p:nvPr>
        </p:nvGraphicFramePr>
        <p:xfrm>
          <a:off x="228600" y="1690688"/>
          <a:ext cx="37084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01160634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187481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926209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3086115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2015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2016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2017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7861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79 563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427 318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758 111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396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   550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3 240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   2 147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084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9 347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14 773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34 777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257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33 201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63 328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137 736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6317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21 908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54 254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119 307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896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29 658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75 737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91 455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524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70 947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201 391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729 042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944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38 967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121 522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132 000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884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122 248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334 333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2 115 249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677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61 737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156 493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214 996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4278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158 340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502 845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5 382 305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301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60 474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140 828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205 784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911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106 062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395 454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4 468 536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544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47 440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106 511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170 393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530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69 485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208 387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5 775 397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288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40 197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72 196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176 320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844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45 155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84 962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1 177 890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264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18 046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36 164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96 863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893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16 995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24 485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80 202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538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2 436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4 282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        25 956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3301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1 032 756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     3 028 503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         21 894 466  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56751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9E814418-EE22-42BD-B982-D96E14EB7189}"/>
              </a:ext>
            </a:extLst>
          </p:cNvPr>
          <p:cNvSpPr txBox="1"/>
          <p:nvPr/>
        </p:nvSpPr>
        <p:spPr>
          <a:xfrm>
            <a:off x="342900" y="6350000"/>
            <a:ext cx="699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Calcul* : Calculs ayant entrainé un changement de score/encours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F7EFECA-0930-4E5D-8C85-76A6082F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48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BB2C4-226D-455F-9CAC-AA331256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Nombre de calculs par score</a:t>
            </a:r>
            <a:br>
              <a:rPr lang="fr-FR" dirty="0"/>
            </a:br>
            <a:r>
              <a:rPr lang="fr-FR" dirty="0"/>
              <a:t>2015 : 1 million de calculs*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C01DEDB8-AE80-4786-B84E-B78A0C5295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D798AD9-CEC5-4026-B56D-312A61323894}"/>
              </a:ext>
            </a:extLst>
          </p:cNvPr>
          <p:cNvSpPr txBox="1"/>
          <p:nvPr/>
        </p:nvSpPr>
        <p:spPr>
          <a:xfrm>
            <a:off x="342900" y="6350000"/>
            <a:ext cx="699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Calcul* : Calculs ayant entrainé un changement de score/encours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822AA6-9A86-4944-8DF9-4751D6A6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62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7F7A0-2648-4C8B-B5D9-7C8A577C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Nombre de calculs par score </a:t>
            </a:r>
            <a:br>
              <a:rPr lang="fr-FR" dirty="0"/>
            </a:br>
            <a:r>
              <a:rPr lang="fr-FR" dirty="0"/>
              <a:t>2016 : 3,5 millions de calculs*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01DEDB8-AE80-4786-B84E-B78A0C5295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2EBAC0C-7030-4833-B05E-E30DEA287FFB}"/>
              </a:ext>
            </a:extLst>
          </p:cNvPr>
          <p:cNvSpPr txBox="1"/>
          <p:nvPr/>
        </p:nvSpPr>
        <p:spPr>
          <a:xfrm>
            <a:off x="342900" y="6350000"/>
            <a:ext cx="699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Calcul* : Calculs ayant entrainé un changement de score/encours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379FAB-6537-415F-8AD1-2241C261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8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C4260-1FE7-494E-B37A-7F9B839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Nombre de calculs par score </a:t>
            </a:r>
            <a:br>
              <a:rPr lang="fr-FR" dirty="0"/>
            </a:br>
            <a:r>
              <a:rPr lang="fr-FR" dirty="0"/>
              <a:t>2017 : 28 millions de calculs*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01DEDB8-AE80-4786-B84E-B78A0C5295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21E8D34-8D24-4173-864E-DCAA836CC4D0}"/>
              </a:ext>
            </a:extLst>
          </p:cNvPr>
          <p:cNvSpPr txBox="1"/>
          <p:nvPr/>
        </p:nvSpPr>
        <p:spPr>
          <a:xfrm>
            <a:off x="342900" y="6350000"/>
            <a:ext cx="699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Calcul* : Calculs ayant entrainé un changement de score/encours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FEA5D-3D5B-444B-BA5C-D72B151A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13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1A5CB-83E4-4FB3-AE30-650A7D33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Evolution début 2017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94A76E2-A2E8-4A85-B687-85E463AEF8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B586A5FB-95FF-4B79-AE51-9D990DD3C47E}"/>
              </a:ext>
            </a:extLst>
          </p:cNvPr>
          <p:cNvSpPr txBox="1"/>
          <p:nvPr/>
        </p:nvSpPr>
        <p:spPr>
          <a:xfrm>
            <a:off x="342900" y="6350000"/>
            <a:ext cx="699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Calcul* : Calculs ayant entrainé un changement de score/encours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5EB292-AC64-4DF4-B258-F7753715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91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FD57-9E09-4CFF-A1AC-2261201D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Répartition des scores par CJ </a:t>
            </a:r>
            <a:br>
              <a:rPr lang="fr-FR" dirty="0"/>
            </a:br>
            <a:r>
              <a:rPr lang="fr-FR" dirty="0"/>
              <a:t>(Historique – 2017)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C826A2-43D4-45D4-A3B3-F20C7A5B3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0C46F-BAFF-457C-AC9C-3E48A3BB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8ADB-6C3D-485B-88E8-72370458200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212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1003</Words>
  <Application>Microsoft Office PowerPoint</Application>
  <PresentationFormat>Grand écran</PresentationFormat>
  <Paragraphs>337</Paragraphs>
  <Slides>35</Slides>
  <Notes>11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Thème Office</vt:lpstr>
      <vt:lpstr>Etude statistique du scoring chez Scores&amp;Décisions</vt:lpstr>
      <vt:lpstr>Répartition actuelle des catégories juridiques</vt:lpstr>
      <vt:lpstr>Quantité de calculs* sur 3 ans</vt:lpstr>
      <vt:lpstr>Quantité de calculs* sur 3 ans dans Historique</vt:lpstr>
      <vt:lpstr>Nombre de calculs par score 2015 : 1 million de calculs*</vt:lpstr>
      <vt:lpstr>Nombre de calculs par score  2016 : 3,5 millions de calculs*</vt:lpstr>
      <vt:lpstr>Nombre de calculs par score  2017 : 28 millions de calculs*</vt:lpstr>
      <vt:lpstr>Evolution début 2017</vt:lpstr>
      <vt:lpstr>Répartition des scores par CJ  (Historique – 2017)</vt:lpstr>
      <vt:lpstr>CJ1 : Historique 2017</vt:lpstr>
      <vt:lpstr>CJ5 : Historique 2017 </vt:lpstr>
      <vt:lpstr>CJ6 : Historique 2017</vt:lpstr>
      <vt:lpstr>CJ9 : Historique 2017</vt:lpstr>
      <vt:lpstr>Répartition des scores en 2018</vt:lpstr>
      <vt:lpstr>Présentation PowerPoint</vt:lpstr>
      <vt:lpstr>Répartition des scores positifs en 2017</vt:lpstr>
      <vt:lpstr>Présentation PowerPoint</vt:lpstr>
      <vt:lpstr>Présentation PowerPoint</vt:lpstr>
      <vt:lpstr>Présentation PowerPoint</vt:lpstr>
      <vt:lpstr>Répartition des scores positifs en 2016</vt:lpstr>
      <vt:lpstr>Présentation PowerPoint</vt:lpstr>
      <vt:lpstr>Présentation PowerPoint</vt:lpstr>
      <vt:lpstr>Présentation PowerPoint</vt:lpstr>
      <vt:lpstr>Répartition des scores positifs en 2015</vt:lpstr>
      <vt:lpstr>Présentation PowerPoint</vt:lpstr>
      <vt:lpstr>Présentation PowerPoint</vt:lpstr>
      <vt:lpstr>Présentation PowerPoint</vt:lpstr>
      <vt:lpstr>Répartition des scores positifs en 2014</vt:lpstr>
      <vt:lpstr>Présentation PowerPoint</vt:lpstr>
      <vt:lpstr>Présentation PowerPoint</vt:lpstr>
      <vt:lpstr>Présentation PowerPoint</vt:lpstr>
      <vt:lpstr>Conclusion sur 1, 2 et 3 ans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Morgan Scao</dc:creator>
  <cp:lastModifiedBy>Morgan Scao</cp:lastModifiedBy>
  <cp:revision>32</cp:revision>
  <dcterms:created xsi:type="dcterms:W3CDTF">2018-05-04T12:19:35Z</dcterms:created>
  <dcterms:modified xsi:type="dcterms:W3CDTF">2018-05-18T10:09:15Z</dcterms:modified>
</cp:coreProperties>
</file>