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7" r:id="rId3"/>
    <p:sldId id="308" r:id="rId4"/>
    <p:sldId id="258" r:id="rId5"/>
    <p:sldId id="336" r:id="rId6"/>
    <p:sldId id="320" r:id="rId7"/>
    <p:sldId id="326" r:id="rId8"/>
    <p:sldId id="337" r:id="rId9"/>
    <p:sldId id="327" r:id="rId10"/>
    <p:sldId id="328" r:id="rId11"/>
    <p:sldId id="335" r:id="rId12"/>
    <p:sldId id="331" r:id="rId13"/>
    <p:sldId id="330" r:id="rId14"/>
    <p:sldId id="332" r:id="rId15"/>
    <p:sldId id="333" r:id="rId16"/>
    <p:sldId id="334" r:id="rId17"/>
    <p:sldId id="297" r:id="rId18"/>
    <p:sldId id="338" r:id="rId19"/>
    <p:sldId id="269" r:id="rId20"/>
    <p:sldId id="307" r:id="rId21"/>
    <p:sldId id="321" r:id="rId22"/>
    <p:sldId id="317" r:id="rId2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9C1513-917C-450D-A7D8-39D04091D0C8}">
          <p14:sldIdLst>
            <p14:sldId id="256"/>
            <p14:sldId id="287"/>
            <p14:sldId id="308"/>
            <p14:sldId id="258"/>
            <p14:sldId id="336"/>
            <p14:sldId id="320"/>
            <p14:sldId id="326"/>
            <p14:sldId id="337"/>
            <p14:sldId id="327"/>
            <p14:sldId id="328"/>
            <p14:sldId id="335"/>
            <p14:sldId id="331"/>
            <p14:sldId id="330"/>
            <p14:sldId id="332"/>
            <p14:sldId id="333"/>
            <p14:sldId id="334"/>
            <p14:sldId id="297"/>
            <p14:sldId id="338"/>
            <p14:sldId id="269"/>
            <p14:sldId id="307"/>
            <p14:sldId id="321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941" autoAdjust="0"/>
  </p:normalViewPr>
  <p:slideViewPr>
    <p:cSldViewPr snapToGrid="0">
      <p:cViewPr varScale="1">
        <p:scale>
          <a:sx n="80" d="100"/>
          <a:sy n="80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Exploration : application de différents algorithme de régression sur nos données</a:t>
            </a:r>
          </a:p>
          <a:p>
            <a:endParaRPr lang="fr-FR" dirty="0"/>
          </a:p>
          <a:p>
            <a:r>
              <a:rPr lang="fr-FR" dirty="0"/>
              <a:t>Modélisation : choix du meilleur algorithme en fonction des résultats de l’exploration</a:t>
            </a:r>
          </a:p>
          <a:p>
            <a:endParaRPr lang="fr-FR" dirty="0"/>
          </a:p>
          <a:p>
            <a:r>
              <a:rPr lang="fr-FR" dirty="0"/>
              <a:t>Livrables : notebooks, code du site web, adresse de mise à disposition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4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0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2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5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Naf=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ape_ent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ACTIVNAT - Nature de l'activité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MODET - Modalité de l'activité principale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EXPLET - Établissement exploitant tout ou partie des moyens de production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DAPET - Année de validité de l'activité principale de l'établissement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96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2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Entrepreneur individuel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 non doté de la personnalité morale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étranger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public soumise au droit commercial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Société commerciale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 personne morale immatriculée au RCS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et organisme soumis au droit administratif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Organisme privé spécialisé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9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TN | FP</a:t>
            </a:r>
          </a:p>
          <a:p>
            <a:r>
              <a:rPr lang="fr-FR" dirty="0"/>
              <a:t>FN | TP</a:t>
            </a:r>
          </a:p>
          <a:p>
            <a:endParaRPr lang="fr-FR" dirty="0"/>
          </a:p>
          <a:p>
            <a:r>
              <a:rPr lang="fr-FR" dirty="0"/>
              <a:t>Problème avec FP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74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TN | FP</a:t>
            </a:r>
          </a:p>
          <a:p>
            <a:r>
              <a:rPr lang="fr-FR" dirty="0"/>
              <a:t>FN | TP</a:t>
            </a:r>
          </a:p>
          <a:p>
            <a:endParaRPr lang="fr-FR" dirty="0"/>
          </a:p>
          <a:p>
            <a:r>
              <a:rPr lang="fr-FR" dirty="0"/>
              <a:t>Problème avec FP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7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NBDF : contentieux judiciaire défendeur</a:t>
            </a:r>
          </a:p>
          <a:p>
            <a:r>
              <a:rPr lang="fr-FR" dirty="0"/>
              <a:t>NBDE : demandeur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2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altLang="fr-FR" dirty="0"/>
              <a:t>MODELISATION D’UN SYSTEME PREDICTIF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Mai 2018</a:t>
            </a:r>
          </a:p>
        </p:txBody>
      </p:sp>
      <p:pic>
        <p:nvPicPr>
          <p:cNvPr id="1028" name="Picture 4" descr="http://extranet.scores-decisions.com/themes/default/images/logos/logo_sd_2017.png">
            <a:extLst>
              <a:ext uri="{FF2B5EF4-FFF2-40B4-BE49-F238E27FC236}">
                <a16:creationId xmlns:a16="http://schemas.microsoft.com/office/drawing/2014/main" id="{CC22CA59-044E-4AD7-B5CB-A1CE1795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79" y="269775"/>
            <a:ext cx="8523963" cy="27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9A8D-32BD-4A46-98D6-9002C860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</a:t>
            </a:r>
            <a:br>
              <a:rPr lang="fr-FR" dirty="0"/>
            </a:br>
            <a:r>
              <a:rPr lang="fr-FR" dirty="0"/>
              <a:t>Algorithme actuel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0D8A38A-197C-4799-8BEB-39A808E2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06" y="1825625"/>
            <a:ext cx="10509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9A8D-32BD-4A46-98D6-9002C860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</a:t>
            </a:r>
            <a:br>
              <a:rPr lang="fr-FR" dirty="0"/>
            </a:br>
            <a:r>
              <a:rPr lang="fr-FR" dirty="0"/>
              <a:t>Algorithme actuel (jeu de test)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A7E0D5EE-641A-47D8-8B05-887492D7E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332" y="1825625"/>
            <a:ext cx="10465336" cy="43513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4E3036-FD9B-46BC-8067-4AA235FAF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768" y="851693"/>
            <a:ext cx="1485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815F-186D-4E13-BBA0-B22F2D7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CAC851-594A-4B4B-A206-C7AD0AB0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43" y="527843"/>
            <a:ext cx="2105025" cy="1000125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5F4FCF6-AE13-4894-B31C-BA756AB2F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512" y="1972469"/>
            <a:ext cx="93249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E2038-D41D-4AC9-A541-B47EB6F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ExtraTrees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A02F46-4DC9-4373-923E-2FEC8681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43" y="537368"/>
            <a:ext cx="2143125" cy="981075"/>
          </a:xfrm>
          <a:prstGeom prst="rect">
            <a:avLst/>
          </a:prstGeo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0FDB833-ED84-4AFB-B2E0-CF64C4944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0175" y="1948656"/>
            <a:ext cx="93916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815F-186D-4E13-BBA0-B22F2D7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D42A06-3381-4FDF-B21E-A415CA70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968" y="527843"/>
            <a:ext cx="2171700" cy="1000125"/>
          </a:xfrm>
          <a:prstGeom prst="rect">
            <a:avLst/>
          </a:prstGeo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0393F7C-7F02-4D97-8FB8-31F998919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075" y="1996281"/>
            <a:ext cx="9467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296B4-0338-4DCE-A051-AF7307EC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modèles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9B9A944B-8098-4565-9B5C-9A1E527F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35" y="1825625"/>
            <a:ext cx="6921930" cy="435133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3427D-E4E5-4AAB-B03B-EE44C35EC8DC}"/>
              </a:ext>
            </a:extLst>
          </p:cNvPr>
          <p:cNvCxnSpPr/>
          <p:nvPr/>
        </p:nvCxnSpPr>
        <p:spPr>
          <a:xfrm>
            <a:off x="6015789" y="2995863"/>
            <a:ext cx="733927" cy="721895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4BFDDF-DB7C-40F5-B13A-9209E076EEEC}"/>
              </a:ext>
            </a:extLst>
          </p:cNvPr>
          <p:cNvSpPr txBox="1"/>
          <p:nvPr/>
        </p:nvSpPr>
        <p:spPr>
          <a:xfrm>
            <a:off x="6749716" y="3537284"/>
            <a:ext cx="25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Correspond au seuil séparant les résultats vrais et faux</a:t>
            </a:r>
          </a:p>
        </p:txBody>
      </p:sp>
    </p:spTree>
    <p:extLst>
      <p:ext uri="{BB962C8B-B14F-4D97-AF65-F5344CB8AC3E}">
        <p14:creationId xmlns:p14="http://schemas.microsoft.com/office/powerpoint/2010/main" val="11880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E0B66-9CFD-4206-8404-96D04ADF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Importance des variables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DEDDF6-AE2D-4A8C-B97A-3E016BF25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2411" y="1277922"/>
            <a:ext cx="7628021" cy="52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L’algorithme de calcul actuel semble être largement perfectible, surtout en ce qui concerne les faux négatifs (en bas à gauche).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En revanche pour améliorer le taux de faux positifs il va surement falloir: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Récupérer plus d’information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Jouer sur le paramétrage du modèle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Modifier la cible (note &lt; 8 au lieu de 6 par ex)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Modèle final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Paramétrage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loss</a:t>
            </a:r>
            <a:r>
              <a:rPr lang="fr-FR" dirty="0"/>
              <a:t> 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penalty 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alpha : </a:t>
            </a:r>
          </a:p>
        </p:txBody>
      </p:sp>
    </p:spTree>
    <p:extLst>
      <p:ext uri="{BB962C8B-B14F-4D97-AF65-F5344CB8AC3E}">
        <p14:creationId xmlns:p14="http://schemas.microsoft.com/office/powerpoint/2010/main" val="213414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GitHub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Notebooks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Modèles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Google Drive</a:t>
            </a:r>
          </a:p>
          <a:p>
            <a:pPr lvl="1"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55434" y="2219093"/>
            <a:ext cx="8298366" cy="3957870"/>
          </a:xfrm>
        </p:spPr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pPr lvl="1"/>
            <a:r>
              <a:rPr lang="fr-FR" altLang="fr-FR" dirty="0"/>
              <a:t>Nettoyage</a:t>
            </a:r>
          </a:p>
          <a:p>
            <a:pPr lvl="1"/>
            <a:r>
              <a:rPr lang="fr-FR" altLang="fr-FR" dirty="0"/>
              <a:t>Choix des </a:t>
            </a:r>
            <a:r>
              <a:rPr lang="fr-FR" altLang="fr-FR" dirty="0" err="1"/>
              <a:t>features</a:t>
            </a:r>
            <a:endParaRPr lang="fr-FR" altLang="fr-FR" dirty="0"/>
          </a:p>
          <a:p>
            <a:r>
              <a:rPr lang="fr-FR" altLang="fr-FR" dirty="0"/>
              <a:t>Exploration</a:t>
            </a:r>
          </a:p>
          <a:p>
            <a:r>
              <a:rPr lang="fr-FR" altLang="fr-FR" dirty="0"/>
              <a:t>Modélisation finale</a:t>
            </a:r>
          </a:p>
          <a:p>
            <a:r>
              <a:rPr lang="fr-FR" altLang="fr-FR" dirty="0"/>
              <a:t>Les livrables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Modèle:</a:t>
            </a:r>
          </a:p>
        </p:txBody>
      </p:sp>
    </p:spTree>
    <p:extLst>
      <p:ext uri="{BB962C8B-B14F-4D97-AF65-F5344CB8AC3E}">
        <p14:creationId xmlns:p14="http://schemas.microsoft.com/office/powerpoint/2010/main" val="57376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76269-7D2E-434B-A161-BF0EE015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A78CA-AC48-4718-B174-24A5DD66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6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But</a:t>
            </a:r>
          </a:p>
          <a:p>
            <a:pPr lvl="1"/>
            <a:r>
              <a:rPr lang="fr-FR" altLang="fr-FR" dirty="0"/>
              <a:t>Prédire à 12 mois les entreprises en défaut</a:t>
            </a:r>
          </a:p>
          <a:p>
            <a:pPr lvl="1"/>
            <a:r>
              <a:rPr lang="fr-FR" altLang="fr-FR" dirty="0"/>
              <a:t>Intégrer le résultat au système actuel</a:t>
            </a:r>
          </a:p>
          <a:p>
            <a:endParaRPr lang="fr-FR" altLang="fr-FR" dirty="0"/>
          </a:p>
          <a:p>
            <a:r>
              <a:rPr lang="fr-FR" altLang="fr-FR" dirty="0"/>
              <a:t>Difficulté</a:t>
            </a:r>
          </a:p>
          <a:p>
            <a:pPr lvl="1"/>
            <a:r>
              <a:rPr lang="fr-FR" altLang="fr-FR" dirty="0"/>
              <a:t>Taille des bases de données</a:t>
            </a:r>
          </a:p>
          <a:p>
            <a:pPr lvl="1"/>
            <a:r>
              <a:rPr lang="fr-FR" dirty="0"/>
              <a:t>11 000 000 SIREN</a:t>
            </a:r>
          </a:p>
          <a:p>
            <a:pPr lvl="1"/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ECE980-9918-49D7-9388-F78DA6C9A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36" y="3420268"/>
            <a:ext cx="3773153" cy="16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fr-FR" dirty="0"/>
              <a:t>Venant de score: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indiScore</a:t>
            </a:r>
            <a:r>
              <a:rPr lang="fr-FR" dirty="0"/>
              <a:t>’ sur 5 années</a:t>
            </a:r>
          </a:p>
          <a:p>
            <a:pPr lvl="1"/>
            <a:r>
              <a:rPr lang="fr-FR" dirty="0"/>
              <a:t>‘encours’ sur 5 années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procol</a:t>
            </a:r>
            <a:r>
              <a:rPr lang="fr-FR" dirty="0"/>
              <a:t>’ sur 5 années</a:t>
            </a:r>
          </a:p>
          <a:p>
            <a:pPr lvl="1"/>
            <a:endParaRPr lang="fr-FR" dirty="0"/>
          </a:p>
          <a:p>
            <a:r>
              <a:rPr lang="fr-FR" dirty="0"/>
              <a:t>Venant de </a:t>
            </a:r>
            <a:r>
              <a:rPr lang="fr-FR" dirty="0" err="1"/>
              <a:t>insee.identite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ii_ACTIVNAT</a:t>
            </a:r>
            <a:r>
              <a:rPr lang="fr-FR" dirty="0"/>
              <a:t>', '</a:t>
            </a:r>
            <a:r>
              <a:rPr lang="fr-FR" dirty="0" err="1"/>
              <a:t>ii_MODET</a:t>
            </a:r>
            <a:r>
              <a:rPr lang="fr-FR" dirty="0"/>
              <a:t>', '</a:t>
            </a:r>
            <a:r>
              <a:rPr lang="fr-FR" dirty="0" err="1"/>
              <a:t>ii_DAPET</a:t>
            </a:r>
            <a:r>
              <a:rPr lang="fr-FR" dirty="0"/>
              <a:t>', '</a:t>
            </a:r>
            <a:r>
              <a:rPr lang="fr-FR" dirty="0" err="1"/>
              <a:t>ii_CJ</a:t>
            </a:r>
            <a:r>
              <a:rPr lang="fr-FR" dirty="0"/>
              <a:t>', '</a:t>
            </a:r>
            <a:r>
              <a:rPr lang="fr-FR" dirty="0" err="1"/>
              <a:t>ii_NBETAB</a:t>
            </a:r>
            <a:r>
              <a:rPr lang="fr-FR" dirty="0"/>
              <a:t>', '</a:t>
            </a:r>
            <a:r>
              <a:rPr lang="fr-FR" dirty="0" err="1"/>
              <a:t>ii_CAPITAL</a:t>
            </a:r>
            <a:r>
              <a:rPr lang="fr-FR" dirty="0"/>
              <a:t>', '</a:t>
            </a:r>
            <a:r>
              <a:rPr lang="fr-FR" dirty="0" err="1"/>
              <a:t>ii_EFF_ENT</a:t>
            </a:r>
            <a:r>
              <a:rPr lang="fr-FR" dirty="0"/>
              <a:t>', '</a:t>
            </a:r>
            <a:r>
              <a:rPr lang="fr-FR" dirty="0" err="1"/>
              <a:t>ii_TCA</a:t>
            </a:r>
            <a:r>
              <a:rPr lang="fr-FR" dirty="0"/>
              <a:t>', '</a:t>
            </a:r>
            <a:r>
              <a:rPr lang="fr-FR" dirty="0" err="1"/>
              <a:t>ii_TCAEXP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ii_ORIGINE</a:t>
            </a:r>
            <a:r>
              <a:rPr lang="fr-FR" dirty="0"/>
              <a:t>', '</a:t>
            </a:r>
            <a:r>
              <a:rPr lang="fr-FR" dirty="0" err="1"/>
              <a:t>ii_EXPLET</a:t>
            </a:r>
            <a:r>
              <a:rPr lang="fr-FR" dirty="0"/>
              <a:t>', '</a:t>
            </a:r>
            <a:r>
              <a:rPr lang="fr-FR" dirty="0" err="1"/>
              <a:t>ii_APE_ENT</a:t>
            </a:r>
            <a:r>
              <a:rPr lang="fr-FR" dirty="0"/>
              <a:t>', '</a:t>
            </a:r>
            <a:r>
              <a:rPr lang="fr-FR" dirty="0" err="1"/>
              <a:t>ii_TEFF_ENT</a:t>
            </a:r>
            <a:r>
              <a:rPr lang="fr-FR" dirty="0"/>
              <a:t>', '</a:t>
            </a:r>
            <a:r>
              <a:rPr lang="fr-FR" dirty="0" err="1"/>
              <a:t>ii_ADR_DEP</a:t>
            </a:r>
            <a:r>
              <a:rPr lang="fr-FR" dirty="0"/>
              <a:t>’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fr-FR" dirty="0"/>
              <a:t>Venant de jo.liens2: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jl_PARTICIPATION</a:t>
            </a:r>
            <a:r>
              <a:rPr lang="fr-FR" dirty="0"/>
              <a:t>', '</a:t>
            </a:r>
            <a:r>
              <a:rPr lang="fr-FR" dirty="0" err="1"/>
              <a:t>jl_ACTIONNARIAT</a:t>
            </a:r>
            <a:r>
              <a:rPr lang="fr-FR" dirty="0"/>
              <a:t>’</a:t>
            </a:r>
          </a:p>
          <a:p>
            <a:r>
              <a:rPr lang="fr-FR" dirty="0"/>
              <a:t>Venant de </a:t>
            </a:r>
            <a:r>
              <a:rPr lang="fr-FR" dirty="0" err="1"/>
              <a:t>jo.dirigeants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jd_NBPM</a:t>
            </a:r>
            <a:r>
              <a:rPr lang="fr-FR" dirty="0"/>
              <a:t>', '</a:t>
            </a:r>
            <a:r>
              <a:rPr lang="fr-FR" dirty="0" err="1"/>
              <a:t>jd_NBPP</a:t>
            </a:r>
            <a:r>
              <a:rPr lang="fr-FR" dirty="0"/>
              <a:t>’ (Personne Moral et Personne Physique)</a:t>
            </a:r>
          </a:p>
          <a:p>
            <a:r>
              <a:rPr lang="fr-FR" dirty="0"/>
              <a:t>Venant de </a:t>
            </a:r>
            <a:r>
              <a:rPr lang="fr-FR" dirty="0" err="1"/>
              <a:t>sdvl.bourse_in</a:t>
            </a:r>
            <a:r>
              <a:rPr lang="fr-FR" dirty="0"/>
              <a:t>:	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sb_EnBourse</a:t>
            </a:r>
            <a:r>
              <a:rPr lang="fr-FR" dirty="0"/>
              <a:t>’</a:t>
            </a:r>
          </a:p>
          <a:p>
            <a:r>
              <a:rPr lang="fr-FR" dirty="0"/>
              <a:t>Venant de </a:t>
            </a:r>
            <a:r>
              <a:rPr lang="fr-FR" dirty="0" err="1"/>
              <a:t>jo.greffes_affaires_siren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jg_NBDE</a:t>
            </a:r>
            <a:r>
              <a:rPr lang="fr-FR" dirty="0"/>
              <a:t>', '</a:t>
            </a:r>
            <a:r>
              <a:rPr lang="fr-FR" dirty="0" err="1"/>
              <a:t>jg_NBDF</a:t>
            </a:r>
            <a:r>
              <a:rPr lang="fr-FR" dirty="0"/>
              <a:t>’</a:t>
            </a:r>
          </a:p>
          <a:p>
            <a:r>
              <a:rPr lang="fr-FR" dirty="0"/>
              <a:t>Venant de </a:t>
            </a:r>
            <a:r>
              <a:rPr lang="fr-FR" dirty="0" err="1"/>
              <a:t>bopi.marques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bm_NBMARQUES</a:t>
            </a:r>
            <a:r>
              <a:rPr lang="fr-F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898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7D90C-4A89-4280-B271-1C30310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Préparation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D08E5-83AC-4E0E-9DFC-3FF6402E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Binarisation des features catégorielles</a:t>
            </a:r>
          </a:p>
          <a:p>
            <a:r>
              <a:rPr lang="fr-FR" dirty="0"/>
              <a:t>Jeu d’entrainement, jeu de test</a:t>
            </a:r>
          </a:p>
          <a:p>
            <a:r>
              <a:rPr lang="fr-FR" dirty="0" err="1"/>
              <a:t>Scaling</a:t>
            </a:r>
            <a:r>
              <a:rPr lang="fr-FR" dirty="0"/>
              <a:t> des données numériques avec le jeu d’entrainement</a:t>
            </a:r>
          </a:p>
          <a:p>
            <a:r>
              <a:rPr lang="fr-FR" dirty="0"/>
              <a:t>Utilisation d’un </a:t>
            </a:r>
            <a:r>
              <a:rPr lang="fr-FR" dirty="0" err="1"/>
              <a:t>GridSearch</a:t>
            </a:r>
            <a:r>
              <a:rPr lang="fr-FR" dirty="0"/>
              <a:t> avec validation croisée</a:t>
            </a:r>
          </a:p>
          <a:p>
            <a:r>
              <a:rPr lang="fr-FR" dirty="0"/>
              <a:t>Evaluation de l’algorithme : AUC (Area Under the </a:t>
            </a:r>
            <a:r>
              <a:rPr lang="fr-FR" dirty="0" err="1"/>
              <a:t>Curve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058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9AE1C-CB5E-4C60-94C6-0963C671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SIREN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E3DC0-B91D-4FB0-801D-B4B790B0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10 983 794 SIREN</a:t>
            </a:r>
          </a:p>
          <a:p>
            <a:r>
              <a:rPr lang="fr-FR" dirty="0"/>
              <a:t>270 765 absorptions </a:t>
            </a:r>
          </a:p>
          <a:p>
            <a:r>
              <a:rPr lang="fr-FR" dirty="0"/>
              <a:t>8 423 243 sans </a:t>
            </a:r>
            <a:r>
              <a:rPr lang="fr-FR" dirty="0" err="1"/>
              <a:t>indiScore</a:t>
            </a:r>
            <a:r>
              <a:rPr lang="fr-FR" dirty="0"/>
              <a:t> il y a 12 mois</a:t>
            </a:r>
          </a:p>
          <a:p>
            <a:r>
              <a:rPr lang="fr-FR" dirty="0"/>
              <a:t>Reste 2 560 551 SIREN</a:t>
            </a:r>
          </a:p>
          <a:p>
            <a:pPr lvl="1"/>
            <a:r>
              <a:rPr lang="fr-FR" dirty="0"/>
              <a:t>2 435 184 actifs</a:t>
            </a:r>
          </a:p>
          <a:p>
            <a:pPr lvl="2"/>
            <a:r>
              <a:rPr lang="fr-FR" dirty="0"/>
              <a:t>2 135 708 bien noté 12 mois avant</a:t>
            </a:r>
          </a:p>
          <a:p>
            <a:pPr lvl="2"/>
            <a:r>
              <a:rPr lang="fr-FR" dirty="0"/>
              <a:t>299 476 mal noté (12% d’erreur)</a:t>
            </a:r>
          </a:p>
          <a:p>
            <a:pPr lvl="1"/>
            <a:r>
              <a:rPr lang="fr-FR" dirty="0"/>
              <a:t>125 367 en défaut</a:t>
            </a:r>
          </a:p>
          <a:p>
            <a:pPr lvl="2"/>
            <a:r>
              <a:rPr lang="fr-FR" dirty="0"/>
              <a:t>80 612 bien noté 12 mois avant (64% d’erreur)</a:t>
            </a:r>
          </a:p>
          <a:p>
            <a:pPr lvl="2"/>
            <a:r>
              <a:rPr lang="fr-FR" dirty="0"/>
              <a:t>44 755 mal noté</a:t>
            </a:r>
          </a:p>
        </p:txBody>
      </p:sp>
    </p:spTree>
    <p:extLst>
      <p:ext uri="{BB962C8B-B14F-4D97-AF65-F5344CB8AC3E}">
        <p14:creationId xmlns:p14="http://schemas.microsoft.com/office/powerpoint/2010/main" val="241534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6629C-D93C-41ED-A9C3-2637A037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SIREN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55A881-9377-4220-8329-F4CA8412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022"/>
            <a:ext cx="10515600" cy="43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E558E-BDEE-4FF3-B7C0-00C1A56D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 (CJ=5)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82CAD-C6A2-4CFE-B3FE-083CE53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2 453 107 SIREN</a:t>
            </a:r>
          </a:p>
          <a:p>
            <a:r>
              <a:rPr lang="fr-FR" dirty="0"/>
              <a:t>96 785 absorptions </a:t>
            </a:r>
          </a:p>
          <a:p>
            <a:r>
              <a:rPr lang="fr-FR" dirty="0"/>
              <a:t>1 212 476 sans </a:t>
            </a:r>
            <a:r>
              <a:rPr lang="fr-FR" dirty="0" err="1"/>
              <a:t>indiScore</a:t>
            </a:r>
            <a:r>
              <a:rPr lang="fr-FR" dirty="0"/>
              <a:t> il y a 12 mois</a:t>
            </a:r>
          </a:p>
          <a:p>
            <a:r>
              <a:rPr lang="fr-FR" dirty="0"/>
              <a:t>Reste 1 143 846 SIREN</a:t>
            </a:r>
          </a:p>
          <a:p>
            <a:pPr lvl="1"/>
            <a:r>
              <a:rPr lang="fr-FR" dirty="0"/>
              <a:t>1 075 560 actifs</a:t>
            </a:r>
          </a:p>
          <a:p>
            <a:pPr lvl="2"/>
            <a:r>
              <a:rPr lang="fr-FR" dirty="0"/>
              <a:t>837 555 bien noté 12 mois avant</a:t>
            </a:r>
          </a:p>
          <a:p>
            <a:pPr lvl="2"/>
            <a:r>
              <a:rPr lang="fr-FR" dirty="0"/>
              <a:t>238 005 mal noté (22% d’erreur)</a:t>
            </a:r>
          </a:p>
          <a:p>
            <a:pPr lvl="1"/>
            <a:r>
              <a:rPr lang="fr-FR" dirty="0"/>
              <a:t>68 286 en défaut</a:t>
            </a:r>
          </a:p>
          <a:p>
            <a:pPr lvl="2"/>
            <a:r>
              <a:rPr lang="fr-FR" dirty="0"/>
              <a:t>35 568 bien noté 12 mois avant (52% d’erreur)</a:t>
            </a:r>
          </a:p>
          <a:p>
            <a:pPr lvl="2"/>
            <a:r>
              <a:rPr lang="fr-FR" dirty="0"/>
              <a:t>32 718 mal noté</a:t>
            </a:r>
          </a:p>
        </p:txBody>
      </p:sp>
    </p:spTree>
    <p:extLst>
      <p:ext uri="{BB962C8B-B14F-4D97-AF65-F5344CB8AC3E}">
        <p14:creationId xmlns:p14="http://schemas.microsoft.com/office/powerpoint/2010/main" val="2053961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640</Words>
  <Application>Microsoft Office PowerPoint</Application>
  <PresentationFormat>Grand écran</PresentationFormat>
  <Paragraphs>142</Paragraphs>
  <Slides>22</Slides>
  <Notes>13</Notes>
  <HiddenSlides>8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Sommaire</vt:lpstr>
      <vt:lpstr>Introduction</vt:lpstr>
      <vt:lpstr>Les données</vt:lpstr>
      <vt:lpstr>Les données</vt:lpstr>
      <vt:lpstr>Préparation des données</vt:lpstr>
      <vt:lpstr>Tous les SIREN</vt:lpstr>
      <vt:lpstr>Tous les SIREN</vt:lpstr>
      <vt:lpstr>Sociétés commerciales (CJ=5)</vt:lpstr>
      <vt:lpstr>Sociétés commerciales Algorithme actuel</vt:lpstr>
      <vt:lpstr>Sociétés commerciales Algorithme actuel (jeu de test)</vt:lpstr>
      <vt:lpstr>Logistic Regression</vt:lpstr>
      <vt:lpstr>ExtraTrees</vt:lpstr>
      <vt:lpstr>Random Forest</vt:lpstr>
      <vt:lpstr>Comparaison des modèles</vt:lpstr>
      <vt:lpstr>Importance des variables</vt:lpstr>
      <vt:lpstr>Conclusion</vt:lpstr>
      <vt:lpstr>Conclusion</vt:lpstr>
      <vt:lpstr>Livrables</vt:lpstr>
      <vt:lpstr>Pistes d’améliorations</vt:lpstr>
      <vt:lpstr>Remerciements</vt:lpstr>
      <vt:lpstr>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Morgan Scao</cp:lastModifiedBy>
  <cp:revision>183</cp:revision>
  <dcterms:created xsi:type="dcterms:W3CDTF">2018-01-23T13:27:07Z</dcterms:created>
  <dcterms:modified xsi:type="dcterms:W3CDTF">2018-05-25T09:58:25Z</dcterms:modified>
</cp:coreProperties>
</file>