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308" r:id="rId4"/>
    <p:sldId id="258" r:id="rId5"/>
    <p:sldId id="336" r:id="rId6"/>
    <p:sldId id="348" r:id="rId7"/>
    <p:sldId id="350" r:id="rId8"/>
    <p:sldId id="320" r:id="rId9"/>
    <p:sldId id="326" r:id="rId10"/>
    <p:sldId id="337" r:id="rId11"/>
    <p:sldId id="327" r:id="rId12"/>
    <p:sldId id="328" r:id="rId13"/>
    <p:sldId id="335" r:id="rId14"/>
    <p:sldId id="344" r:id="rId15"/>
    <p:sldId id="331" r:id="rId16"/>
    <p:sldId id="330" r:id="rId17"/>
    <p:sldId id="332" r:id="rId18"/>
    <p:sldId id="333" r:id="rId19"/>
    <p:sldId id="343" r:id="rId20"/>
    <p:sldId id="334" r:id="rId21"/>
    <p:sldId id="346" r:id="rId22"/>
    <p:sldId id="345" r:id="rId23"/>
    <p:sldId id="339" r:id="rId24"/>
    <p:sldId id="347" r:id="rId25"/>
    <p:sldId id="340" r:id="rId26"/>
    <p:sldId id="341" r:id="rId27"/>
    <p:sldId id="338" r:id="rId28"/>
    <p:sldId id="297" r:id="rId29"/>
    <p:sldId id="307" r:id="rId30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9C1513-917C-450D-A7D8-39D04091D0C8}">
          <p14:sldIdLst>
            <p14:sldId id="256"/>
            <p14:sldId id="287"/>
            <p14:sldId id="308"/>
            <p14:sldId id="258"/>
            <p14:sldId id="336"/>
            <p14:sldId id="348"/>
            <p14:sldId id="350"/>
            <p14:sldId id="320"/>
            <p14:sldId id="326"/>
            <p14:sldId id="337"/>
            <p14:sldId id="327"/>
            <p14:sldId id="328"/>
            <p14:sldId id="335"/>
            <p14:sldId id="344"/>
            <p14:sldId id="331"/>
            <p14:sldId id="330"/>
            <p14:sldId id="332"/>
            <p14:sldId id="333"/>
            <p14:sldId id="343"/>
            <p14:sldId id="334"/>
            <p14:sldId id="346"/>
            <p14:sldId id="345"/>
            <p14:sldId id="339"/>
            <p14:sldId id="347"/>
            <p14:sldId id="340"/>
            <p14:sldId id="341"/>
            <p14:sldId id="338"/>
            <p14:sldId id="297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941" autoAdjust="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3901s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7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NBDF : contentieux judiciaire défendeur</a:t>
            </a:r>
          </a:p>
          <a:p>
            <a:r>
              <a:rPr lang="fr-FR" dirty="0"/>
              <a:t>NBDE : demandeur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2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Grosse difficulté avec les faux positifs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289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Résultats biens moins bons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NBDF : contentieux judiciaire défendeur</a:t>
            </a:r>
          </a:p>
          <a:p>
            <a:r>
              <a:rPr lang="fr-FR" dirty="0"/>
              <a:t>NBDE : demandeur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41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ne voit pas 2 nuages mais il y a quand même une distinction qui semble se faire entre les points en haut à gauche et les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5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4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2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5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Naf=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ape_ent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ACTIVNAT - Nature de l'activité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MODET - Modalité de l'activité principale de l'établissement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EXPLET - Établissement exploitant tout ou partie des moyens de production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DAPET - Année de validité de l'activité principale de l'établissement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fr-FR" dirty="0"/>
              <a:t>'</a:t>
            </a:r>
            <a:r>
              <a:rPr lang="fr-FR" dirty="0" err="1"/>
              <a:t>ii_ACTIVNAT</a:t>
            </a:r>
            <a:r>
              <a:rPr lang="fr-FR" dirty="0"/>
              <a:t>', '</a:t>
            </a:r>
            <a:r>
              <a:rPr lang="fr-FR" dirty="0" err="1"/>
              <a:t>ii_MODET</a:t>
            </a:r>
            <a:r>
              <a:rPr lang="fr-FR" dirty="0"/>
              <a:t>', '</a:t>
            </a:r>
            <a:r>
              <a:rPr lang="fr-FR" dirty="0" err="1"/>
              <a:t>ii_DAPET</a:t>
            </a:r>
            <a:r>
              <a:rPr lang="fr-FR" dirty="0"/>
              <a:t>', '</a:t>
            </a:r>
            <a:r>
              <a:rPr lang="fr-FR" dirty="0" err="1"/>
              <a:t>ii_CJ</a:t>
            </a:r>
            <a:r>
              <a:rPr lang="fr-FR" dirty="0"/>
              <a:t>', '</a:t>
            </a:r>
            <a:r>
              <a:rPr lang="fr-FR" dirty="0" err="1"/>
              <a:t>ii_NBETAB</a:t>
            </a:r>
            <a:r>
              <a:rPr lang="fr-FR" dirty="0"/>
              <a:t>', '</a:t>
            </a:r>
            <a:r>
              <a:rPr lang="fr-FR" dirty="0" err="1"/>
              <a:t>ii_CAPITAL</a:t>
            </a:r>
            <a:r>
              <a:rPr lang="fr-FR" dirty="0"/>
              <a:t>', '</a:t>
            </a:r>
            <a:r>
              <a:rPr lang="fr-FR" dirty="0" err="1"/>
              <a:t>ii_EFF_ENT</a:t>
            </a:r>
            <a:r>
              <a:rPr lang="fr-FR" dirty="0"/>
              <a:t>', '</a:t>
            </a:r>
            <a:r>
              <a:rPr lang="fr-FR" dirty="0" err="1"/>
              <a:t>ii_TCA</a:t>
            </a:r>
            <a:r>
              <a:rPr lang="fr-FR" dirty="0"/>
              <a:t>', '</a:t>
            </a:r>
            <a:r>
              <a:rPr lang="fr-FR" dirty="0" err="1"/>
              <a:t>ii_TCAEXP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ii_ORIGINE</a:t>
            </a:r>
            <a:r>
              <a:rPr lang="fr-FR" dirty="0"/>
              <a:t>', '</a:t>
            </a:r>
            <a:r>
              <a:rPr lang="fr-FR" dirty="0" err="1"/>
              <a:t>ii_EXPLET</a:t>
            </a:r>
            <a:r>
              <a:rPr lang="fr-FR" dirty="0"/>
              <a:t>', '</a:t>
            </a:r>
            <a:r>
              <a:rPr lang="fr-FR" dirty="0" err="1"/>
              <a:t>ii_APE_ENT</a:t>
            </a:r>
            <a:r>
              <a:rPr lang="fr-FR" dirty="0"/>
              <a:t>', '</a:t>
            </a:r>
            <a:r>
              <a:rPr lang="fr-FR" dirty="0" err="1"/>
              <a:t>ii_TEFF_ENT</a:t>
            </a:r>
            <a:r>
              <a:rPr lang="fr-FR" dirty="0"/>
              <a:t>', '</a:t>
            </a:r>
            <a:r>
              <a:rPr lang="fr-FR" dirty="0" err="1"/>
              <a:t>ii_ADR_DEP</a:t>
            </a:r>
            <a:r>
              <a:rPr lang="fr-FR" dirty="0"/>
              <a:t>’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'</a:t>
            </a:r>
            <a:r>
              <a:rPr lang="fr-FR" dirty="0" err="1"/>
              <a:t>jl_PARTICIPATION</a:t>
            </a:r>
            <a:r>
              <a:rPr lang="fr-FR" dirty="0"/>
              <a:t>', '</a:t>
            </a:r>
            <a:r>
              <a:rPr lang="fr-FR" dirty="0" err="1"/>
              <a:t>jl_ACTIONNARIAT</a:t>
            </a:r>
            <a:r>
              <a:rPr lang="fr-FR" dirty="0"/>
              <a:t>’ (Nombre)</a:t>
            </a:r>
          </a:p>
          <a:p>
            <a:r>
              <a:rPr lang="fr-FR" dirty="0"/>
              <a:t>'</a:t>
            </a:r>
            <a:r>
              <a:rPr lang="fr-FR" dirty="0" err="1"/>
              <a:t>jd_NBPM</a:t>
            </a:r>
            <a:r>
              <a:rPr lang="fr-FR" dirty="0"/>
              <a:t>', '</a:t>
            </a:r>
            <a:r>
              <a:rPr lang="fr-FR" dirty="0" err="1"/>
              <a:t>jd_NBPP</a:t>
            </a:r>
            <a:r>
              <a:rPr lang="fr-FR" dirty="0"/>
              <a:t>’</a:t>
            </a:r>
          </a:p>
          <a:p>
            <a:r>
              <a:rPr lang="fr-FR" dirty="0"/>
              <a:t>'</a:t>
            </a:r>
            <a:r>
              <a:rPr lang="fr-FR" dirty="0" err="1"/>
              <a:t>jg_NBDE</a:t>
            </a:r>
            <a:r>
              <a:rPr lang="fr-FR" dirty="0"/>
              <a:t>', '</a:t>
            </a:r>
            <a:r>
              <a:rPr lang="fr-FR" dirty="0" err="1"/>
              <a:t>jg_NBDF</a:t>
            </a:r>
            <a:r>
              <a:rPr lang="fr-FR" dirty="0"/>
              <a:t>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'</a:t>
            </a:r>
            <a:r>
              <a:rPr lang="fr-FR" dirty="0" err="1"/>
              <a:t>bm_NBMARQUES</a:t>
            </a:r>
            <a:r>
              <a:rPr lang="fr-FR" dirty="0"/>
              <a:t>'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96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'</a:t>
            </a:r>
            <a:r>
              <a:rPr lang="fr-FR" dirty="0" err="1"/>
              <a:t>jb_BK</a:t>
            </a:r>
            <a:r>
              <a:rPr lang="fr-FR" dirty="0"/>
              <a:t>', 'jb_BK1', '</a:t>
            </a:r>
            <a:r>
              <a:rPr lang="fr-FR" dirty="0" err="1"/>
              <a:t>jb_CK</a:t>
            </a:r>
            <a:r>
              <a:rPr lang="fr-FR" dirty="0"/>
              <a:t>', 'jb_CK1', '</a:t>
            </a:r>
            <a:r>
              <a:rPr lang="fr-FR" dirty="0" err="1"/>
              <a:t>jb_DI</a:t>
            </a:r>
            <a:r>
              <a:rPr lang="fr-FR" dirty="0"/>
              <a:t>', '</a:t>
            </a:r>
            <a:r>
              <a:rPr lang="fr-FR" dirty="0" err="1"/>
              <a:t>jb_DL</a:t>
            </a:r>
            <a:r>
              <a:rPr lang="fr-FR" dirty="0"/>
              <a:t>', '</a:t>
            </a:r>
            <a:r>
              <a:rPr lang="fr-FR" dirty="0" err="1"/>
              <a:t>jb_DO</a:t>
            </a:r>
            <a:r>
              <a:rPr lang="fr-FR" dirty="0"/>
              <a:t>', '</a:t>
            </a:r>
            <a:r>
              <a:rPr lang="fr-FR" dirty="0" err="1"/>
              <a:t>jb_DR</a:t>
            </a:r>
            <a:r>
              <a:rPr lang="fr-FR" dirty="0"/>
              <a:t>', '</a:t>
            </a:r>
            <a:r>
              <a:rPr lang="fr-FR" dirty="0" err="1"/>
              <a:t>jb_EC</a:t>
            </a:r>
            <a:r>
              <a:rPr lang="fr-FR" dirty="0"/>
              <a:t>', '</a:t>
            </a:r>
            <a:r>
              <a:rPr lang="fr-FR" dirty="0" err="1"/>
              <a:t>jb_EE</a:t>
            </a:r>
            <a:r>
              <a:rPr lang="fr-FR" dirty="0"/>
              <a:t>', '</a:t>
            </a:r>
            <a:r>
              <a:rPr lang="fr-FR" dirty="0" err="1"/>
              <a:t>jb_FJ</a:t>
            </a:r>
            <a:r>
              <a:rPr lang="fr-FR" dirty="0"/>
              <a:t>', '</a:t>
            </a:r>
            <a:r>
              <a:rPr lang="fr-FR" dirty="0" err="1"/>
              <a:t>jb_FK</a:t>
            </a:r>
            <a:r>
              <a:rPr lang="fr-FR" dirty="0"/>
              <a:t>', '</a:t>
            </a:r>
            <a:r>
              <a:rPr lang="fr-FR" dirty="0" err="1"/>
              <a:t>jb_FR</a:t>
            </a:r>
            <a:r>
              <a:rPr lang="fr-FR" dirty="0"/>
              <a:t>', '</a:t>
            </a:r>
            <a:r>
              <a:rPr lang="fr-FR" dirty="0" err="1"/>
              <a:t>jb_GF</a:t>
            </a:r>
            <a:r>
              <a:rPr lang="fr-FR" dirty="0"/>
              <a:t>', '</a:t>
            </a:r>
            <a:r>
              <a:rPr lang="fr-FR" dirty="0" err="1"/>
              <a:t>jb_GP</a:t>
            </a:r>
            <a:r>
              <a:rPr lang="fr-FR" dirty="0"/>
              <a:t>', '</a:t>
            </a:r>
            <a:r>
              <a:rPr lang="fr-FR" dirty="0" err="1"/>
              <a:t>jb_GU</a:t>
            </a:r>
            <a:r>
              <a:rPr lang="fr-FR" dirty="0"/>
              <a:t>', '</a:t>
            </a:r>
            <a:r>
              <a:rPr lang="fr-FR" dirty="0" err="1"/>
              <a:t>jb_GV</a:t>
            </a:r>
            <a:r>
              <a:rPr lang="fr-FR" dirty="0"/>
              <a:t>', '</a:t>
            </a:r>
            <a:r>
              <a:rPr lang="fr-FR" dirty="0" err="1"/>
              <a:t>jb_GW</a:t>
            </a:r>
            <a:r>
              <a:rPr lang="fr-FR" dirty="0"/>
              <a:t>', '</a:t>
            </a:r>
            <a:r>
              <a:rPr lang="fr-FR" dirty="0" err="1"/>
              <a:t>jb_HD</a:t>
            </a:r>
            <a:r>
              <a:rPr lang="fr-FR" dirty="0"/>
              <a:t>', '</a:t>
            </a:r>
            <a:r>
              <a:rPr lang="fr-FR" dirty="0" err="1"/>
              <a:t>jb_HH</a:t>
            </a:r>
            <a:r>
              <a:rPr lang="fr-FR" dirty="0"/>
              <a:t>', '</a:t>
            </a:r>
            <a:r>
              <a:rPr lang="fr-FR" dirty="0" err="1"/>
              <a:t>jb_HN</a:t>
            </a:r>
            <a:r>
              <a:rPr lang="fr-FR" dirty="0"/>
              <a:t>', 'jb_1_BK', 'jb_1_BK1', 'jb_1_CK', 'jb_1_CK1', 'jb_1_DI', 'jb_1_DL', 'jb_1_DO', 'jb_1_DR', 'jb_1_EC', 'jb_1_EE', 'jb_1_FJ', 'jb_1_FK', 'jb_1_FR', 'jb_1_GF', 'jb_1_GP', 'jb_1_GU', 'jb_1_GV', 'jb_1_GW', 'jb_1_HD', 'jb_1_HH', 'jb_1_HN', 'jb_2_BK', 'jb_2_BK1', 'jb_2_CK', 'jb_2_CK1', 'jb_2_DI', 'jb_2_DL', 'jb_2_DO', 'jb_2_DR', 'jb_2_EC', 'jb_2_EE', 'jb_2_FJ', 'jb_2_FK', 'jb_2_FR', 'jb_2_GF', 'jb_2_GP', 'jb_2_GU', 'jb_2_GV', 'jb_2_GW', 'jb_2_HD', 'jb_2_HH', 'jb_2_HN'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1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2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Entrepreneur individuel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 non doté de la personnalité morale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étranger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de droit public soumise au droit commercial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Société commerciale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 personne morale immatriculée au RCS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Personne morale et organisme soumis au droit administratif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Organisme privé spécialisé</a:t>
            </a:r>
            <a:r>
              <a:rPr lang="fr-FR" dirty="0"/>
              <a:t> 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Groupement de droit privé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9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TN | FP</a:t>
            </a:r>
          </a:p>
          <a:p>
            <a:r>
              <a:rPr lang="fr-FR" dirty="0"/>
              <a:t>FN | TP</a:t>
            </a:r>
          </a:p>
          <a:p>
            <a:endParaRPr lang="fr-FR" dirty="0"/>
          </a:p>
          <a:p>
            <a:r>
              <a:rPr lang="fr-FR" dirty="0"/>
              <a:t>Problème avec FP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74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Chiffres avec le jeu de test pour pouvoir comparer avec les modèles qui suivent</a:t>
            </a:r>
          </a:p>
          <a:p>
            <a:endParaRPr lang="fr-FR" dirty="0"/>
          </a:p>
          <a:p>
            <a:r>
              <a:rPr lang="fr-FR" dirty="0"/>
              <a:t>TN | FP</a:t>
            </a:r>
          </a:p>
          <a:p>
            <a:r>
              <a:rPr lang="fr-FR" dirty="0"/>
              <a:t>FN | TP</a:t>
            </a:r>
          </a:p>
          <a:p>
            <a:endParaRPr lang="fr-FR" dirty="0"/>
          </a:p>
          <a:p>
            <a:r>
              <a:rPr lang="fr-FR" dirty="0"/>
              <a:t>Problème avec FP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7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31/05/2018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altLang="fr-FR" dirty="0"/>
              <a:t>MODELISATION D’UN SYSTEME PREDICTIF DE SCORING D’ENTREPRISES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Mai 2018</a:t>
            </a:r>
          </a:p>
        </p:txBody>
      </p:sp>
      <p:pic>
        <p:nvPicPr>
          <p:cNvPr id="1028" name="Picture 4" descr="http://extranet.scores-decisions.com/themes/default/images/logos/logo_sd_2017.png">
            <a:extLst>
              <a:ext uri="{FF2B5EF4-FFF2-40B4-BE49-F238E27FC236}">
                <a16:creationId xmlns:a16="http://schemas.microsoft.com/office/drawing/2014/main" id="{CC22CA59-044E-4AD7-B5CB-A1CE1795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79" y="269775"/>
            <a:ext cx="8523963" cy="27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6629C-D93C-41ED-A9C3-2637A037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SIREN – Répartition des risques de défaillances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55A881-9377-4220-8329-F4CA8412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022"/>
            <a:ext cx="10515600" cy="43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E558E-BDEE-4FF3-B7C0-00C1A56D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 (CJ=5)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82CAD-C6A2-4CFE-B3FE-083CE53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2 453 107 SIREN</a:t>
            </a:r>
          </a:p>
          <a:p>
            <a:r>
              <a:rPr lang="fr-FR" dirty="0"/>
              <a:t>96 785 absorptions </a:t>
            </a:r>
          </a:p>
          <a:p>
            <a:r>
              <a:rPr lang="fr-FR" dirty="0"/>
              <a:t>1 212 476 sans </a:t>
            </a:r>
            <a:r>
              <a:rPr lang="fr-FR" dirty="0" err="1"/>
              <a:t>indiScore</a:t>
            </a:r>
            <a:r>
              <a:rPr lang="fr-FR" dirty="0"/>
              <a:t> il y a 12 mois</a:t>
            </a:r>
          </a:p>
          <a:p>
            <a:r>
              <a:rPr lang="fr-FR" dirty="0"/>
              <a:t>Reste 1 143 846 SIREN</a:t>
            </a:r>
          </a:p>
          <a:p>
            <a:pPr lvl="1"/>
            <a:r>
              <a:rPr lang="fr-FR" dirty="0"/>
              <a:t>1 075 560 actifs</a:t>
            </a:r>
          </a:p>
          <a:p>
            <a:pPr lvl="2"/>
            <a:r>
              <a:rPr lang="fr-FR" dirty="0"/>
              <a:t>837 555 bien noté 12 mois avant</a:t>
            </a:r>
          </a:p>
          <a:p>
            <a:pPr lvl="2"/>
            <a:r>
              <a:rPr lang="fr-FR" dirty="0"/>
              <a:t>238 005 mal noté (22% d’erreur)</a:t>
            </a:r>
          </a:p>
          <a:p>
            <a:pPr lvl="1"/>
            <a:r>
              <a:rPr lang="fr-FR" dirty="0"/>
              <a:t>68 286 en défaut</a:t>
            </a:r>
          </a:p>
          <a:p>
            <a:pPr lvl="2"/>
            <a:r>
              <a:rPr lang="fr-FR" dirty="0"/>
              <a:t>35 568 bien noté 12 mois avant (52% d’erreur)</a:t>
            </a:r>
          </a:p>
          <a:p>
            <a:pPr lvl="2"/>
            <a:r>
              <a:rPr lang="fr-FR" dirty="0"/>
              <a:t>32 718 mal noté</a:t>
            </a:r>
          </a:p>
        </p:txBody>
      </p:sp>
    </p:spTree>
    <p:extLst>
      <p:ext uri="{BB962C8B-B14F-4D97-AF65-F5344CB8AC3E}">
        <p14:creationId xmlns:p14="http://schemas.microsoft.com/office/powerpoint/2010/main" val="205396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9A8D-32BD-4A46-98D6-9002C860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</a:t>
            </a:r>
            <a:br>
              <a:rPr lang="fr-FR" dirty="0"/>
            </a:br>
            <a:r>
              <a:rPr lang="fr-FR" dirty="0"/>
              <a:t>Algorithme actuel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0D8A38A-197C-4799-8BEB-39A808E2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06" y="1825625"/>
            <a:ext cx="10509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9A8D-32BD-4A46-98D6-9002C860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Sociétés commerciales</a:t>
            </a:r>
            <a:br>
              <a:rPr lang="fr-FR" dirty="0"/>
            </a:br>
            <a:r>
              <a:rPr lang="fr-FR" dirty="0"/>
              <a:t>Algorithme actuel (jeu de test)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8432DD-743C-45FD-BDB0-A9F2B823B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06DB0F-C907-4FEA-ACD2-F35807A61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680243"/>
            <a:ext cx="152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D96BB-CD5C-470B-8216-6A21BA6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05C5F-540C-4923-A43E-E1FEE1AA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d’un modèle en utilisant </a:t>
            </a:r>
          </a:p>
          <a:p>
            <a:pPr lvl="1"/>
            <a:r>
              <a:rPr lang="fr-FR" dirty="0"/>
              <a:t>Cas 1 : Toutes les variables à notre disposition</a:t>
            </a:r>
          </a:p>
          <a:p>
            <a:pPr lvl="2"/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lvl="2"/>
            <a:r>
              <a:rPr lang="fr-FR" dirty="0"/>
              <a:t>Extra </a:t>
            </a:r>
            <a:r>
              <a:rPr lang="fr-FR" dirty="0" err="1"/>
              <a:t>Trees</a:t>
            </a:r>
            <a:endParaRPr lang="fr-FR" dirty="0"/>
          </a:p>
          <a:p>
            <a:pPr lvl="2"/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lvl="1"/>
            <a:r>
              <a:rPr lang="fr-FR" dirty="0"/>
              <a:t>Cas 2 : Sans les </a:t>
            </a:r>
            <a:r>
              <a:rPr lang="fr-FR" dirty="0" err="1"/>
              <a:t>features</a:t>
            </a:r>
            <a:r>
              <a:rPr lang="fr-FR" dirty="0"/>
              <a:t> ‘maison’ : score, encours, </a:t>
            </a:r>
            <a:r>
              <a:rPr lang="fr-FR" dirty="0" err="1"/>
              <a:t>procol</a:t>
            </a:r>
            <a:r>
              <a:rPr lang="fr-FR" dirty="0"/>
              <a:t> et leur historique</a:t>
            </a:r>
          </a:p>
          <a:p>
            <a:pPr lvl="2"/>
            <a:r>
              <a:rPr lang="fr-FR" dirty="0" err="1"/>
              <a:t>Random</a:t>
            </a:r>
            <a:r>
              <a:rPr lang="fr-FR" dirty="0"/>
              <a:t> Forest pour comparer l’importance des variables</a:t>
            </a:r>
          </a:p>
          <a:p>
            <a:pPr marL="1371600" lvl="2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48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815F-186D-4E13-BBA0-B22F2D7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C459A7A-0D3D-40DB-B3A3-1E9E8633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0D0ABB-AEB2-4C82-A147-B1B7D8A3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325" y="694531"/>
            <a:ext cx="1514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E2038-D41D-4AC9-A541-B47EB6F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ExtraTrees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12D15B-D9A9-4C00-BEF3-98BBBAB7E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5EA918-83AC-4699-A767-607FE95B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5" y="694531"/>
            <a:ext cx="149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815F-186D-4E13-BBA0-B22F2D7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459E4-B0F3-44BF-A763-6E8401790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D40221-37B7-4B92-B167-ECB11C2B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0" y="699293"/>
            <a:ext cx="1504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9B6AAC-FC31-4A85-AD0C-33EC4EA48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246" y="1825625"/>
            <a:ext cx="6681507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F296B4-0338-4DCE-A051-AF7307EC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modèles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3427D-E4E5-4AAB-B03B-EE44C35EC8DC}"/>
              </a:ext>
            </a:extLst>
          </p:cNvPr>
          <p:cNvCxnSpPr/>
          <p:nvPr/>
        </p:nvCxnSpPr>
        <p:spPr>
          <a:xfrm>
            <a:off x="6404095" y="2995863"/>
            <a:ext cx="733927" cy="721895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74BFDDF-DB7C-40F5-B13A-9209E076EEEC}"/>
              </a:ext>
            </a:extLst>
          </p:cNvPr>
          <p:cNvSpPr txBox="1"/>
          <p:nvPr/>
        </p:nvSpPr>
        <p:spPr>
          <a:xfrm>
            <a:off x="7138022" y="3537284"/>
            <a:ext cx="255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Correspond au seuil séparant les résultats vrais et faux</a:t>
            </a:r>
          </a:p>
        </p:txBody>
      </p:sp>
    </p:spTree>
    <p:extLst>
      <p:ext uri="{BB962C8B-B14F-4D97-AF65-F5344CB8AC3E}">
        <p14:creationId xmlns:p14="http://schemas.microsoft.com/office/powerpoint/2010/main" val="11880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316AF-AB5D-4311-89D8-04EA7038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D22B5-54A2-4F74-936B-EB9953D7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FD51CF7-59DC-4F5A-AF60-1F9545BB2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52462"/>
              </p:ext>
            </p:extLst>
          </p:nvPr>
        </p:nvGraphicFramePr>
        <p:xfrm>
          <a:off x="1560882" y="3259614"/>
          <a:ext cx="9070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018">
                  <a:extLst>
                    <a:ext uri="{9D8B030D-6E8A-4147-A177-3AD203B41FA5}">
                      <a16:colId xmlns:a16="http://schemas.microsoft.com/office/drawing/2014/main" val="735175813"/>
                    </a:ext>
                  </a:extLst>
                </a:gridCol>
                <a:gridCol w="2064100">
                  <a:extLst>
                    <a:ext uri="{9D8B030D-6E8A-4147-A177-3AD203B41FA5}">
                      <a16:colId xmlns:a16="http://schemas.microsoft.com/office/drawing/2014/main" val="150154356"/>
                    </a:ext>
                  </a:extLst>
                </a:gridCol>
                <a:gridCol w="2267559">
                  <a:extLst>
                    <a:ext uri="{9D8B030D-6E8A-4147-A177-3AD203B41FA5}">
                      <a16:colId xmlns:a16="http://schemas.microsoft.com/office/drawing/2014/main" val="3798471610"/>
                    </a:ext>
                  </a:extLst>
                </a:gridCol>
                <a:gridCol w="2267559">
                  <a:extLst>
                    <a:ext uri="{9D8B030D-6E8A-4147-A177-3AD203B41FA5}">
                      <a16:colId xmlns:a16="http://schemas.microsoft.com/office/drawing/2014/main" val="59661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du 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(AUC)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0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RandomForestClassifier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1,2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5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LogisticRegression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0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ExtraTreesClassifier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267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7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55434" y="2219093"/>
            <a:ext cx="8298366" cy="3957870"/>
          </a:xfrm>
        </p:spPr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pPr lvl="1"/>
            <a:r>
              <a:rPr lang="fr-FR" altLang="fr-FR" dirty="0"/>
              <a:t>Préparation</a:t>
            </a:r>
          </a:p>
          <a:p>
            <a:pPr lvl="1"/>
            <a:r>
              <a:rPr lang="fr-FR" altLang="fr-FR" dirty="0"/>
              <a:t>Cible</a:t>
            </a:r>
          </a:p>
          <a:p>
            <a:r>
              <a:rPr lang="fr-FR" altLang="fr-FR" dirty="0"/>
              <a:t>Exploration – Matrice de confusion</a:t>
            </a:r>
          </a:p>
          <a:p>
            <a:r>
              <a:rPr lang="fr-FR" altLang="fr-FR" dirty="0"/>
              <a:t>Modélisation</a:t>
            </a:r>
          </a:p>
          <a:p>
            <a:r>
              <a:rPr lang="fr-FR" altLang="fr-FR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E0B66-9CFD-4206-8404-96D04ADF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Importance des variables - Toutes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94D48A2-FFAB-43F3-A155-B12696728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825625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CD52C-664D-4128-967D-2849EE5F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– Cas 2 (Sans les </a:t>
            </a:r>
            <a:r>
              <a:rPr lang="fr-FR" dirty="0" err="1"/>
              <a:t>features</a:t>
            </a:r>
            <a:r>
              <a:rPr lang="fr-FR" dirty="0"/>
              <a:t> ‘maison’)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BB6138-D3F8-41CD-9E08-B56188C9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332" y="1825625"/>
            <a:ext cx="10465336" cy="43513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C5BE90-3BD7-4ED1-84D6-7A8BD3BC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568" y="1043781"/>
            <a:ext cx="1562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3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7CC9A61-655B-42C2-BE51-2BC5D283E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5246" y="1825625"/>
            <a:ext cx="6681507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F296B4-0338-4DCE-A051-AF7307EC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modèles (cas 2)</a:t>
            </a:r>
          </a:p>
        </p:txBody>
      </p:sp>
    </p:spTree>
    <p:extLst>
      <p:ext uri="{BB962C8B-B14F-4D97-AF65-F5344CB8AC3E}">
        <p14:creationId xmlns:p14="http://schemas.microsoft.com/office/powerpoint/2010/main" val="181914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E0B66-9CFD-4206-8404-96D04ADF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Importance des variables – Cas 2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C939D6E3-99CA-4182-A999-914E2A220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7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8789D-20E6-4A34-8022-9000E421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Réduction dimensionnelle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DC5BD-B0D5-427D-9055-CD32A698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palier à un nombre de dimensions élevé (322, sans les données financières et avec un code NAF de niveau 1), on peut faire une réduction dimensionnelle</a:t>
            </a:r>
          </a:p>
          <a:p>
            <a:r>
              <a:rPr lang="fr-FR" dirty="0"/>
              <a:t>Les résultats avec une ACP ou avec TSVD sont équivalents:</a:t>
            </a:r>
          </a:p>
          <a:p>
            <a:pPr lvl="1"/>
            <a:r>
              <a:rPr lang="fr-FR" dirty="0"/>
              <a:t>12 dimensions permettent d’expliquer 90% de la variance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4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49E56-4289-4DCB-99AD-D5FEAB69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Variance cumulée des principales composantes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6A7C203-337C-4503-A482-12111492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681" y="1825625"/>
            <a:ext cx="8070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6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8B984-E3A0-43B8-B15B-6702157E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Projection sur les deux dimensions principales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645764-9874-40D7-BA01-9FA7F0D9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3090" y="1825625"/>
            <a:ext cx="61258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57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 final</a:t>
            </a:r>
            <a:endParaRPr lang="fr-FR" alt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 err="1"/>
              <a:t>RandomForestClassifier</a:t>
            </a:r>
            <a:r>
              <a:rPr lang="fr-FR" dirty="0"/>
              <a:t>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n_estimator</a:t>
            </a:r>
            <a:r>
              <a:rPr lang="fr-FR" dirty="0"/>
              <a:t> = 100: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max_depth</a:t>
            </a:r>
            <a:r>
              <a:rPr lang="fr-FR" dirty="0"/>
              <a:t> = None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min_sample_split</a:t>
            </a:r>
            <a:r>
              <a:rPr lang="fr-FR" dirty="0"/>
              <a:t> = 3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max_feature</a:t>
            </a:r>
            <a:r>
              <a:rPr lang="fr-FR" dirty="0"/>
              <a:t> = auto</a:t>
            </a:r>
          </a:p>
        </p:txBody>
      </p:sp>
    </p:spTree>
    <p:extLst>
      <p:ext uri="{BB962C8B-B14F-4D97-AF65-F5344CB8AC3E}">
        <p14:creationId xmlns:p14="http://schemas.microsoft.com/office/powerpoint/2010/main" val="213414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L’algorithme de calcul actuel semble être largement perfectible, surtout en ce qui concerne les faux négatifs (en bas à gauche des matrices de confusion).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En revanche pour améliorer le taux de faux positifs il va surement falloir: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Récupérer plus d’information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Jouer sur le paramétrage du modèle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Modifier le seuil de la classification binaire</a:t>
            </a:r>
          </a:p>
          <a:p>
            <a:pPr lvl="1"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Plus de variables</a:t>
            </a:r>
          </a:p>
          <a:p>
            <a:pPr marL="0" indent="0">
              <a:buNone/>
            </a:pPr>
            <a:r>
              <a:rPr lang="fr-FR" dirty="0"/>
              <a:t>Historique plus profond</a:t>
            </a:r>
          </a:p>
          <a:p>
            <a:pPr marL="0" indent="0">
              <a:buNone/>
            </a:pPr>
            <a:r>
              <a:rPr lang="fr-FR" dirty="0"/>
              <a:t>Historique des contentieux et d’autres variables</a:t>
            </a:r>
          </a:p>
          <a:p>
            <a:pPr marL="0" indent="0">
              <a:buNone/>
            </a:pPr>
            <a:r>
              <a:rPr lang="fr-FR" dirty="0"/>
              <a:t>Modification de la cible (score &lt;= 7, 8…)</a:t>
            </a:r>
          </a:p>
          <a:p>
            <a:pPr marL="0" indent="0">
              <a:buNone/>
            </a:pPr>
            <a:r>
              <a:rPr lang="fr-FR" dirty="0"/>
              <a:t>Passer en classification ternaire de la classe de risque</a:t>
            </a:r>
          </a:p>
          <a:p>
            <a:pPr marL="0" indent="0">
              <a:buNone/>
            </a:pPr>
            <a:r>
              <a:rPr lang="fr-FR" dirty="0"/>
              <a:t>Tester d’autres algorithmes</a:t>
            </a:r>
          </a:p>
          <a:p>
            <a:pPr marL="0" indent="0">
              <a:buNone/>
            </a:pPr>
            <a:r>
              <a:rPr lang="fr-FR" dirty="0" err="1"/>
              <a:t>Voting</a:t>
            </a:r>
            <a:r>
              <a:rPr lang="fr-FR" dirty="0"/>
              <a:t> Classifier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76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But</a:t>
            </a:r>
          </a:p>
          <a:p>
            <a:pPr lvl="1"/>
            <a:r>
              <a:rPr lang="fr-FR" altLang="fr-FR" dirty="0"/>
              <a:t>Prédire à 12 mois les entreprises qui seront radiées</a:t>
            </a:r>
          </a:p>
          <a:p>
            <a:pPr lvl="1"/>
            <a:r>
              <a:rPr lang="fr-FR" altLang="fr-FR" dirty="0"/>
              <a:t>Intégrer le résultat au système actuel</a:t>
            </a:r>
          </a:p>
          <a:p>
            <a:endParaRPr lang="fr-FR" altLang="fr-FR" dirty="0"/>
          </a:p>
          <a:p>
            <a:r>
              <a:rPr lang="fr-FR" altLang="fr-FR" dirty="0"/>
              <a:t>Difficulté</a:t>
            </a:r>
          </a:p>
          <a:p>
            <a:pPr lvl="1"/>
            <a:r>
              <a:rPr lang="fr-FR" altLang="fr-FR" dirty="0"/>
              <a:t>Taille des bases de données</a:t>
            </a:r>
          </a:p>
          <a:p>
            <a:pPr lvl="2"/>
            <a:r>
              <a:rPr lang="fr-FR" altLang="fr-FR" dirty="0"/>
              <a:t>31 bases pour 923 Go</a:t>
            </a:r>
          </a:p>
          <a:p>
            <a:pPr lvl="2"/>
            <a:r>
              <a:rPr lang="fr-FR" altLang="fr-FR" dirty="0"/>
              <a:t>Des centaines de tables</a:t>
            </a:r>
          </a:p>
          <a:p>
            <a:pPr lvl="2"/>
            <a:endParaRPr lang="fr-FR" altLang="fr-FR" dirty="0"/>
          </a:p>
          <a:p>
            <a:pPr lvl="1"/>
            <a:r>
              <a:rPr lang="fr-FR" dirty="0"/>
              <a:t>11 000 000 SIREN</a:t>
            </a:r>
          </a:p>
          <a:p>
            <a:pPr lvl="1"/>
            <a:endParaRPr lang="fr-FR" alt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5FC1DF-8320-4D0A-AB3C-EDBBD3A5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96" y="3694078"/>
            <a:ext cx="4359004" cy="1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 numCol="2"/>
          <a:lstStyle/>
          <a:p>
            <a:r>
              <a:rPr lang="fr-FR" dirty="0"/>
              <a:t>Venant de la table </a:t>
            </a:r>
            <a:r>
              <a:rPr lang="fr-FR" dirty="0" err="1"/>
              <a:t>insee.identite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Nature de l’activité</a:t>
            </a:r>
          </a:p>
          <a:p>
            <a:pPr lvl="1"/>
            <a:r>
              <a:rPr lang="fr-FR" dirty="0"/>
              <a:t>Modalité de l’activité</a:t>
            </a:r>
          </a:p>
          <a:p>
            <a:pPr lvl="1"/>
            <a:r>
              <a:rPr lang="fr-FR" dirty="0"/>
              <a:t>Exploitation de tous les moyens de production</a:t>
            </a:r>
          </a:p>
          <a:p>
            <a:pPr lvl="1"/>
            <a:r>
              <a:rPr lang="fr-FR" dirty="0"/>
              <a:t>Année de validité de l’activité principale</a:t>
            </a:r>
          </a:p>
          <a:p>
            <a:pPr lvl="1"/>
            <a:r>
              <a:rPr lang="fr-FR" dirty="0"/>
              <a:t>Catégorie juridique</a:t>
            </a:r>
          </a:p>
          <a:p>
            <a:pPr lvl="1"/>
            <a:r>
              <a:rPr lang="fr-FR" dirty="0"/>
              <a:t>Nombre d’établissement</a:t>
            </a:r>
          </a:p>
          <a:p>
            <a:pPr lvl="1"/>
            <a:r>
              <a:rPr lang="fr-FR" dirty="0"/>
              <a:t>Capital</a:t>
            </a:r>
          </a:p>
          <a:p>
            <a:pPr lvl="1"/>
            <a:r>
              <a:rPr lang="fr-FR" dirty="0"/>
              <a:t>Effectif</a:t>
            </a:r>
          </a:p>
          <a:p>
            <a:pPr lvl="1"/>
            <a:r>
              <a:rPr lang="fr-FR" dirty="0"/>
              <a:t>Code NAF</a:t>
            </a:r>
          </a:p>
          <a:p>
            <a:pPr lvl="1"/>
            <a:r>
              <a:rPr lang="fr-FR" dirty="0"/>
              <a:t>Département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fr-FR" dirty="0"/>
              <a:t>Venant de jo.liens2:</a:t>
            </a:r>
          </a:p>
          <a:p>
            <a:pPr lvl="1"/>
            <a:r>
              <a:rPr lang="fr-FR" dirty="0"/>
              <a:t>Nombre de participation</a:t>
            </a:r>
          </a:p>
          <a:p>
            <a:pPr lvl="1"/>
            <a:r>
              <a:rPr lang="fr-FR" dirty="0"/>
              <a:t>Nombre d’actionnaires</a:t>
            </a:r>
          </a:p>
          <a:p>
            <a:r>
              <a:rPr lang="fr-FR" dirty="0"/>
              <a:t>Venant de </a:t>
            </a:r>
            <a:r>
              <a:rPr lang="fr-FR" dirty="0" err="1"/>
              <a:t>jo.dirigeants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Nombre de Personne Moral et Personne Physique</a:t>
            </a:r>
          </a:p>
          <a:p>
            <a:r>
              <a:rPr lang="fr-FR" dirty="0"/>
              <a:t>Venant de </a:t>
            </a:r>
            <a:r>
              <a:rPr lang="fr-FR" dirty="0" err="1"/>
              <a:t>sdvl.bourse_in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Cotation en bourse</a:t>
            </a:r>
          </a:p>
          <a:p>
            <a:r>
              <a:rPr lang="fr-FR" dirty="0"/>
              <a:t>Venant de </a:t>
            </a:r>
            <a:r>
              <a:rPr lang="fr-FR" dirty="0" err="1"/>
              <a:t>jo.greffes_affaires_siren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Nombre de contentieux en tant que défenseur ou demandeur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8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fr-FR" dirty="0"/>
              <a:t>Venant de </a:t>
            </a:r>
            <a:r>
              <a:rPr lang="fr-FR" dirty="0" err="1"/>
              <a:t>bopi.marques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Nombre de marques déposées </a:t>
            </a:r>
          </a:p>
          <a:p>
            <a:r>
              <a:rPr lang="fr-FR" dirty="0"/>
              <a:t>Venant de </a:t>
            </a:r>
            <a:r>
              <a:rPr lang="fr-FR" dirty="0" err="1"/>
              <a:t>jo.bilans_postes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Valeurs principales du bilan (avec historique sur 3 ans)</a:t>
            </a:r>
          </a:p>
          <a:p>
            <a:r>
              <a:rPr lang="fr-FR" dirty="0"/>
              <a:t>Venant de la table </a:t>
            </a:r>
            <a:r>
              <a:rPr lang="fr-FR" dirty="0" err="1"/>
              <a:t>scores_surveillance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'</a:t>
            </a:r>
            <a:r>
              <a:rPr lang="fr-FR" dirty="0" err="1"/>
              <a:t>indiScore</a:t>
            </a:r>
            <a:r>
              <a:rPr lang="fr-FR" dirty="0"/>
              <a:t>’ sur 5 années (Score actuel)</a:t>
            </a:r>
          </a:p>
          <a:p>
            <a:pPr lvl="1"/>
            <a:r>
              <a:rPr lang="fr-FR" dirty="0"/>
              <a:t>‘encours’ sur 5 années (Calculé avec le score)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procol</a:t>
            </a:r>
            <a:r>
              <a:rPr lang="fr-FR" dirty="0"/>
              <a:t>’ sur 5 années (Target)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349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B3215-A6EE-4183-AB68-C104D864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cible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7E4BA-2FD2-4DF0-B44A-21B18C1C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champ </a:t>
            </a:r>
            <a:r>
              <a:rPr lang="fr-FR" dirty="0" err="1"/>
              <a:t>procol</a:t>
            </a:r>
            <a:r>
              <a:rPr lang="fr-FR" dirty="0"/>
              <a:t> indiquant une procédure collective est le début d’une radiation de la société et déclenche un score à 0.</a:t>
            </a:r>
          </a:p>
          <a:p>
            <a:r>
              <a:rPr lang="fr-FR" dirty="0"/>
              <a:t>Le score d’il y a 12 mois est la prédiction:</a:t>
            </a:r>
          </a:p>
          <a:p>
            <a:pPr lvl="1"/>
            <a:r>
              <a:rPr lang="fr-FR" dirty="0"/>
              <a:t>Si score &lt;= 6 alors on prédit une radiation (</a:t>
            </a:r>
            <a:r>
              <a:rPr lang="fr-FR" dirty="0" err="1"/>
              <a:t>procol</a:t>
            </a:r>
            <a:r>
              <a:rPr lang="fr-FR" dirty="0"/>
              <a:t> actuel non nul)</a:t>
            </a:r>
          </a:p>
          <a:p>
            <a:pPr lvl="1"/>
            <a:r>
              <a:rPr lang="fr-FR" dirty="0"/>
              <a:t>Si score &gt;6 on prédit une entreprise active</a:t>
            </a:r>
          </a:p>
        </p:txBody>
      </p:sp>
    </p:spTree>
    <p:extLst>
      <p:ext uri="{BB962C8B-B14F-4D97-AF65-F5344CB8AC3E}">
        <p14:creationId xmlns:p14="http://schemas.microsoft.com/office/powerpoint/2010/main" val="426991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7D90C-4A89-4280-B271-1C30310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Préparation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D08E5-83AC-4E0E-9DFC-3FF6402E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Modifications</a:t>
            </a:r>
          </a:p>
          <a:p>
            <a:pPr lvl="1"/>
            <a:r>
              <a:rPr lang="fr-FR" dirty="0"/>
              <a:t>Code NAF de niveau 1 (21 différents au lieu de 732)</a:t>
            </a:r>
          </a:p>
          <a:p>
            <a:pPr lvl="1"/>
            <a:r>
              <a:rPr lang="fr-FR" dirty="0"/>
              <a:t>Année de création changée en âge</a:t>
            </a:r>
          </a:p>
          <a:p>
            <a:r>
              <a:rPr lang="fr-FR" dirty="0"/>
              <a:t>Binarisation des features catégorielles</a:t>
            </a:r>
          </a:p>
          <a:p>
            <a:r>
              <a:rPr lang="fr-FR" dirty="0"/>
              <a:t>Jeu d’entrainement, jeu de test</a:t>
            </a:r>
          </a:p>
          <a:p>
            <a:r>
              <a:rPr lang="fr-FR" dirty="0" err="1"/>
              <a:t>Scaling</a:t>
            </a:r>
            <a:r>
              <a:rPr lang="fr-FR" dirty="0"/>
              <a:t> des données numériques avec le jeu d’entrainement</a:t>
            </a:r>
          </a:p>
          <a:p>
            <a:r>
              <a:rPr lang="fr-FR" dirty="0"/>
              <a:t>Utilisation d’un </a:t>
            </a:r>
            <a:r>
              <a:rPr lang="fr-FR" dirty="0" err="1"/>
              <a:t>GridSearch</a:t>
            </a:r>
            <a:r>
              <a:rPr lang="fr-FR" dirty="0"/>
              <a:t> avec validation croisée</a:t>
            </a:r>
          </a:p>
          <a:p>
            <a:r>
              <a:rPr lang="fr-FR" dirty="0"/>
              <a:t>Evaluation de l’algorithme : AUC (Area Under the </a:t>
            </a:r>
            <a:r>
              <a:rPr lang="fr-FR" dirty="0" err="1"/>
              <a:t>Curve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058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9AE1C-CB5E-4C60-94C6-0963C671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SIREN – Répartition des risques de défaillances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E3DC0-B91D-4FB0-801D-B4B790B0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10 983 794 SIREN</a:t>
            </a:r>
          </a:p>
          <a:p>
            <a:r>
              <a:rPr lang="fr-FR" dirty="0"/>
              <a:t>270 765 absorptions </a:t>
            </a:r>
          </a:p>
          <a:p>
            <a:r>
              <a:rPr lang="fr-FR" dirty="0"/>
              <a:t>8 423 243 sans </a:t>
            </a:r>
            <a:r>
              <a:rPr lang="fr-FR" dirty="0" err="1"/>
              <a:t>indiScore</a:t>
            </a:r>
            <a:r>
              <a:rPr lang="fr-FR" dirty="0"/>
              <a:t> il y a 12 mois</a:t>
            </a:r>
          </a:p>
          <a:p>
            <a:r>
              <a:rPr lang="fr-FR" dirty="0"/>
              <a:t>Reste 2 560 551 SIREN</a:t>
            </a:r>
          </a:p>
          <a:p>
            <a:pPr lvl="1"/>
            <a:r>
              <a:rPr lang="fr-FR" dirty="0"/>
              <a:t>2 435 184 actifs</a:t>
            </a:r>
          </a:p>
          <a:p>
            <a:pPr lvl="2"/>
            <a:r>
              <a:rPr lang="fr-FR" dirty="0"/>
              <a:t>2 135 708 bien noté 12 mois avant</a:t>
            </a:r>
          </a:p>
          <a:p>
            <a:pPr lvl="2"/>
            <a:r>
              <a:rPr lang="fr-FR" dirty="0"/>
              <a:t>299 476 mal noté (12% d’erreur)</a:t>
            </a:r>
          </a:p>
          <a:p>
            <a:pPr lvl="1"/>
            <a:r>
              <a:rPr lang="fr-FR" dirty="0"/>
              <a:t>125 367 en défaut</a:t>
            </a:r>
          </a:p>
          <a:p>
            <a:pPr lvl="2"/>
            <a:r>
              <a:rPr lang="fr-FR" dirty="0"/>
              <a:t>80 612 bien noté 12 mois avant (64% d’erreur)</a:t>
            </a:r>
          </a:p>
          <a:p>
            <a:pPr lvl="2"/>
            <a:r>
              <a:rPr lang="fr-FR" dirty="0"/>
              <a:t>44 755 mal noté</a:t>
            </a:r>
          </a:p>
        </p:txBody>
      </p:sp>
    </p:spTree>
    <p:extLst>
      <p:ext uri="{BB962C8B-B14F-4D97-AF65-F5344CB8AC3E}">
        <p14:creationId xmlns:p14="http://schemas.microsoft.com/office/powerpoint/2010/main" val="2415349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1419</Words>
  <Application>Microsoft Office PowerPoint</Application>
  <PresentationFormat>Grand écran</PresentationFormat>
  <Paragraphs>210</Paragraphs>
  <Slides>29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Présentation PowerPoint</vt:lpstr>
      <vt:lpstr>Sommaire</vt:lpstr>
      <vt:lpstr>Introduction</vt:lpstr>
      <vt:lpstr>Les données</vt:lpstr>
      <vt:lpstr>Les données</vt:lpstr>
      <vt:lpstr>Les données</vt:lpstr>
      <vt:lpstr>La cible</vt:lpstr>
      <vt:lpstr>Préparation des données</vt:lpstr>
      <vt:lpstr>Tous les SIREN – Répartition des risques de défaillances</vt:lpstr>
      <vt:lpstr>Tous les SIREN – Répartition des risques de défaillances</vt:lpstr>
      <vt:lpstr>Sociétés commerciales (CJ=5)</vt:lpstr>
      <vt:lpstr>Sociétés commerciales Algorithme actuel</vt:lpstr>
      <vt:lpstr>Sociétés commerciales Algorithme actuel (jeu de test)</vt:lpstr>
      <vt:lpstr>Modélisation</vt:lpstr>
      <vt:lpstr>Logistic Regression</vt:lpstr>
      <vt:lpstr>ExtraTrees</vt:lpstr>
      <vt:lpstr>Random Forest</vt:lpstr>
      <vt:lpstr>Comparaison des modèles</vt:lpstr>
      <vt:lpstr>Comparaison des modèles</vt:lpstr>
      <vt:lpstr>Importance des variables - Toutes</vt:lpstr>
      <vt:lpstr>Random Forest – Cas 2 (Sans les features ‘maison’)</vt:lpstr>
      <vt:lpstr>Comparaison des modèles (cas 2)</vt:lpstr>
      <vt:lpstr>Importance des variables – Cas 2</vt:lpstr>
      <vt:lpstr>Réduction dimensionnelle</vt:lpstr>
      <vt:lpstr>Variance cumulée des principales composantes</vt:lpstr>
      <vt:lpstr>Projection sur les deux dimensions principales</vt:lpstr>
      <vt:lpstr>Modèle final</vt:lpstr>
      <vt:lpstr>Conclusion</vt:lpstr>
      <vt:lpstr>Pistes d’améliorations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Morgan Scao</cp:lastModifiedBy>
  <cp:revision>211</cp:revision>
  <dcterms:created xsi:type="dcterms:W3CDTF">2018-01-23T13:27:07Z</dcterms:created>
  <dcterms:modified xsi:type="dcterms:W3CDTF">2018-05-31T16:14:56Z</dcterms:modified>
</cp:coreProperties>
</file>