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7" r:id="rId3"/>
    <p:sldId id="308" r:id="rId4"/>
    <p:sldId id="258" r:id="rId5"/>
    <p:sldId id="355" r:id="rId6"/>
    <p:sldId id="356" r:id="rId7"/>
    <p:sldId id="354" r:id="rId8"/>
    <p:sldId id="353" r:id="rId9"/>
    <p:sldId id="336" r:id="rId10"/>
    <p:sldId id="350" r:id="rId11"/>
    <p:sldId id="357" r:id="rId12"/>
    <p:sldId id="358" r:id="rId13"/>
    <p:sldId id="359" r:id="rId14"/>
    <p:sldId id="326" r:id="rId15"/>
    <p:sldId id="337" r:id="rId16"/>
    <p:sldId id="327" r:id="rId17"/>
    <p:sldId id="328" r:id="rId18"/>
    <p:sldId id="335" r:id="rId19"/>
    <p:sldId id="320" r:id="rId20"/>
    <p:sldId id="344" r:id="rId21"/>
    <p:sldId id="331" r:id="rId22"/>
    <p:sldId id="330" r:id="rId23"/>
    <p:sldId id="332" r:id="rId24"/>
    <p:sldId id="333" r:id="rId25"/>
    <p:sldId id="360" r:id="rId26"/>
    <p:sldId id="343" r:id="rId27"/>
    <p:sldId id="334" r:id="rId28"/>
    <p:sldId id="346" r:id="rId29"/>
    <p:sldId id="347" r:id="rId30"/>
    <p:sldId id="340" r:id="rId31"/>
    <p:sldId id="341" r:id="rId32"/>
    <p:sldId id="338" r:id="rId33"/>
    <p:sldId id="352" r:id="rId34"/>
    <p:sldId id="351" r:id="rId35"/>
    <p:sldId id="307" r:id="rId36"/>
    <p:sldId id="297" r:id="rId37"/>
    <p:sldId id="269" r:id="rId38"/>
    <p:sldId id="321" r:id="rId39"/>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Section par défaut" id="{949C1513-917C-450D-A7D8-39D04091D0C8}">
          <p14:sldIdLst>
            <p14:sldId id="256"/>
            <p14:sldId id="287"/>
            <p14:sldId id="308"/>
            <p14:sldId id="258"/>
            <p14:sldId id="355"/>
            <p14:sldId id="356"/>
            <p14:sldId id="354"/>
            <p14:sldId id="353"/>
            <p14:sldId id="336"/>
            <p14:sldId id="350"/>
            <p14:sldId id="357"/>
            <p14:sldId id="358"/>
            <p14:sldId id="359"/>
            <p14:sldId id="326"/>
            <p14:sldId id="337"/>
            <p14:sldId id="327"/>
            <p14:sldId id="328"/>
            <p14:sldId id="335"/>
            <p14:sldId id="320"/>
            <p14:sldId id="344"/>
            <p14:sldId id="331"/>
            <p14:sldId id="330"/>
            <p14:sldId id="332"/>
            <p14:sldId id="333"/>
            <p14:sldId id="360"/>
            <p14:sldId id="343"/>
            <p14:sldId id="334"/>
            <p14:sldId id="346"/>
            <p14:sldId id="347"/>
            <p14:sldId id="340"/>
            <p14:sldId id="341"/>
            <p14:sldId id="338"/>
            <p14:sldId id="352"/>
            <p14:sldId id="351"/>
            <p14:sldId id="307"/>
            <p14:sldId id="297"/>
            <p14:sldId id="269"/>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4941" autoAdjust="0"/>
  </p:normalViewPr>
  <p:slideViewPr>
    <p:cSldViewPr snapToGrid="0">
      <p:cViewPr varScale="1">
        <p:scale>
          <a:sx n="56" d="100"/>
          <a:sy n="56" d="100"/>
        </p:scale>
        <p:origin x="528"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scao\Google%20Drive\Jupyter\Scores\docs\IndiScor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sz="1800" b="1" i="0" baseline="0">
                <a:effectLst>
                  <a:outerShdw blurRad="50800" dist="38100" dir="5400000" algn="t" rotWithShape="0">
                    <a:srgbClr val="000000">
                      <a:alpha val="40000"/>
                    </a:srgbClr>
                  </a:outerShdw>
                </a:effectLst>
              </a:rPr>
              <a:t>Répartition par CJ</a:t>
            </a:r>
            <a:endParaRPr lang="fr-FR">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16579882948693195"/>
          <c:y val="0.10082752773281424"/>
          <c:w val="0.69478577123252072"/>
          <c:h val="0.85355233111584317"/>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15A-403B-952D-A650204051D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15A-403B-952D-A650204051DB}"/>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15A-403B-952D-A650204051DB}"/>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15A-403B-952D-A650204051DB}"/>
              </c:ext>
            </c:extLst>
          </c:dPt>
          <c:dLbls>
            <c:dLbl>
              <c:idx val="0"/>
              <c:layout>
                <c:manualLayout>
                  <c:x val="-0.18401648425271414"/>
                  <c:y val="7.1667878450360697E-2"/>
                </c:manualLayout>
              </c:layout>
              <c:dLblPos val="bestFi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15A-403B-952D-A650204051DB}"/>
                </c:ext>
              </c:extLst>
            </c:dLbl>
            <c:dLbl>
              <c:idx val="1"/>
              <c:layout>
                <c:manualLayout>
                  <c:x val="8.3870120167889209E-2"/>
                  <c:y val="-0.12192524068086774"/>
                </c:manualLayout>
              </c:layout>
              <c:dLblPos val="bestFi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15A-403B-952D-A650204051D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fr-FR"/>
              </a:p>
            </c:txPr>
            <c:dLblPos val="bestFit"/>
            <c:showLegendKey val="1"/>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CJ!$A$51:$A$54</c:f>
              <c:strCache>
                <c:ptCount val="4"/>
                <c:pt idx="0">
                  <c:v>CJ1 : Entrepreneur individuel</c:v>
                </c:pt>
                <c:pt idx="1">
                  <c:v>CJ5 : Société commerciale</c:v>
                </c:pt>
                <c:pt idx="2">
                  <c:v>CJ6 : Autre personne morale immatriculée au RCS</c:v>
                </c:pt>
                <c:pt idx="3">
                  <c:v>CJ9 : Groupement de droit privé</c:v>
                </c:pt>
              </c:strCache>
            </c:strRef>
          </c:cat>
          <c:val>
            <c:numRef>
              <c:f>CJ!$C$51:$C$54</c:f>
              <c:numCache>
                <c:formatCode>0.00</c:formatCode>
                <c:ptCount val="4"/>
                <c:pt idx="0">
                  <c:v>41.537329031355583</c:v>
                </c:pt>
                <c:pt idx="1">
                  <c:v>25.818476166830902</c:v>
                </c:pt>
                <c:pt idx="2">
                  <c:v>19.354450668421443</c:v>
                </c:pt>
                <c:pt idx="3">
                  <c:v>10.11581797082726</c:v>
                </c:pt>
              </c:numCache>
            </c:numRef>
          </c:val>
          <c:extLst>
            <c:ext xmlns:c16="http://schemas.microsoft.com/office/drawing/2014/chart" uri="{C3380CC4-5D6E-409C-BE32-E72D297353CC}">
              <c16:uniqueId val="{00000008-F15A-403B-952D-A650204051D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3893F-E8FA-487E-9E7D-6688AC9652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Espace réservé de la date 2">
            <a:extLst>
              <a:ext uri="{FF2B5EF4-FFF2-40B4-BE49-F238E27FC236}">
                <a16:creationId xmlns:a16="http://schemas.microsoft.com/office/drawing/2014/main" id="{0C05271C-701F-4C73-808B-B7CF0B12C46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5D9BA19-750F-48E1-92E0-4DB22540AF7D}" type="datetimeFigureOut">
              <a:rPr lang="fr-FR"/>
              <a:pPr>
                <a:defRPr/>
              </a:pPr>
              <a:t>04/06/2018</a:t>
            </a:fld>
            <a:endParaRPr lang="fr-FR"/>
          </a:p>
        </p:txBody>
      </p:sp>
      <p:sp>
        <p:nvSpPr>
          <p:cNvPr id="4" name="Espace réservé de l'image des diapositives 3">
            <a:extLst>
              <a:ext uri="{FF2B5EF4-FFF2-40B4-BE49-F238E27FC236}">
                <a16:creationId xmlns:a16="http://schemas.microsoft.com/office/drawing/2014/main" id="{E29CD56B-7538-4949-9935-B9551B49864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notes 4">
            <a:extLst>
              <a:ext uri="{FF2B5EF4-FFF2-40B4-BE49-F238E27FC236}">
                <a16:creationId xmlns:a16="http://schemas.microsoft.com/office/drawing/2014/main" id="{38D5456D-B4FB-4706-BCE4-8A3BAE164C1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497FA6D6-CD2C-44DB-983C-682688880BC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a:extLst>
              <a:ext uri="{FF2B5EF4-FFF2-40B4-BE49-F238E27FC236}">
                <a16:creationId xmlns:a16="http://schemas.microsoft.com/office/drawing/2014/main" id="{DE9946A9-CA81-409A-B263-EB96657AA4F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CC32C800-F1EC-4563-A4CB-7BFB6B498BC5}"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a:t>
            </a:fld>
            <a:endParaRPr lang="fr-FR"/>
          </a:p>
        </p:txBody>
      </p:sp>
    </p:spTree>
    <p:extLst>
      <p:ext uri="{BB962C8B-B14F-4D97-AF65-F5344CB8AC3E}">
        <p14:creationId xmlns:p14="http://schemas.microsoft.com/office/powerpoint/2010/main" val="581029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mn-lt"/>
                <a:ea typeface="+mn-ea"/>
                <a:cs typeface="+mn-cs"/>
              </a:rPr>
              <a:t>1</a:t>
            </a:r>
            <a:r>
              <a:rPr lang="fr-FR" dirty="0"/>
              <a:t> </a:t>
            </a:r>
            <a:r>
              <a:rPr lang="fr-FR" sz="1200" b="0" i="0" u="none" strike="noStrike" kern="1200" dirty="0">
                <a:solidFill>
                  <a:schemeClr val="tx1"/>
                </a:solidFill>
                <a:effectLst/>
                <a:latin typeface="+mn-lt"/>
                <a:ea typeface="+mn-ea"/>
                <a:cs typeface="+mn-cs"/>
              </a:rPr>
              <a:t>Entrepreneur individuel</a:t>
            </a:r>
            <a:r>
              <a:rPr lang="fr-FR" dirty="0"/>
              <a:t> </a:t>
            </a:r>
          </a:p>
          <a:p>
            <a:r>
              <a:rPr lang="fr-FR" sz="1200" b="0" i="0" u="none" strike="noStrike" kern="1200" dirty="0">
                <a:solidFill>
                  <a:schemeClr val="tx1"/>
                </a:solidFill>
                <a:effectLst/>
                <a:latin typeface="+mn-lt"/>
                <a:ea typeface="+mn-ea"/>
                <a:cs typeface="+mn-cs"/>
              </a:rPr>
              <a:t>2</a:t>
            </a:r>
            <a:r>
              <a:rPr lang="fr-FR" dirty="0"/>
              <a:t> </a:t>
            </a:r>
            <a:r>
              <a:rPr lang="fr-FR" sz="1200" b="0" i="0" u="none" strike="noStrike" kern="1200" dirty="0">
                <a:solidFill>
                  <a:schemeClr val="tx1"/>
                </a:solidFill>
                <a:effectLst/>
                <a:latin typeface="+mn-lt"/>
                <a:ea typeface="+mn-ea"/>
                <a:cs typeface="+mn-cs"/>
              </a:rPr>
              <a:t>Groupement de droit privé non doté de la personnalité morale</a:t>
            </a:r>
            <a:r>
              <a:rPr lang="fr-FR" dirty="0"/>
              <a:t> </a:t>
            </a:r>
          </a:p>
          <a:p>
            <a:r>
              <a:rPr lang="fr-FR" sz="1200" b="0" i="0" u="none" strike="noStrike" kern="1200" dirty="0">
                <a:solidFill>
                  <a:schemeClr val="tx1"/>
                </a:solidFill>
                <a:effectLst/>
                <a:latin typeface="+mn-lt"/>
                <a:ea typeface="+mn-ea"/>
                <a:cs typeface="+mn-cs"/>
              </a:rPr>
              <a:t>3</a:t>
            </a:r>
            <a:r>
              <a:rPr lang="fr-FR" dirty="0"/>
              <a:t> </a:t>
            </a:r>
            <a:r>
              <a:rPr lang="fr-FR" sz="1200" b="0" i="0" u="none" strike="noStrike" kern="1200" dirty="0">
                <a:solidFill>
                  <a:schemeClr val="tx1"/>
                </a:solidFill>
                <a:effectLst/>
                <a:latin typeface="+mn-lt"/>
                <a:ea typeface="+mn-ea"/>
                <a:cs typeface="+mn-cs"/>
              </a:rPr>
              <a:t>Personne morale de droit étranger</a:t>
            </a:r>
            <a:r>
              <a:rPr lang="fr-FR" dirty="0"/>
              <a:t> </a:t>
            </a:r>
          </a:p>
          <a:p>
            <a:r>
              <a:rPr lang="fr-FR" sz="1200" b="0" i="0" u="none" strike="noStrike" kern="1200" dirty="0">
                <a:solidFill>
                  <a:schemeClr val="tx1"/>
                </a:solidFill>
                <a:effectLst/>
                <a:latin typeface="+mn-lt"/>
                <a:ea typeface="+mn-ea"/>
                <a:cs typeface="+mn-cs"/>
              </a:rPr>
              <a:t>4</a:t>
            </a:r>
            <a:r>
              <a:rPr lang="fr-FR" dirty="0"/>
              <a:t> </a:t>
            </a:r>
            <a:r>
              <a:rPr lang="fr-FR" sz="1200" b="0" i="0" u="none" strike="noStrike" kern="1200" dirty="0">
                <a:solidFill>
                  <a:schemeClr val="tx1"/>
                </a:solidFill>
                <a:effectLst/>
                <a:latin typeface="+mn-lt"/>
                <a:ea typeface="+mn-ea"/>
                <a:cs typeface="+mn-cs"/>
              </a:rPr>
              <a:t>Personne morale de droit public soumise au droit commercial</a:t>
            </a:r>
            <a:r>
              <a:rPr lang="fr-FR" dirty="0"/>
              <a:t> </a:t>
            </a:r>
          </a:p>
          <a:p>
            <a:r>
              <a:rPr lang="fr-FR" sz="1200" b="0" i="0" u="none" strike="noStrike" kern="1200" dirty="0">
                <a:solidFill>
                  <a:schemeClr val="tx1"/>
                </a:solidFill>
                <a:effectLst/>
                <a:latin typeface="+mn-lt"/>
                <a:ea typeface="+mn-ea"/>
                <a:cs typeface="+mn-cs"/>
              </a:rPr>
              <a:t>5</a:t>
            </a:r>
            <a:r>
              <a:rPr lang="fr-FR" dirty="0"/>
              <a:t> </a:t>
            </a:r>
            <a:r>
              <a:rPr lang="fr-FR" sz="1200" b="0" i="0" u="none" strike="noStrike" kern="1200" dirty="0">
                <a:solidFill>
                  <a:schemeClr val="tx1"/>
                </a:solidFill>
                <a:effectLst/>
                <a:latin typeface="+mn-lt"/>
                <a:ea typeface="+mn-ea"/>
                <a:cs typeface="+mn-cs"/>
              </a:rPr>
              <a:t>Société commerciale</a:t>
            </a:r>
            <a:r>
              <a:rPr lang="fr-FR" dirty="0"/>
              <a:t> </a:t>
            </a:r>
          </a:p>
          <a:p>
            <a:r>
              <a:rPr lang="fr-FR" sz="1200" b="0" i="0" u="none" strike="noStrike" kern="1200" dirty="0">
                <a:solidFill>
                  <a:schemeClr val="tx1"/>
                </a:solidFill>
                <a:effectLst/>
                <a:latin typeface="+mn-lt"/>
                <a:ea typeface="+mn-ea"/>
                <a:cs typeface="+mn-cs"/>
              </a:rPr>
              <a:t>6</a:t>
            </a:r>
            <a:r>
              <a:rPr lang="fr-FR" dirty="0"/>
              <a:t> </a:t>
            </a:r>
            <a:r>
              <a:rPr lang="fr-FR" sz="1200" b="0" i="0" u="none" strike="noStrike" kern="1200" dirty="0">
                <a:solidFill>
                  <a:schemeClr val="tx1"/>
                </a:solidFill>
                <a:effectLst/>
                <a:latin typeface="+mn-lt"/>
                <a:ea typeface="+mn-ea"/>
                <a:cs typeface="+mn-cs"/>
              </a:rPr>
              <a:t>Autre personne morale immatriculée au RCS</a:t>
            </a:r>
            <a:r>
              <a:rPr lang="fr-FR" dirty="0"/>
              <a:t> </a:t>
            </a:r>
          </a:p>
          <a:p>
            <a:r>
              <a:rPr lang="fr-FR" sz="1200" b="0" i="0" u="none" strike="noStrike" kern="1200" dirty="0">
                <a:solidFill>
                  <a:schemeClr val="tx1"/>
                </a:solidFill>
                <a:effectLst/>
                <a:latin typeface="+mn-lt"/>
                <a:ea typeface="+mn-ea"/>
                <a:cs typeface="+mn-cs"/>
              </a:rPr>
              <a:t>7</a:t>
            </a:r>
            <a:r>
              <a:rPr lang="fr-FR" dirty="0"/>
              <a:t> </a:t>
            </a:r>
            <a:r>
              <a:rPr lang="fr-FR" sz="1200" b="0" i="0" u="none" strike="noStrike" kern="1200" dirty="0">
                <a:solidFill>
                  <a:schemeClr val="tx1"/>
                </a:solidFill>
                <a:effectLst/>
                <a:latin typeface="+mn-lt"/>
                <a:ea typeface="+mn-ea"/>
                <a:cs typeface="+mn-cs"/>
              </a:rPr>
              <a:t>Personne morale et organisme soumis au droit administratif</a:t>
            </a:r>
            <a:r>
              <a:rPr lang="fr-FR" dirty="0"/>
              <a:t> </a:t>
            </a:r>
          </a:p>
          <a:p>
            <a:r>
              <a:rPr lang="fr-FR" sz="1200" b="0" i="0" u="none" strike="noStrike" kern="1200" dirty="0">
                <a:solidFill>
                  <a:schemeClr val="tx1"/>
                </a:solidFill>
                <a:effectLst/>
                <a:latin typeface="+mn-lt"/>
                <a:ea typeface="+mn-ea"/>
                <a:cs typeface="+mn-cs"/>
              </a:rPr>
              <a:t>8</a:t>
            </a:r>
            <a:r>
              <a:rPr lang="fr-FR" dirty="0"/>
              <a:t> </a:t>
            </a:r>
            <a:r>
              <a:rPr lang="fr-FR" sz="1200" b="0" i="0" u="none" strike="noStrike" kern="1200" dirty="0">
                <a:solidFill>
                  <a:schemeClr val="tx1"/>
                </a:solidFill>
                <a:effectLst/>
                <a:latin typeface="+mn-lt"/>
                <a:ea typeface="+mn-ea"/>
                <a:cs typeface="+mn-cs"/>
              </a:rPr>
              <a:t>Organisme privé spécialisé</a:t>
            </a:r>
            <a:r>
              <a:rPr lang="fr-FR" dirty="0"/>
              <a:t> </a:t>
            </a:r>
          </a:p>
          <a:p>
            <a:r>
              <a:rPr lang="fr-FR" sz="1200" b="0" i="0" u="none" strike="noStrike" kern="1200" dirty="0">
                <a:solidFill>
                  <a:schemeClr val="tx1"/>
                </a:solidFill>
                <a:effectLst/>
                <a:latin typeface="+mn-lt"/>
                <a:ea typeface="+mn-ea"/>
                <a:cs typeface="+mn-cs"/>
              </a:rPr>
              <a:t>9</a:t>
            </a:r>
            <a:r>
              <a:rPr lang="fr-FR" dirty="0"/>
              <a:t> </a:t>
            </a:r>
            <a:r>
              <a:rPr lang="fr-FR" sz="1200" b="0" i="0" u="none" strike="noStrike" kern="1200" dirty="0">
                <a:solidFill>
                  <a:schemeClr val="tx1"/>
                </a:solidFill>
                <a:effectLst/>
                <a:latin typeface="+mn-lt"/>
                <a:ea typeface="+mn-ea"/>
                <a:cs typeface="+mn-cs"/>
              </a:rPr>
              <a:t>Groupement de droit privé</a:t>
            </a:r>
            <a:r>
              <a:rPr lang="fr-FR" dirty="0"/>
              <a:t> </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16</a:t>
            </a:fld>
            <a:endParaRPr lang="fr-FR"/>
          </a:p>
        </p:txBody>
      </p:sp>
    </p:spTree>
    <p:extLst>
      <p:ext uri="{BB962C8B-B14F-4D97-AF65-F5344CB8AC3E}">
        <p14:creationId xmlns:p14="http://schemas.microsoft.com/office/powerpoint/2010/main" val="1838796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TN | FP</a:t>
            </a:r>
          </a:p>
          <a:p>
            <a:r>
              <a:rPr lang="fr-FR" dirty="0"/>
              <a:t>FN | TP</a:t>
            </a:r>
          </a:p>
          <a:p>
            <a:endParaRPr lang="fr-FR" dirty="0"/>
          </a:p>
          <a:p>
            <a:r>
              <a:rPr lang="fr-FR" dirty="0"/>
              <a:t>Problème avec FP</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17</a:t>
            </a:fld>
            <a:endParaRPr lang="fr-FR"/>
          </a:p>
        </p:txBody>
      </p:sp>
    </p:spTree>
    <p:extLst>
      <p:ext uri="{BB962C8B-B14F-4D97-AF65-F5344CB8AC3E}">
        <p14:creationId xmlns:p14="http://schemas.microsoft.com/office/powerpoint/2010/main" val="75474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Chiffres avec le jeu de test pour pouvoir comparer avec les modèles qui suivent</a:t>
            </a:r>
          </a:p>
          <a:p>
            <a:endParaRPr lang="fr-FR" dirty="0"/>
          </a:p>
          <a:p>
            <a:r>
              <a:rPr lang="fr-FR" dirty="0"/>
              <a:t>TN | FP</a:t>
            </a:r>
          </a:p>
          <a:p>
            <a:r>
              <a:rPr lang="fr-FR" dirty="0"/>
              <a:t>FN | TP</a:t>
            </a:r>
          </a:p>
          <a:p>
            <a:endParaRPr lang="fr-FR" dirty="0"/>
          </a:p>
          <a:p>
            <a:r>
              <a:rPr lang="fr-FR" dirty="0"/>
              <a:t>Problème avec FP</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18</a:t>
            </a:fld>
            <a:endParaRPr lang="fr-FR"/>
          </a:p>
        </p:txBody>
      </p:sp>
    </p:spTree>
    <p:extLst>
      <p:ext uri="{BB962C8B-B14F-4D97-AF65-F5344CB8AC3E}">
        <p14:creationId xmlns:p14="http://schemas.microsoft.com/office/powerpoint/2010/main" val="947670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19</a:t>
            </a:fld>
            <a:endParaRPr lang="fr-FR"/>
          </a:p>
        </p:txBody>
      </p:sp>
    </p:spTree>
    <p:extLst>
      <p:ext uri="{BB962C8B-B14F-4D97-AF65-F5344CB8AC3E}">
        <p14:creationId xmlns:p14="http://schemas.microsoft.com/office/powerpoint/2010/main" val="540322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La régression logistique donne vraiment un très bon résultat en terme d’AUC et de </a:t>
            </a:r>
            <a:r>
              <a:rPr lang="fr-FR" sz="1200" kern="1200" dirty="0" err="1">
                <a:solidFill>
                  <a:schemeClr val="tx1"/>
                </a:solidFill>
                <a:effectLst/>
                <a:latin typeface="+mn-lt"/>
                <a:ea typeface="+mn-ea"/>
                <a:cs typeface="+mn-cs"/>
              </a:rPr>
              <a:t>recall</a:t>
            </a:r>
            <a:r>
              <a:rPr lang="fr-FR" sz="1200" kern="1200" dirty="0">
                <a:solidFill>
                  <a:schemeClr val="tx1"/>
                </a:solidFill>
                <a:effectLst/>
                <a:latin typeface="+mn-lt"/>
                <a:ea typeface="+mn-ea"/>
                <a:cs typeface="+mn-cs"/>
              </a:rPr>
              <a:t>, en revanche et c’est peut-être le plus important la spécificité reste haute ce qui n’est pas un bon point pour la suite.</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21</a:t>
            </a:fld>
            <a:endParaRPr lang="fr-FR"/>
          </a:p>
        </p:txBody>
      </p:sp>
    </p:spTree>
    <p:extLst>
      <p:ext uri="{BB962C8B-B14F-4D97-AF65-F5344CB8AC3E}">
        <p14:creationId xmlns:p14="http://schemas.microsoft.com/office/powerpoint/2010/main" val="7300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Les extra </a:t>
            </a:r>
            <a:r>
              <a:rPr lang="fr-FR" sz="1200" kern="1200" dirty="0" err="1">
                <a:solidFill>
                  <a:schemeClr val="tx1"/>
                </a:solidFill>
                <a:effectLst/>
                <a:latin typeface="+mn-lt"/>
                <a:ea typeface="+mn-ea"/>
                <a:cs typeface="+mn-cs"/>
              </a:rPr>
              <a:t>trees</a:t>
            </a:r>
            <a:r>
              <a:rPr lang="fr-FR" sz="1200" kern="1200" dirty="0">
                <a:solidFill>
                  <a:schemeClr val="tx1"/>
                </a:solidFill>
                <a:effectLst/>
                <a:latin typeface="+mn-lt"/>
                <a:ea typeface="+mn-ea"/>
                <a:cs typeface="+mn-cs"/>
              </a:rPr>
              <a:t> montrent eux une AUC bien moins bonne mais un taux de faux positifs bien meilleur.</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22</a:t>
            </a:fld>
            <a:endParaRPr lang="fr-FR"/>
          </a:p>
        </p:txBody>
      </p:sp>
    </p:spTree>
    <p:extLst>
      <p:ext uri="{BB962C8B-B14F-4D97-AF65-F5344CB8AC3E}">
        <p14:creationId xmlns:p14="http://schemas.microsoft.com/office/powerpoint/2010/main" val="1175516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La régression logistique donne vraiment un très bon résultat en terme d’AUC et de </a:t>
            </a:r>
            <a:r>
              <a:rPr lang="fr-FR" sz="1200" kern="1200" dirty="0" err="1">
                <a:solidFill>
                  <a:schemeClr val="tx1"/>
                </a:solidFill>
                <a:effectLst/>
                <a:latin typeface="+mn-lt"/>
                <a:ea typeface="+mn-ea"/>
                <a:cs typeface="+mn-cs"/>
              </a:rPr>
              <a:t>recall</a:t>
            </a:r>
            <a:r>
              <a:rPr lang="fr-FR" sz="1200" kern="1200" dirty="0">
                <a:solidFill>
                  <a:schemeClr val="tx1"/>
                </a:solidFill>
                <a:effectLst/>
                <a:latin typeface="+mn-lt"/>
                <a:ea typeface="+mn-ea"/>
                <a:cs typeface="+mn-cs"/>
              </a:rPr>
              <a:t>, en revanche et c’est peut-être le plus important la spécificité reste haute ce qui n’est pas un bon point pour la suite.</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23</a:t>
            </a:fld>
            <a:endParaRPr lang="fr-FR"/>
          </a:p>
        </p:txBody>
      </p:sp>
    </p:spTree>
    <p:extLst>
      <p:ext uri="{BB962C8B-B14F-4D97-AF65-F5344CB8AC3E}">
        <p14:creationId xmlns:p14="http://schemas.microsoft.com/office/powerpoint/2010/main" val="1524379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nos modèles sont au-dessus des résultats du score actuel</a:t>
            </a:r>
          </a:p>
          <a:p>
            <a:r>
              <a:rPr lang="fr-FR" dirty="0"/>
              <a:t>2 </a:t>
            </a:r>
            <a:r>
              <a:rPr lang="fr-FR" dirty="0" err="1"/>
              <a:t>ExtraTree</a:t>
            </a:r>
            <a:r>
              <a:rPr lang="fr-FR" dirty="0"/>
              <a:t> bien en dessous des 2 autres</a:t>
            </a:r>
          </a:p>
          <a:p>
            <a:r>
              <a:rPr lang="fr-FR" dirty="0"/>
              <a:t>3 Egalité entre </a:t>
            </a:r>
            <a:r>
              <a:rPr lang="fr-FR" dirty="0" err="1"/>
              <a:t>RandomForest</a:t>
            </a:r>
            <a:r>
              <a:rPr lang="fr-FR" dirty="0"/>
              <a:t> et </a:t>
            </a:r>
            <a:r>
              <a:rPr lang="fr-FR" dirty="0" err="1"/>
              <a:t>Logistic</a:t>
            </a:r>
            <a:r>
              <a:rPr lang="fr-FR" dirty="0"/>
              <a:t> Régression</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25</a:t>
            </a:fld>
            <a:endParaRPr lang="fr-FR"/>
          </a:p>
        </p:txBody>
      </p:sp>
    </p:spTree>
    <p:extLst>
      <p:ext uri="{BB962C8B-B14F-4D97-AF65-F5344CB8AC3E}">
        <p14:creationId xmlns:p14="http://schemas.microsoft.com/office/powerpoint/2010/main" val="4155785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pour une AUC équivalente, et sachant que la taille du modèle n’est pas une contrainte contrairement au temps de calcul, la </a:t>
            </a:r>
            <a:r>
              <a:rPr lang="fr-FR" sz="1200" kern="1200" dirty="0" err="1">
                <a:solidFill>
                  <a:schemeClr val="tx1"/>
                </a:solidFill>
                <a:effectLst/>
                <a:latin typeface="+mn-lt"/>
                <a:ea typeface="+mn-ea"/>
                <a:cs typeface="+mn-cs"/>
              </a:rPr>
              <a:t>random</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forest</a:t>
            </a:r>
            <a:r>
              <a:rPr lang="fr-FR" sz="1200" kern="1200" dirty="0">
                <a:solidFill>
                  <a:schemeClr val="tx1"/>
                </a:solidFill>
                <a:effectLst/>
                <a:latin typeface="+mn-lt"/>
                <a:ea typeface="+mn-ea"/>
                <a:cs typeface="+mn-cs"/>
              </a:rPr>
              <a:t> l’emporte sur la régression logistique, d’autant que son </a:t>
            </a:r>
            <a:r>
              <a:rPr lang="fr-FR" sz="1200" kern="1200" dirty="0" err="1">
                <a:solidFill>
                  <a:schemeClr val="tx1"/>
                </a:solidFill>
                <a:effectLst/>
                <a:latin typeface="+mn-lt"/>
                <a:ea typeface="+mn-ea"/>
                <a:cs typeface="+mn-cs"/>
              </a:rPr>
              <a:t>recall</a:t>
            </a:r>
            <a:r>
              <a:rPr lang="fr-FR" sz="1200" kern="1200" dirty="0">
                <a:solidFill>
                  <a:schemeClr val="tx1"/>
                </a:solidFill>
                <a:effectLst/>
                <a:latin typeface="+mn-lt"/>
                <a:ea typeface="+mn-ea"/>
                <a:cs typeface="+mn-cs"/>
              </a:rPr>
              <a:t> est aussi meilleur.</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26</a:t>
            </a:fld>
            <a:endParaRPr lang="fr-FR"/>
          </a:p>
        </p:txBody>
      </p:sp>
    </p:spTree>
    <p:extLst>
      <p:ext uri="{BB962C8B-B14F-4D97-AF65-F5344CB8AC3E}">
        <p14:creationId xmlns:p14="http://schemas.microsoft.com/office/powerpoint/2010/main" val="2483814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NBDF : contentieux judiciaire défendeur</a:t>
            </a:r>
          </a:p>
          <a:p>
            <a:r>
              <a:rPr lang="fr-FR" dirty="0"/>
              <a:t>NBDE : demandeur</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27</a:t>
            </a:fld>
            <a:endParaRPr lang="fr-FR"/>
          </a:p>
        </p:txBody>
      </p:sp>
    </p:spTree>
    <p:extLst>
      <p:ext uri="{BB962C8B-B14F-4D97-AF65-F5344CB8AC3E}">
        <p14:creationId xmlns:p14="http://schemas.microsoft.com/office/powerpoint/2010/main" val="181112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a:t>
            </a:fld>
            <a:endParaRPr lang="fr-FR"/>
          </a:p>
        </p:txBody>
      </p:sp>
    </p:spTree>
    <p:extLst>
      <p:ext uri="{BB962C8B-B14F-4D97-AF65-F5344CB8AC3E}">
        <p14:creationId xmlns:p14="http://schemas.microsoft.com/office/powerpoint/2010/main" val="194665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Grosse difficulté avec les faux positifs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28</a:t>
            </a:fld>
            <a:endParaRPr lang="fr-FR"/>
          </a:p>
        </p:txBody>
      </p:sp>
    </p:spTree>
    <p:extLst>
      <p:ext uri="{BB962C8B-B14F-4D97-AF65-F5344CB8AC3E}">
        <p14:creationId xmlns:p14="http://schemas.microsoft.com/office/powerpoint/2010/main" val="342728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ne voit pas 2 nuages mais il y a quand même une distinction qui semble se faire entre les points en haut à gauche et les autres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31</a:t>
            </a:fld>
            <a:endParaRPr lang="fr-FR"/>
          </a:p>
        </p:txBody>
      </p:sp>
    </p:spTree>
    <p:extLst>
      <p:ext uri="{BB962C8B-B14F-4D97-AF65-F5344CB8AC3E}">
        <p14:creationId xmlns:p14="http://schemas.microsoft.com/office/powerpoint/2010/main" val="3288358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32</a:t>
            </a:fld>
            <a:endParaRPr lang="fr-FR"/>
          </a:p>
        </p:txBody>
      </p:sp>
    </p:spTree>
    <p:extLst>
      <p:ext uri="{BB962C8B-B14F-4D97-AF65-F5344CB8AC3E}">
        <p14:creationId xmlns:p14="http://schemas.microsoft.com/office/powerpoint/2010/main" val="330445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33</a:t>
            </a:fld>
            <a:endParaRPr lang="fr-FR"/>
          </a:p>
        </p:txBody>
      </p:sp>
    </p:spTree>
    <p:extLst>
      <p:ext uri="{BB962C8B-B14F-4D97-AF65-F5344CB8AC3E}">
        <p14:creationId xmlns:p14="http://schemas.microsoft.com/office/powerpoint/2010/main" val="3676612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On peut maintenant utiliser le modèle qu’on vient de définir pour donner une note actuelle à nos entreprises. En effet, en utilisant les probabilités sur la prédiction que nous donne notre modèle il est aisé de rapporter les résultats sur une note sur 20.</a:t>
            </a:r>
          </a:p>
          <a:p>
            <a:r>
              <a:rPr lang="fr-FR" sz="1200" kern="1200" dirty="0">
                <a:solidFill>
                  <a:schemeClr val="tx1"/>
                </a:solidFill>
                <a:effectLst/>
                <a:latin typeface="+mn-lt"/>
                <a:ea typeface="+mn-ea"/>
                <a:cs typeface="+mn-cs"/>
              </a:rPr>
              <a:t>On va donc pouvoir utiliser non seulement notre modèle sauvegardé mais aussi le </a:t>
            </a:r>
            <a:r>
              <a:rPr lang="fr-FR" sz="1200" kern="1200" dirty="0" err="1">
                <a:solidFill>
                  <a:schemeClr val="tx1"/>
                </a:solidFill>
                <a:effectLst/>
                <a:latin typeface="+mn-lt"/>
                <a:ea typeface="+mn-ea"/>
                <a:cs typeface="+mn-cs"/>
              </a:rPr>
              <a:t>scaler</a:t>
            </a:r>
            <a:r>
              <a:rPr lang="fr-FR" sz="1200" kern="1200" dirty="0">
                <a:solidFill>
                  <a:schemeClr val="tx1"/>
                </a:solidFill>
                <a:effectLst/>
                <a:latin typeface="+mn-lt"/>
                <a:ea typeface="+mn-ea"/>
                <a:cs typeface="+mn-cs"/>
              </a:rPr>
              <a:t> et la liste des catégories permettant la binarisation de nos données dans les mêmes dimensions que lors de l’entrainement de notre modèle.</a:t>
            </a:r>
          </a:p>
          <a:p>
            <a:r>
              <a:rPr lang="fr-FR" sz="1200" kern="1200" dirty="0">
                <a:solidFill>
                  <a:schemeClr val="tx1"/>
                </a:solidFill>
                <a:effectLst/>
                <a:latin typeface="+mn-lt"/>
                <a:ea typeface="+mn-ea"/>
                <a:cs typeface="+mn-cs"/>
              </a:rPr>
              <a:t>Il faut aussi se rappeler que pour entrainer le modèle on s’est positionné 12 mois dans le passé et ainsi comparer notre prédiction avec l’état actuel des entreprise.</a:t>
            </a:r>
          </a:p>
          <a:p>
            <a:r>
              <a:rPr lang="fr-FR" sz="1200" kern="1200" dirty="0">
                <a:solidFill>
                  <a:schemeClr val="tx1"/>
                </a:solidFill>
                <a:effectLst/>
                <a:latin typeface="+mn-lt"/>
                <a:ea typeface="+mn-ea"/>
                <a:cs typeface="+mn-cs"/>
              </a:rPr>
              <a:t>Ainsi pour effectuer une prédiction à 12 mois il va falloir adapter les </a:t>
            </a:r>
            <a:r>
              <a:rPr lang="fr-FR" sz="1200" kern="1200" dirty="0" err="1">
                <a:solidFill>
                  <a:schemeClr val="tx1"/>
                </a:solidFill>
                <a:effectLst/>
                <a:latin typeface="+mn-lt"/>
                <a:ea typeface="+mn-ea"/>
                <a:cs typeface="+mn-cs"/>
              </a:rPr>
              <a:t>features</a:t>
            </a:r>
            <a:r>
              <a:rPr lang="fr-FR" sz="1200" kern="1200" dirty="0">
                <a:solidFill>
                  <a:schemeClr val="tx1"/>
                </a:solidFill>
                <a:effectLst/>
                <a:latin typeface="+mn-lt"/>
                <a:ea typeface="+mn-ea"/>
                <a:cs typeface="+mn-cs"/>
              </a:rPr>
              <a:t> temporelles et faire le décalage adéquat pour s’intégrer à notre modèle.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constate une très grande majorité des notes proches de 20, c’est la transcription directe d’une forte probabilité de bonne santé de la majorité des entreprises. Il n’est pas si évident donc d’étaler le résultat d’une classification binaire sur une plage de note de 0 à 20. Mais en même temps cela reflète bien ce qu’on voulait, à savoir estimer si oui ou non une entreprise est assez solide pour passer l’année.</a:t>
            </a:r>
          </a:p>
          <a:p>
            <a:r>
              <a:rPr lang="fr-FR" sz="1200" kern="1200" dirty="0">
                <a:solidFill>
                  <a:schemeClr val="tx1"/>
                </a:solidFill>
                <a:effectLst/>
                <a:latin typeface="+mn-lt"/>
                <a:ea typeface="+mn-ea"/>
                <a:cs typeface="+mn-cs"/>
              </a:rPr>
              <a:t>On voit aussi deux autres groupes de notes, les notes quasi nulles pour lesquelles on prédit peu de chance à l’entreprise, mais aussi il y a tout un groupe de notes qui oscillent autour de la moyenne, c’est ici qu’on a de la marge pour régler l’algorithme, le seuil qu’on va choisir peut nous permettre d’améliorer ou le taux de faux positifs ou celui des faux négatifs.</a:t>
            </a:r>
          </a:p>
          <a:p>
            <a:r>
              <a:rPr lang="fr-FR" sz="1200" kern="1200" dirty="0">
                <a:solidFill>
                  <a:schemeClr val="tx1"/>
                </a:solidFill>
                <a:effectLst/>
                <a:latin typeface="+mn-lt"/>
                <a:ea typeface="+mn-ea"/>
                <a:cs typeface="+mn-cs"/>
              </a:rPr>
              <a:t>Il faudra voir avec les fonctionnels et peut-être aussi les clients si cette répartition leur va, sachant qu’on pourra toujours trouver un moyen d’étaler la répartition comme on veut</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34</a:t>
            </a:fld>
            <a:endParaRPr lang="fr-FR"/>
          </a:p>
        </p:txBody>
      </p:sp>
    </p:spTree>
    <p:extLst>
      <p:ext uri="{BB962C8B-B14F-4D97-AF65-F5344CB8AC3E}">
        <p14:creationId xmlns:p14="http://schemas.microsoft.com/office/powerpoint/2010/main" val="2689624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35</a:t>
            </a:fld>
            <a:endParaRPr lang="fr-FR"/>
          </a:p>
        </p:txBody>
      </p:sp>
    </p:spTree>
    <p:extLst>
      <p:ext uri="{BB962C8B-B14F-4D97-AF65-F5344CB8AC3E}">
        <p14:creationId xmlns:p14="http://schemas.microsoft.com/office/powerpoint/2010/main" val="1713022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Basic mais vrai : il y a ce qu’on apprend à l’école et ce qu’on fait  en entreprise</a:t>
            </a:r>
          </a:p>
          <a:p>
            <a:endParaRPr lang="fr-FR" dirty="0"/>
          </a:p>
          <a:p>
            <a:r>
              <a:rPr lang="fr-FR" dirty="0"/>
              <a:t>Au final j’ai qd </a:t>
            </a:r>
            <a:r>
              <a:rPr lang="fr-FR" dirty="0" err="1"/>
              <a:t>meme</a:t>
            </a:r>
            <a:r>
              <a:rPr lang="fr-FR" dirty="0"/>
              <a:t> pu expliquer certaines parties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36</a:t>
            </a:fld>
            <a:endParaRPr lang="fr-FR"/>
          </a:p>
        </p:txBody>
      </p:sp>
    </p:spTree>
    <p:extLst>
      <p:ext uri="{BB962C8B-B14F-4D97-AF65-F5344CB8AC3E}">
        <p14:creationId xmlns:p14="http://schemas.microsoft.com/office/powerpoint/2010/main" val="507417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Merci à Alexandre </a:t>
            </a:r>
            <a:r>
              <a:rPr lang="fr-FR" sz="1200" kern="1200" dirty="0" err="1">
                <a:solidFill>
                  <a:schemeClr val="tx1"/>
                </a:solidFill>
                <a:effectLst/>
                <a:latin typeface="+mn-lt"/>
                <a:ea typeface="+mn-ea"/>
                <a:cs typeface="+mn-cs"/>
              </a:rPr>
              <a:t>Sidommo</a:t>
            </a:r>
            <a:r>
              <a:rPr lang="fr-FR" sz="1200" kern="1200" dirty="0">
                <a:solidFill>
                  <a:schemeClr val="tx1"/>
                </a:solidFill>
                <a:effectLst/>
                <a:latin typeface="+mn-lt"/>
                <a:ea typeface="+mn-ea"/>
                <a:cs typeface="+mn-cs"/>
              </a:rPr>
              <a:t> de m’avoir accueilli dans son entreprise, de m’avoir fait confiance et mis à ma disposition tous les moyens techniques nécessaires au bon déroulement de ce stage. Merci aussi à Benoit </a:t>
            </a:r>
            <a:r>
              <a:rPr lang="fr-FR" sz="1200" kern="1200" dirty="0" err="1">
                <a:solidFill>
                  <a:schemeClr val="tx1"/>
                </a:solidFill>
                <a:effectLst/>
                <a:latin typeface="+mn-lt"/>
                <a:ea typeface="+mn-ea"/>
                <a:cs typeface="+mn-cs"/>
              </a:rPr>
              <a:t>Genot</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37</a:t>
            </a:fld>
            <a:endParaRPr lang="fr-FR"/>
          </a:p>
        </p:txBody>
      </p:sp>
    </p:spTree>
    <p:extLst>
      <p:ext uri="{BB962C8B-B14F-4D97-AF65-F5344CB8AC3E}">
        <p14:creationId xmlns:p14="http://schemas.microsoft.com/office/powerpoint/2010/main" val="157300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latin typeface="+mn-lt"/>
                <a:ea typeface="+mn-ea"/>
                <a:cs typeface="+mn-cs"/>
              </a:rPr>
              <a:t>Naf=</a:t>
            </a:r>
            <a:r>
              <a:rPr lang="fr-FR" sz="1200" kern="1200" dirty="0" err="1">
                <a:solidFill>
                  <a:schemeClr val="tx1"/>
                </a:solidFill>
                <a:latin typeface="+mn-lt"/>
                <a:ea typeface="+mn-ea"/>
                <a:cs typeface="+mn-cs"/>
              </a:rPr>
              <a:t>ape_ent</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ACTIVNAT - Nature de l'activité de l'établissement </a:t>
            </a:r>
          </a:p>
          <a:p>
            <a:r>
              <a:rPr lang="fr-FR" sz="1200" kern="1200" dirty="0">
                <a:solidFill>
                  <a:schemeClr val="tx1"/>
                </a:solidFill>
                <a:latin typeface="+mn-lt"/>
                <a:ea typeface="+mn-ea"/>
                <a:cs typeface="+mn-cs"/>
              </a:rPr>
              <a:t>MODET - Modalité de l'activité principale de l'établissement </a:t>
            </a:r>
          </a:p>
          <a:p>
            <a:r>
              <a:rPr lang="fr-FR" sz="1200" kern="1200" dirty="0">
                <a:solidFill>
                  <a:schemeClr val="tx1"/>
                </a:solidFill>
                <a:latin typeface="+mn-lt"/>
                <a:ea typeface="+mn-ea"/>
                <a:cs typeface="+mn-cs"/>
              </a:rPr>
              <a:t>EXPLET - Établissement exploitant tout ou partie des moyens de production </a:t>
            </a:r>
          </a:p>
          <a:p>
            <a:r>
              <a:rPr lang="fr-FR" sz="1200" kern="1200" dirty="0">
                <a:solidFill>
                  <a:schemeClr val="tx1"/>
                </a:solidFill>
                <a:latin typeface="+mn-lt"/>
                <a:ea typeface="+mn-ea"/>
                <a:cs typeface="+mn-cs"/>
              </a:rPr>
              <a:t>DAPET - Année de validité de l'activité principale de l'établissement</a:t>
            </a:r>
          </a:p>
          <a:p>
            <a:endParaRPr lang="fr-FR" sz="1200" kern="1200" dirty="0">
              <a:solidFill>
                <a:schemeClr val="tx1"/>
              </a:solidFill>
              <a:latin typeface="+mn-lt"/>
              <a:ea typeface="+mn-ea"/>
              <a:cs typeface="+mn-cs"/>
            </a:endParaRPr>
          </a:p>
          <a:p>
            <a:pPr lvl="1"/>
            <a:r>
              <a:rPr lang="fr-FR" dirty="0"/>
              <a:t>'</a:t>
            </a:r>
            <a:r>
              <a:rPr lang="fr-FR" dirty="0" err="1"/>
              <a:t>ii_ACTIVNAT</a:t>
            </a:r>
            <a:r>
              <a:rPr lang="fr-FR" dirty="0"/>
              <a:t>', '</a:t>
            </a:r>
            <a:r>
              <a:rPr lang="fr-FR" dirty="0" err="1"/>
              <a:t>ii_MODET</a:t>
            </a:r>
            <a:r>
              <a:rPr lang="fr-FR" dirty="0"/>
              <a:t>', '</a:t>
            </a:r>
            <a:r>
              <a:rPr lang="fr-FR" dirty="0" err="1"/>
              <a:t>ii_DAPET</a:t>
            </a:r>
            <a:r>
              <a:rPr lang="fr-FR" dirty="0"/>
              <a:t>', '</a:t>
            </a:r>
            <a:r>
              <a:rPr lang="fr-FR" dirty="0" err="1"/>
              <a:t>ii_CJ</a:t>
            </a:r>
            <a:r>
              <a:rPr lang="fr-FR" dirty="0"/>
              <a:t>', '</a:t>
            </a:r>
            <a:r>
              <a:rPr lang="fr-FR" dirty="0" err="1"/>
              <a:t>ii_NBETAB</a:t>
            </a:r>
            <a:r>
              <a:rPr lang="fr-FR" dirty="0"/>
              <a:t>', '</a:t>
            </a:r>
            <a:r>
              <a:rPr lang="fr-FR" dirty="0" err="1"/>
              <a:t>ii_CAPITAL</a:t>
            </a:r>
            <a:r>
              <a:rPr lang="fr-FR" dirty="0"/>
              <a:t>', '</a:t>
            </a:r>
            <a:r>
              <a:rPr lang="fr-FR" dirty="0" err="1"/>
              <a:t>ii_EFF_ENT</a:t>
            </a:r>
            <a:r>
              <a:rPr lang="fr-FR" dirty="0"/>
              <a:t>', '</a:t>
            </a:r>
            <a:r>
              <a:rPr lang="fr-FR" dirty="0" err="1"/>
              <a:t>ii_TCA</a:t>
            </a:r>
            <a:r>
              <a:rPr lang="fr-FR" dirty="0"/>
              <a:t>', '</a:t>
            </a:r>
            <a:r>
              <a:rPr lang="fr-FR" dirty="0" err="1"/>
              <a:t>ii_TCAEXP</a:t>
            </a:r>
            <a:r>
              <a:rPr lang="fr-FR" dirty="0"/>
              <a:t>'</a:t>
            </a:r>
          </a:p>
          <a:p>
            <a:pPr lvl="1"/>
            <a:r>
              <a:rPr lang="fr-FR" dirty="0"/>
              <a:t>'</a:t>
            </a:r>
            <a:r>
              <a:rPr lang="fr-FR" dirty="0" err="1"/>
              <a:t>ii_ORIGINE</a:t>
            </a:r>
            <a:r>
              <a:rPr lang="fr-FR" dirty="0"/>
              <a:t>', '</a:t>
            </a:r>
            <a:r>
              <a:rPr lang="fr-FR" dirty="0" err="1"/>
              <a:t>ii_EXPLET</a:t>
            </a:r>
            <a:r>
              <a:rPr lang="fr-FR" dirty="0"/>
              <a:t>', '</a:t>
            </a:r>
            <a:r>
              <a:rPr lang="fr-FR" dirty="0" err="1"/>
              <a:t>ii_APE_ENT</a:t>
            </a:r>
            <a:r>
              <a:rPr lang="fr-FR" dirty="0"/>
              <a:t>', '</a:t>
            </a:r>
            <a:r>
              <a:rPr lang="fr-FR" dirty="0" err="1"/>
              <a:t>ii_TEFF_ENT</a:t>
            </a:r>
            <a:r>
              <a:rPr lang="fr-FR" dirty="0"/>
              <a:t>', '</a:t>
            </a:r>
            <a:r>
              <a:rPr lang="fr-FR" dirty="0" err="1"/>
              <a:t>ii_ADR_DEP</a:t>
            </a:r>
            <a:r>
              <a:rPr lang="fr-FR" dirty="0"/>
              <a:t>’</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4</a:t>
            </a:fld>
            <a:endParaRPr lang="fr-FR"/>
          </a:p>
        </p:txBody>
      </p:sp>
    </p:spTree>
    <p:extLst>
      <p:ext uri="{BB962C8B-B14F-4D97-AF65-F5344CB8AC3E}">
        <p14:creationId xmlns:p14="http://schemas.microsoft.com/office/powerpoint/2010/main" val="114254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Fait année par année entre 2014 et 2017 et sur 1, 2 et 3 ans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7</a:t>
            </a:fld>
            <a:endParaRPr lang="fr-FR"/>
          </a:p>
        </p:txBody>
      </p:sp>
    </p:spTree>
    <p:extLst>
      <p:ext uri="{BB962C8B-B14F-4D97-AF65-F5344CB8AC3E}">
        <p14:creationId xmlns:p14="http://schemas.microsoft.com/office/powerpoint/2010/main" val="395864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latin typeface="+mn-lt"/>
                <a:ea typeface="+mn-ea"/>
                <a:cs typeface="+mn-cs"/>
              </a:rPr>
              <a:t>Naf=</a:t>
            </a:r>
            <a:r>
              <a:rPr lang="fr-FR" sz="1200" kern="1200" dirty="0" err="1">
                <a:solidFill>
                  <a:schemeClr val="tx1"/>
                </a:solidFill>
                <a:latin typeface="+mn-lt"/>
                <a:ea typeface="+mn-ea"/>
                <a:cs typeface="+mn-cs"/>
              </a:rPr>
              <a:t>ape_ent</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ACTIVNAT - Nature de l'activité de l'établissement </a:t>
            </a:r>
          </a:p>
          <a:p>
            <a:r>
              <a:rPr lang="fr-FR" sz="1200" kern="1200" dirty="0">
                <a:solidFill>
                  <a:schemeClr val="tx1"/>
                </a:solidFill>
                <a:latin typeface="+mn-lt"/>
                <a:ea typeface="+mn-ea"/>
                <a:cs typeface="+mn-cs"/>
              </a:rPr>
              <a:t>MODET - Modalité de l'activité principale de l'établissement </a:t>
            </a:r>
          </a:p>
          <a:p>
            <a:r>
              <a:rPr lang="fr-FR" sz="1200" kern="1200" dirty="0">
                <a:solidFill>
                  <a:schemeClr val="tx1"/>
                </a:solidFill>
                <a:latin typeface="+mn-lt"/>
                <a:ea typeface="+mn-ea"/>
                <a:cs typeface="+mn-cs"/>
              </a:rPr>
              <a:t>EXPLET - Établissement exploitant tout ou partie des moyens de production </a:t>
            </a:r>
          </a:p>
          <a:p>
            <a:r>
              <a:rPr lang="fr-FR" sz="1200" kern="1200" dirty="0">
                <a:solidFill>
                  <a:schemeClr val="tx1"/>
                </a:solidFill>
                <a:latin typeface="+mn-lt"/>
                <a:ea typeface="+mn-ea"/>
                <a:cs typeface="+mn-cs"/>
              </a:rPr>
              <a:t>DAPET - Année de validité de l'activité principale de l'établissement</a:t>
            </a:r>
          </a:p>
          <a:p>
            <a:endParaRPr lang="fr-FR" sz="1200" kern="1200" dirty="0">
              <a:solidFill>
                <a:schemeClr val="tx1"/>
              </a:solidFill>
              <a:latin typeface="+mn-lt"/>
              <a:ea typeface="+mn-ea"/>
              <a:cs typeface="+mn-cs"/>
            </a:endParaRPr>
          </a:p>
          <a:p>
            <a:pPr lvl="1"/>
            <a:r>
              <a:rPr lang="fr-FR" dirty="0"/>
              <a:t>'</a:t>
            </a:r>
            <a:r>
              <a:rPr lang="fr-FR" dirty="0" err="1"/>
              <a:t>ii_ACTIVNAT</a:t>
            </a:r>
            <a:r>
              <a:rPr lang="fr-FR" dirty="0"/>
              <a:t>', '</a:t>
            </a:r>
            <a:r>
              <a:rPr lang="fr-FR" dirty="0" err="1"/>
              <a:t>ii_MODET</a:t>
            </a:r>
            <a:r>
              <a:rPr lang="fr-FR" dirty="0"/>
              <a:t>', '</a:t>
            </a:r>
            <a:r>
              <a:rPr lang="fr-FR" dirty="0" err="1"/>
              <a:t>ii_DAPET</a:t>
            </a:r>
            <a:r>
              <a:rPr lang="fr-FR" dirty="0"/>
              <a:t>', '</a:t>
            </a:r>
            <a:r>
              <a:rPr lang="fr-FR" dirty="0" err="1"/>
              <a:t>ii_CJ</a:t>
            </a:r>
            <a:r>
              <a:rPr lang="fr-FR" dirty="0"/>
              <a:t>', '</a:t>
            </a:r>
            <a:r>
              <a:rPr lang="fr-FR" dirty="0" err="1"/>
              <a:t>ii_NBETAB</a:t>
            </a:r>
            <a:r>
              <a:rPr lang="fr-FR" dirty="0"/>
              <a:t>', '</a:t>
            </a:r>
            <a:r>
              <a:rPr lang="fr-FR" dirty="0" err="1"/>
              <a:t>ii_CAPITAL</a:t>
            </a:r>
            <a:r>
              <a:rPr lang="fr-FR" dirty="0"/>
              <a:t>', '</a:t>
            </a:r>
            <a:r>
              <a:rPr lang="fr-FR" dirty="0" err="1"/>
              <a:t>ii_EFF_ENT</a:t>
            </a:r>
            <a:r>
              <a:rPr lang="fr-FR" dirty="0"/>
              <a:t>', '</a:t>
            </a:r>
            <a:r>
              <a:rPr lang="fr-FR" dirty="0" err="1"/>
              <a:t>ii_TCA</a:t>
            </a:r>
            <a:r>
              <a:rPr lang="fr-FR" dirty="0"/>
              <a:t>', '</a:t>
            </a:r>
            <a:r>
              <a:rPr lang="fr-FR" dirty="0" err="1"/>
              <a:t>ii_TCAEXP</a:t>
            </a:r>
            <a:r>
              <a:rPr lang="fr-FR" dirty="0"/>
              <a:t>'</a:t>
            </a:r>
          </a:p>
          <a:p>
            <a:pPr lvl="1"/>
            <a:r>
              <a:rPr lang="fr-FR" dirty="0"/>
              <a:t>'</a:t>
            </a:r>
            <a:r>
              <a:rPr lang="fr-FR" dirty="0" err="1"/>
              <a:t>ii_ORIGINE</a:t>
            </a:r>
            <a:r>
              <a:rPr lang="fr-FR" dirty="0"/>
              <a:t>', '</a:t>
            </a:r>
            <a:r>
              <a:rPr lang="fr-FR" dirty="0" err="1"/>
              <a:t>ii_EXPLET</a:t>
            </a:r>
            <a:r>
              <a:rPr lang="fr-FR" dirty="0"/>
              <a:t>', '</a:t>
            </a:r>
            <a:r>
              <a:rPr lang="fr-FR" dirty="0" err="1"/>
              <a:t>ii_APE_ENT</a:t>
            </a:r>
            <a:r>
              <a:rPr lang="fr-FR" dirty="0"/>
              <a:t>', '</a:t>
            </a:r>
            <a:r>
              <a:rPr lang="fr-FR" dirty="0" err="1"/>
              <a:t>ii_TEFF_ENT</a:t>
            </a:r>
            <a:r>
              <a:rPr lang="fr-FR" dirty="0"/>
              <a:t>', '</a:t>
            </a:r>
            <a:r>
              <a:rPr lang="fr-FR" dirty="0" err="1"/>
              <a:t>ii_ADR_DEP</a:t>
            </a:r>
            <a:r>
              <a:rPr lang="fr-FR" dirty="0"/>
              <a:t>’</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8</a:t>
            </a:fld>
            <a:endParaRPr lang="fr-FR"/>
          </a:p>
        </p:txBody>
      </p:sp>
    </p:spTree>
    <p:extLst>
      <p:ext uri="{BB962C8B-B14F-4D97-AF65-F5344CB8AC3E}">
        <p14:creationId xmlns:p14="http://schemas.microsoft.com/office/powerpoint/2010/main" val="614747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a:t>
            </a:r>
            <a:r>
              <a:rPr lang="fr-FR" dirty="0" err="1"/>
              <a:t>jl_PARTICIPATION</a:t>
            </a:r>
            <a:r>
              <a:rPr lang="fr-FR" dirty="0"/>
              <a:t>', '</a:t>
            </a:r>
            <a:r>
              <a:rPr lang="fr-FR" dirty="0" err="1"/>
              <a:t>jl_ACTIONNARIAT</a:t>
            </a:r>
            <a:r>
              <a:rPr lang="fr-FR" dirty="0"/>
              <a:t>’ (Nombre)</a:t>
            </a:r>
          </a:p>
          <a:p>
            <a:r>
              <a:rPr lang="fr-FR" dirty="0"/>
              <a:t>'</a:t>
            </a:r>
            <a:r>
              <a:rPr lang="fr-FR" dirty="0" err="1"/>
              <a:t>jd_NBPM</a:t>
            </a:r>
            <a:r>
              <a:rPr lang="fr-FR" dirty="0"/>
              <a:t>', '</a:t>
            </a:r>
            <a:r>
              <a:rPr lang="fr-FR" dirty="0" err="1"/>
              <a:t>jd_NBPP</a:t>
            </a:r>
            <a:r>
              <a:rPr lang="fr-FR" dirty="0"/>
              <a:t>’</a:t>
            </a:r>
          </a:p>
          <a:p>
            <a:r>
              <a:rPr lang="fr-FR" dirty="0"/>
              <a:t>'</a:t>
            </a:r>
            <a:r>
              <a:rPr lang="fr-FR" dirty="0" err="1"/>
              <a:t>jg_NBDE</a:t>
            </a:r>
            <a:r>
              <a:rPr lang="fr-FR" dirty="0"/>
              <a:t>', '</a:t>
            </a:r>
            <a:r>
              <a:rPr lang="fr-FR" dirty="0" err="1"/>
              <a:t>jg_NBDF</a:t>
            </a:r>
            <a:r>
              <a:rPr lang="fr-FR"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a:t>
            </a:r>
            <a:r>
              <a:rPr lang="fr-FR" dirty="0" err="1"/>
              <a:t>bm_NBMARQUES</a:t>
            </a:r>
            <a:r>
              <a:rPr lang="fr-FR" dirty="0"/>
              <a:t>'</a:t>
            </a:r>
          </a:p>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9</a:t>
            </a:fld>
            <a:endParaRPr lang="fr-FR"/>
          </a:p>
        </p:txBody>
      </p:sp>
    </p:spTree>
    <p:extLst>
      <p:ext uri="{BB962C8B-B14F-4D97-AF65-F5344CB8AC3E}">
        <p14:creationId xmlns:p14="http://schemas.microsoft.com/office/powerpoint/2010/main" val="112196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SIREN corrélé à </a:t>
            </a:r>
            <a:r>
              <a:rPr lang="fr-FR" sz="1200" kern="1200" dirty="0" err="1">
                <a:solidFill>
                  <a:schemeClr val="tx1"/>
                </a:solidFill>
                <a:effectLst/>
                <a:latin typeface="+mn-lt"/>
                <a:ea typeface="+mn-ea"/>
                <a:cs typeface="+mn-cs"/>
              </a:rPr>
              <a:t>ii_AGE</a:t>
            </a:r>
            <a:r>
              <a:rPr lang="fr-FR" sz="1200" kern="1200" dirty="0">
                <a:solidFill>
                  <a:schemeClr val="tx1"/>
                </a:solidFill>
                <a:effectLst/>
                <a:latin typeface="+mn-lt"/>
                <a:ea typeface="+mn-ea"/>
                <a:cs typeface="+mn-cs"/>
              </a:rPr>
              <a:t> : c’est logique, les nouvelles sociétés ont des numéro de SIREN incrémenté, et donc plus le SIREN est petit plus la société est ancienne.</a:t>
            </a:r>
          </a:p>
          <a:p>
            <a:r>
              <a:rPr lang="fr-FR" sz="1200" kern="1200" dirty="0" err="1">
                <a:solidFill>
                  <a:schemeClr val="tx1"/>
                </a:solidFill>
                <a:effectLst/>
                <a:latin typeface="+mn-lt"/>
                <a:ea typeface="+mn-ea"/>
                <a:cs typeface="+mn-cs"/>
              </a:rPr>
              <a:t>jl_ACTIONNARIAT</a:t>
            </a:r>
            <a:r>
              <a:rPr lang="fr-FR" sz="1200" kern="1200" dirty="0">
                <a:solidFill>
                  <a:schemeClr val="tx1"/>
                </a:solidFill>
                <a:effectLst/>
                <a:latin typeface="+mn-lt"/>
                <a:ea typeface="+mn-ea"/>
                <a:cs typeface="+mn-cs"/>
              </a:rPr>
              <a:t> corrélé à </a:t>
            </a:r>
            <a:r>
              <a:rPr lang="fr-FR" sz="1200" kern="1200" dirty="0" err="1">
                <a:solidFill>
                  <a:schemeClr val="tx1"/>
                </a:solidFill>
                <a:effectLst/>
                <a:latin typeface="+mn-lt"/>
                <a:ea typeface="+mn-ea"/>
                <a:cs typeface="+mn-cs"/>
              </a:rPr>
              <a:t>jd_NBPM</a:t>
            </a:r>
            <a:r>
              <a:rPr lang="fr-FR" sz="1200" kern="1200" dirty="0">
                <a:solidFill>
                  <a:schemeClr val="tx1"/>
                </a:solidFill>
                <a:effectLst/>
                <a:latin typeface="+mn-lt"/>
                <a:ea typeface="+mn-ea"/>
                <a:cs typeface="+mn-cs"/>
              </a:rPr>
              <a:t> : ici aussi c’est logique, le nombre de dirigeants en tant que personne morale est lié au nombre d’actionnaire.</a:t>
            </a:r>
          </a:p>
          <a:p>
            <a:r>
              <a:rPr lang="fr-FR" sz="1200" kern="1200" dirty="0" err="1">
                <a:solidFill>
                  <a:schemeClr val="tx1"/>
                </a:solidFill>
                <a:effectLst/>
                <a:latin typeface="+mn-lt"/>
                <a:ea typeface="+mn-ea"/>
                <a:cs typeface="+mn-cs"/>
              </a:rPr>
              <a:t>jg_NBDE</a:t>
            </a:r>
            <a:r>
              <a:rPr lang="fr-FR" sz="1200" kern="1200" dirty="0">
                <a:solidFill>
                  <a:schemeClr val="tx1"/>
                </a:solidFill>
                <a:effectLst/>
                <a:latin typeface="+mn-lt"/>
                <a:ea typeface="+mn-ea"/>
                <a:cs typeface="+mn-cs"/>
              </a:rPr>
              <a:t> corrélé à </a:t>
            </a:r>
            <a:r>
              <a:rPr lang="fr-FR" sz="1200" kern="1200" dirty="0" err="1">
                <a:solidFill>
                  <a:schemeClr val="tx1"/>
                </a:solidFill>
                <a:effectLst/>
                <a:latin typeface="+mn-lt"/>
                <a:ea typeface="+mn-ea"/>
                <a:cs typeface="+mn-cs"/>
              </a:rPr>
              <a:t>jg_NBDF</a:t>
            </a:r>
            <a:r>
              <a:rPr lang="fr-FR" sz="1200" kern="1200" dirty="0">
                <a:solidFill>
                  <a:schemeClr val="tx1"/>
                </a:solidFill>
                <a:effectLst/>
                <a:latin typeface="+mn-lt"/>
                <a:ea typeface="+mn-ea"/>
                <a:cs typeface="+mn-cs"/>
              </a:rPr>
              <a:t> : les nombres de contentieux en tant que demandeur ou défenseur sont liés, on peut imaginer que si un client réclame un préjudice la société peut se retourner contre un prestataire par exemple, donc ça fera un contentieux en tant que défenseur et un en tant que demandeur.</a:t>
            </a:r>
          </a:p>
          <a:p>
            <a:r>
              <a:rPr lang="fr-FR" sz="1200" kern="1200" dirty="0">
                <a:solidFill>
                  <a:schemeClr val="tx1"/>
                </a:solidFill>
                <a:effectLst/>
                <a:latin typeface="+mn-lt"/>
                <a:ea typeface="+mn-ea"/>
                <a:cs typeface="+mn-cs"/>
              </a:rPr>
              <a:t>Les scores sont corrélés entre eux d’une année à l’autre, ça montre la relative stabilité dans le temps des notations, une entreprise bien notée aura tendance à le rester et pareil pour les entreprises mal notées. Ceci est dû au fait que les paramètres changent peu en moyenne d’une année à l’autre.</a:t>
            </a:r>
          </a:p>
          <a:p>
            <a:r>
              <a:rPr lang="fr-FR" sz="1200" kern="1200" dirty="0">
                <a:solidFill>
                  <a:schemeClr val="tx1"/>
                </a:solidFill>
                <a:effectLst/>
                <a:latin typeface="+mn-lt"/>
                <a:ea typeface="+mn-ea"/>
                <a:cs typeface="+mn-cs"/>
              </a:rPr>
              <a:t>Les encours sont corrélés entre eux d’une année à l’autre pour les mêmes raisons que les scores.</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11</a:t>
            </a:fld>
            <a:endParaRPr lang="fr-FR"/>
          </a:p>
        </p:txBody>
      </p:sp>
    </p:spTree>
    <p:extLst>
      <p:ext uri="{BB962C8B-B14F-4D97-AF65-F5344CB8AC3E}">
        <p14:creationId xmlns:p14="http://schemas.microsoft.com/office/powerpoint/2010/main" val="182421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Autre méthode que l’analyse de code pour comprendre le score actuel globalement</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12</a:t>
            </a:fld>
            <a:endParaRPr lang="fr-FR"/>
          </a:p>
        </p:txBody>
      </p:sp>
    </p:spTree>
    <p:extLst>
      <p:ext uri="{BB962C8B-B14F-4D97-AF65-F5344CB8AC3E}">
        <p14:creationId xmlns:p14="http://schemas.microsoft.com/office/powerpoint/2010/main" val="1710816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qu’en moyenne les hôtels et restaurants sont beaucoup moins bien notés que les gros industriels. C’est sûr que le modèle économique n’a rien à voir, le secteur du tourisme est plus volatile, les sommes engagées pour monter un point de restauration n’ont rien à voir avec le coût d’une usine et tout le monde peut tenter de monter son propre restaurant. Le taux de faillite est donc sans commune mesure, ce qui explique que les notes sont bien plus basses et que la population du secteur est beaucoup plus grande.</a:t>
            </a:r>
          </a:p>
          <a:p>
            <a:r>
              <a:rPr lang="fr-FR" sz="1200" kern="1200" dirty="0">
                <a:solidFill>
                  <a:schemeClr val="tx1"/>
                </a:solidFill>
                <a:effectLst/>
                <a:latin typeface="+mn-lt"/>
                <a:ea typeface="+mn-ea"/>
                <a:cs typeface="+mn-cs"/>
              </a:rPr>
              <a:t>La </a:t>
            </a:r>
            <a:r>
              <a:rPr lang="fr-FR" sz="1200" kern="1200" dirty="0" err="1">
                <a:solidFill>
                  <a:schemeClr val="tx1"/>
                </a:solidFill>
                <a:effectLst/>
                <a:latin typeface="+mn-lt"/>
                <a:ea typeface="+mn-ea"/>
                <a:cs typeface="+mn-cs"/>
              </a:rPr>
              <a:t>feature</a:t>
            </a:r>
            <a:r>
              <a:rPr lang="fr-FR" sz="1200" kern="1200" dirty="0">
                <a:solidFill>
                  <a:schemeClr val="tx1"/>
                </a:solidFill>
                <a:effectLst/>
                <a:latin typeface="+mn-lt"/>
                <a:ea typeface="+mn-ea"/>
                <a:cs typeface="+mn-cs"/>
              </a:rPr>
              <a:t> semble donc très importante, peut-être au point de séparer les modèles, ça pourra être une des pistes d’amélioration dans le futur.</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13</a:t>
            </a:fld>
            <a:endParaRPr lang="fr-FR"/>
          </a:p>
        </p:txBody>
      </p:sp>
    </p:spTree>
    <p:extLst>
      <p:ext uri="{BB962C8B-B14F-4D97-AF65-F5344CB8AC3E}">
        <p14:creationId xmlns:p14="http://schemas.microsoft.com/office/powerpoint/2010/main" val="89586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6F579F-92A0-4867-A995-33835FBA2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A41A8D-F84B-483F-A7F6-AB3606177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9E5529-E384-4B0C-98F7-05F6A65D1092}"/>
              </a:ext>
            </a:extLst>
          </p:cNvPr>
          <p:cNvSpPr>
            <a:spLocks noGrp="1"/>
          </p:cNvSpPr>
          <p:nvPr>
            <p:ph type="dt" sz="half" idx="10"/>
          </p:nvPr>
        </p:nvSpPr>
        <p:spPr/>
        <p:txBody>
          <a:bodyPr/>
          <a:lstStyle>
            <a:lvl1pPr>
              <a:defRPr/>
            </a:lvl1pPr>
          </a:lstStyle>
          <a:p>
            <a:pPr>
              <a:defRPr/>
            </a:pPr>
            <a:fld id="{51EA60A1-B0B0-4A76-A967-B752B64D0297}" type="datetimeFigureOut">
              <a:rPr lang="fr-FR"/>
              <a:pPr>
                <a:defRPr/>
              </a:pPr>
              <a:t>04/06/2018</a:t>
            </a:fld>
            <a:endParaRPr lang="fr-FR"/>
          </a:p>
        </p:txBody>
      </p:sp>
      <p:sp>
        <p:nvSpPr>
          <p:cNvPr id="5" name="Espace réservé du pied de page 4">
            <a:extLst>
              <a:ext uri="{FF2B5EF4-FFF2-40B4-BE49-F238E27FC236}">
                <a16:creationId xmlns:a16="http://schemas.microsoft.com/office/drawing/2014/main" id="{D4630417-9CB2-45D6-B79D-FF0D92695C1A}"/>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566DE4E0-46C3-41E8-8F4F-3B58066AC7D1}"/>
              </a:ext>
            </a:extLst>
          </p:cNvPr>
          <p:cNvSpPr>
            <a:spLocks noGrp="1"/>
          </p:cNvSpPr>
          <p:nvPr>
            <p:ph type="sldNum" sz="quarter" idx="12"/>
          </p:nvPr>
        </p:nvSpPr>
        <p:spPr/>
        <p:txBody>
          <a:bodyPr/>
          <a:lstStyle>
            <a:lvl1pPr>
              <a:defRPr/>
            </a:lvl1pPr>
          </a:lstStyle>
          <a:p>
            <a:pPr>
              <a:defRPr/>
            </a:pPr>
            <a:fld id="{94F9331B-C9D2-46E6-AF5A-A268D52C46D9}" type="slidenum">
              <a:rPr lang="fr-FR"/>
              <a:pPr>
                <a:defRPr/>
              </a:pPr>
              <a:t>‹N°›</a:t>
            </a:fld>
            <a:endParaRPr lang="fr-FR"/>
          </a:p>
        </p:txBody>
      </p:sp>
    </p:spTree>
    <p:extLst>
      <p:ext uri="{BB962C8B-B14F-4D97-AF65-F5344CB8AC3E}">
        <p14:creationId xmlns:p14="http://schemas.microsoft.com/office/powerpoint/2010/main" val="34916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75323-D279-4FE8-9861-235FBCD74C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66026B1-065B-4F78-98B9-0DD76174830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9E880F-350B-4462-966F-1857F40F8333}"/>
              </a:ext>
            </a:extLst>
          </p:cNvPr>
          <p:cNvSpPr>
            <a:spLocks noGrp="1"/>
          </p:cNvSpPr>
          <p:nvPr>
            <p:ph type="dt" sz="half" idx="10"/>
          </p:nvPr>
        </p:nvSpPr>
        <p:spPr/>
        <p:txBody>
          <a:bodyPr/>
          <a:lstStyle>
            <a:lvl1pPr>
              <a:defRPr/>
            </a:lvl1pPr>
          </a:lstStyle>
          <a:p>
            <a:pPr>
              <a:defRPr/>
            </a:pPr>
            <a:fld id="{589BC502-35EE-4EBA-A490-0578CC6AFA12}" type="datetimeFigureOut">
              <a:rPr lang="fr-FR"/>
              <a:pPr>
                <a:defRPr/>
              </a:pPr>
              <a:t>04/06/2018</a:t>
            </a:fld>
            <a:endParaRPr lang="fr-FR"/>
          </a:p>
        </p:txBody>
      </p:sp>
      <p:sp>
        <p:nvSpPr>
          <p:cNvPr id="5" name="Espace réservé du pied de page 4">
            <a:extLst>
              <a:ext uri="{FF2B5EF4-FFF2-40B4-BE49-F238E27FC236}">
                <a16:creationId xmlns:a16="http://schemas.microsoft.com/office/drawing/2014/main" id="{D034618C-4826-42B3-B315-566B3BC739BB}"/>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35EF10A-2914-4558-858F-D2701EC5A84D}"/>
              </a:ext>
            </a:extLst>
          </p:cNvPr>
          <p:cNvSpPr>
            <a:spLocks noGrp="1"/>
          </p:cNvSpPr>
          <p:nvPr>
            <p:ph type="sldNum" sz="quarter" idx="12"/>
          </p:nvPr>
        </p:nvSpPr>
        <p:spPr/>
        <p:txBody>
          <a:bodyPr/>
          <a:lstStyle>
            <a:lvl1pPr>
              <a:defRPr/>
            </a:lvl1pPr>
          </a:lstStyle>
          <a:p>
            <a:pPr>
              <a:defRPr/>
            </a:pPr>
            <a:fld id="{DD62484B-5AED-4DBB-989C-4F50AD455055}" type="slidenum">
              <a:rPr lang="fr-FR"/>
              <a:pPr>
                <a:defRPr/>
              </a:pPr>
              <a:t>‹N°›</a:t>
            </a:fld>
            <a:endParaRPr lang="fr-FR"/>
          </a:p>
        </p:txBody>
      </p:sp>
    </p:spTree>
    <p:extLst>
      <p:ext uri="{BB962C8B-B14F-4D97-AF65-F5344CB8AC3E}">
        <p14:creationId xmlns:p14="http://schemas.microsoft.com/office/powerpoint/2010/main" val="323282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CA1A51-7108-4513-814A-946DA87E670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05705A5-4A45-4D94-9AD8-66C08E0BEC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C6BF03-949A-44B7-A2E2-15D173EE3A74}"/>
              </a:ext>
            </a:extLst>
          </p:cNvPr>
          <p:cNvSpPr>
            <a:spLocks noGrp="1"/>
          </p:cNvSpPr>
          <p:nvPr>
            <p:ph type="dt" sz="half" idx="10"/>
          </p:nvPr>
        </p:nvSpPr>
        <p:spPr/>
        <p:txBody>
          <a:bodyPr/>
          <a:lstStyle>
            <a:lvl1pPr>
              <a:defRPr/>
            </a:lvl1pPr>
          </a:lstStyle>
          <a:p>
            <a:pPr>
              <a:defRPr/>
            </a:pPr>
            <a:fld id="{F1C4B892-B868-4238-9B24-7671E512402A}" type="datetimeFigureOut">
              <a:rPr lang="fr-FR"/>
              <a:pPr>
                <a:defRPr/>
              </a:pPr>
              <a:t>04/06/2018</a:t>
            </a:fld>
            <a:endParaRPr lang="fr-FR"/>
          </a:p>
        </p:txBody>
      </p:sp>
      <p:sp>
        <p:nvSpPr>
          <p:cNvPr id="5" name="Espace réservé du pied de page 4">
            <a:extLst>
              <a:ext uri="{FF2B5EF4-FFF2-40B4-BE49-F238E27FC236}">
                <a16:creationId xmlns:a16="http://schemas.microsoft.com/office/drawing/2014/main" id="{1714ADE3-C3EC-4CE5-BB7B-BF13327294D8}"/>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E5A3B51A-BA75-4577-B027-71C5DE980E4B}"/>
              </a:ext>
            </a:extLst>
          </p:cNvPr>
          <p:cNvSpPr>
            <a:spLocks noGrp="1"/>
          </p:cNvSpPr>
          <p:nvPr>
            <p:ph type="sldNum" sz="quarter" idx="12"/>
          </p:nvPr>
        </p:nvSpPr>
        <p:spPr/>
        <p:txBody>
          <a:bodyPr/>
          <a:lstStyle>
            <a:lvl1pPr>
              <a:defRPr/>
            </a:lvl1pPr>
          </a:lstStyle>
          <a:p>
            <a:pPr>
              <a:defRPr/>
            </a:pPr>
            <a:fld id="{35BCDB54-88DF-49CD-BE48-CAE7DE6D0862}" type="slidenum">
              <a:rPr lang="fr-FR"/>
              <a:pPr>
                <a:defRPr/>
              </a:pPr>
              <a:t>‹N°›</a:t>
            </a:fld>
            <a:endParaRPr lang="fr-FR"/>
          </a:p>
        </p:txBody>
      </p:sp>
    </p:spTree>
    <p:extLst>
      <p:ext uri="{BB962C8B-B14F-4D97-AF65-F5344CB8AC3E}">
        <p14:creationId xmlns:p14="http://schemas.microsoft.com/office/powerpoint/2010/main" val="33317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AE7AD7-5B26-4121-AE8F-A45E505613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F8B308-E806-4272-8812-148DD5DC4EDF}"/>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671A8C-0651-4A81-9261-52F10E64EB99}"/>
              </a:ext>
            </a:extLst>
          </p:cNvPr>
          <p:cNvSpPr>
            <a:spLocks noGrp="1"/>
          </p:cNvSpPr>
          <p:nvPr>
            <p:ph type="dt" sz="half" idx="10"/>
          </p:nvPr>
        </p:nvSpPr>
        <p:spPr/>
        <p:txBody>
          <a:bodyPr/>
          <a:lstStyle>
            <a:lvl1pPr>
              <a:defRPr/>
            </a:lvl1pPr>
          </a:lstStyle>
          <a:p>
            <a:pPr>
              <a:defRPr/>
            </a:pPr>
            <a:fld id="{E4F9E33E-FF45-4007-BA78-77526BD596BA}" type="datetimeFigureOut">
              <a:rPr lang="fr-FR"/>
              <a:pPr>
                <a:defRPr/>
              </a:pPr>
              <a:t>04/06/2018</a:t>
            </a:fld>
            <a:endParaRPr lang="fr-FR"/>
          </a:p>
        </p:txBody>
      </p:sp>
      <p:sp>
        <p:nvSpPr>
          <p:cNvPr id="5" name="Espace réservé du pied de page 4">
            <a:extLst>
              <a:ext uri="{FF2B5EF4-FFF2-40B4-BE49-F238E27FC236}">
                <a16:creationId xmlns:a16="http://schemas.microsoft.com/office/drawing/2014/main" id="{DD805F57-FF8A-4DC2-8ED0-E7539630D3E5}"/>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0D512D2-976F-43EF-9CF2-8EF4D72EB3A7}"/>
              </a:ext>
            </a:extLst>
          </p:cNvPr>
          <p:cNvSpPr>
            <a:spLocks noGrp="1"/>
          </p:cNvSpPr>
          <p:nvPr>
            <p:ph type="sldNum" sz="quarter" idx="12"/>
          </p:nvPr>
        </p:nvSpPr>
        <p:spPr/>
        <p:txBody>
          <a:bodyPr/>
          <a:lstStyle>
            <a:lvl1pPr>
              <a:defRPr/>
            </a:lvl1pPr>
          </a:lstStyle>
          <a:p>
            <a:pPr>
              <a:defRPr/>
            </a:pPr>
            <a:fld id="{388D4B65-7D2A-4F76-B6EA-D5AE5DB51148}" type="slidenum">
              <a:rPr lang="fr-FR"/>
              <a:pPr>
                <a:defRPr/>
              </a:pPr>
              <a:t>‹N°›</a:t>
            </a:fld>
            <a:endParaRPr lang="fr-FR"/>
          </a:p>
        </p:txBody>
      </p:sp>
    </p:spTree>
    <p:extLst>
      <p:ext uri="{BB962C8B-B14F-4D97-AF65-F5344CB8AC3E}">
        <p14:creationId xmlns:p14="http://schemas.microsoft.com/office/powerpoint/2010/main" val="274882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E15F9-C0BC-4500-AE2E-98BC9BD4176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2448A9-8164-442D-9F0F-72CD79BB96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3512193-DE82-4330-8171-53B25ED29F13}"/>
              </a:ext>
            </a:extLst>
          </p:cNvPr>
          <p:cNvSpPr>
            <a:spLocks noGrp="1"/>
          </p:cNvSpPr>
          <p:nvPr>
            <p:ph type="dt" sz="half" idx="10"/>
          </p:nvPr>
        </p:nvSpPr>
        <p:spPr/>
        <p:txBody>
          <a:bodyPr/>
          <a:lstStyle>
            <a:lvl1pPr>
              <a:defRPr/>
            </a:lvl1pPr>
          </a:lstStyle>
          <a:p>
            <a:pPr>
              <a:defRPr/>
            </a:pPr>
            <a:fld id="{0D1CFEDD-96B0-4820-AD48-276339A8B9D4}" type="datetimeFigureOut">
              <a:rPr lang="fr-FR"/>
              <a:pPr>
                <a:defRPr/>
              </a:pPr>
              <a:t>04/06/2018</a:t>
            </a:fld>
            <a:endParaRPr lang="fr-FR"/>
          </a:p>
        </p:txBody>
      </p:sp>
      <p:sp>
        <p:nvSpPr>
          <p:cNvPr id="5" name="Espace réservé du pied de page 4">
            <a:extLst>
              <a:ext uri="{FF2B5EF4-FFF2-40B4-BE49-F238E27FC236}">
                <a16:creationId xmlns:a16="http://schemas.microsoft.com/office/drawing/2014/main" id="{3ED0B933-6742-43BD-A57A-C7A685A03203}"/>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BDFEDCC9-BBA0-4B55-B782-A5D9233F74FC}"/>
              </a:ext>
            </a:extLst>
          </p:cNvPr>
          <p:cNvSpPr>
            <a:spLocks noGrp="1"/>
          </p:cNvSpPr>
          <p:nvPr>
            <p:ph type="sldNum" sz="quarter" idx="12"/>
          </p:nvPr>
        </p:nvSpPr>
        <p:spPr/>
        <p:txBody>
          <a:bodyPr/>
          <a:lstStyle>
            <a:lvl1pPr>
              <a:defRPr/>
            </a:lvl1pPr>
          </a:lstStyle>
          <a:p>
            <a:pPr>
              <a:defRPr/>
            </a:pPr>
            <a:fld id="{1A48C936-74A0-44B1-8AEF-E9696A2013B5}" type="slidenum">
              <a:rPr lang="fr-FR"/>
              <a:pPr>
                <a:defRPr/>
              </a:pPr>
              <a:t>‹N°›</a:t>
            </a:fld>
            <a:endParaRPr lang="fr-FR"/>
          </a:p>
        </p:txBody>
      </p:sp>
    </p:spTree>
    <p:extLst>
      <p:ext uri="{BB962C8B-B14F-4D97-AF65-F5344CB8AC3E}">
        <p14:creationId xmlns:p14="http://schemas.microsoft.com/office/powerpoint/2010/main" val="310533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4F8F2-3316-4BE5-8406-ECDA692604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FC075-0049-47D9-AFC8-A1222D3C6F4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83D8951-F5F0-4EC7-A083-EE63A9F8287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A38F5885-0E16-42D8-A438-C051DE5E61E3}"/>
              </a:ext>
            </a:extLst>
          </p:cNvPr>
          <p:cNvSpPr>
            <a:spLocks noGrp="1"/>
          </p:cNvSpPr>
          <p:nvPr>
            <p:ph type="dt" sz="half" idx="10"/>
          </p:nvPr>
        </p:nvSpPr>
        <p:spPr/>
        <p:txBody>
          <a:bodyPr/>
          <a:lstStyle>
            <a:lvl1pPr>
              <a:defRPr/>
            </a:lvl1pPr>
          </a:lstStyle>
          <a:p>
            <a:pPr>
              <a:defRPr/>
            </a:pPr>
            <a:fld id="{1CCCEA68-5325-4FEB-8BA0-E929A2D082D6}" type="datetimeFigureOut">
              <a:rPr lang="fr-FR"/>
              <a:pPr>
                <a:defRPr/>
              </a:pPr>
              <a:t>04/06/2018</a:t>
            </a:fld>
            <a:endParaRPr lang="fr-FR"/>
          </a:p>
        </p:txBody>
      </p:sp>
      <p:sp>
        <p:nvSpPr>
          <p:cNvPr id="6" name="Espace réservé du pied de page 4">
            <a:extLst>
              <a:ext uri="{FF2B5EF4-FFF2-40B4-BE49-F238E27FC236}">
                <a16:creationId xmlns:a16="http://schemas.microsoft.com/office/drawing/2014/main" id="{B006D1CF-9C18-4D4E-B913-6B5B85699C03}"/>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D90F5DAA-F105-4B06-A70D-BDFE0176B4CD}"/>
              </a:ext>
            </a:extLst>
          </p:cNvPr>
          <p:cNvSpPr>
            <a:spLocks noGrp="1"/>
          </p:cNvSpPr>
          <p:nvPr>
            <p:ph type="sldNum" sz="quarter" idx="12"/>
          </p:nvPr>
        </p:nvSpPr>
        <p:spPr/>
        <p:txBody>
          <a:bodyPr/>
          <a:lstStyle>
            <a:lvl1pPr>
              <a:defRPr/>
            </a:lvl1pPr>
          </a:lstStyle>
          <a:p>
            <a:pPr>
              <a:defRPr/>
            </a:pPr>
            <a:fld id="{358F1EE2-FE10-44A2-999E-C511EFCB01E0}" type="slidenum">
              <a:rPr lang="fr-FR"/>
              <a:pPr>
                <a:defRPr/>
              </a:pPr>
              <a:t>‹N°›</a:t>
            </a:fld>
            <a:endParaRPr lang="fr-FR"/>
          </a:p>
        </p:txBody>
      </p:sp>
    </p:spTree>
    <p:extLst>
      <p:ext uri="{BB962C8B-B14F-4D97-AF65-F5344CB8AC3E}">
        <p14:creationId xmlns:p14="http://schemas.microsoft.com/office/powerpoint/2010/main" val="3253322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7D448-753A-4E2D-9C21-245D65FF27C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F79538-883F-48D9-93B7-0808C0A5A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9F4D3EF-9F37-4C39-A169-C47D85B9372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E218F0F-8820-4211-849C-236A68A59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B444E94-FFAA-4376-8DA1-15533A314F8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7C460BC7-F54A-4ED9-9D10-A52E18D7B140}"/>
              </a:ext>
            </a:extLst>
          </p:cNvPr>
          <p:cNvSpPr>
            <a:spLocks noGrp="1"/>
          </p:cNvSpPr>
          <p:nvPr>
            <p:ph type="dt" sz="half" idx="10"/>
          </p:nvPr>
        </p:nvSpPr>
        <p:spPr/>
        <p:txBody>
          <a:bodyPr/>
          <a:lstStyle>
            <a:lvl1pPr>
              <a:defRPr/>
            </a:lvl1pPr>
          </a:lstStyle>
          <a:p>
            <a:pPr>
              <a:defRPr/>
            </a:pPr>
            <a:fld id="{F5E2BEBB-259B-406E-867C-3AB3AA1319FB}" type="datetimeFigureOut">
              <a:rPr lang="fr-FR"/>
              <a:pPr>
                <a:defRPr/>
              </a:pPr>
              <a:t>04/06/2018</a:t>
            </a:fld>
            <a:endParaRPr lang="fr-FR"/>
          </a:p>
        </p:txBody>
      </p:sp>
      <p:sp>
        <p:nvSpPr>
          <p:cNvPr id="8" name="Espace réservé du pied de page 4">
            <a:extLst>
              <a:ext uri="{FF2B5EF4-FFF2-40B4-BE49-F238E27FC236}">
                <a16:creationId xmlns:a16="http://schemas.microsoft.com/office/drawing/2014/main" id="{576FE7BE-3B90-4922-A4E8-E54553ED3071}"/>
              </a:ext>
            </a:extLst>
          </p:cNvPr>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B65BD42C-321E-4917-ACBC-49D7C030689F}"/>
              </a:ext>
            </a:extLst>
          </p:cNvPr>
          <p:cNvSpPr>
            <a:spLocks noGrp="1"/>
          </p:cNvSpPr>
          <p:nvPr>
            <p:ph type="sldNum" sz="quarter" idx="12"/>
          </p:nvPr>
        </p:nvSpPr>
        <p:spPr/>
        <p:txBody>
          <a:bodyPr/>
          <a:lstStyle>
            <a:lvl1pPr>
              <a:defRPr/>
            </a:lvl1pPr>
          </a:lstStyle>
          <a:p>
            <a:pPr>
              <a:defRPr/>
            </a:pPr>
            <a:fld id="{ACAAE2D2-4EE7-4C07-A8D6-02E8A427A6FA}" type="slidenum">
              <a:rPr lang="fr-FR"/>
              <a:pPr>
                <a:defRPr/>
              </a:pPr>
              <a:t>‹N°›</a:t>
            </a:fld>
            <a:endParaRPr lang="fr-FR"/>
          </a:p>
        </p:txBody>
      </p:sp>
    </p:spTree>
    <p:extLst>
      <p:ext uri="{BB962C8B-B14F-4D97-AF65-F5344CB8AC3E}">
        <p14:creationId xmlns:p14="http://schemas.microsoft.com/office/powerpoint/2010/main" val="352115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F3BAB-099C-4D0B-9A4C-947B5C80B0EC}"/>
              </a:ext>
            </a:extLst>
          </p:cNvPr>
          <p:cNvSpPr>
            <a:spLocks noGrp="1"/>
          </p:cNvSpPr>
          <p:nvPr>
            <p:ph type="title"/>
          </p:nvPr>
        </p:nvSpPr>
        <p:spPr/>
        <p:txBody>
          <a:bodyPr/>
          <a:lstStyle/>
          <a:p>
            <a:r>
              <a:rPr lang="fr-FR"/>
              <a:t>Modifiez le style du titre</a:t>
            </a:r>
          </a:p>
        </p:txBody>
      </p:sp>
      <p:sp>
        <p:nvSpPr>
          <p:cNvPr id="3" name="Espace réservé de la date 3">
            <a:extLst>
              <a:ext uri="{FF2B5EF4-FFF2-40B4-BE49-F238E27FC236}">
                <a16:creationId xmlns:a16="http://schemas.microsoft.com/office/drawing/2014/main" id="{37BA669B-AD5E-4BC7-AFC3-C8461CCE0993}"/>
              </a:ext>
            </a:extLst>
          </p:cNvPr>
          <p:cNvSpPr>
            <a:spLocks noGrp="1"/>
          </p:cNvSpPr>
          <p:nvPr>
            <p:ph type="dt" sz="half" idx="10"/>
          </p:nvPr>
        </p:nvSpPr>
        <p:spPr/>
        <p:txBody>
          <a:bodyPr/>
          <a:lstStyle>
            <a:lvl1pPr>
              <a:defRPr/>
            </a:lvl1pPr>
          </a:lstStyle>
          <a:p>
            <a:pPr>
              <a:defRPr/>
            </a:pPr>
            <a:fld id="{1138E4B0-EC96-4030-8900-D04B8B19CEE9}" type="datetimeFigureOut">
              <a:rPr lang="fr-FR"/>
              <a:pPr>
                <a:defRPr/>
              </a:pPr>
              <a:t>04/06/2018</a:t>
            </a:fld>
            <a:endParaRPr lang="fr-FR"/>
          </a:p>
        </p:txBody>
      </p:sp>
      <p:sp>
        <p:nvSpPr>
          <p:cNvPr id="4" name="Espace réservé du pied de page 4">
            <a:extLst>
              <a:ext uri="{FF2B5EF4-FFF2-40B4-BE49-F238E27FC236}">
                <a16:creationId xmlns:a16="http://schemas.microsoft.com/office/drawing/2014/main" id="{E1473952-0845-4798-8898-982ED7CE2E1D}"/>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a:extLst>
              <a:ext uri="{FF2B5EF4-FFF2-40B4-BE49-F238E27FC236}">
                <a16:creationId xmlns:a16="http://schemas.microsoft.com/office/drawing/2014/main" id="{33B6B101-6729-460F-9D5D-53D37B64087C}"/>
              </a:ext>
            </a:extLst>
          </p:cNvPr>
          <p:cNvSpPr>
            <a:spLocks noGrp="1"/>
          </p:cNvSpPr>
          <p:nvPr>
            <p:ph type="sldNum" sz="quarter" idx="12"/>
          </p:nvPr>
        </p:nvSpPr>
        <p:spPr/>
        <p:txBody>
          <a:bodyPr/>
          <a:lstStyle>
            <a:lvl1pPr>
              <a:defRPr/>
            </a:lvl1pPr>
          </a:lstStyle>
          <a:p>
            <a:pPr>
              <a:defRPr/>
            </a:pPr>
            <a:fld id="{D4C00BC2-1CE2-4501-BBA4-98A27F8A99A5}" type="slidenum">
              <a:rPr lang="fr-FR"/>
              <a:pPr>
                <a:defRPr/>
              </a:pPr>
              <a:t>‹N°›</a:t>
            </a:fld>
            <a:endParaRPr lang="fr-FR"/>
          </a:p>
        </p:txBody>
      </p:sp>
    </p:spTree>
    <p:extLst>
      <p:ext uri="{BB962C8B-B14F-4D97-AF65-F5344CB8AC3E}">
        <p14:creationId xmlns:p14="http://schemas.microsoft.com/office/powerpoint/2010/main" val="26425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2209B1CF-4525-4FBB-BC63-CFFE1114D0EB}"/>
              </a:ext>
            </a:extLst>
          </p:cNvPr>
          <p:cNvSpPr>
            <a:spLocks noGrp="1"/>
          </p:cNvSpPr>
          <p:nvPr>
            <p:ph type="dt" sz="half" idx="10"/>
          </p:nvPr>
        </p:nvSpPr>
        <p:spPr/>
        <p:txBody>
          <a:bodyPr/>
          <a:lstStyle>
            <a:lvl1pPr>
              <a:defRPr/>
            </a:lvl1pPr>
          </a:lstStyle>
          <a:p>
            <a:pPr>
              <a:defRPr/>
            </a:pPr>
            <a:fld id="{3A5F9AAB-F548-45C4-A329-1A6556B67900}" type="datetimeFigureOut">
              <a:rPr lang="fr-FR"/>
              <a:pPr>
                <a:defRPr/>
              </a:pPr>
              <a:t>04/06/2018</a:t>
            </a:fld>
            <a:endParaRPr lang="fr-FR"/>
          </a:p>
        </p:txBody>
      </p:sp>
      <p:sp>
        <p:nvSpPr>
          <p:cNvPr id="3" name="Espace réservé du pied de page 4">
            <a:extLst>
              <a:ext uri="{FF2B5EF4-FFF2-40B4-BE49-F238E27FC236}">
                <a16:creationId xmlns:a16="http://schemas.microsoft.com/office/drawing/2014/main" id="{6DF7B02F-8C3F-41A8-AF5B-B36C78301CB1}"/>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a:extLst>
              <a:ext uri="{FF2B5EF4-FFF2-40B4-BE49-F238E27FC236}">
                <a16:creationId xmlns:a16="http://schemas.microsoft.com/office/drawing/2014/main" id="{A2D3D5C7-5015-4671-80BE-10A30CDADB3E}"/>
              </a:ext>
            </a:extLst>
          </p:cNvPr>
          <p:cNvSpPr>
            <a:spLocks noGrp="1"/>
          </p:cNvSpPr>
          <p:nvPr>
            <p:ph type="sldNum" sz="quarter" idx="12"/>
          </p:nvPr>
        </p:nvSpPr>
        <p:spPr/>
        <p:txBody>
          <a:bodyPr/>
          <a:lstStyle>
            <a:lvl1pPr>
              <a:defRPr/>
            </a:lvl1pPr>
          </a:lstStyle>
          <a:p>
            <a:pPr>
              <a:defRPr/>
            </a:pPr>
            <a:fld id="{BBEA8B40-D2A1-4FF4-835D-E220C6D1B596}" type="slidenum">
              <a:rPr lang="fr-FR"/>
              <a:pPr>
                <a:defRPr/>
              </a:pPr>
              <a:t>‹N°›</a:t>
            </a:fld>
            <a:endParaRPr lang="fr-FR"/>
          </a:p>
        </p:txBody>
      </p:sp>
    </p:spTree>
    <p:extLst>
      <p:ext uri="{BB962C8B-B14F-4D97-AF65-F5344CB8AC3E}">
        <p14:creationId xmlns:p14="http://schemas.microsoft.com/office/powerpoint/2010/main" val="285855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8D23F-0EA5-4566-987F-ECF55FFD7D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BD0663-2A6E-4E44-BB0E-D01AD6838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FC2B199-26F2-43BA-B994-B4FC2003C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3">
            <a:extLst>
              <a:ext uri="{FF2B5EF4-FFF2-40B4-BE49-F238E27FC236}">
                <a16:creationId xmlns:a16="http://schemas.microsoft.com/office/drawing/2014/main" id="{155CF9F1-674C-4EC6-82B9-5639B2607F04}"/>
              </a:ext>
            </a:extLst>
          </p:cNvPr>
          <p:cNvSpPr>
            <a:spLocks noGrp="1"/>
          </p:cNvSpPr>
          <p:nvPr>
            <p:ph type="dt" sz="half" idx="10"/>
          </p:nvPr>
        </p:nvSpPr>
        <p:spPr/>
        <p:txBody>
          <a:bodyPr/>
          <a:lstStyle>
            <a:lvl1pPr>
              <a:defRPr/>
            </a:lvl1pPr>
          </a:lstStyle>
          <a:p>
            <a:pPr>
              <a:defRPr/>
            </a:pPr>
            <a:fld id="{B3ED8B24-E13E-43D1-A49A-E45BE49E6571}" type="datetimeFigureOut">
              <a:rPr lang="fr-FR"/>
              <a:pPr>
                <a:defRPr/>
              </a:pPr>
              <a:t>04/06/2018</a:t>
            </a:fld>
            <a:endParaRPr lang="fr-FR"/>
          </a:p>
        </p:txBody>
      </p:sp>
      <p:sp>
        <p:nvSpPr>
          <p:cNvPr id="6" name="Espace réservé du pied de page 4">
            <a:extLst>
              <a:ext uri="{FF2B5EF4-FFF2-40B4-BE49-F238E27FC236}">
                <a16:creationId xmlns:a16="http://schemas.microsoft.com/office/drawing/2014/main" id="{47A2A3D6-48DD-4D36-B423-483851F1E67E}"/>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628D62D4-197B-4F9B-B79B-CBD0334BBB31}"/>
              </a:ext>
            </a:extLst>
          </p:cNvPr>
          <p:cNvSpPr>
            <a:spLocks noGrp="1"/>
          </p:cNvSpPr>
          <p:nvPr>
            <p:ph type="sldNum" sz="quarter" idx="12"/>
          </p:nvPr>
        </p:nvSpPr>
        <p:spPr/>
        <p:txBody>
          <a:bodyPr/>
          <a:lstStyle>
            <a:lvl1pPr>
              <a:defRPr/>
            </a:lvl1pPr>
          </a:lstStyle>
          <a:p>
            <a:pPr>
              <a:defRPr/>
            </a:pPr>
            <a:fld id="{9D62898F-FBF2-4599-A7D9-8036610FCB48}" type="slidenum">
              <a:rPr lang="fr-FR"/>
              <a:pPr>
                <a:defRPr/>
              </a:pPr>
              <a:t>‹N°›</a:t>
            </a:fld>
            <a:endParaRPr lang="fr-FR"/>
          </a:p>
        </p:txBody>
      </p:sp>
    </p:spTree>
    <p:extLst>
      <p:ext uri="{BB962C8B-B14F-4D97-AF65-F5344CB8AC3E}">
        <p14:creationId xmlns:p14="http://schemas.microsoft.com/office/powerpoint/2010/main" val="210002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A9BF6E-A557-4539-BBF0-56B5F797B2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C8E8F3A-13EA-4C7E-9996-A27332E2CCB6}"/>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a:extLst>
              <a:ext uri="{FF2B5EF4-FFF2-40B4-BE49-F238E27FC236}">
                <a16:creationId xmlns:a16="http://schemas.microsoft.com/office/drawing/2014/main" id="{41492C66-6B2A-4E93-BDE0-50F391C73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3">
            <a:extLst>
              <a:ext uri="{FF2B5EF4-FFF2-40B4-BE49-F238E27FC236}">
                <a16:creationId xmlns:a16="http://schemas.microsoft.com/office/drawing/2014/main" id="{46CA65F9-1893-43F1-807C-0A93B2BB4842}"/>
              </a:ext>
            </a:extLst>
          </p:cNvPr>
          <p:cNvSpPr>
            <a:spLocks noGrp="1"/>
          </p:cNvSpPr>
          <p:nvPr>
            <p:ph type="dt" sz="half" idx="10"/>
          </p:nvPr>
        </p:nvSpPr>
        <p:spPr/>
        <p:txBody>
          <a:bodyPr/>
          <a:lstStyle>
            <a:lvl1pPr>
              <a:defRPr/>
            </a:lvl1pPr>
          </a:lstStyle>
          <a:p>
            <a:pPr>
              <a:defRPr/>
            </a:pPr>
            <a:fld id="{92F57904-CDB5-4325-B78F-5A1D79668ECA}" type="datetimeFigureOut">
              <a:rPr lang="fr-FR"/>
              <a:pPr>
                <a:defRPr/>
              </a:pPr>
              <a:t>04/06/2018</a:t>
            </a:fld>
            <a:endParaRPr lang="fr-FR"/>
          </a:p>
        </p:txBody>
      </p:sp>
      <p:sp>
        <p:nvSpPr>
          <p:cNvPr id="6" name="Espace réservé du pied de page 4">
            <a:extLst>
              <a:ext uri="{FF2B5EF4-FFF2-40B4-BE49-F238E27FC236}">
                <a16:creationId xmlns:a16="http://schemas.microsoft.com/office/drawing/2014/main" id="{384EB70C-CD53-41A5-AEBF-66C0927BCAEF}"/>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1A2CE703-18ED-4412-992F-7E66745E3FC4}"/>
              </a:ext>
            </a:extLst>
          </p:cNvPr>
          <p:cNvSpPr>
            <a:spLocks noGrp="1"/>
          </p:cNvSpPr>
          <p:nvPr>
            <p:ph type="sldNum" sz="quarter" idx="12"/>
          </p:nvPr>
        </p:nvSpPr>
        <p:spPr/>
        <p:txBody>
          <a:bodyPr/>
          <a:lstStyle>
            <a:lvl1pPr>
              <a:defRPr/>
            </a:lvl1pPr>
          </a:lstStyle>
          <a:p>
            <a:pPr>
              <a:defRPr/>
            </a:pPr>
            <a:fld id="{BBAFCDA0-E9ED-4F93-9286-ABFFD29EE1BE}" type="slidenum">
              <a:rPr lang="fr-FR"/>
              <a:pPr>
                <a:defRPr/>
              </a:pPr>
              <a:t>‹N°›</a:t>
            </a:fld>
            <a:endParaRPr lang="fr-FR"/>
          </a:p>
        </p:txBody>
      </p:sp>
    </p:spTree>
    <p:extLst>
      <p:ext uri="{BB962C8B-B14F-4D97-AF65-F5344CB8AC3E}">
        <p14:creationId xmlns:p14="http://schemas.microsoft.com/office/powerpoint/2010/main" val="243832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C4B36EE7-B3A5-4B21-8CE5-9117E39372B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1027" name="Espace réservé du texte 2">
            <a:extLst>
              <a:ext uri="{FF2B5EF4-FFF2-40B4-BE49-F238E27FC236}">
                <a16:creationId xmlns:a16="http://schemas.microsoft.com/office/drawing/2014/main" id="{8B8E51CB-51E5-4F6F-B5B9-D13C702FB25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8ACE38D4-B604-4583-821E-270C81DF3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6A388903-C09F-4998-A859-25CEC4B0F2CA}" type="datetimeFigureOut">
              <a:rPr lang="fr-FR"/>
              <a:pPr>
                <a:defRPr/>
              </a:pPr>
              <a:t>04/06/2018</a:t>
            </a:fld>
            <a:endParaRPr lang="fr-FR"/>
          </a:p>
        </p:txBody>
      </p:sp>
      <p:sp>
        <p:nvSpPr>
          <p:cNvPr id="5" name="Espace réservé du pied de page 4">
            <a:extLst>
              <a:ext uri="{FF2B5EF4-FFF2-40B4-BE49-F238E27FC236}">
                <a16:creationId xmlns:a16="http://schemas.microsoft.com/office/drawing/2014/main" id="{4E4ACEFA-5285-492B-9E94-90FED2C1B8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a:extLst>
              <a:ext uri="{FF2B5EF4-FFF2-40B4-BE49-F238E27FC236}">
                <a16:creationId xmlns:a16="http://schemas.microsoft.com/office/drawing/2014/main" id="{21717E54-25FB-44D7-BA97-FD756D461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DD2201BC-8CBE-49B5-89E4-DC4B69648686}"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organscao/Projet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50A2E-DDF2-4B23-983F-D44D60EBE361}"/>
              </a:ext>
            </a:extLst>
          </p:cNvPr>
          <p:cNvSpPr>
            <a:spLocks noGrp="1"/>
          </p:cNvSpPr>
          <p:nvPr>
            <p:ph type="ctrTitle"/>
          </p:nvPr>
        </p:nvSpPr>
        <p:spPr>
          <a:xfrm>
            <a:off x="1524000" y="652463"/>
            <a:ext cx="9144000" cy="2387600"/>
          </a:xfrm>
        </p:spPr>
        <p:txBody>
          <a:bodyPr rtlCol="0">
            <a:normAutofit/>
          </a:bodyPr>
          <a:lstStyle/>
          <a:p>
            <a:pPr fontAlgn="auto">
              <a:spcAft>
                <a:spcPts val="0"/>
              </a:spcAft>
              <a:defRPr/>
            </a:pPr>
            <a:endParaRPr lang="fr-FR" dirty="0"/>
          </a:p>
        </p:txBody>
      </p:sp>
      <p:sp>
        <p:nvSpPr>
          <p:cNvPr id="3075" name="Sous-titre 2">
            <a:extLst>
              <a:ext uri="{FF2B5EF4-FFF2-40B4-BE49-F238E27FC236}">
                <a16:creationId xmlns:a16="http://schemas.microsoft.com/office/drawing/2014/main" id="{EA27C2E5-779E-4327-BBE1-A77B9294CB33}"/>
              </a:ext>
            </a:extLst>
          </p:cNvPr>
          <p:cNvSpPr>
            <a:spLocks noGrp="1" noChangeArrowheads="1"/>
          </p:cNvSpPr>
          <p:nvPr>
            <p:ph type="subTitle" idx="1"/>
          </p:nvPr>
        </p:nvSpPr>
        <p:spPr>
          <a:xfrm>
            <a:off x="1524000" y="3602038"/>
            <a:ext cx="9144000" cy="1655762"/>
          </a:xfrm>
        </p:spPr>
        <p:txBody>
          <a:bodyPr/>
          <a:lstStyle/>
          <a:p>
            <a:r>
              <a:rPr lang="fr-FR" altLang="fr-FR" dirty="0"/>
              <a:t>MODELISATION D’UN SYSTEME PREDICTIF DE SCORING D’ENTREPRISES</a:t>
            </a:r>
          </a:p>
        </p:txBody>
      </p:sp>
      <p:sp>
        <p:nvSpPr>
          <p:cNvPr id="5" name="Espace réservé du pied de page 4">
            <a:extLst>
              <a:ext uri="{FF2B5EF4-FFF2-40B4-BE49-F238E27FC236}">
                <a16:creationId xmlns:a16="http://schemas.microsoft.com/office/drawing/2014/main" id="{B9E293F9-6422-4073-A0DE-561AFBFEFF91}"/>
              </a:ext>
            </a:extLst>
          </p:cNvPr>
          <p:cNvSpPr>
            <a:spLocks noGrp="1"/>
          </p:cNvSpPr>
          <p:nvPr>
            <p:ph type="ftr" sz="quarter" idx="11"/>
          </p:nvPr>
        </p:nvSpPr>
        <p:spPr>
          <a:xfrm>
            <a:off x="10134600" y="6335713"/>
            <a:ext cx="2057400" cy="365125"/>
          </a:xfrm>
        </p:spPr>
        <p:txBody>
          <a:bodyPr/>
          <a:lstStyle/>
          <a:p>
            <a:pPr>
              <a:defRPr/>
            </a:pPr>
            <a:r>
              <a:rPr lang="fr-FR" dirty="0"/>
              <a:t>Morgan SCAO</a:t>
            </a:r>
          </a:p>
          <a:p>
            <a:pPr>
              <a:defRPr/>
            </a:pPr>
            <a:r>
              <a:rPr lang="fr-FR" dirty="0"/>
              <a:t>Mai 2018</a:t>
            </a:r>
          </a:p>
        </p:txBody>
      </p:sp>
      <p:pic>
        <p:nvPicPr>
          <p:cNvPr id="1028" name="Picture 4" descr="http://extranet.scores-decisions.com/themes/default/images/logos/logo_sd_2017.png">
            <a:extLst>
              <a:ext uri="{FF2B5EF4-FFF2-40B4-BE49-F238E27FC236}">
                <a16:creationId xmlns:a16="http://schemas.microsoft.com/office/drawing/2014/main" id="{CC22CA59-044E-4AD7-B5CB-A1CE17957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879" y="269775"/>
            <a:ext cx="8523963" cy="277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B3215-A6EE-4183-AB68-C104D8643235}"/>
              </a:ext>
            </a:extLst>
          </p:cNvPr>
          <p:cNvSpPr>
            <a:spLocks noGrp="1"/>
          </p:cNvSpPr>
          <p:nvPr>
            <p:ph type="title"/>
          </p:nvPr>
        </p:nvSpPr>
        <p:spPr/>
        <p:txBody>
          <a:bodyPr/>
          <a:lstStyle/>
          <a:p>
            <a:pPr algn="ctr"/>
            <a:r>
              <a:rPr lang="fr-FR" dirty="0"/>
              <a:t>La cible</a:t>
            </a:r>
          </a:p>
        </p:txBody>
      </p:sp>
      <p:sp>
        <p:nvSpPr>
          <p:cNvPr id="3" name="Espace réservé du contenu 2">
            <a:extLst>
              <a:ext uri="{FF2B5EF4-FFF2-40B4-BE49-F238E27FC236}">
                <a16:creationId xmlns:a16="http://schemas.microsoft.com/office/drawing/2014/main" id="{CD87E4BA-2FD2-4DF0-B44A-21B18C1CE2AC}"/>
              </a:ext>
            </a:extLst>
          </p:cNvPr>
          <p:cNvSpPr>
            <a:spLocks noGrp="1"/>
          </p:cNvSpPr>
          <p:nvPr>
            <p:ph idx="1"/>
          </p:nvPr>
        </p:nvSpPr>
        <p:spPr/>
        <p:txBody>
          <a:bodyPr/>
          <a:lstStyle/>
          <a:p>
            <a:r>
              <a:rPr lang="fr-FR" dirty="0"/>
              <a:t>Le champ </a:t>
            </a:r>
            <a:r>
              <a:rPr lang="fr-FR" dirty="0" err="1"/>
              <a:t>procol</a:t>
            </a:r>
            <a:r>
              <a:rPr lang="fr-FR" dirty="0"/>
              <a:t> indiquant une procédure collective est le début d’une radiation de la société et déclenche un score à 0.</a:t>
            </a:r>
          </a:p>
          <a:p>
            <a:r>
              <a:rPr lang="fr-FR" dirty="0"/>
              <a:t>Le score d’il y a 12 mois est la prédiction:</a:t>
            </a:r>
          </a:p>
          <a:p>
            <a:pPr lvl="1"/>
            <a:r>
              <a:rPr lang="fr-FR" dirty="0"/>
              <a:t>Si score &lt;= 6 alors on prédit une radiation (</a:t>
            </a:r>
            <a:r>
              <a:rPr lang="fr-FR" dirty="0" err="1"/>
              <a:t>procol</a:t>
            </a:r>
            <a:r>
              <a:rPr lang="fr-FR" dirty="0"/>
              <a:t> actuel non nul)</a:t>
            </a:r>
          </a:p>
          <a:p>
            <a:pPr lvl="1"/>
            <a:r>
              <a:rPr lang="fr-FR" dirty="0"/>
              <a:t>Si score &gt;6 on prédit une entreprise active</a:t>
            </a:r>
          </a:p>
        </p:txBody>
      </p:sp>
    </p:spTree>
    <p:extLst>
      <p:ext uri="{BB962C8B-B14F-4D97-AF65-F5344CB8AC3E}">
        <p14:creationId xmlns:p14="http://schemas.microsoft.com/office/powerpoint/2010/main" val="426991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9F0C3-8F17-41EA-94EB-5ED86D68F5D4}"/>
              </a:ext>
            </a:extLst>
          </p:cNvPr>
          <p:cNvSpPr>
            <a:spLocks noGrp="1"/>
          </p:cNvSpPr>
          <p:nvPr>
            <p:ph type="title"/>
          </p:nvPr>
        </p:nvSpPr>
        <p:spPr/>
        <p:txBody>
          <a:bodyPr/>
          <a:lstStyle/>
          <a:p>
            <a:pPr algn="ctr"/>
            <a:r>
              <a:rPr lang="fr-FR" dirty="0"/>
              <a:t>Matrice de corrélation</a:t>
            </a:r>
          </a:p>
        </p:txBody>
      </p:sp>
      <p:pic>
        <p:nvPicPr>
          <p:cNvPr id="4" name="Espace réservé du contenu 3">
            <a:extLst>
              <a:ext uri="{FF2B5EF4-FFF2-40B4-BE49-F238E27FC236}">
                <a16:creationId xmlns:a16="http://schemas.microsoft.com/office/drawing/2014/main" id="{B0DDC355-D91B-46A4-912B-FBBBD846EAB6}"/>
              </a:ext>
            </a:extLst>
          </p:cNvPr>
          <p:cNvPicPr>
            <a:picLocks noGrp="1"/>
          </p:cNvPicPr>
          <p:nvPr>
            <p:ph idx="1"/>
          </p:nvPr>
        </p:nvPicPr>
        <p:blipFill>
          <a:blip r:embed="rId3"/>
          <a:stretch>
            <a:fillRect/>
          </a:stretch>
        </p:blipFill>
        <p:spPr>
          <a:xfrm>
            <a:off x="1940312" y="1416205"/>
            <a:ext cx="8196147" cy="5441795"/>
          </a:xfrm>
          <a:prstGeom prst="rect">
            <a:avLst/>
          </a:prstGeom>
        </p:spPr>
      </p:pic>
    </p:spTree>
    <p:extLst>
      <p:ext uri="{BB962C8B-B14F-4D97-AF65-F5344CB8AC3E}">
        <p14:creationId xmlns:p14="http://schemas.microsoft.com/office/powerpoint/2010/main" val="405838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196A5-77BE-401C-AB22-E58CDAA75865}"/>
              </a:ext>
            </a:extLst>
          </p:cNvPr>
          <p:cNvSpPr>
            <a:spLocks noGrp="1"/>
          </p:cNvSpPr>
          <p:nvPr>
            <p:ph type="title"/>
          </p:nvPr>
        </p:nvSpPr>
        <p:spPr/>
        <p:txBody>
          <a:bodyPr/>
          <a:lstStyle/>
          <a:p>
            <a:pPr algn="ctr"/>
            <a:r>
              <a:rPr lang="fr-FR" dirty="0" err="1"/>
              <a:t>Boxplot</a:t>
            </a:r>
            <a:r>
              <a:rPr lang="fr-FR" dirty="0"/>
              <a:t> Capital/Score</a:t>
            </a:r>
          </a:p>
        </p:txBody>
      </p:sp>
      <p:pic>
        <p:nvPicPr>
          <p:cNvPr id="4" name="Espace réservé du contenu 3">
            <a:extLst>
              <a:ext uri="{FF2B5EF4-FFF2-40B4-BE49-F238E27FC236}">
                <a16:creationId xmlns:a16="http://schemas.microsoft.com/office/drawing/2014/main" id="{D422DB15-85B6-4D14-A6D7-ABF7941050DB}"/>
              </a:ext>
            </a:extLst>
          </p:cNvPr>
          <p:cNvPicPr>
            <a:picLocks noGrp="1"/>
          </p:cNvPicPr>
          <p:nvPr>
            <p:ph idx="1"/>
          </p:nvPr>
        </p:nvPicPr>
        <p:blipFill>
          <a:blip r:embed="rId3"/>
          <a:stretch>
            <a:fillRect/>
          </a:stretch>
        </p:blipFill>
        <p:spPr>
          <a:xfrm>
            <a:off x="2787805" y="1851102"/>
            <a:ext cx="6423102" cy="4650059"/>
          </a:xfrm>
          <a:prstGeom prst="rect">
            <a:avLst/>
          </a:prstGeom>
        </p:spPr>
      </p:pic>
    </p:spTree>
    <p:extLst>
      <p:ext uri="{BB962C8B-B14F-4D97-AF65-F5344CB8AC3E}">
        <p14:creationId xmlns:p14="http://schemas.microsoft.com/office/powerpoint/2010/main" val="369955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13A3CD-32C9-48E2-A92E-0450591E2D46}"/>
              </a:ext>
            </a:extLst>
          </p:cNvPr>
          <p:cNvSpPr>
            <a:spLocks noGrp="1"/>
          </p:cNvSpPr>
          <p:nvPr>
            <p:ph type="title"/>
          </p:nvPr>
        </p:nvSpPr>
        <p:spPr/>
        <p:txBody>
          <a:bodyPr/>
          <a:lstStyle/>
          <a:p>
            <a:pPr algn="ctr"/>
            <a:r>
              <a:rPr lang="fr-FR" dirty="0"/>
              <a:t>Répartition des scores par activité</a:t>
            </a:r>
          </a:p>
        </p:txBody>
      </p:sp>
      <p:pic>
        <p:nvPicPr>
          <p:cNvPr id="4" name="Espace réservé du contenu 3">
            <a:extLst>
              <a:ext uri="{FF2B5EF4-FFF2-40B4-BE49-F238E27FC236}">
                <a16:creationId xmlns:a16="http://schemas.microsoft.com/office/drawing/2014/main" id="{3F450FFD-4645-44FD-982B-F69019644470}"/>
              </a:ext>
            </a:extLst>
          </p:cNvPr>
          <p:cNvPicPr>
            <a:picLocks noGrp="1"/>
          </p:cNvPicPr>
          <p:nvPr>
            <p:ph idx="1"/>
          </p:nvPr>
        </p:nvPicPr>
        <p:blipFill>
          <a:blip r:embed="rId3"/>
          <a:stretch>
            <a:fillRect/>
          </a:stretch>
        </p:blipFill>
        <p:spPr>
          <a:xfrm>
            <a:off x="1217341" y="2487052"/>
            <a:ext cx="3943350" cy="4076700"/>
          </a:xfrm>
          <a:prstGeom prst="rect">
            <a:avLst/>
          </a:prstGeom>
        </p:spPr>
      </p:pic>
      <p:pic>
        <p:nvPicPr>
          <p:cNvPr id="5" name="Image 4">
            <a:extLst>
              <a:ext uri="{FF2B5EF4-FFF2-40B4-BE49-F238E27FC236}">
                <a16:creationId xmlns:a16="http://schemas.microsoft.com/office/drawing/2014/main" id="{06FE3BC5-F435-472A-B012-26BD31832CC6}"/>
              </a:ext>
            </a:extLst>
          </p:cNvPr>
          <p:cNvPicPr/>
          <p:nvPr/>
        </p:nvPicPr>
        <p:blipFill>
          <a:blip r:embed="rId4"/>
          <a:stretch>
            <a:fillRect/>
          </a:stretch>
        </p:blipFill>
        <p:spPr>
          <a:xfrm>
            <a:off x="6581079" y="2487052"/>
            <a:ext cx="3943350" cy="4076700"/>
          </a:xfrm>
          <a:prstGeom prst="rect">
            <a:avLst/>
          </a:prstGeom>
        </p:spPr>
      </p:pic>
      <p:sp>
        <p:nvSpPr>
          <p:cNvPr id="6" name="ZoneTexte 5">
            <a:extLst>
              <a:ext uri="{FF2B5EF4-FFF2-40B4-BE49-F238E27FC236}">
                <a16:creationId xmlns:a16="http://schemas.microsoft.com/office/drawing/2014/main" id="{31F655FD-4449-4514-8CEC-B451367DC56E}"/>
              </a:ext>
            </a:extLst>
          </p:cNvPr>
          <p:cNvSpPr txBox="1"/>
          <p:nvPr/>
        </p:nvSpPr>
        <p:spPr>
          <a:xfrm>
            <a:off x="1462667" y="1984917"/>
            <a:ext cx="2730191" cy="369332"/>
          </a:xfrm>
          <a:prstGeom prst="rect">
            <a:avLst/>
          </a:prstGeom>
          <a:noFill/>
        </p:spPr>
        <p:txBody>
          <a:bodyPr wrap="square" rtlCol="0">
            <a:spAutoFit/>
          </a:bodyPr>
          <a:lstStyle/>
          <a:p>
            <a:r>
              <a:rPr lang="fr-FR" dirty="0"/>
              <a:t>Industries extractives</a:t>
            </a:r>
          </a:p>
        </p:txBody>
      </p:sp>
      <p:sp>
        <p:nvSpPr>
          <p:cNvPr id="7" name="ZoneTexte 6">
            <a:extLst>
              <a:ext uri="{FF2B5EF4-FFF2-40B4-BE49-F238E27FC236}">
                <a16:creationId xmlns:a16="http://schemas.microsoft.com/office/drawing/2014/main" id="{E545A437-94A0-485C-A7AB-4A447FC7D7AD}"/>
              </a:ext>
            </a:extLst>
          </p:cNvPr>
          <p:cNvSpPr txBox="1"/>
          <p:nvPr/>
        </p:nvSpPr>
        <p:spPr>
          <a:xfrm>
            <a:off x="6722325" y="1984917"/>
            <a:ext cx="4016299" cy="369332"/>
          </a:xfrm>
          <a:prstGeom prst="rect">
            <a:avLst/>
          </a:prstGeom>
          <a:noFill/>
        </p:spPr>
        <p:txBody>
          <a:bodyPr wrap="square" rtlCol="0">
            <a:spAutoFit/>
          </a:bodyPr>
          <a:lstStyle/>
          <a:p>
            <a:r>
              <a:rPr lang="fr-FR" dirty="0"/>
              <a:t>Hébergement et restauration</a:t>
            </a:r>
          </a:p>
        </p:txBody>
      </p:sp>
    </p:spTree>
    <p:extLst>
      <p:ext uri="{BB962C8B-B14F-4D97-AF65-F5344CB8AC3E}">
        <p14:creationId xmlns:p14="http://schemas.microsoft.com/office/powerpoint/2010/main" val="249901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29AE1C-CB5E-4C60-94C6-0963C6714DF9}"/>
              </a:ext>
            </a:extLst>
          </p:cNvPr>
          <p:cNvSpPr>
            <a:spLocks noGrp="1"/>
          </p:cNvSpPr>
          <p:nvPr>
            <p:ph type="title"/>
          </p:nvPr>
        </p:nvSpPr>
        <p:spPr/>
        <p:txBody>
          <a:bodyPr/>
          <a:lstStyle/>
          <a:p>
            <a:pPr algn="ctr"/>
            <a:r>
              <a:rPr lang="fr-FR" dirty="0"/>
              <a:t>Tous les SIREN – Répartition des risques de défaillances</a:t>
            </a:r>
          </a:p>
        </p:txBody>
      </p:sp>
      <p:sp>
        <p:nvSpPr>
          <p:cNvPr id="3" name="Espace réservé du contenu 2">
            <a:extLst>
              <a:ext uri="{FF2B5EF4-FFF2-40B4-BE49-F238E27FC236}">
                <a16:creationId xmlns:a16="http://schemas.microsoft.com/office/drawing/2014/main" id="{6F8E3DC0-B91D-4FB0-801D-B4B790B03161}"/>
              </a:ext>
            </a:extLst>
          </p:cNvPr>
          <p:cNvSpPr>
            <a:spLocks noGrp="1"/>
          </p:cNvSpPr>
          <p:nvPr>
            <p:ph idx="1"/>
          </p:nvPr>
        </p:nvSpPr>
        <p:spPr/>
        <p:txBody>
          <a:bodyPr/>
          <a:lstStyle/>
          <a:p>
            <a:r>
              <a:rPr lang="fr-FR" dirty="0"/>
              <a:t>10 983 794 SIREN</a:t>
            </a:r>
          </a:p>
          <a:p>
            <a:r>
              <a:rPr lang="fr-FR" dirty="0"/>
              <a:t>270 765 absorptions </a:t>
            </a:r>
          </a:p>
          <a:p>
            <a:r>
              <a:rPr lang="fr-FR" dirty="0"/>
              <a:t>8 423 243 sans </a:t>
            </a:r>
            <a:r>
              <a:rPr lang="fr-FR" dirty="0" err="1"/>
              <a:t>indiScore</a:t>
            </a:r>
            <a:r>
              <a:rPr lang="fr-FR" dirty="0"/>
              <a:t> il y a 12 mois</a:t>
            </a:r>
          </a:p>
          <a:p>
            <a:r>
              <a:rPr lang="fr-FR" dirty="0"/>
              <a:t>Reste 2 560 551 SIREN</a:t>
            </a:r>
          </a:p>
          <a:p>
            <a:pPr lvl="1"/>
            <a:r>
              <a:rPr lang="fr-FR" dirty="0"/>
              <a:t>2 435 184 actifs</a:t>
            </a:r>
          </a:p>
          <a:p>
            <a:pPr lvl="2"/>
            <a:r>
              <a:rPr lang="fr-FR" dirty="0"/>
              <a:t>2 135 708 bien noté 12 mois avant</a:t>
            </a:r>
          </a:p>
          <a:p>
            <a:pPr lvl="2"/>
            <a:r>
              <a:rPr lang="fr-FR" dirty="0"/>
              <a:t>299 476 mal noté (12% d’erreur)</a:t>
            </a:r>
          </a:p>
          <a:p>
            <a:pPr lvl="1"/>
            <a:r>
              <a:rPr lang="fr-FR" dirty="0"/>
              <a:t>125 367 en défaut</a:t>
            </a:r>
          </a:p>
          <a:p>
            <a:pPr lvl="2"/>
            <a:r>
              <a:rPr lang="fr-FR" dirty="0"/>
              <a:t>80 612 bien noté 12 mois avant (64% d’erreur)</a:t>
            </a:r>
          </a:p>
          <a:p>
            <a:pPr lvl="2"/>
            <a:r>
              <a:rPr lang="fr-FR" dirty="0"/>
              <a:t>44 755 mal noté</a:t>
            </a:r>
          </a:p>
        </p:txBody>
      </p:sp>
    </p:spTree>
    <p:extLst>
      <p:ext uri="{BB962C8B-B14F-4D97-AF65-F5344CB8AC3E}">
        <p14:creationId xmlns:p14="http://schemas.microsoft.com/office/powerpoint/2010/main" val="241534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6629C-D93C-41ED-A9C3-2637A0370B40}"/>
              </a:ext>
            </a:extLst>
          </p:cNvPr>
          <p:cNvSpPr>
            <a:spLocks noGrp="1"/>
          </p:cNvSpPr>
          <p:nvPr>
            <p:ph type="title"/>
          </p:nvPr>
        </p:nvSpPr>
        <p:spPr/>
        <p:txBody>
          <a:bodyPr/>
          <a:lstStyle/>
          <a:p>
            <a:pPr algn="ctr"/>
            <a:r>
              <a:rPr lang="fr-FR" dirty="0"/>
              <a:t>Tous les SIREN – Répartition des risques de défaillances</a:t>
            </a:r>
          </a:p>
        </p:txBody>
      </p:sp>
      <p:pic>
        <p:nvPicPr>
          <p:cNvPr id="4" name="Espace réservé du contenu 3">
            <a:extLst>
              <a:ext uri="{FF2B5EF4-FFF2-40B4-BE49-F238E27FC236}">
                <a16:creationId xmlns:a16="http://schemas.microsoft.com/office/drawing/2014/main" id="{5455A881-9377-4220-8329-F4CA841224B6}"/>
              </a:ext>
            </a:extLst>
          </p:cNvPr>
          <p:cNvPicPr>
            <a:picLocks noGrp="1" noChangeAspect="1"/>
          </p:cNvPicPr>
          <p:nvPr>
            <p:ph idx="1"/>
          </p:nvPr>
        </p:nvPicPr>
        <p:blipFill>
          <a:blip r:embed="rId2"/>
          <a:stretch>
            <a:fillRect/>
          </a:stretch>
        </p:blipFill>
        <p:spPr>
          <a:xfrm>
            <a:off x="838200" y="1835022"/>
            <a:ext cx="10515600" cy="4332544"/>
          </a:xfrm>
          <a:prstGeom prst="rect">
            <a:avLst/>
          </a:prstGeom>
        </p:spPr>
      </p:pic>
    </p:spTree>
    <p:extLst>
      <p:ext uri="{BB962C8B-B14F-4D97-AF65-F5344CB8AC3E}">
        <p14:creationId xmlns:p14="http://schemas.microsoft.com/office/powerpoint/2010/main" val="3212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558E-BDEE-4FF3-B7C0-00C1A56D2DBC}"/>
              </a:ext>
            </a:extLst>
          </p:cNvPr>
          <p:cNvSpPr>
            <a:spLocks noGrp="1"/>
          </p:cNvSpPr>
          <p:nvPr>
            <p:ph type="title"/>
          </p:nvPr>
        </p:nvSpPr>
        <p:spPr/>
        <p:txBody>
          <a:bodyPr/>
          <a:lstStyle/>
          <a:p>
            <a:pPr algn="ctr"/>
            <a:r>
              <a:rPr lang="fr-FR" dirty="0"/>
              <a:t>Sociétés commerciales (CJ=5)</a:t>
            </a:r>
          </a:p>
        </p:txBody>
      </p:sp>
      <p:sp>
        <p:nvSpPr>
          <p:cNvPr id="3" name="Espace réservé du contenu 2">
            <a:extLst>
              <a:ext uri="{FF2B5EF4-FFF2-40B4-BE49-F238E27FC236}">
                <a16:creationId xmlns:a16="http://schemas.microsoft.com/office/drawing/2014/main" id="{65582CAD-C6A2-4CFE-B3FE-083CE531FDD2}"/>
              </a:ext>
            </a:extLst>
          </p:cNvPr>
          <p:cNvSpPr>
            <a:spLocks noGrp="1"/>
          </p:cNvSpPr>
          <p:nvPr>
            <p:ph idx="1"/>
          </p:nvPr>
        </p:nvSpPr>
        <p:spPr/>
        <p:txBody>
          <a:bodyPr/>
          <a:lstStyle/>
          <a:p>
            <a:r>
              <a:rPr lang="fr-FR" dirty="0"/>
              <a:t>2 453 107 SIREN</a:t>
            </a:r>
          </a:p>
          <a:p>
            <a:r>
              <a:rPr lang="fr-FR" dirty="0"/>
              <a:t>96 785 absorptions </a:t>
            </a:r>
          </a:p>
          <a:p>
            <a:r>
              <a:rPr lang="fr-FR" dirty="0"/>
              <a:t>1 212 476 sans </a:t>
            </a:r>
            <a:r>
              <a:rPr lang="fr-FR" dirty="0" err="1"/>
              <a:t>indiScore</a:t>
            </a:r>
            <a:r>
              <a:rPr lang="fr-FR" dirty="0"/>
              <a:t> il y a 12 mois</a:t>
            </a:r>
          </a:p>
          <a:p>
            <a:r>
              <a:rPr lang="fr-FR" dirty="0"/>
              <a:t>Reste 1 143 846 SIREN</a:t>
            </a:r>
          </a:p>
          <a:p>
            <a:pPr lvl="1"/>
            <a:r>
              <a:rPr lang="fr-FR" dirty="0"/>
              <a:t>1 075 560 actifs</a:t>
            </a:r>
          </a:p>
          <a:p>
            <a:pPr lvl="2"/>
            <a:r>
              <a:rPr lang="fr-FR" dirty="0"/>
              <a:t>837 555 bien noté 12 mois avant</a:t>
            </a:r>
          </a:p>
          <a:p>
            <a:pPr lvl="2"/>
            <a:r>
              <a:rPr lang="fr-FR" dirty="0"/>
              <a:t>238 005 mal noté (22% d’erreur)</a:t>
            </a:r>
          </a:p>
          <a:p>
            <a:pPr lvl="1"/>
            <a:r>
              <a:rPr lang="fr-FR" dirty="0"/>
              <a:t>68 286 en défaut</a:t>
            </a:r>
          </a:p>
          <a:p>
            <a:pPr lvl="2"/>
            <a:r>
              <a:rPr lang="fr-FR" dirty="0"/>
              <a:t>35 568 bien noté 12 mois avant (52% d’erreur)</a:t>
            </a:r>
          </a:p>
          <a:p>
            <a:pPr lvl="2"/>
            <a:r>
              <a:rPr lang="fr-FR" dirty="0"/>
              <a:t>32 718 mal noté</a:t>
            </a:r>
          </a:p>
        </p:txBody>
      </p:sp>
    </p:spTree>
    <p:extLst>
      <p:ext uri="{BB962C8B-B14F-4D97-AF65-F5344CB8AC3E}">
        <p14:creationId xmlns:p14="http://schemas.microsoft.com/office/powerpoint/2010/main" val="2053961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79A8D-32BD-4A46-98D6-9002C860EA60}"/>
              </a:ext>
            </a:extLst>
          </p:cNvPr>
          <p:cNvSpPr>
            <a:spLocks noGrp="1"/>
          </p:cNvSpPr>
          <p:nvPr>
            <p:ph type="title"/>
          </p:nvPr>
        </p:nvSpPr>
        <p:spPr/>
        <p:txBody>
          <a:bodyPr/>
          <a:lstStyle/>
          <a:p>
            <a:pPr algn="ctr"/>
            <a:r>
              <a:rPr lang="fr-FR" dirty="0"/>
              <a:t>Sociétés commerciales</a:t>
            </a:r>
            <a:br>
              <a:rPr lang="fr-FR" dirty="0"/>
            </a:br>
            <a:r>
              <a:rPr lang="fr-FR" dirty="0"/>
              <a:t>Algorithme actuel</a:t>
            </a:r>
          </a:p>
        </p:txBody>
      </p:sp>
      <p:pic>
        <p:nvPicPr>
          <p:cNvPr id="8" name="Espace réservé du contenu 7">
            <a:extLst>
              <a:ext uri="{FF2B5EF4-FFF2-40B4-BE49-F238E27FC236}">
                <a16:creationId xmlns:a16="http://schemas.microsoft.com/office/drawing/2014/main" id="{40D8A38A-197C-4799-8BEB-39A808E2667F}"/>
              </a:ext>
            </a:extLst>
          </p:cNvPr>
          <p:cNvPicPr>
            <a:picLocks noGrp="1" noChangeAspect="1"/>
          </p:cNvPicPr>
          <p:nvPr>
            <p:ph idx="1"/>
          </p:nvPr>
        </p:nvPicPr>
        <p:blipFill>
          <a:blip r:embed="rId3"/>
          <a:stretch>
            <a:fillRect/>
          </a:stretch>
        </p:blipFill>
        <p:spPr>
          <a:xfrm>
            <a:off x="841206" y="1825625"/>
            <a:ext cx="10509587" cy="4351338"/>
          </a:xfrm>
          <a:prstGeom prst="rect">
            <a:avLst/>
          </a:prstGeom>
        </p:spPr>
      </p:pic>
    </p:spTree>
    <p:extLst>
      <p:ext uri="{BB962C8B-B14F-4D97-AF65-F5344CB8AC3E}">
        <p14:creationId xmlns:p14="http://schemas.microsoft.com/office/powerpoint/2010/main" val="135465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79A8D-32BD-4A46-98D6-9002C860EA60}"/>
              </a:ext>
            </a:extLst>
          </p:cNvPr>
          <p:cNvSpPr>
            <a:spLocks noGrp="1"/>
          </p:cNvSpPr>
          <p:nvPr>
            <p:ph type="title"/>
          </p:nvPr>
        </p:nvSpPr>
        <p:spPr/>
        <p:txBody>
          <a:bodyPr/>
          <a:lstStyle/>
          <a:p>
            <a:pPr algn="ctr"/>
            <a:r>
              <a:rPr lang="fr-FR" dirty="0"/>
              <a:t>Sociétés commerciales</a:t>
            </a:r>
            <a:br>
              <a:rPr lang="fr-FR" dirty="0"/>
            </a:br>
            <a:r>
              <a:rPr lang="fr-FR" dirty="0"/>
              <a:t>Algorithme actuel (jeu de test)</a:t>
            </a:r>
          </a:p>
        </p:txBody>
      </p:sp>
      <p:pic>
        <p:nvPicPr>
          <p:cNvPr id="6" name="Espace réservé du contenu 5">
            <a:extLst>
              <a:ext uri="{FF2B5EF4-FFF2-40B4-BE49-F238E27FC236}">
                <a16:creationId xmlns:a16="http://schemas.microsoft.com/office/drawing/2014/main" id="{208432DD-743C-45FD-BDB0-A9F2B823B8B6}"/>
              </a:ext>
            </a:extLst>
          </p:cNvPr>
          <p:cNvPicPr>
            <a:picLocks noGrp="1" noChangeAspect="1"/>
          </p:cNvPicPr>
          <p:nvPr>
            <p:ph idx="1"/>
          </p:nvPr>
        </p:nvPicPr>
        <p:blipFill>
          <a:blip r:embed="rId3"/>
          <a:stretch>
            <a:fillRect/>
          </a:stretch>
        </p:blipFill>
        <p:spPr>
          <a:prstGeom prst="rect">
            <a:avLst/>
          </a:prstGeom>
        </p:spPr>
      </p:pic>
      <p:pic>
        <p:nvPicPr>
          <p:cNvPr id="7" name="Image 6">
            <a:extLst>
              <a:ext uri="{FF2B5EF4-FFF2-40B4-BE49-F238E27FC236}">
                <a16:creationId xmlns:a16="http://schemas.microsoft.com/office/drawing/2014/main" id="{2106DB0F-C907-4FEA-ACD2-F35807A61BFF}"/>
              </a:ext>
            </a:extLst>
          </p:cNvPr>
          <p:cNvPicPr>
            <a:picLocks noChangeAspect="1"/>
          </p:cNvPicPr>
          <p:nvPr/>
        </p:nvPicPr>
        <p:blipFill>
          <a:blip r:embed="rId4"/>
          <a:stretch>
            <a:fillRect/>
          </a:stretch>
        </p:blipFill>
        <p:spPr>
          <a:xfrm>
            <a:off x="9829800" y="680243"/>
            <a:ext cx="1524000" cy="695325"/>
          </a:xfrm>
          <a:prstGeom prst="rect">
            <a:avLst/>
          </a:prstGeom>
        </p:spPr>
      </p:pic>
    </p:spTree>
    <p:extLst>
      <p:ext uri="{BB962C8B-B14F-4D97-AF65-F5344CB8AC3E}">
        <p14:creationId xmlns:p14="http://schemas.microsoft.com/office/powerpoint/2010/main" val="106942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Préparation des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Modifications</a:t>
            </a:r>
          </a:p>
          <a:p>
            <a:pPr lvl="1"/>
            <a:r>
              <a:rPr lang="fr-FR" dirty="0"/>
              <a:t>Code NAF de niveau 1 (21 différents au lieu de 732)</a:t>
            </a:r>
          </a:p>
          <a:p>
            <a:pPr lvl="1"/>
            <a:r>
              <a:rPr lang="fr-FR" dirty="0"/>
              <a:t>Année de création changée en âge</a:t>
            </a:r>
          </a:p>
          <a:p>
            <a:r>
              <a:rPr lang="fr-FR" dirty="0"/>
              <a:t>Binarisation des </a:t>
            </a:r>
            <a:r>
              <a:rPr lang="fr-FR" dirty="0" err="1"/>
              <a:t>features</a:t>
            </a:r>
            <a:r>
              <a:rPr lang="fr-FR" dirty="0"/>
              <a:t> catégorielles</a:t>
            </a:r>
          </a:p>
          <a:p>
            <a:r>
              <a:rPr lang="fr-FR" dirty="0"/>
              <a:t>Borne supérieure aux </a:t>
            </a:r>
            <a:r>
              <a:rPr lang="fr-FR" dirty="0" err="1"/>
              <a:t>outliers</a:t>
            </a:r>
            <a:endParaRPr lang="fr-FR" dirty="0"/>
          </a:p>
          <a:p>
            <a:r>
              <a:rPr lang="fr-FR" dirty="0"/>
              <a:t>Jeu d’entrainement, jeu de test</a:t>
            </a:r>
          </a:p>
          <a:p>
            <a:r>
              <a:rPr lang="fr-FR" dirty="0" err="1"/>
              <a:t>Scaling</a:t>
            </a:r>
            <a:r>
              <a:rPr lang="fr-FR" dirty="0"/>
              <a:t> des données numériques avec le jeu d’entrainement</a:t>
            </a:r>
          </a:p>
          <a:p>
            <a:r>
              <a:rPr lang="fr-FR" dirty="0"/>
              <a:t>Utilisation d’un </a:t>
            </a:r>
            <a:r>
              <a:rPr lang="fr-FR" dirty="0" err="1"/>
              <a:t>GridSearch</a:t>
            </a:r>
            <a:r>
              <a:rPr lang="fr-FR" dirty="0"/>
              <a:t> avec validation croisée</a:t>
            </a:r>
          </a:p>
          <a:p>
            <a:r>
              <a:rPr lang="fr-FR" dirty="0"/>
              <a:t>Evaluation de l’algorithme : AUC (Area Under the </a:t>
            </a:r>
            <a:r>
              <a:rPr lang="fr-FR" dirty="0" err="1"/>
              <a:t>Curve</a:t>
            </a:r>
            <a:r>
              <a:rPr lang="fr-FR" dirty="0"/>
              <a:t>)</a:t>
            </a:r>
          </a:p>
        </p:txBody>
      </p:sp>
    </p:spTree>
    <p:extLst>
      <p:ext uri="{BB962C8B-B14F-4D97-AF65-F5344CB8AC3E}">
        <p14:creationId xmlns:p14="http://schemas.microsoft.com/office/powerpoint/2010/main" val="230058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Sommaire</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a:xfrm>
            <a:off x="3055434" y="1951463"/>
            <a:ext cx="8298366" cy="4225500"/>
          </a:xfrm>
        </p:spPr>
        <p:txBody>
          <a:bodyPr/>
          <a:lstStyle/>
          <a:p>
            <a:r>
              <a:rPr lang="fr-FR" altLang="fr-FR" dirty="0"/>
              <a:t>Introduction</a:t>
            </a:r>
          </a:p>
          <a:p>
            <a:r>
              <a:rPr lang="fr-FR" altLang="fr-FR" dirty="0"/>
              <a:t>Les statistiques</a:t>
            </a:r>
          </a:p>
          <a:p>
            <a:r>
              <a:rPr lang="fr-FR" altLang="fr-FR" dirty="0"/>
              <a:t>Les données</a:t>
            </a:r>
          </a:p>
          <a:p>
            <a:pPr lvl="1"/>
            <a:r>
              <a:rPr lang="fr-FR" altLang="fr-FR" dirty="0"/>
              <a:t>Préparation</a:t>
            </a:r>
          </a:p>
          <a:p>
            <a:pPr lvl="1"/>
            <a:r>
              <a:rPr lang="fr-FR" altLang="fr-FR" dirty="0"/>
              <a:t>Cible</a:t>
            </a:r>
          </a:p>
          <a:p>
            <a:r>
              <a:rPr lang="fr-FR" altLang="fr-FR" dirty="0"/>
              <a:t>Exploration – Matrice de confusion</a:t>
            </a:r>
          </a:p>
          <a:p>
            <a:r>
              <a:rPr lang="fr-FR" altLang="fr-FR" dirty="0"/>
              <a:t>Modélisation</a:t>
            </a:r>
          </a:p>
          <a:p>
            <a:r>
              <a:rPr lang="fr-FR" altLang="fr-FR"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7D96BB-CD5C-470B-8216-6A21BA674473}"/>
              </a:ext>
            </a:extLst>
          </p:cNvPr>
          <p:cNvSpPr>
            <a:spLocks noGrp="1"/>
          </p:cNvSpPr>
          <p:nvPr>
            <p:ph type="title"/>
          </p:nvPr>
        </p:nvSpPr>
        <p:spPr/>
        <p:txBody>
          <a:bodyPr/>
          <a:lstStyle/>
          <a:p>
            <a:pPr algn="ctr"/>
            <a:r>
              <a:rPr lang="fr-FR" dirty="0"/>
              <a:t>Modélisation</a:t>
            </a:r>
          </a:p>
        </p:txBody>
      </p:sp>
      <p:sp>
        <p:nvSpPr>
          <p:cNvPr id="3" name="Espace réservé du contenu 2">
            <a:extLst>
              <a:ext uri="{FF2B5EF4-FFF2-40B4-BE49-F238E27FC236}">
                <a16:creationId xmlns:a16="http://schemas.microsoft.com/office/drawing/2014/main" id="{32105C5F-540C-4923-A43E-E1FEE1AAED5F}"/>
              </a:ext>
            </a:extLst>
          </p:cNvPr>
          <p:cNvSpPr>
            <a:spLocks noGrp="1"/>
          </p:cNvSpPr>
          <p:nvPr>
            <p:ph idx="1"/>
          </p:nvPr>
        </p:nvSpPr>
        <p:spPr/>
        <p:txBody>
          <a:bodyPr/>
          <a:lstStyle/>
          <a:p>
            <a:r>
              <a:rPr lang="fr-FR" dirty="0"/>
              <a:t>Recherche d’un modèle de classifieur </a:t>
            </a:r>
          </a:p>
          <a:p>
            <a:pPr lvl="1"/>
            <a:r>
              <a:rPr lang="fr-FR" dirty="0"/>
              <a:t>Cas 1 : Toutes les variables à notre disposition</a:t>
            </a:r>
          </a:p>
          <a:p>
            <a:pPr lvl="2"/>
            <a:r>
              <a:rPr lang="fr-FR" dirty="0"/>
              <a:t>Classifieur </a:t>
            </a:r>
            <a:r>
              <a:rPr lang="fr-FR" dirty="0" err="1"/>
              <a:t>naif</a:t>
            </a:r>
            <a:r>
              <a:rPr lang="fr-FR" dirty="0"/>
              <a:t> (AUC = 0.5 comme prévu)</a:t>
            </a:r>
          </a:p>
          <a:p>
            <a:pPr lvl="2"/>
            <a:r>
              <a:rPr lang="fr-FR" dirty="0" err="1"/>
              <a:t>Logistic</a:t>
            </a:r>
            <a:r>
              <a:rPr lang="fr-FR" dirty="0"/>
              <a:t> </a:t>
            </a:r>
            <a:r>
              <a:rPr lang="fr-FR" dirty="0" err="1"/>
              <a:t>Regression</a:t>
            </a:r>
            <a:endParaRPr lang="fr-FR" dirty="0"/>
          </a:p>
          <a:p>
            <a:pPr lvl="2"/>
            <a:r>
              <a:rPr lang="fr-FR" dirty="0"/>
              <a:t>Extra </a:t>
            </a:r>
            <a:r>
              <a:rPr lang="fr-FR" dirty="0" err="1"/>
              <a:t>Trees</a:t>
            </a:r>
            <a:endParaRPr lang="fr-FR" dirty="0"/>
          </a:p>
          <a:p>
            <a:pPr lvl="2"/>
            <a:r>
              <a:rPr lang="fr-FR" dirty="0" err="1"/>
              <a:t>Random</a:t>
            </a:r>
            <a:r>
              <a:rPr lang="fr-FR" dirty="0"/>
              <a:t> Forest</a:t>
            </a:r>
          </a:p>
          <a:p>
            <a:pPr lvl="2"/>
            <a:r>
              <a:rPr lang="fr-FR" dirty="0" err="1"/>
              <a:t>Gaussian</a:t>
            </a:r>
            <a:r>
              <a:rPr lang="fr-FR" dirty="0"/>
              <a:t> </a:t>
            </a:r>
            <a:r>
              <a:rPr lang="fr-FR" dirty="0" err="1"/>
              <a:t>Naive</a:t>
            </a:r>
            <a:r>
              <a:rPr lang="fr-FR" dirty="0"/>
              <a:t> Bayes (Pas performant, AUC faible et calcul long)</a:t>
            </a:r>
          </a:p>
          <a:p>
            <a:pPr lvl="2"/>
            <a:r>
              <a:rPr lang="fr-FR" dirty="0"/>
              <a:t>KNN (Calcul vraiment trop long)</a:t>
            </a:r>
          </a:p>
          <a:p>
            <a:pPr lvl="2"/>
            <a:r>
              <a:rPr lang="fr-FR" dirty="0" err="1"/>
              <a:t>Grandient</a:t>
            </a:r>
            <a:r>
              <a:rPr lang="fr-FR" dirty="0"/>
              <a:t> </a:t>
            </a:r>
            <a:r>
              <a:rPr lang="fr-FR" dirty="0" err="1"/>
              <a:t>Boosting</a:t>
            </a:r>
            <a:r>
              <a:rPr lang="fr-FR" dirty="0"/>
              <a:t> (Calcul vraiment trop long aussi)</a:t>
            </a:r>
          </a:p>
          <a:p>
            <a:pPr lvl="1"/>
            <a:r>
              <a:rPr lang="fr-FR" dirty="0"/>
              <a:t>Cas 2 : Sans les </a:t>
            </a:r>
            <a:r>
              <a:rPr lang="fr-FR" dirty="0" err="1"/>
              <a:t>features</a:t>
            </a:r>
            <a:r>
              <a:rPr lang="fr-FR" dirty="0"/>
              <a:t> ‘maison’ : score, encours, </a:t>
            </a:r>
            <a:r>
              <a:rPr lang="fr-FR" dirty="0" err="1"/>
              <a:t>procol</a:t>
            </a:r>
            <a:r>
              <a:rPr lang="fr-FR" dirty="0"/>
              <a:t> et leur historique</a:t>
            </a:r>
          </a:p>
          <a:p>
            <a:pPr lvl="2"/>
            <a:r>
              <a:rPr lang="fr-FR" dirty="0" err="1"/>
              <a:t>Random</a:t>
            </a:r>
            <a:r>
              <a:rPr lang="fr-FR" dirty="0"/>
              <a:t> Forest pour comparer l’importance des variables</a:t>
            </a:r>
          </a:p>
          <a:p>
            <a:pPr marL="1371600" lvl="2" indent="-457200">
              <a:buFont typeface="+mj-lt"/>
              <a:buAutoNum type="arabicPeriod"/>
            </a:pPr>
            <a:endParaRPr lang="fr-FR" dirty="0"/>
          </a:p>
        </p:txBody>
      </p:sp>
    </p:spTree>
    <p:extLst>
      <p:ext uri="{BB962C8B-B14F-4D97-AF65-F5344CB8AC3E}">
        <p14:creationId xmlns:p14="http://schemas.microsoft.com/office/powerpoint/2010/main" val="2793489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A815F-186D-4E13-BBA0-B22F2D79874C}"/>
              </a:ext>
            </a:extLst>
          </p:cNvPr>
          <p:cNvSpPr>
            <a:spLocks noGrp="1"/>
          </p:cNvSpPr>
          <p:nvPr>
            <p:ph type="title"/>
          </p:nvPr>
        </p:nvSpPr>
        <p:spPr/>
        <p:txBody>
          <a:bodyPr/>
          <a:lstStyle/>
          <a:p>
            <a:r>
              <a:rPr lang="fr-FR" dirty="0" err="1"/>
              <a:t>Logistic</a:t>
            </a:r>
            <a:r>
              <a:rPr lang="fr-FR" dirty="0"/>
              <a:t> </a:t>
            </a:r>
            <a:r>
              <a:rPr lang="fr-FR" dirty="0" err="1"/>
              <a:t>Regression</a:t>
            </a:r>
            <a:endParaRPr lang="fr-FR" dirty="0"/>
          </a:p>
        </p:txBody>
      </p:sp>
      <p:pic>
        <p:nvPicPr>
          <p:cNvPr id="8" name="Espace réservé du contenu 7">
            <a:extLst>
              <a:ext uri="{FF2B5EF4-FFF2-40B4-BE49-F238E27FC236}">
                <a16:creationId xmlns:a16="http://schemas.microsoft.com/office/drawing/2014/main" id="{7C459A7A-0D3D-40DB-B3A3-1E9E86334FC9}"/>
              </a:ext>
            </a:extLst>
          </p:cNvPr>
          <p:cNvPicPr>
            <a:picLocks noGrp="1" noChangeAspect="1"/>
          </p:cNvPicPr>
          <p:nvPr>
            <p:ph idx="1"/>
          </p:nvPr>
        </p:nvPicPr>
        <p:blipFill>
          <a:blip r:embed="rId3"/>
          <a:stretch>
            <a:fillRect/>
          </a:stretch>
        </p:blipFill>
        <p:spPr>
          <a:prstGeom prst="rect">
            <a:avLst/>
          </a:prstGeom>
        </p:spPr>
      </p:pic>
      <p:pic>
        <p:nvPicPr>
          <p:cNvPr id="9" name="Image 8">
            <a:extLst>
              <a:ext uri="{FF2B5EF4-FFF2-40B4-BE49-F238E27FC236}">
                <a16:creationId xmlns:a16="http://schemas.microsoft.com/office/drawing/2014/main" id="{E00D0ABB-AEB2-4C82-A147-B1B7D8A35043}"/>
              </a:ext>
            </a:extLst>
          </p:cNvPr>
          <p:cNvPicPr>
            <a:picLocks noChangeAspect="1"/>
          </p:cNvPicPr>
          <p:nvPr/>
        </p:nvPicPr>
        <p:blipFill>
          <a:blip r:embed="rId4"/>
          <a:stretch>
            <a:fillRect/>
          </a:stretch>
        </p:blipFill>
        <p:spPr>
          <a:xfrm>
            <a:off x="9839325" y="694531"/>
            <a:ext cx="1514475" cy="666750"/>
          </a:xfrm>
          <a:prstGeom prst="rect">
            <a:avLst/>
          </a:prstGeom>
        </p:spPr>
      </p:pic>
    </p:spTree>
    <p:extLst>
      <p:ext uri="{BB962C8B-B14F-4D97-AF65-F5344CB8AC3E}">
        <p14:creationId xmlns:p14="http://schemas.microsoft.com/office/powerpoint/2010/main" val="2423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E2038-D41D-4AC9-A541-B47EB6F99B3B}"/>
              </a:ext>
            </a:extLst>
          </p:cNvPr>
          <p:cNvSpPr>
            <a:spLocks noGrp="1"/>
          </p:cNvSpPr>
          <p:nvPr>
            <p:ph type="title"/>
          </p:nvPr>
        </p:nvSpPr>
        <p:spPr/>
        <p:txBody>
          <a:bodyPr/>
          <a:lstStyle/>
          <a:p>
            <a:r>
              <a:rPr lang="fr-FR" dirty="0" err="1"/>
              <a:t>ExtraTrees</a:t>
            </a:r>
            <a:endParaRPr lang="fr-FR" dirty="0"/>
          </a:p>
        </p:txBody>
      </p:sp>
      <p:pic>
        <p:nvPicPr>
          <p:cNvPr id="5" name="Espace réservé du contenu 4">
            <a:extLst>
              <a:ext uri="{FF2B5EF4-FFF2-40B4-BE49-F238E27FC236}">
                <a16:creationId xmlns:a16="http://schemas.microsoft.com/office/drawing/2014/main" id="{F312D15B-D9A9-4C00-BEF3-98BBBAB7E769}"/>
              </a:ext>
            </a:extLst>
          </p:cNvPr>
          <p:cNvPicPr>
            <a:picLocks noGrp="1" noChangeAspect="1"/>
          </p:cNvPicPr>
          <p:nvPr>
            <p:ph idx="1"/>
          </p:nvPr>
        </p:nvPicPr>
        <p:blipFill>
          <a:blip r:embed="rId3"/>
          <a:stretch>
            <a:fillRect/>
          </a:stretch>
        </p:blipFill>
        <p:spPr>
          <a:prstGeom prst="rect">
            <a:avLst/>
          </a:prstGeom>
        </p:spPr>
      </p:pic>
      <p:pic>
        <p:nvPicPr>
          <p:cNvPr id="6" name="Image 5">
            <a:extLst>
              <a:ext uri="{FF2B5EF4-FFF2-40B4-BE49-F238E27FC236}">
                <a16:creationId xmlns:a16="http://schemas.microsoft.com/office/drawing/2014/main" id="{A15EA918-83AC-4699-A767-607FE95BE368}"/>
              </a:ext>
            </a:extLst>
          </p:cNvPr>
          <p:cNvPicPr>
            <a:picLocks noChangeAspect="1"/>
          </p:cNvPicPr>
          <p:nvPr/>
        </p:nvPicPr>
        <p:blipFill>
          <a:blip r:embed="rId4"/>
          <a:stretch>
            <a:fillRect/>
          </a:stretch>
        </p:blipFill>
        <p:spPr>
          <a:xfrm>
            <a:off x="9858375" y="694531"/>
            <a:ext cx="1495425" cy="666750"/>
          </a:xfrm>
          <a:prstGeom prst="rect">
            <a:avLst/>
          </a:prstGeom>
        </p:spPr>
      </p:pic>
    </p:spTree>
    <p:extLst>
      <p:ext uri="{BB962C8B-B14F-4D97-AF65-F5344CB8AC3E}">
        <p14:creationId xmlns:p14="http://schemas.microsoft.com/office/powerpoint/2010/main" val="389614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A815F-186D-4E13-BBA0-B22F2D79874C}"/>
              </a:ext>
            </a:extLst>
          </p:cNvPr>
          <p:cNvSpPr>
            <a:spLocks noGrp="1"/>
          </p:cNvSpPr>
          <p:nvPr>
            <p:ph type="title"/>
          </p:nvPr>
        </p:nvSpPr>
        <p:spPr/>
        <p:txBody>
          <a:bodyPr/>
          <a:lstStyle/>
          <a:p>
            <a:r>
              <a:rPr lang="fr-FR" dirty="0" err="1"/>
              <a:t>Random</a:t>
            </a:r>
            <a:r>
              <a:rPr lang="fr-FR" dirty="0"/>
              <a:t> Forest</a:t>
            </a:r>
          </a:p>
        </p:txBody>
      </p:sp>
      <p:pic>
        <p:nvPicPr>
          <p:cNvPr id="5" name="Espace réservé du contenu 4">
            <a:extLst>
              <a:ext uri="{FF2B5EF4-FFF2-40B4-BE49-F238E27FC236}">
                <a16:creationId xmlns:a16="http://schemas.microsoft.com/office/drawing/2014/main" id="{D4F459E4-B0F3-44BF-A763-6E8401790EC8}"/>
              </a:ext>
            </a:extLst>
          </p:cNvPr>
          <p:cNvPicPr>
            <a:picLocks noGrp="1" noChangeAspect="1"/>
          </p:cNvPicPr>
          <p:nvPr>
            <p:ph idx="1"/>
          </p:nvPr>
        </p:nvPicPr>
        <p:blipFill>
          <a:blip r:embed="rId3"/>
          <a:stretch>
            <a:fillRect/>
          </a:stretch>
        </p:blipFill>
        <p:spPr>
          <a:prstGeom prst="rect">
            <a:avLst/>
          </a:prstGeom>
        </p:spPr>
      </p:pic>
      <p:pic>
        <p:nvPicPr>
          <p:cNvPr id="6" name="Image 5">
            <a:extLst>
              <a:ext uri="{FF2B5EF4-FFF2-40B4-BE49-F238E27FC236}">
                <a16:creationId xmlns:a16="http://schemas.microsoft.com/office/drawing/2014/main" id="{6CD40221-37B7-4B92-B167-ECB11C2BACCD}"/>
              </a:ext>
            </a:extLst>
          </p:cNvPr>
          <p:cNvPicPr>
            <a:picLocks noChangeAspect="1"/>
          </p:cNvPicPr>
          <p:nvPr/>
        </p:nvPicPr>
        <p:blipFill>
          <a:blip r:embed="rId4"/>
          <a:stretch>
            <a:fillRect/>
          </a:stretch>
        </p:blipFill>
        <p:spPr>
          <a:xfrm>
            <a:off x="9848850" y="699293"/>
            <a:ext cx="1504950" cy="657225"/>
          </a:xfrm>
          <a:prstGeom prst="rect">
            <a:avLst/>
          </a:prstGeom>
        </p:spPr>
      </p:pic>
    </p:spTree>
    <p:extLst>
      <p:ext uri="{BB962C8B-B14F-4D97-AF65-F5344CB8AC3E}">
        <p14:creationId xmlns:p14="http://schemas.microsoft.com/office/powerpoint/2010/main" val="3089374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79B6AAC-FC31-4A85-AD0C-33EC4EA48A98}"/>
              </a:ext>
            </a:extLst>
          </p:cNvPr>
          <p:cNvPicPr>
            <a:picLocks noGrp="1" noChangeAspect="1"/>
          </p:cNvPicPr>
          <p:nvPr>
            <p:ph idx="1"/>
          </p:nvPr>
        </p:nvPicPr>
        <p:blipFill>
          <a:blip r:embed="rId2"/>
          <a:stretch>
            <a:fillRect/>
          </a:stretch>
        </p:blipFill>
        <p:spPr>
          <a:xfrm>
            <a:off x="2755246" y="1825625"/>
            <a:ext cx="6681507" cy="4351338"/>
          </a:xfrm>
          <a:prstGeom prst="rect">
            <a:avLst/>
          </a:prstGeom>
        </p:spPr>
      </p:pic>
      <p:sp>
        <p:nvSpPr>
          <p:cNvPr id="2" name="Titre 1">
            <a:extLst>
              <a:ext uri="{FF2B5EF4-FFF2-40B4-BE49-F238E27FC236}">
                <a16:creationId xmlns:a16="http://schemas.microsoft.com/office/drawing/2014/main" id="{63F296B4-0338-4DCE-A051-AF7307ECE799}"/>
              </a:ext>
            </a:extLst>
          </p:cNvPr>
          <p:cNvSpPr>
            <a:spLocks noGrp="1"/>
          </p:cNvSpPr>
          <p:nvPr>
            <p:ph type="title"/>
          </p:nvPr>
        </p:nvSpPr>
        <p:spPr/>
        <p:txBody>
          <a:bodyPr/>
          <a:lstStyle/>
          <a:p>
            <a:pPr algn="ctr"/>
            <a:r>
              <a:rPr lang="fr-FR" dirty="0"/>
              <a:t>Comparaison des modèles</a:t>
            </a:r>
          </a:p>
        </p:txBody>
      </p:sp>
      <p:cxnSp>
        <p:nvCxnSpPr>
          <p:cNvPr id="6" name="Connecteur droit avec flèche 5">
            <a:extLst>
              <a:ext uri="{FF2B5EF4-FFF2-40B4-BE49-F238E27FC236}">
                <a16:creationId xmlns:a16="http://schemas.microsoft.com/office/drawing/2014/main" id="{9C73427D-E4E5-4AAB-B03B-EE44C35EC8DC}"/>
              </a:ext>
            </a:extLst>
          </p:cNvPr>
          <p:cNvCxnSpPr/>
          <p:nvPr/>
        </p:nvCxnSpPr>
        <p:spPr>
          <a:xfrm>
            <a:off x="6404095" y="2995863"/>
            <a:ext cx="733927" cy="721895"/>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874BFDDF-DB7C-40F5-B13A-9209E076EEEC}"/>
              </a:ext>
            </a:extLst>
          </p:cNvPr>
          <p:cNvSpPr txBox="1"/>
          <p:nvPr/>
        </p:nvSpPr>
        <p:spPr>
          <a:xfrm>
            <a:off x="7138022" y="3537284"/>
            <a:ext cx="2550695" cy="923330"/>
          </a:xfrm>
          <a:prstGeom prst="rect">
            <a:avLst/>
          </a:prstGeom>
          <a:noFill/>
        </p:spPr>
        <p:txBody>
          <a:bodyPr wrap="square" rtlCol="0">
            <a:spAutoFit/>
          </a:bodyPr>
          <a:lstStyle/>
          <a:p>
            <a:r>
              <a:rPr lang="fr-FR" dirty="0"/>
              <a:t>Correspond au seuil séparant les résultats vrais et faux</a:t>
            </a:r>
          </a:p>
        </p:txBody>
      </p:sp>
    </p:spTree>
    <p:extLst>
      <p:ext uri="{BB962C8B-B14F-4D97-AF65-F5344CB8AC3E}">
        <p14:creationId xmlns:p14="http://schemas.microsoft.com/office/powerpoint/2010/main" val="118800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79B6AAC-FC31-4A85-AD0C-33EC4EA48A98}"/>
              </a:ext>
            </a:extLst>
          </p:cNvPr>
          <p:cNvPicPr>
            <a:picLocks noGrp="1" noChangeAspect="1"/>
          </p:cNvPicPr>
          <p:nvPr>
            <p:ph idx="1"/>
          </p:nvPr>
        </p:nvPicPr>
        <p:blipFill>
          <a:blip r:embed="rId3"/>
          <a:stretch>
            <a:fillRect/>
          </a:stretch>
        </p:blipFill>
        <p:spPr>
          <a:xfrm>
            <a:off x="2755246" y="1825625"/>
            <a:ext cx="6681507" cy="4351338"/>
          </a:xfrm>
          <a:prstGeom prst="rect">
            <a:avLst/>
          </a:prstGeom>
        </p:spPr>
      </p:pic>
      <p:sp>
        <p:nvSpPr>
          <p:cNvPr id="2" name="Titre 1">
            <a:extLst>
              <a:ext uri="{FF2B5EF4-FFF2-40B4-BE49-F238E27FC236}">
                <a16:creationId xmlns:a16="http://schemas.microsoft.com/office/drawing/2014/main" id="{63F296B4-0338-4DCE-A051-AF7307ECE799}"/>
              </a:ext>
            </a:extLst>
          </p:cNvPr>
          <p:cNvSpPr>
            <a:spLocks noGrp="1"/>
          </p:cNvSpPr>
          <p:nvPr>
            <p:ph type="title"/>
          </p:nvPr>
        </p:nvSpPr>
        <p:spPr/>
        <p:txBody>
          <a:bodyPr/>
          <a:lstStyle/>
          <a:p>
            <a:pPr algn="ctr"/>
            <a:r>
              <a:rPr lang="fr-FR" dirty="0"/>
              <a:t>Comparaison des modèles</a:t>
            </a:r>
          </a:p>
        </p:txBody>
      </p:sp>
    </p:spTree>
    <p:extLst>
      <p:ext uri="{BB962C8B-B14F-4D97-AF65-F5344CB8AC3E}">
        <p14:creationId xmlns:p14="http://schemas.microsoft.com/office/powerpoint/2010/main" val="3827282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4316AF-AB5D-4311-89D8-04EA7038C8E9}"/>
              </a:ext>
            </a:extLst>
          </p:cNvPr>
          <p:cNvSpPr>
            <a:spLocks noGrp="1"/>
          </p:cNvSpPr>
          <p:nvPr>
            <p:ph type="title"/>
          </p:nvPr>
        </p:nvSpPr>
        <p:spPr/>
        <p:txBody>
          <a:bodyPr/>
          <a:lstStyle/>
          <a:p>
            <a:pPr algn="ctr"/>
            <a:r>
              <a:rPr lang="fr-FR" dirty="0"/>
              <a:t>Comparaison des modèles</a:t>
            </a:r>
          </a:p>
        </p:txBody>
      </p:sp>
      <p:sp>
        <p:nvSpPr>
          <p:cNvPr id="3" name="Espace réservé du contenu 2">
            <a:extLst>
              <a:ext uri="{FF2B5EF4-FFF2-40B4-BE49-F238E27FC236}">
                <a16:creationId xmlns:a16="http://schemas.microsoft.com/office/drawing/2014/main" id="{EDBD22B5-54A2-4F74-936B-EB9953D70BB1}"/>
              </a:ext>
            </a:extLst>
          </p:cNvPr>
          <p:cNvSpPr>
            <a:spLocks noGrp="1"/>
          </p:cNvSpPr>
          <p:nvPr>
            <p:ph idx="1"/>
          </p:nvPr>
        </p:nvSpPr>
        <p:spPr/>
        <p:txBody>
          <a:bodyPr/>
          <a:lstStyle/>
          <a:p>
            <a:endParaRPr lang="fr-FR" dirty="0"/>
          </a:p>
        </p:txBody>
      </p:sp>
      <p:graphicFrame>
        <p:nvGraphicFramePr>
          <p:cNvPr id="5" name="Tableau 4">
            <a:extLst>
              <a:ext uri="{FF2B5EF4-FFF2-40B4-BE49-F238E27FC236}">
                <a16:creationId xmlns:a16="http://schemas.microsoft.com/office/drawing/2014/main" id="{DFD51CF7-59DC-4F5A-AF60-1F9545BB2B36}"/>
              </a:ext>
            </a:extLst>
          </p:cNvPr>
          <p:cNvGraphicFramePr>
            <a:graphicFrameLocks noGrp="1"/>
          </p:cNvGraphicFramePr>
          <p:nvPr>
            <p:extLst>
              <p:ext uri="{D42A27DB-BD31-4B8C-83A1-F6EECF244321}">
                <p14:modId xmlns:p14="http://schemas.microsoft.com/office/powerpoint/2010/main" val="3660152462"/>
              </p:ext>
            </p:extLst>
          </p:nvPr>
        </p:nvGraphicFramePr>
        <p:xfrm>
          <a:off x="1560882" y="3259614"/>
          <a:ext cx="9070236" cy="1483360"/>
        </p:xfrm>
        <a:graphic>
          <a:graphicData uri="http://schemas.openxmlformats.org/drawingml/2006/table">
            <a:tbl>
              <a:tblPr firstRow="1" bandRow="1">
                <a:tableStyleId>{5C22544A-7EE6-4342-B048-85BDC9FD1C3A}</a:tableStyleId>
              </a:tblPr>
              <a:tblGrid>
                <a:gridCol w="2471018">
                  <a:extLst>
                    <a:ext uri="{9D8B030D-6E8A-4147-A177-3AD203B41FA5}">
                      <a16:colId xmlns:a16="http://schemas.microsoft.com/office/drawing/2014/main" val="735175813"/>
                    </a:ext>
                  </a:extLst>
                </a:gridCol>
                <a:gridCol w="2064100">
                  <a:extLst>
                    <a:ext uri="{9D8B030D-6E8A-4147-A177-3AD203B41FA5}">
                      <a16:colId xmlns:a16="http://schemas.microsoft.com/office/drawing/2014/main" val="150154356"/>
                    </a:ext>
                  </a:extLst>
                </a:gridCol>
                <a:gridCol w="2267559">
                  <a:extLst>
                    <a:ext uri="{9D8B030D-6E8A-4147-A177-3AD203B41FA5}">
                      <a16:colId xmlns:a16="http://schemas.microsoft.com/office/drawing/2014/main" val="3798471610"/>
                    </a:ext>
                  </a:extLst>
                </a:gridCol>
                <a:gridCol w="2267559">
                  <a:extLst>
                    <a:ext uri="{9D8B030D-6E8A-4147-A177-3AD203B41FA5}">
                      <a16:colId xmlns:a16="http://schemas.microsoft.com/office/drawing/2014/main" val="596612378"/>
                    </a:ext>
                  </a:extLst>
                </a:gridCol>
              </a:tblGrid>
              <a:tr h="370840">
                <a:tc>
                  <a:txBody>
                    <a:bodyPr/>
                    <a:lstStyle/>
                    <a:p>
                      <a:endParaRPr lang="fr-FR" dirty="0"/>
                    </a:p>
                  </a:txBody>
                  <a:tcPr/>
                </a:tc>
                <a:tc>
                  <a:txBody>
                    <a:bodyPr/>
                    <a:lstStyle/>
                    <a:p>
                      <a:r>
                        <a:rPr lang="fr-FR" dirty="0"/>
                        <a:t>Temps de calcul (s)</a:t>
                      </a:r>
                    </a:p>
                  </a:txBody>
                  <a:tcPr/>
                </a:tc>
                <a:tc>
                  <a:txBody>
                    <a:bodyPr/>
                    <a:lstStyle/>
                    <a:p>
                      <a:r>
                        <a:rPr lang="fr-FR" dirty="0"/>
                        <a:t>Taille du modèle</a:t>
                      </a:r>
                    </a:p>
                  </a:txBody>
                  <a:tcPr/>
                </a:tc>
                <a:tc>
                  <a:txBody>
                    <a:bodyPr/>
                    <a:lstStyle/>
                    <a:p>
                      <a:r>
                        <a:rPr lang="fr-FR" dirty="0"/>
                        <a:t>Score (AUC)</a:t>
                      </a:r>
                    </a:p>
                  </a:txBody>
                  <a:tcPr/>
                </a:tc>
                <a:extLst>
                  <a:ext uri="{0D108BD9-81ED-4DB2-BD59-A6C34878D82A}">
                    <a16:rowId xmlns:a16="http://schemas.microsoft.com/office/drawing/2014/main" val="1029504638"/>
                  </a:ext>
                </a:extLst>
              </a:tr>
              <a:tr h="370840">
                <a:tc>
                  <a:txBody>
                    <a:bodyPr/>
                    <a:lstStyle/>
                    <a:p>
                      <a:r>
                        <a:rPr lang="fr-FR" dirty="0" err="1"/>
                        <a:t>RandomForestClassifier</a:t>
                      </a:r>
                      <a:endParaRPr lang="fr-FR" dirty="0"/>
                    </a:p>
                  </a:txBody>
                  <a:tcPr/>
                </a:tc>
                <a:tc>
                  <a:txBody>
                    <a:bodyPr/>
                    <a:lstStyle/>
                    <a:p>
                      <a:r>
                        <a:rPr lang="fr-FR" dirty="0"/>
                        <a:t>3900</a:t>
                      </a:r>
                    </a:p>
                  </a:txBody>
                  <a:tcPr/>
                </a:tc>
                <a:tc>
                  <a:txBody>
                    <a:bodyPr/>
                    <a:lstStyle/>
                    <a:p>
                      <a:r>
                        <a:rPr lang="fr-FR" dirty="0"/>
                        <a:t>1,2 Go</a:t>
                      </a:r>
                    </a:p>
                  </a:txBody>
                  <a:tcPr/>
                </a:tc>
                <a:tc>
                  <a:txBody>
                    <a:bodyPr/>
                    <a:lstStyle/>
                    <a:p>
                      <a:r>
                        <a:rPr lang="fr-FR" dirty="0"/>
                        <a:t>0,816</a:t>
                      </a:r>
                    </a:p>
                  </a:txBody>
                  <a:tcPr/>
                </a:tc>
                <a:extLst>
                  <a:ext uri="{0D108BD9-81ED-4DB2-BD59-A6C34878D82A}">
                    <a16:rowId xmlns:a16="http://schemas.microsoft.com/office/drawing/2014/main" val="3225558637"/>
                  </a:ext>
                </a:extLst>
              </a:tr>
              <a:tr h="370840">
                <a:tc>
                  <a:txBody>
                    <a:bodyPr/>
                    <a:lstStyle/>
                    <a:p>
                      <a:r>
                        <a:rPr lang="fr-FR" dirty="0" err="1"/>
                        <a:t>LogisticRegression</a:t>
                      </a:r>
                      <a:endParaRPr lang="fr-FR" dirty="0"/>
                    </a:p>
                  </a:txBody>
                  <a:tcPr/>
                </a:tc>
                <a:tc>
                  <a:txBody>
                    <a:bodyPr/>
                    <a:lstStyle/>
                    <a:p>
                      <a:r>
                        <a:rPr lang="fr-FR" dirty="0"/>
                        <a:t>53000</a:t>
                      </a:r>
                    </a:p>
                  </a:txBody>
                  <a:tcPr/>
                </a:tc>
                <a:tc>
                  <a:txBody>
                    <a:bodyPr/>
                    <a:lstStyle/>
                    <a:p>
                      <a:r>
                        <a:rPr lang="fr-FR" dirty="0"/>
                        <a:t>4 Ko</a:t>
                      </a:r>
                    </a:p>
                  </a:txBody>
                  <a:tcPr/>
                </a:tc>
                <a:tc>
                  <a:txBody>
                    <a:bodyPr/>
                    <a:lstStyle/>
                    <a:p>
                      <a:r>
                        <a:rPr lang="fr-FR" dirty="0"/>
                        <a:t>0,820</a:t>
                      </a:r>
                    </a:p>
                  </a:txBody>
                  <a:tcPr/>
                </a:tc>
                <a:extLst>
                  <a:ext uri="{0D108BD9-81ED-4DB2-BD59-A6C34878D82A}">
                    <a16:rowId xmlns:a16="http://schemas.microsoft.com/office/drawing/2014/main" val="4251802882"/>
                  </a:ext>
                </a:extLst>
              </a:tr>
              <a:tr h="370840">
                <a:tc>
                  <a:txBody>
                    <a:bodyPr/>
                    <a:lstStyle/>
                    <a:p>
                      <a:r>
                        <a:rPr lang="fr-FR" dirty="0" err="1"/>
                        <a:t>ExtraTreesClassifier</a:t>
                      </a:r>
                      <a:endParaRPr lang="fr-FR" dirty="0"/>
                    </a:p>
                  </a:txBody>
                  <a:tcPr/>
                </a:tc>
                <a:tc>
                  <a:txBody>
                    <a:bodyPr/>
                    <a:lstStyle/>
                    <a:p>
                      <a:r>
                        <a:rPr lang="fr-FR" dirty="0"/>
                        <a:t>660</a:t>
                      </a:r>
                    </a:p>
                  </a:txBody>
                  <a:tcPr/>
                </a:tc>
                <a:tc>
                  <a:txBody>
                    <a:bodyPr/>
                    <a:lstStyle/>
                    <a:p>
                      <a:r>
                        <a:rPr lang="fr-FR" dirty="0"/>
                        <a:t>267 Mo</a:t>
                      </a:r>
                    </a:p>
                  </a:txBody>
                  <a:tcPr/>
                </a:tc>
                <a:tc>
                  <a:txBody>
                    <a:bodyPr/>
                    <a:lstStyle/>
                    <a:p>
                      <a:r>
                        <a:rPr lang="fr-FR" dirty="0"/>
                        <a:t>0,740</a:t>
                      </a:r>
                    </a:p>
                  </a:txBody>
                  <a:tcPr/>
                </a:tc>
                <a:extLst>
                  <a:ext uri="{0D108BD9-81ED-4DB2-BD59-A6C34878D82A}">
                    <a16:rowId xmlns:a16="http://schemas.microsoft.com/office/drawing/2014/main" val="3618372095"/>
                  </a:ext>
                </a:extLst>
              </a:tr>
            </a:tbl>
          </a:graphicData>
        </a:graphic>
      </p:graphicFrame>
    </p:spTree>
    <p:extLst>
      <p:ext uri="{BB962C8B-B14F-4D97-AF65-F5344CB8AC3E}">
        <p14:creationId xmlns:p14="http://schemas.microsoft.com/office/powerpoint/2010/main" val="2373185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E0B66-9CFD-4206-8404-96D04ADF0B73}"/>
              </a:ext>
            </a:extLst>
          </p:cNvPr>
          <p:cNvSpPr>
            <a:spLocks noGrp="1"/>
          </p:cNvSpPr>
          <p:nvPr>
            <p:ph type="title"/>
          </p:nvPr>
        </p:nvSpPr>
        <p:spPr/>
        <p:txBody>
          <a:bodyPr/>
          <a:lstStyle/>
          <a:p>
            <a:pPr algn="ctr"/>
            <a:r>
              <a:rPr lang="fr-FR" dirty="0"/>
              <a:t>Importance des variables</a:t>
            </a:r>
          </a:p>
        </p:txBody>
      </p:sp>
      <p:pic>
        <p:nvPicPr>
          <p:cNvPr id="6" name="Espace réservé du contenu 5">
            <a:extLst>
              <a:ext uri="{FF2B5EF4-FFF2-40B4-BE49-F238E27FC236}">
                <a16:creationId xmlns:a16="http://schemas.microsoft.com/office/drawing/2014/main" id="{694D48A2-FFAB-43F3-A155-B1269672856E}"/>
              </a:ext>
            </a:extLst>
          </p:cNvPr>
          <p:cNvPicPr>
            <a:picLocks noGrp="1" noChangeAspect="1"/>
          </p:cNvPicPr>
          <p:nvPr>
            <p:ph idx="1"/>
          </p:nvPr>
        </p:nvPicPr>
        <p:blipFill>
          <a:blip r:embed="rId3"/>
          <a:stretch>
            <a:fillRect/>
          </a:stretch>
        </p:blipFill>
        <p:spPr>
          <a:xfrm>
            <a:off x="838199" y="1825625"/>
            <a:ext cx="10515601" cy="4351338"/>
          </a:xfrm>
          <a:prstGeom prst="rect">
            <a:avLst/>
          </a:prstGeom>
        </p:spPr>
      </p:pic>
    </p:spTree>
    <p:extLst>
      <p:ext uri="{BB962C8B-B14F-4D97-AF65-F5344CB8AC3E}">
        <p14:creationId xmlns:p14="http://schemas.microsoft.com/office/powerpoint/2010/main" val="95428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CD52C-664D-4128-967D-2849EE5F01CB}"/>
              </a:ext>
            </a:extLst>
          </p:cNvPr>
          <p:cNvSpPr>
            <a:spLocks noGrp="1"/>
          </p:cNvSpPr>
          <p:nvPr>
            <p:ph type="title"/>
          </p:nvPr>
        </p:nvSpPr>
        <p:spPr/>
        <p:txBody>
          <a:bodyPr/>
          <a:lstStyle/>
          <a:p>
            <a:r>
              <a:rPr lang="fr-FR" dirty="0" err="1"/>
              <a:t>Random</a:t>
            </a:r>
            <a:r>
              <a:rPr lang="fr-FR" dirty="0"/>
              <a:t> Forest – Cas 2 (Sans les </a:t>
            </a:r>
            <a:r>
              <a:rPr lang="fr-FR" dirty="0" err="1"/>
              <a:t>features</a:t>
            </a:r>
            <a:r>
              <a:rPr lang="fr-FR" dirty="0"/>
              <a:t> ‘maison’)</a:t>
            </a:r>
          </a:p>
        </p:txBody>
      </p:sp>
      <p:pic>
        <p:nvPicPr>
          <p:cNvPr id="4" name="Espace réservé du contenu 3">
            <a:extLst>
              <a:ext uri="{FF2B5EF4-FFF2-40B4-BE49-F238E27FC236}">
                <a16:creationId xmlns:a16="http://schemas.microsoft.com/office/drawing/2014/main" id="{1ABB6138-D3F8-41CD-9E08-B56188C94803}"/>
              </a:ext>
            </a:extLst>
          </p:cNvPr>
          <p:cNvPicPr>
            <a:picLocks noGrp="1" noChangeAspect="1"/>
          </p:cNvPicPr>
          <p:nvPr>
            <p:ph idx="1"/>
          </p:nvPr>
        </p:nvPicPr>
        <p:blipFill>
          <a:blip r:embed="rId3"/>
          <a:stretch>
            <a:fillRect/>
          </a:stretch>
        </p:blipFill>
        <p:spPr>
          <a:xfrm>
            <a:off x="863332" y="1825625"/>
            <a:ext cx="10465336" cy="4351338"/>
          </a:xfrm>
          <a:prstGeom prst="rect">
            <a:avLst/>
          </a:prstGeom>
        </p:spPr>
      </p:pic>
      <p:pic>
        <p:nvPicPr>
          <p:cNvPr id="5" name="Image 4">
            <a:extLst>
              <a:ext uri="{FF2B5EF4-FFF2-40B4-BE49-F238E27FC236}">
                <a16:creationId xmlns:a16="http://schemas.microsoft.com/office/drawing/2014/main" id="{8FC5BE90-3BD7-4ED1-84D6-7A8BD3BC08CD}"/>
              </a:ext>
            </a:extLst>
          </p:cNvPr>
          <p:cNvPicPr>
            <a:picLocks noChangeAspect="1"/>
          </p:cNvPicPr>
          <p:nvPr/>
        </p:nvPicPr>
        <p:blipFill>
          <a:blip r:embed="rId4"/>
          <a:stretch>
            <a:fillRect/>
          </a:stretch>
        </p:blipFill>
        <p:spPr>
          <a:xfrm>
            <a:off x="9766568" y="1043781"/>
            <a:ext cx="1562100" cy="714375"/>
          </a:xfrm>
          <a:prstGeom prst="rect">
            <a:avLst/>
          </a:prstGeom>
        </p:spPr>
      </p:pic>
    </p:spTree>
    <p:extLst>
      <p:ext uri="{BB962C8B-B14F-4D97-AF65-F5344CB8AC3E}">
        <p14:creationId xmlns:p14="http://schemas.microsoft.com/office/powerpoint/2010/main" val="937636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C8789D-20E6-4A34-8022-9000E421D118}"/>
              </a:ext>
            </a:extLst>
          </p:cNvPr>
          <p:cNvSpPr>
            <a:spLocks noGrp="1"/>
          </p:cNvSpPr>
          <p:nvPr>
            <p:ph type="title"/>
          </p:nvPr>
        </p:nvSpPr>
        <p:spPr/>
        <p:txBody>
          <a:bodyPr/>
          <a:lstStyle/>
          <a:p>
            <a:pPr algn="ctr"/>
            <a:r>
              <a:rPr lang="fr-FR" dirty="0"/>
              <a:t>Réduction dimensionnelle</a:t>
            </a:r>
          </a:p>
        </p:txBody>
      </p:sp>
      <p:sp>
        <p:nvSpPr>
          <p:cNvPr id="3" name="Espace réservé du contenu 2">
            <a:extLst>
              <a:ext uri="{FF2B5EF4-FFF2-40B4-BE49-F238E27FC236}">
                <a16:creationId xmlns:a16="http://schemas.microsoft.com/office/drawing/2014/main" id="{B28DC5BD-B0D5-427D-9055-CD32A6982C8C}"/>
              </a:ext>
            </a:extLst>
          </p:cNvPr>
          <p:cNvSpPr>
            <a:spLocks noGrp="1"/>
          </p:cNvSpPr>
          <p:nvPr>
            <p:ph idx="1"/>
          </p:nvPr>
        </p:nvSpPr>
        <p:spPr/>
        <p:txBody>
          <a:bodyPr/>
          <a:lstStyle/>
          <a:p>
            <a:r>
              <a:rPr lang="fr-FR" dirty="0"/>
              <a:t>Pour palier à un nombre de dimensions élevé (322, sans les données financières et avec un code NAF de niveau 1), on peut faire une réduction dimensionnelle</a:t>
            </a:r>
          </a:p>
          <a:p>
            <a:r>
              <a:rPr lang="fr-FR" dirty="0"/>
              <a:t>Les résultats avec une ACP ou avec TSVD sont équivalents:</a:t>
            </a:r>
          </a:p>
          <a:p>
            <a:pPr lvl="1"/>
            <a:r>
              <a:rPr lang="fr-FR" dirty="0"/>
              <a:t>12 dimensions permettent d’expliquer 90% de la variance</a:t>
            </a:r>
          </a:p>
          <a:p>
            <a:endParaRPr lang="fr-FR" dirty="0"/>
          </a:p>
        </p:txBody>
      </p:sp>
    </p:spTree>
    <p:extLst>
      <p:ext uri="{BB962C8B-B14F-4D97-AF65-F5344CB8AC3E}">
        <p14:creationId xmlns:p14="http://schemas.microsoft.com/office/powerpoint/2010/main" val="25974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Introduction</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p:txBody>
          <a:bodyPr/>
          <a:lstStyle/>
          <a:p>
            <a:r>
              <a:rPr lang="fr-FR" altLang="fr-FR" dirty="0"/>
              <a:t>But</a:t>
            </a:r>
          </a:p>
          <a:p>
            <a:pPr lvl="1"/>
            <a:r>
              <a:rPr lang="fr-FR" altLang="fr-FR" dirty="0"/>
              <a:t>Prédire à 12 mois les entreprises qui seront radiées</a:t>
            </a:r>
          </a:p>
          <a:p>
            <a:pPr lvl="1"/>
            <a:r>
              <a:rPr lang="fr-FR" altLang="fr-FR" dirty="0"/>
              <a:t>Intégrer le résultat au système actuel</a:t>
            </a:r>
          </a:p>
          <a:p>
            <a:endParaRPr lang="fr-FR" altLang="fr-FR" dirty="0"/>
          </a:p>
          <a:p>
            <a:r>
              <a:rPr lang="fr-FR" altLang="fr-FR" dirty="0"/>
              <a:t>Difficulté</a:t>
            </a:r>
          </a:p>
          <a:p>
            <a:pPr lvl="1"/>
            <a:r>
              <a:rPr lang="fr-FR" altLang="fr-FR" dirty="0"/>
              <a:t>Taille des bases de données</a:t>
            </a:r>
          </a:p>
          <a:p>
            <a:pPr lvl="2"/>
            <a:r>
              <a:rPr lang="fr-FR" altLang="fr-FR" dirty="0"/>
              <a:t>31 bases pour 923 Go</a:t>
            </a:r>
          </a:p>
          <a:p>
            <a:pPr lvl="2"/>
            <a:r>
              <a:rPr lang="fr-FR" altLang="fr-FR" dirty="0"/>
              <a:t>Des centaines de tables</a:t>
            </a:r>
          </a:p>
          <a:p>
            <a:pPr lvl="2"/>
            <a:endParaRPr lang="fr-FR" altLang="fr-FR" dirty="0"/>
          </a:p>
          <a:p>
            <a:pPr lvl="1"/>
            <a:r>
              <a:rPr lang="fr-FR" dirty="0"/>
              <a:t>11 000 000 SIREN</a:t>
            </a:r>
          </a:p>
          <a:p>
            <a:pPr lvl="1"/>
            <a:endParaRPr lang="fr-FR" altLang="fr-FR" dirty="0"/>
          </a:p>
        </p:txBody>
      </p:sp>
      <p:pic>
        <p:nvPicPr>
          <p:cNvPr id="2" name="Image 1">
            <a:extLst>
              <a:ext uri="{FF2B5EF4-FFF2-40B4-BE49-F238E27FC236}">
                <a16:creationId xmlns:a16="http://schemas.microsoft.com/office/drawing/2014/main" id="{BF5FC1DF-8320-4D0A-AB3C-EDBBD3A56502}"/>
              </a:ext>
            </a:extLst>
          </p:cNvPr>
          <p:cNvPicPr>
            <a:picLocks noChangeAspect="1"/>
          </p:cNvPicPr>
          <p:nvPr/>
        </p:nvPicPr>
        <p:blipFill>
          <a:blip r:embed="rId3"/>
          <a:stretch>
            <a:fillRect/>
          </a:stretch>
        </p:blipFill>
        <p:spPr>
          <a:xfrm>
            <a:off x="6994796" y="3694078"/>
            <a:ext cx="4359004" cy="1909053"/>
          </a:xfrm>
          <a:prstGeom prst="rect">
            <a:avLst/>
          </a:prstGeom>
        </p:spPr>
      </p:pic>
    </p:spTree>
    <p:extLst>
      <p:ext uri="{BB962C8B-B14F-4D97-AF65-F5344CB8AC3E}">
        <p14:creationId xmlns:p14="http://schemas.microsoft.com/office/powerpoint/2010/main" val="126493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49E56-4289-4DCB-99AD-D5FEAB69F769}"/>
              </a:ext>
            </a:extLst>
          </p:cNvPr>
          <p:cNvSpPr>
            <a:spLocks noGrp="1"/>
          </p:cNvSpPr>
          <p:nvPr>
            <p:ph type="title"/>
          </p:nvPr>
        </p:nvSpPr>
        <p:spPr/>
        <p:txBody>
          <a:bodyPr/>
          <a:lstStyle/>
          <a:p>
            <a:pPr algn="ctr"/>
            <a:r>
              <a:rPr lang="fr-FR" dirty="0"/>
              <a:t>Variance cumulée des principales composantes</a:t>
            </a:r>
          </a:p>
        </p:txBody>
      </p:sp>
      <p:pic>
        <p:nvPicPr>
          <p:cNvPr id="6" name="Espace réservé du contenu 5">
            <a:extLst>
              <a:ext uri="{FF2B5EF4-FFF2-40B4-BE49-F238E27FC236}">
                <a16:creationId xmlns:a16="http://schemas.microsoft.com/office/drawing/2014/main" id="{F6A7C203-337C-4503-A482-121114923A0C}"/>
              </a:ext>
            </a:extLst>
          </p:cNvPr>
          <p:cNvPicPr>
            <a:picLocks noGrp="1" noChangeAspect="1"/>
          </p:cNvPicPr>
          <p:nvPr>
            <p:ph idx="1"/>
          </p:nvPr>
        </p:nvPicPr>
        <p:blipFill>
          <a:blip r:embed="rId2"/>
          <a:stretch>
            <a:fillRect/>
          </a:stretch>
        </p:blipFill>
        <p:spPr>
          <a:xfrm>
            <a:off x="2060681" y="1825625"/>
            <a:ext cx="8070638" cy="4351338"/>
          </a:xfrm>
          <a:prstGeom prst="rect">
            <a:avLst/>
          </a:prstGeom>
        </p:spPr>
      </p:pic>
    </p:spTree>
    <p:extLst>
      <p:ext uri="{BB962C8B-B14F-4D97-AF65-F5344CB8AC3E}">
        <p14:creationId xmlns:p14="http://schemas.microsoft.com/office/powerpoint/2010/main" val="3285663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8B984-E3A0-43B8-B15B-6702157EA039}"/>
              </a:ext>
            </a:extLst>
          </p:cNvPr>
          <p:cNvSpPr>
            <a:spLocks noGrp="1"/>
          </p:cNvSpPr>
          <p:nvPr>
            <p:ph type="title"/>
          </p:nvPr>
        </p:nvSpPr>
        <p:spPr/>
        <p:txBody>
          <a:bodyPr/>
          <a:lstStyle/>
          <a:p>
            <a:pPr algn="ctr"/>
            <a:r>
              <a:rPr lang="fr-FR" dirty="0"/>
              <a:t>Projection sur les deux dimensions principales</a:t>
            </a:r>
          </a:p>
        </p:txBody>
      </p:sp>
      <p:pic>
        <p:nvPicPr>
          <p:cNvPr id="6" name="Espace réservé du contenu 5">
            <a:extLst>
              <a:ext uri="{FF2B5EF4-FFF2-40B4-BE49-F238E27FC236}">
                <a16:creationId xmlns:a16="http://schemas.microsoft.com/office/drawing/2014/main" id="{16645764-9874-40D7-BA01-9FA7F0D9CDEB}"/>
              </a:ext>
            </a:extLst>
          </p:cNvPr>
          <p:cNvPicPr>
            <a:picLocks noGrp="1" noChangeAspect="1"/>
          </p:cNvPicPr>
          <p:nvPr>
            <p:ph idx="1"/>
          </p:nvPr>
        </p:nvPicPr>
        <p:blipFill>
          <a:blip r:embed="rId3"/>
          <a:stretch>
            <a:fillRect/>
          </a:stretch>
        </p:blipFill>
        <p:spPr>
          <a:xfrm>
            <a:off x="3033090" y="1825625"/>
            <a:ext cx="6125819" cy="4351338"/>
          </a:xfrm>
          <a:prstGeom prst="rect">
            <a:avLst/>
          </a:prstGeom>
        </p:spPr>
      </p:pic>
    </p:spTree>
    <p:extLst>
      <p:ext uri="{BB962C8B-B14F-4D97-AF65-F5344CB8AC3E}">
        <p14:creationId xmlns:p14="http://schemas.microsoft.com/office/powerpoint/2010/main" val="154555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dirty="0"/>
              <a:t>Modèle final</a:t>
            </a:r>
            <a:endParaRPr lang="fr-FR" altLang="fr-FR" dirty="0"/>
          </a:p>
        </p:txBody>
      </p:sp>
      <p:sp>
        <p:nvSpPr>
          <p:cNvPr id="3" name="Espace réservé du contenu 2">
            <a:extLst>
              <a:ext uri="{FF2B5EF4-FFF2-40B4-BE49-F238E27FC236}">
                <a16:creationId xmlns:a16="http://schemas.microsoft.com/office/drawing/2014/main" id="{FB788966-8FAE-48AA-AD22-60A256D4EDAC}"/>
              </a:ext>
            </a:extLst>
          </p:cNvPr>
          <p:cNvSpPr>
            <a:spLocks noGrp="1"/>
          </p:cNvSpPr>
          <p:nvPr>
            <p:ph idx="1"/>
          </p:nvPr>
        </p:nvSpPr>
        <p:spPr/>
        <p:txBody>
          <a:bodyPr rtlCol="0">
            <a:normAutofit/>
          </a:bodyPr>
          <a:lstStyle/>
          <a:p>
            <a:pPr marL="0" indent="0" fontAlgn="auto">
              <a:spcAft>
                <a:spcPts val="0"/>
              </a:spcAft>
              <a:buNone/>
              <a:defRPr/>
            </a:pPr>
            <a:r>
              <a:rPr lang="fr-FR" dirty="0" err="1"/>
              <a:t>RandomForestClassifier</a:t>
            </a:r>
            <a:r>
              <a:rPr lang="fr-FR" dirty="0"/>
              <a:t> :</a:t>
            </a:r>
          </a:p>
          <a:p>
            <a:pPr marL="0" indent="0" fontAlgn="auto">
              <a:spcAft>
                <a:spcPts val="0"/>
              </a:spcAft>
              <a:buFont typeface="Arial" panose="020B0604020202020204" pitchFamily="34" charset="0"/>
              <a:buNone/>
              <a:defRPr/>
            </a:pPr>
            <a:r>
              <a:rPr lang="fr-FR" dirty="0"/>
              <a:t>	</a:t>
            </a:r>
            <a:r>
              <a:rPr lang="fr-FR" dirty="0" err="1"/>
              <a:t>n_estimator</a:t>
            </a:r>
            <a:r>
              <a:rPr lang="fr-FR" dirty="0"/>
              <a:t> = 100 </a:t>
            </a:r>
          </a:p>
          <a:p>
            <a:pPr marL="0" indent="0" fontAlgn="auto">
              <a:spcAft>
                <a:spcPts val="0"/>
              </a:spcAft>
              <a:buFont typeface="Arial" panose="020B0604020202020204" pitchFamily="34" charset="0"/>
              <a:buNone/>
              <a:defRPr/>
            </a:pPr>
            <a:r>
              <a:rPr lang="fr-FR" dirty="0"/>
              <a:t>	</a:t>
            </a:r>
            <a:r>
              <a:rPr lang="fr-FR" dirty="0" err="1"/>
              <a:t>max_depth</a:t>
            </a:r>
            <a:r>
              <a:rPr lang="fr-FR" dirty="0"/>
              <a:t> = None</a:t>
            </a:r>
          </a:p>
          <a:p>
            <a:pPr marL="0" indent="0" fontAlgn="auto">
              <a:spcAft>
                <a:spcPts val="0"/>
              </a:spcAft>
              <a:buFont typeface="Arial" panose="020B0604020202020204" pitchFamily="34" charset="0"/>
              <a:buNone/>
              <a:defRPr/>
            </a:pPr>
            <a:r>
              <a:rPr lang="fr-FR" dirty="0"/>
              <a:t>	</a:t>
            </a:r>
            <a:r>
              <a:rPr lang="fr-FR" dirty="0" err="1"/>
              <a:t>min_sample_split</a:t>
            </a:r>
            <a:r>
              <a:rPr lang="fr-FR" dirty="0"/>
              <a:t> = 3</a:t>
            </a:r>
          </a:p>
          <a:p>
            <a:pPr marL="0" indent="0" fontAlgn="auto">
              <a:spcAft>
                <a:spcPts val="0"/>
              </a:spcAft>
              <a:buFont typeface="Arial" panose="020B0604020202020204" pitchFamily="34" charset="0"/>
              <a:buNone/>
              <a:defRPr/>
            </a:pPr>
            <a:r>
              <a:rPr lang="fr-FR" dirty="0"/>
              <a:t>	</a:t>
            </a:r>
            <a:r>
              <a:rPr lang="fr-FR" dirty="0" err="1"/>
              <a:t>max_feature</a:t>
            </a:r>
            <a:r>
              <a:rPr lang="fr-FR" dirty="0"/>
              <a:t> = log2</a:t>
            </a:r>
          </a:p>
          <a:p>
            <a:pPr marL="0" indent="0" fontAlgn="auto">
              <a:spcAft>
                <a:spcPts val="0"/>
              </a:spcAft>
              <a:buNone/>
              <a:defRPr/>
            </a:pPr>
            <a:r>
              <a:rPr lang="fr-FR" dirty="0"/>
              <a:t>	</a:t>
            </a:r>
            <a:r>
              <a:rPr lang="fr-FR" dirty="0" err="1"/>
              <a:t>max_leaf_nodes</a:t>
            </a:r>
            <a:r>
              <a:rPr lang="fr-FR" dirty="0"/>
              <a:t> = 2</a:t>
            </a:r>
          </a:p>
        </p:txBody>
      </p:sp>
    </p:spTree>
    <p:extLst>
      <p:ext uri="{BB962C8B-B14F-4D97-AF65-F5344CB8AC3E}">
        <p14:creationId xmlns:p14="http://schemas.microsoft.com/office/powerpoint/2010/main" val="213414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FFD2DC-5226-47DC-A2AD-8C221D1A2610}"/>
              </a:ext>
            </a:extLst>
          </p:cNvPr>
          <p:cNvSpPr>
            <a:spLocks noGrp="1"/>
          </p:cNvSpPr>
          <p:nvPr>
            <p:ph type="title"/>
          </p:nvPr>
        </p:nvSpPr>
        <p:spPr/>
        <p:txBody>
          <a:bodyPr/>
          <a:lstStyle/>
          <a:p>
            <a:pPr algn="ctr"/>
            <a:r>
              <a:rPr lang="fr-FR" dirty="0"/>
              <a:t>Ancien score - Répartition</a:t>
            </a:r>
          </a:p>
        </p:txBody>
      </p:sp>
      <p:pic>
        <p:nvPicPr>
          <p:cNvPr id="11" name="Espace réservé du contenu 10">
            <a:extLst>
              <a:ext uri="{FF2B5EF4-FFF2-40B4-BE49-F238E27FC236}">
                <a16:creationId xmlns:a16="http://schemas.microsoft.com/office/drawing/2014/main" id="{09DB7B70-481A-4865-BFDB-49FA32387EDD}"/>
              </a:ext>
            </a:extLst>
          </p:cNvPr>
          <p:cNvPicPr>
            <a:picLocks noGrp="1" noChangeAspect="1"/>
          </p:cNvPicPr>
          <p:nvPr>
            <p:ph idx="1"/>
          </p:nvPr>
        </p:nvPicPr>
        <p:blipFill>
          <a:blip r:embed="rId3"/>
          <a:stretch>
            <a:fillRect/>
          </a:stretch>
        </p:blipFill>
        <p:spPr>
          <a:xfrm>
            <a:off x="3286125" y="2596356"/>
            <a:ext cx="5619750" cy="2809875"/>
          </a:xfrm>
          <a:prstGeom prst="rect">
            <a:avLst/>
          </a:prstGeom>
        </p:spPr>
      </p:pic>
    </p:spTree>
    <p:extLst>
      <p:ext uri="{BB962C8B-B14F-4D97-AF65-F5344CB8AC3E}">
        <p14:creationId xmlns:p14="http://schemas.microsoft.com/office/powerpoint/2010/main" val="1838373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ADAEF-3B29-4765-98AF-2E8290BF82C7}"/>
              </a:ext>
            </a:extLst>
          </p:cNvPr>
          <p:cNvSpPr>
            <a:spLocks noGrp="1"/>
          </p:cNvSpPr>
          <p:nvPr>
            <p:ph type="title"/>
          </p:nvPr>
        </p:nvSpPr>
        <p:spPr/>
        <p:txBody>
          <a:bodyPr/>
          <a:lstStyle/>
          <a:p>
            <a:pPr algn="ctr"/>
            <a:r>
              <a:rPr lang="fr-FR" dirty="0"/>
              <a:t>Nouveau score - Répartition</a:t>
            </a:r>
          </a:p>
        </p:txBody>
      </p:sp>
      <p:pic>
        <p:nvPicPr>
          <p:cNvPr id="10" name="Espace réservé du contenu 9">
            <a:extLst>
              <a:ext uri="{FF2B5EF4-FFF2-40B4-BE49-F238E27FC236}">
                <a16:creationId xmlns:a16="http://schemas.microsoft.com/office/drawing/2014/main" id="{496DDD9E-798D-4A99-B17F-1A49DFA8FF7C}"/>
              </a:ext>
            </a:extLst>
          </p:cNvPr>
          <p:cNvPicPr>
            <a:picLocks noGrp="1"/>
          </p:cNvPicPr>
          <p:nvPr>
            <p:ph idx="1"/>
          </p:nvPr>
        </p:nvPicPr>
        <p:blipFill>
          <a:blip r:embed="rId3"/>
          <a:stretch>
            <a:fillRect/>
          </a:stretch>
        </p:blipFill>
        <p:spPr>
          <a:xfrm>
            <a:off x="1795346" y="1784194"/>
            <a:ext cx="8028878" cy="4270917"/>
          </a:xfrm>
          <a:prstGeom prst="rect">
            <a:avLst/>
          </a:prstGeom>
        </p:spPr>
      </p:pic>
    </p:spTree>
    <p:extLst>
      <p:ext uri="{BB962C8B-B14F-4D97-AF65-F5344CB8AC3E}">
        <p14:creationId xmlns:p14="http://schemas.microsoft.com/office/powerpoint/2010/main" val="715617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3F7EE-17D6-40A3-BCB3-3942F2D29FD3}"/>
              </a:ext>
            </a:extLst>
          </p:cNvPr>
          <p:cNvSpPr>
            <a:spLocks noGrp="1"/>
          </p:cNvSpPr>
          <p:nvPr>
            <p:ph type="title"/>
          </p:nvPr>
        </p:nvSpPr>
        <p:spPr/>
        <p:txBody>
          <a:bodyPr/>
          <a:lstStyle/>
          <a:p>
            <a:pPr algn="ctr"/>
            <a:r>
              <a:rPr lang="fr-FR" dirty="0"/>
              <a:t>Pistes d’améliorations</a:t>
            </a:r>
          </a:p>
        </p:txBody>
      </p:sp>
      <p:sp>
        <p:nvSpPr>
          <p:cNvPr id="3" name="Espace réservé du contenu 2">
            <a:extLst>
              <a:ext uri="{FF2B5EF4-FFF2-40B4-BE49-F238E27FC236}">
                <a16:creationId xmlns:a16="http://schemas.microsoft.com/office/drawing/2014/main" id="{DC34A4C7-8990-43F1-93B7-614A56682D37}"/>
              </a:ext>
            </a:extLst>
          </p:cNvPr>
          <p:cNvSpPr>
            <a:spLocks noGrp="1"/>
          </p:cNvSpPr>
          <p:nvPr>
            <p:ph idx="1"/>
          </p:nvPr>
        </p:nvSpPr>
        <p:spPr/>
        <p:txBody>
          <a:bodyPr/>
          <a:lstStyle/>
          <a:p>
            <a:pPr marL="0" indent="0">
              <a:buNone/>
            </a:pPr>
            <a:r>
              <a:rPr lang="fr-FR" dirty="0"/>
              <a:t>Plus de variables (code évolutif)</a:t>
            </a:r>
          </a:p>
          <a:p>
            <a:pPr marL="0" indent="0">
              <a:buNone/>
            </a:pPr>
            <a:r>
              <a:rPr lang="fr-FR" dirty="0"/>
              <a:t>Historique plus profond</a:t>
            </a:r>
          </a:p>
          <a:p>
            <a:pPr marL="0" indent="0">
              <a:buNone/>
            </a:pPr>
            <a:r>
              <a:rPr lang="fr-FR" dirty="0"/>
              <a:t>Historique des contentieux et d’autres variables</a:t>
            </a:r>
          </a:p>
          <a:p>
            <a:pPr marL="0" indent="0">
              <a:buNone/>
            </a:pPr>
            <a:r>
              <a:rPr lang="fr-FR" dirty="0"/>
              <a:t>Modification de la cible actuelle (score &lt;= 7, 8…)</a:t>
            </a:r>
          </a:p>
          <a:p>
            <a:pPr marL="0" indent="0">
              <a:buNone/>
            </a:pPr>
            <a:endParaRPr lang="fr-FR" dirty="0"/>
          </a:p>
        </p:txBody>
      </p:sp>
    </p:spTree>
    <p:extLst>
      <p:ext uri="{BB962C8B-B14F-4D97-AF65-F5344CB8AC3E}">
        <p14:creationId xmlns:p14="http://schemas.microsoft.com/office/powerpoint/2010/main" val="573760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altLang="fr-FR" dirty="0"/>
              <a:t>Conclusion</a:t>
            </a:r>
          </a:p>
        </p:txBody>
      </p:sp>
      <p:sp>
        <p:nvSpPr>
          <p:cNvPr id="3" name="Espace réservé du contenu 2">
            <a:extLst>
              <a:ext uri="{FF2B5EF4-FFF2-40B4-BE49-F238E27FC236}">
                <a16:creationId xmlns:a16="http://schemas.microsoft.com/office/drawing/2014/main" id="{FB788966-8FAE-48AA-AD22-60A256D4EDAC}"/>
              </a:ext>
            </a:extLst>
          </p:cNvPr>
          <p:cNvSpPr>
            <a:spLocks noGrp="1"/>
          </p:cNvSpPr>
          <p:nvPr>
            <p:ph idx="1"/>
          </p:nvPr>
        </p:nvSpPr>
        <p:spPr/>
        <p:txBody>
          <a:bodyPr rtlCol="0">
            <a:normAutofit/>
          </a:bodyPr>
          <a:lstStyle/>
          <a:p>
            <a:pPr marL="0" indent="0" fontAlgn="auto">
              <a:spcAft>
                <a:spcPts val="0"/>
              </a:spcAft>
              <a:buFont typeface="Arial" panose="020B0604020202020204" pitchFamily="34" charset="0"/>
              <a:buNone/>
              <a:defRPr/>
            </a:pPr>
            <a:endParaRPr lang="fr-FR" dirty="0"/>
          </a:p>
          <a:p>
            <a:pPr fontAlgn="auto">
              <a:spcAft>
                <a:spcPts val="0"/>
              </a:spcAft>
              <a:defRPr/>
            </a:pPr>
            <a:r>
              <a:rPr lang="fr-FR" dirty="0"/>
              <a:t>Importance du stage en entreprise</a:t>
            </a:r>
          </a:p>
          <a:p>
            <a:pPr fontAlgn="auto">
              <a:spcAft>
                <a:spcPts val="0"/>
              </a:spcAft>
              <a:defRPr/>
            </a:pPr>
            <a:r>
              <a:rPr lang="fr-FR" dirty="0"/>
              <a:t>Meilleure compréhension de l’existant</a:t>
            </a:r>
          </a:p>
          <a:p>
            <a:pPr fontAlgn="auto">
              <a:spcAft>
                <a:spcPts val="0"/>
              </a:spcAft>
              <a:defRPr/>
            </a:pPr>
            <a:r>
              <a:rPr lang="fr-FR" dirty="0"/>
              <a:t>Amélioration de l’algorithme actuel à l’aide de </a:t>
            </a:r>
            <a:r>
              <a:rPr lang="fr-FR" dirty="0" err="1"/>
              <a:t>random</a:t>
            </a:r>
            <a:r>
              <a:rPr lang="fr-FR" dirty="0"/>
              <a:t> </a:t>
            </a:r>
            <a:r>
              <a:rPr lang="fr-FR" dirty="0" err="1"/>
              <a:t>forests</a:t>
            </a:r>
            <a:endParaRPr lang="fr-FR" dirty="0"/>
          </a:p>
          <a:p>
            <a:pPr fontAlgn="auto">
              <a:spcAft>
                <a:spcPts val="0"/>
              </a:spcAft>
              <a:defRPr/>
            </a:pPr>
            <a:r>
              <a:rPr lang="fr-FR" dirty="0"/>
              <a:t>Code évolutif - Automatisation</a:t>
            </a:r>
          </a:p>
          <a:p>
            <a:pPr fontAlgn="auto">
              <a:spcAft>
                <a:spcPts val="0"/>
              </a:spcAft>
              <a:defRPr/>
            </a:pPr>
            <a:r>
              <a:rPr lang="fr-FR" dirty="0"/>
              <a:t>Marge de progression importante</a:t>
            </a:r>
          </a:p>
          <a:p>
            <a:pPr marL="0" indent="0" fontAlgn="auto">
              <a:spcAft>
                <a:spcPts val="0"/>
              </a:spcAft>
              <a:buFont typeface="Arial" panose="020B0604020202020204" pitchFamily="34" charset="0"/>
              <a:buNone/>
              <a:defRPr/>
            </a:pPr>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a:extLst>
              <a:ext uri="{FF2B5EF4-FFF2-40B4-BE49-F238E27FC236}">
                <a16:creationId xmlns:a16="http://schemas.microsoft.com/office/drawing/2014/main" id="{1682D8E4-6534-44F3-BBAA-4B9DB87CDEA1}"/>
              </a:ext>
            </a:extLst>
          </p:cNvPr>
          <p:cNvSpPr>
            <a:spLocks noGrp="1" noChangeArrowheads="1"/>
          </p:cNvSpPr>
          <p:nvPr>
            <p:ph type="title"/>
          </p:nvPr>
        </p:nvSpPr>
        <p:spPr/>
        <p:txBody>
          <a:bodyPr/>
          <a:lstStyle/>
          <a:p>
            <a:pPr algn="ctr"/>
            <a:r>
              <a:rPr lang="fr-FR" altLang="fr-FR" dirty="0"/>
              <a:t>Livrables</a:t>
            </a:r>
          </a:p>
        </p:txBody>
      </p:sp>
      <p:sp>
        <p:nvSpPr>
          <p:cNvPr id="3" name="Espace réservé du contenu 2">
            <a:extLst>
              <a:ext uri="{FF2B5EF4-FFF2-40B4-BE49-F238E27FC236}">
                <a16:creationId xmlns:a16="http://schemas.microsoft.com/office/drawing/2014/main" id="{41DDAAA2-19A0-4CCA-A2CA-E4C2EF052A22}"/>
              </a:ext>
            </a:extLst>
          </p:cNvPr>
          <p:cNvSpPr>
            <a:spLocks noGrp="1"/>
          </p:cNvSpPr>
          <p:nvPr>
            <p:ph idx="1"/>
          </p:nvPr>
        </p:nvSpPr>
        <p:spPr/>
        <p:txBody>
          <a:bodyPr rtlCol="0">
            <a:normAutofit/>
          </a:bodyPr>
          <a:lstStyle/>
          <a:p>
            <a:pPr fontAlgn="auto">
              <a:spcAft>
                <a:spcPts val="0"/>
              </a:spcAft>
              <a:defRPr/>
            </a:pPr>
            <a:endParaRPr lang="fr-FR" dirty="0"/>
          </a:p>
          <a:p>
            <a:pPr fontAlgn="auto">
              <a:spcAft>
                <a:spcPts val="0"/>
              </a:spcAft>
              <a:defRPr/>
            </a:pPr>
            <a:r>
              <a:rPr lang="fr-FR" dirty="0"/>
              <a:t>GitHub : </a:t>
            </a:r>
            <a:r>
              <a:rPr lang="fr-FR" dirty="0">
                <a:hlinkClick r:id="rId3"/>
              </a:rPr>
              <a:t>https://github.com/morganscao/Projet8</a:t>
            </a:r>
            <a:r>
              <a:rPr lang="fr-FR" dirty="0"/>
              <a:t> </a:t>
            </a:r>
          </a:p>
          <a:p>
            <a:pPr lvl="1" fontAlgn="auto">
              <a:spcAft>
                <a:spcPts val="0"/>
              </a:spcAft>
              <a:defRPr/>
            </a:pPr>
            <a:r>
              <a:rPr lang="fr-FR" dirty="0"/>
              <a:t>Code</a:t>
            </a:r>
          </a:p>
          <a:p>
            <a:pPr lvl="1" fontAlgn="auto">
              <a:spcAft>
                <a:spcPts val="0"/>
              </a:spcAft>
              <a:defRPr/>
            </a:pPr>
            <a:r>
              <a:rPr lang="fr-FR" dirty="0"/>
              <a:t>Rapports</a:t>
            </a:r>
          </a:p>
          <a:p>
            <a:pPr lvl="2" fontAlgn="auto">
              <a:spcAft>
                <a:spcPts val="0"/>
              </a:spcAft>
              <a:defRPr/>
            </a:pPr>
            <a:r>
              <a:rPr lang="fr-FR" dirty="0"/>
              <a:t>Présentation</a:t>
            </a:r>
          </a:p>
          <a:p>
            <a:pPr lvl="2" fontAlgn="auto">
              <a:spcAft>
                <a:spcPts val="0"/>
              </a:spcAft>
              <a:defRPr/>
            </a:pPr>
            <a:r>
              <a:rPr lang="fr-FR" dirty="0"/>
              <a:t>Rapport de stage</a:t>
            </a:r>
          </a:p>
          <a:p>
            <a:pPr lvl="2" fontAlgn="auto">
              <a:spcAft>
                <a:spcPts val="0"/>
              </a:spcAft>
              <a:defRPr/>
            </a:pPr>
            <a:r>
              <a:rPr lang="fr-FR" dirty="0"/>
              <a:t>Mode d’emploi </a:t>
            </a:r>
            <a:r>
              <a:rPr lang="fr-FR"/>
              <a:t>du code</a:t>
            </a:r>
            <a:endParaRPr lang="fr-FR" dirty="0"/>
          </a:p>
          <a:p>
            <a:pPr lvl="1" fontAlgn="auto">
              <a:spcAft>
                <a:spcPts val="0"/>
              </a:spcAft>
              <a:defRPr/>
            </a:pPr>
            <a:r>
              <a:rPr lang="fr-FR" dirty="0"/>
              <a:t>Notebooks</a:t>
            </a:r>
          </a:p>
          <a:p>
            <a:pPr lvl="1" fontAlgn="auto">
              <a:spcAft>
                <a:spcPts val="0"/>
              </a:spcAft>
              <a:defRPr/>
            </a:pPr>
            <a:r>
              <a:rPr lang="fr-FR" dirty="0"/>
              <a:t>Scripts</a:t>
            </a:r>
          </a:p>
          <a:p>
            <a:pPr lvl="1" fontAlgn="auto">
              <a:spcAft>
                <a:spcPts val="0"/>
              </a:spcAft>
              <a:defRPr/>
            </a:pPr>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B76269-7D2E-434B-A161-BF0EE01577AD}"/>
              </a:ext>
            </a:extLst>
          </p:cNvPr>
          <p:cNvSpPr>
            <a:spLocks noGrp="1"/>
          </p:cNvSpPr>
          <p:nvPr>
            <p:ph type="title"/>
          </p:nvPr>
        </p:nvSpPr>
        <p:spPr/>
        <p:txBody>
          <a:bodyPr/>
          <a:lstStyle/>
          <a:p>
            <a:pPr algn="ctr"/>
            <a:r>
              <a:rPr lang="fr-FR" dirty="0"/>
              <a:t>Merci à</a:t>
            </a:r>
          </a:p>
        </p:txBody>
      </p:sp>
      <p:sp>
        <p:nvSpPr>
          <p:cNvPr id="3" name="Espace réservé du contenu 2">
            <a:extLst>
              <a:ext uri="{FF2B5EF4-FFF2-40B4-BE49-F238E27FC236}">
                <a16:creationId xmlns:a16="http://schemas.microsoft.com/office/drawing/2014/main" id="{A6AA78CA-AC48-4718-B174-24A5DD668559}"/>
              </a:ext>
            </a:extLst>
          </p:cNvPr>
          <p:cNvSpPr>
            <a:spLocks noGrp="1"/>
          </p:cNvSpPr>
          <p:nvPr>
            <p:ph idx="1"/>
          </p:nvPr>
        </p:nvSpPr>
        <p:spPr/>
        <p:txBody>
          <a:bodyPr/>
          <a:lstStyle/>
          <a:p>
            <a:pPr marL="0" indent="0">
              <a:buNone/>
            </a:pPr>
            <a:endParaRPr lang="fr-FR" dirty="0"/>
          </a:p>
          <a:p>
            <a:r>
              <a:rPr lang="fr-FR" dirty="0"/>
              <a:t>Alexandre </a:t>
            </a:r>
            <a:r>
              <a:rPr lang="fr-FR" dirty="0" err="1"/>
              <a:t>Sidommo</a:t>
            </a:r>
            <a:r>
              <a:rPr lang="fr-FR" dirty="0"/>
              <a:t> pour m’avoir accueilli dans son entreprise</a:t>
            </a:r>
          </a:p>
          <a:p>
            <a:endParaRPr lang="fr-FR" dirty="0"/>
          </a:p>
          <a:p>
            <a:r>
              <a:rPr lang="fr-FR" dirty="0"/>
              <a:t>Benoit </a:t>
            </a:r>
            <a:r>
              <a:rPr lang="fr-FR" dirty="0" err="1"/>
              <a:t>Genot</a:t>
            </a:r>
            <a:r>
              <a:rPr lang="fr-FR" dirty="0"/>
              <a:t> pour m’avoir appris et guidé</a:t>
            </a:r>
          </a:p>
          <a:p>
            <a:endParaRPr lang="fr-FR" dirty="0"/>
          </a:p>
          <a:p>
            <a:r>
              <a:rPr lang="fr-FR" dirty="0"/>
              <a:t>Mohammed </a:t>
            </a:r>
            <a:r>
              <a:rPr lang="fr-FR" dirty="0" err="1"/>
              <a:t>Sedki</a:t>
            </a:r>
            <a:r>
              <a:rPr lang="fr-FR" dirty="0"/>
              <a:t> pour m’avoir conseillé</a:t>
            </a:r>
          </a:p>
        </p:txBody>
      </p:sp>
    </p:spTree>
    <p:extLst>
      <p:ext uri="{BB962C8B-B14F-4D97-AF65-F5344CB8AC3E}">
        <p14:creationId xmlns:p14="http://schemas.microsoft.com/office/powerpoint/2010/main" val="200266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a:extLst>
              <a:ext uri="{FF2B5EF4-FFF2-40B4-BE49-F238E27FC236}">
                <a16:creationId xmlns:a16="http://schemas.microsoft.com/office/drawing/2014/main" id="{FC57AEC4-51EA-4889-A04B-C93F02A62BF0}"/>
              </a:ext>
            </a:extLst>
          </p:cNvPr>
          <p:cNvSpPr>
            <a:spLocks noGrp="1" noChangeArrowheads="1"/>
          </p:cNvSpPr>
          <p:nvPr>
            <p:ph type="title"/>
          </p:nvPr>
        </p:nvSpPr>
        <p:spPr/>
        <p:txBody>
          <a:bodyPr/>
          <a:lstStyle/>
          <a:p>
            <a:pPr algn="ctr"/>
            <a:r>
              <a:rPr lang="fr-FR" altLang="fr-FR" dirty="0"/>
              <a:t>Les statistiques</a:t>
            </a:r>
          </a:p>
        </p:txBody>
      </p:sp>
      <p:sp>
        <p:nvSpPr>
          <p:cNvPr id="7" name="Espace réservé du contenu 2">
            <a:extLst>
              <a:ext uri="{FF2B5EF4-FFF2-40B4-BE49-F238E27FC236}">
                <a16:creationId xmlns:a16="http://schemas.microsoft.com/office/drawing/2014/main" id="{5C0324C2-7049-447A-871C-4C627A94CBA3}"/>
              </a:ext>
            </a:extLst>
          </p:cNvPr>
          <p:cNvSpPr txBox="1">
            <a:spLocks/>
          </p:cNvSpPr>
          <p:nvPr/>
        </p:nvSpPr>
        <p:spPr bwMode="auto">
          <a:xfrm>
            <a:off x="838200" y="1825625"/>
            <a:ext cx="512946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3" name="Espace réservé du contenu 2">
            <a:extLst>
              <a:ext uri="{FF2B5EF4-FFF2-40B4-BE49-F238E27FC236}">
                <a16:creationId xmlns:a16="http://schemas.microsoft.com/office/drawing/2014/main" id="{E0F2A827-233C-40A0-8FC8-48760F4D9112}"/>
              </a:ext>
            </a:extLst>
          </p:cNvPr>
          <p:cNvSpPr>
            <a:spLocks noGrp="1"/>
          </p:cNvSpPr>
          <p:nvPr>
            <p:ph idx="1"/>
          </p:nvPr>
        </p:nvSpPr>
        <p:spPr>
          <a:xfrm>
            <a:off x="838200" y="1825625"/>
            <a:ext cx="10515599" cy="4351338"/>
          </a:xfrm>
        </p:spPr>
        <p:txBody>
          <a:bodyPr numCol="2"/>
          <a:lstStyle/>
          <a:p>
            <a:r>
              <a:rPr lang="fr-FR" dirty="0"/>
              <a:t>Répartition actuelle des catégories juridiques</a:t>
            </a:r>
          </a:p>
        </p:txBody>
      </p:sp>
      <p:graphicFrame>
        <p:nvGraphicFramePr>
          <p:cNvPr id="5" name="Graphique 4">
            <a:extLst>
              <a:ext uri="{FF2B5EF4-FFF2-40B4-BE49-F238E27FC236}">
                <a16:creationId xmlns:a16="http://schemas.microsoft.com/office/drawing/2014/main" id="{EBE78BCC-0458-43FE-9BBC-11D878F6668A}"/>
              </a:ext>
            </a:extLst>
          </p:cNvPr>
          <p:cNvGraphicFramePr>
            <a:graphicFrameLocks/>
          </p:cNvGraphicFramePr>
          <p:nvPr>
            <p:extLst>
              <p:ext uri="{D42A27DB-BD31-4B8C-83A1-F6EECF244321}">
                <p14:modId xmlns:p14="http://schemas.microsoft.com/office/powerpoint/2010/main" val="2387978869"/>
              </p:ext>
            </p:extLst>
          </p:nvPr>
        </p:nvGraphicFramePr>
        <p:xfrm>
          <a:off x="6416675" y="1593851"/>
          <a:ext cx="5505449" cy="47624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Espace réservé du contenu 9">
            <a:extLst>
              <a:ext uri="{FF2B5EF4-FFF2-40B4-BE49-F238E27FC236}">
                <a16:creationId xmlns:a16="http://schemas.microsoft.com/office/drawing/2014/main" id="{280413DC-D949-45BB-92BC-3D0D6C8361DA}"/>
              </a:ext>
            </a:extLst>
          </p:cNvPr>
          <p:cNvGraphicFramePr>
            <a:graphicFrameLocks/>
          </p:cNvGraphicFramePr>
          <p:nvPr>
            <p:extLst>
              <p:ext uri="{D42A27DB-BD31-4B8C-83A1-F6EECF244321}">
                <p14:modId xmlns:p14="http://schemas.microsoft.com/office/powerpoint/2010/main" val="1369673499"/>
              </p:ext>
            </p:extLst>
          </p:nvPr>
        </p:nvGraphicFramePr>
        <p:xfrm>
          <a:off x="341563" y="2693987"/>
          <a:ext cx="5626100" cy="2562225"/>
        </p:xfrm>
        <a:graphic>
          <a:graphicData uri="http://schemas.openxmlformats.org/drawingml/2006/table">
            <a:tbl>
              <a:tblPr>
                <a:tableStyleId>{5C22544A-7EE6-4342-B048-85BDC9FD1C3A}</a:tableStyleId>
              </a:tblPr>
              <a:tblGrid>
                <a:gridCol w="4125172">
                  <a:extLst>
                    <a:ext uri="{9D8B030D-6E8A-4147-A177-3AD203B41FA5}">
                      <a16:colId xmlns:a16="http://schemas.microsoft.com/office/drawing/2014/main" val="1644735920"/>
                    </a:ext>
                  </a:extLst>
                </a:gridCol>
                <a:gridCol w="904365">
                  <a:extLst>
                    <a:ext uri="{9D8B030D-6E8A-4147-A177-3AD203B41FA5}">
                      <a16:colId xmlns:a16="http://schemas.microsoft.com/office/drawing/2014/main" val="1483811426"/>
                    </a:ext>
                  </a:extLst>
                </a:gridCol>
                <a:gridCol w="596563">
                  <a:extLst>
                    <a:ext uri="{9D8B030D-6E8A-4147-A177-3AD203B41FA5}">
                      <a16:colId xmlns:a16="http://schemas.microsoft.com/office/drawing/2014/main" val="4228243890"/>
                    </a:ext>
                  </a:extLst>
                </a:gridCol>
              </a:tblGrid>
              <a:tr h="190500">
                <a:tc>
                  <a:txBody>
                    <a:bodyPr/>
                    <a:lstStyle/>
                    <a:p>
                      <a:pPr algn="ctr" fontAlgn="b"/>
                      <a:r>
                        <a:rPr lang="fr-FR" sz="1100" u="none" strike="noStrike">
                          <a:effectLst/>
                        </a:rPr>
                        <a:t>Catégories juridiques</a:t>
                      </a:r>
                      <a:endParaRPr lang="fr-FR" sz="1100" b="1" i="0" u="none" strike="noStrike">
                        <a:solidFill>
                          <a:srgbClr val="3F3F3F"/>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Nb Siren</a:t>
                      </a:r>
                      <a:endParaRPr lang="fr-FR" sz="1100" b="1" i="0" u="none" strike="noStrike">
                        <a:solidFill>
                          <a:srgbClr val="3F3F3F"/>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a:t>
                      </a:r>
                      <a:endParaRPr lang="fr-FR" sz="1100" b="1" i="0" u="none" strike="noStrike">
                        <a:solidFill>
                          <a:srgbClr val="3F3F3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8867973"/>
                  </a:ext>
                </a:extLst>
              </a:tr>
              <a:tr h="190500">
                <a:tc>
                  <a:txBody>
                    <a:bodyPr/>
                    <a:lstStyle/>
                    <a:p>
                      <a:pPr algn="l" fontAlgn="b"/>
                      <a:r>
                        <a:rPr lang="fr-FR" sz="1100" u="none" strike="noStrike">
                          <a:effectLst/>
                        </a:rPr>
                        <a:t>null</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8 871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0,08</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4460522"/>
                  </a:ext>
                </a:extLst>
              </a:tr>
              <a:tr h="190500">
                <a:tc>
                  <a:txBody>
                    <a:bodyPr/>
                    <a:lstStyle/>
                    <a:p>
                      <a:pPr algn="l" fontAlgn="b"/>
                      <a:r>
                        <a:rPr lang="fr-FR" sz="1100" u="none" strike="noStrike">
                          <a:effectLst/>
                        </a:rPr>
                        <a:t>0</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4 856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0,04</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4725133"/>
                  </a:ext>
                </a:extLst>
              </a:tr>
              <a:tr h="200025">
                <a:tc>
                  <a:txBody>
                    <a:bodyPr/>
                    <a:lstStyle/>
                    <a:p>
                      <a:pPr algn="l" rtl="0" fontAlgn="ctr"/>
                      <a:r>
                        <a:rPr lang="fr-FR" sz="1100" u="none" strike="noStrike">
                          <a:effectLst/>
                        </a:rPr>
                        <a:t>1 Entrepreneur individuel </a:t>
                      </a:r>
                      <a:endParaRPr lang="fr-FR"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b"/>
                      <a:r>
                        <a:rPr lang="fr-FR" sz="1100" u="none" strike="noStrike">
                          <a:effectLst/>
                        </a:rPr>
                        <a:t>        4 537 267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41,54</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463160"/>
                  </a:ext>
                </a:extLst>
              </a:tr>
              <a:tr h="200025">
                <a:tc>
                  <a:txBody>
                    <a:bodyPr/>
                    <a:lstStyle/>
                    <a:p>
                      <a:pPr algn="l" rtl="0" fontAlgn="ctr"/>
                      <a:r>
                        <a:rPr lang="fr-FR" sz="1100" u="none" strike="noStrike">
                          <a:effectLst/>
                        </a:rPr>
                        <a:t>2 Groupement de droit privé non doté de la personnalité morale </a:t>
                      </a:r>
                      <a:endParaRPr lang="fr-FR"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b"/>
                      <a:r>
                        <a:rPr lang="fr-FR" sz="1100" u="none" strike="noStrike">
                          <a:effectLst/>
                        </a:rPr>
                        <a:t>            103 827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0,95</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9962788"/>
                  </a:ext>
                </a:extLst>
              </a:tr>
              <a:tr h="200025">
                <a:tc>
                  <a:txBody>
                    <a:bodyPr/>
                    <a:lstStyle/>
                    <a:p>
                      <a:pPr algn="l" rtl="0" fontAlgn="ctr"/>
                      <a:r>
                        <a:rPr lang="fr-FR" sz="1100" u="none" strike="noStrike">
                          <a:effectLst/>
                        </a:rPr>
                        <a:t>3 Personne morale de droit étranger </a:t>
                      </a:r>
                      <a:endParaRPr lang="fr-FR"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b"/>
                      <a:r>
                        <a:rPr lang="fr-FR" sz="1100" u="none" strike="noStrike">
                          <a:effectLst/>
                        </a:rPr>
                        <a:t>              83 495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0,76</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3602423"/>
                  </a:ext>
                </a:extLst>
              </a:tr>
              <a:tr h="200025">
                <a:tc>
                  <a:txBody>
                    <a:bodyPr/>
                    <a:lstStyle/>
                    <a:p>
                      <a:pPr algn="l" rtl="0" fontAlgn="ctr"/>
                      <a:r>
                        <a:rPr lang="fr-FR" sz="1100" u="none" strike="noStrike">
                          <a:effectLst/>
                        </a:rPr>
                        <a:t>4 Personne morale de droit public soumise au droit commercial </a:t>
                      </a:r>
                      <a:endParaRPr lang="fr-FR"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b"/>
                      <a:r>
                        <a:rPr lang="fr-FR" sz="1100" u="none" strike="noStrike">
                          <a:effectLst/>
                        </a:rPr>
                        <a:t>                1 697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0,02</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9639172"/>
                  </a:ext>
                </a:extLst>
              </a:tr>
              <a:tr h="200025">
                <a:tc>
                  <a:txBody>
                    <a:bodyPr/>
                    <a:lstStyle/>
                    <a:p>
                      <a:pPr algn="l" rtl="0" fontAlgn="ctr"/>
                      <a:r>
                        <a:rPr lang="fr-FR" sz="1100" u="none" strike="noStrike">
                          <a:effectLst/>
                        </a:rPr>
                        <a:t>5 Société commerciale </a:t>
                      </a:r>
                      <a:endParaRPr lang="fr-FR"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b"/>
                      <a:r>
                        <a:rPr lang="fr-FR" sz="1100" u="none" strike="noStrike">
                          <a:effectLst/>
                        </a:rPr>
                        <a:t>        2 820 242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25,82</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0497914"/>
                  </a:ext>
                </a:extLst>
              </a:tr>
              <a:tr h="200025">
                <a:tc>
                  <a:txBody>
                    <a:bodyPr/>
                    <a:lstStyle/>
                    <a:p>
                      <a:pPr algn="l" rtl="0" fontAlgn="ctr"/>
                      <a:r>
                        <a:rPr lang="fr-FR" sz="1100" u="none" strike="noStrike">
                          <a:effectLst/>
                        </a:rPr>
                        <a:t>6 Autre personne morale immatriculée au RCS </a:t>
                      </a:r>
                      <a:endParaRPr lang="fr-FR"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b"/>
                      <a:r>
                        <a:rPr lang="fr-FR" sz="1100" u="none" strike="noStrike">
                          <a:effectLst/>
                        </a:rPr>
                        <a:t>        2 114 154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19,35</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4242358"/>
                  </a:ext>
                </a:extLst>
              </a:tr>
              <a:tr h="200025">
                <a:tc>
                  <a:txBody>
                    <a:bodyPr/>
                    <a:lstStyle/>
                    <a:p>
                      <a:pPr algn="l" rtl="0" fontAlgn="ctr"/>
                      <a:r>
                        <a:rPr lang="fr-FR" sz="1100" u="none" strike="noStrike">
                          <a:effectLst/>
                        </a:rPr>
                        <a:t>7 Personne morale et organisme soumis au droit administratif </a:t>
                      </a:r>
                      <a:endParaRPr lang="fr-FR"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b"/>
                      <a:r>
                        <a:rPr lang="fr-FR" sz="1100" u="none" strike="noStrike">
                          <a:effectLst/>
                        </a:rPr>
                        <a:t>            122 203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1,12</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5378500"/>
                  </a:ext>
                </a:extLst>
              </a:tr>
              <a:tr h="200025">
                <a:tc>
                  <a:txBody>
                    <a:bodyPr/>
                    <a:lstStyle/>
                    <a:p>
                      <a:pPr algn="l" rtl="0" fontAlgn="ctr"/>
                      <a:r>
                        <a:rPr lang="fr-FR" sz="1100" u="none" strike="noStrike">
                          <a:effectLst/>
                        </a:rPr>
                        <a:t>8 Organisme privé spécialisé </a:t>
                      </a:r>
                      <a:endParaRPr lang="fr-FR"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b"/>
                      <a:r>
                        <a:rPr lang="fr-FR" sz="1100" u="none" strike="noStrike">
                          <a:effectLst/>
                        </a:rPr>
                        <a:t>              21 750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0,20</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4343575"/>
                  </a:ext>
                </a:extLst>
              </a:tr>
              <a:tr h="200025">
                <a:tc>
                  <a:txBody>
                    <a:bodyPr/>
                    <a:lstStyle/>
                    <a:p>
                      <a:pPr algn="l" fontAlgn="b"/>
                      <a:r>
                        <a:rPr lang="fr-FR" sz="1100" u="none" strike="noStrike">
                          <a:effectLst/>
                        </a:rPr>
                        <a:t>9 Groupement de droit privé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1 104 986   </a:t>
                      </a:r>
                      <a:endParaRPr lang="fr-FR"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fr-FR" sz="1100" u="none" strike="noStrike">
                          <a:effectLst/>
                        </a:rPr>
                        <a:t>10,12</a:t>
                      </a:r>
                      <a:endParaRPr lang="fr-FR"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4192122"/>
                  </a:ext>
                </a:extLst>
              </a:tr>
              <a:tr h="190500">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10 923 348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fr-FR" sz="1100" u="none" strike="noStrike" dirty="0">
                          <a:effectLst/>
                        </a:rPr>
                        <a:t>100</a:t>
                      </a:r>
                      <a:endParaRPr lang="fr-F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73617"/>
                  </a:ext>
                </a:extLst>
              </a:tr>
            </a:tbl>
          </a:graphicData>
        </a:graphic>
      </p:graphicFrame>
      <p:sp>
        <p:nvSpPr>
          <p:cNvPr id="8" name="ZoneTexte 7">
            <a:extLst>
              <a:ext uri="{FF2B5EF4-FFF2-40B4-BE49-F238E27FC236}">
                <a16:creationId xmlns:a16="http://schemas.microsoft.com/office/drawing/2014/main" id="{834F768F-8926-4296-A5EF-4FE845A3BB52}"/>
              </a:ext>
            </a:extLst>
          </p:cNvPr>
          <p:cNvSpPr txBox="1"/>
          <p:nvPr/>
        </p:nvSpPr>
        <p:spPr>
          <a:xfrm>
            <a:off x="1072481" y="5389494"/>
            <a:ext cx="4660900" cy="584775"/>
          </a:xfrm>
          <a:prstGeom prst="rect">
            <a:avLst/>
          </a:prstGeom>
          <a:noFill/>
        </p:spPr>
        <p:txBody>
          <a:bodyPr wrap="square" rtlCol="0">
            <a:spAutoFit/>
          </a:bodyPr>
          <a:lstStyle/>
          <a:p>
            <a:r>
              <a:rPr lang="fr-FR" sz="1600" dirty="0"/>
              <a:t>Chiffres de mai 2018</a:t>
            </a:r>
          </a:p>
          <a:p>
            <a:r>
              <a:rPr lang="fr-FR" sz="1600" dirty="0"/>
              <a:t>Table </a:t>
            </a:r>
            <a:r>
              <a:rPr lang="fr-FR" sz="1600" dirty="0" err="1"/>
              <a:t>jo.scores_surveilance</a:t>
            </a:r>
            <a:endParaRPr lang="fr-F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8FBF5E-CDA7-4A30-A103-A9CC94209E1A}"/>
              </a:ext>
            </a:extLst>
          </p:cNvPr>
          <p:cNvSpPr>
            <a:spLocks noGrp="1"/>
          </p:cNvSpPr>
          <p:nvPr>
            <p:ph type="title"/>
          </p:nvPr>
        </p:nvSpPr>
        <p:spPr/>
        <p:txBody>
          <a:bodyPr/>
          <a:lstStyle/>
          <a:p>
            <a:pPr algn="ctr"/>
            <a:r>
              <a:rPr lang="fr-FR" dirty="0"/>
              <a:t>Répartition des scores</a:t>
            </a:r>
          </a:p>
        </p:txBody>
      </p:sp>
      <p:pic>
        <p:nvPicPr>
          <p:cNvPr id="6" name="Espace réservé du contenu 5">
            <a:extLst>
              <a:ext uri="{FF2B5EF4-FFF2-40B4-BE49-F238E27FC236}">
                <a16:creationId xmlns:a16="http://schemas.microsoft.com/office/drawing/2014/main" id="{64C431EC-BE3B-4C4D-93DD-9C7CABF0E30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a:prstGeom prst="rect">
            <a:avLst/>
          </a:prstGeom>
        </p:spPr>
      </p:pic>
    </p:spTree>
    <p:extLst>
      <p:ext uri="{BB962C8B-B14F-4D97-AF65-F5344CB8AC3E}">
        <p14:creationId xmlns:p14="http://schemas.microsoft.com/office/powerpoint/2010/main" val="141367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E317D-425E-40EF-8646-FFD73E1535F8}"/>
              </a:ext>
            </a:extLst>
          </p:cNvPr>
          <p:cNvSpPr>
            <a:spLocks noGrp="1"/>
          </p:cNvSpPr>
          <p:nvPr>
            <p:ph type="title"/>
          </p:nvPr>
        </p:nvSpPr>
        <p:spPr/>
        <p:txBody>
          <a:bodyPr/>
          <a:lstStyle/>
          <a:p>
            <a:pPr algn="ctr"/>
            <a:r>
              <a:rPr lang="fr-FR" dirty="0"/>
              <a:t>Répartition des SIREN en défaut</a:t>
            </a:r>
          </a:p>
        </p:txBody>
      </p:sp>
      <p:pic>
        <p:nvPicPr>
          <p:cNvPr id="4" name="Espace réservé du contenu 3">
            <a:extLst>
              <a:ext uri="{FF2B5EF4-FFF2-40B4-BE49-F238E27FC236}">
                <a16:creationId xmlns:a16="http://schemas.microsoft.com/office/drawing/2014/main" id="{8D3DD057-E75D-45C4-924F-1B99FCE68DB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a:prstGeom prst="rect">
            <a:avLst/>
          </a:prstGeom>
        </p:spPr>
      </p:pic>
    </p:spTree>
    <p:extLst>
      <p:ext uri="{BB962C8B-B14F-4D97-AF65-F5344CB8AC3E}">
        <p14:creationId xmlns:p14="http://schemas.microsoft.com/office/powerpoint/2010/main" val="332767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1E64B-4903-4467-A9A6-6E08FF64FF92}"/>
              </a:ext>
            </a:extLst>
          </p:cNvPr>
          <p:cNvSpPr>
            <a:spLocks noGrp="1"/>
          </p:cNvSpPr>
          <p:nvPr>
            <p:ph type="title"/>
          </p:nvPr>
        </p:nvSpPr>
        <p:spPr/>
        <p:txBody>
          <a:bodyPr/>
          <a:lstStyle/>
          <a:p>
            <a:pPr algn="ctr"/>
            <a:r>
              <a:rPr lang="fr-FR" dirty="0"/>
              <a:t>Pourcentage de réussite </a:t>
            </a:r>
            <a:r>
              <a:rPr lang="fr-FR"/>
              <a:t>par note</a:t>
            </a:r>
            <a:endParaRPr lang="fr-FR" dirty="0"/>
          </a:p>
        </p:txBody>
      </p:sp>
      <p:pic>
        <p:nvPicPr>
          <p:cNvPr id="4" name="Espace réservé du contenu 3">
            <a:extLst>
              <a:ext uri="{FF2B5EF4-FFF2-40B4-BE49-F238E27FC236}">
                <a16:creationId xmlns:a16="http://schemas.microsoft.com/office/drawing/2014/main" id="{A9A47E29-F14B-46AB-97FE-1D657450AB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825625"/>
            <a:ext cx="8702676" cy="4351338"/>
          </a:xfrm>
          <a:prstGeom prst="rect">
            <a:avLst/>
          </a:prstGeom>
        </p:spPr>
      </p:pic>
    </p:spTree>
    <p:extLst>
      <p:ext uri="{BB962C8B-B14F-4D97-AF65-F5344CB8AC3E}">
        <p14:creationId xmlns:p14="http://schemas.microsoft.com/office/powerpoint/2010/main" val="105747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a:extLst>
              <a:ext uri="{FF2B5EF4-FFF2-40B4-BE49-F238E27FC236}">
                <a16:creationId xmlns:a16="http://schemas.microsoft.com/office/drawing/2014/main" id="{FC57AEC4-51EA-4889-A04B-C93F02A62BF0}"/>
              </a:ext>
            </a:extLst>
          </p:cNvPr>
          <p:cNvSpPr>
            <a:spLocks noGrp="1" noChangeArrowheads="1"/>
          </p:cNvSpPr>
          <p:nvPr>
            <p:ph type="title"/>
          </p:nvPr>
        </p:nvSpPr>
        <p:spPr/>
        <p:txBody>
          <a:bodyPr/>
          <a:lstStyle/>
          <a:p>
            <a:pPr algn="ctr"/>
            <a:r>
              <a:rPr lang="fr-FR" altLang="fr-FR" dirty="0"/>
              <a:t>Les données</a:t>
            </a:r>
          </a:p>
        </p:txBody>
      </p:sp>
      <p:sp>
        <p:nvSpPr>
          <p:cNvPr id="7" name="Espace réservé du contenu 2">
            <a:extLst>
              <a:ext uri="{FF2B5EF4-FFF2-40B4-BE49-F238E27FC236}">
                <a16:creationId xmlns:a16="http://schemas.microsoft.com/office/drawing/2014/main" id="{5C0324C2-7049-447A-871C-4C627A94CBA3}"/>
              </a:ext>
            </a:extLst>
          </p:cNvPr>
          <p:cNvSpPr txBox="1">
            <a:spLocks/>
          </p:cNvSpPr>
          <p:nvPr/>
        </p:nvSpPr>
        <p:spPr bwMode="auto">
          <a:xfrm>
            <a:off x="838200" y="1825625"/>
            <a:ext cx="512946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3" name="Espace réservé du contenu 2">
            <a:extLst>
              <a:ext uri="{FF2B5EF4-FFF2-40B4-BE49-F238E27FC236}">
                <a16:creationId xmlns:a16="http://schemas.microsoft.com/office/drawing/2014/main" id="{E0F2A827-233C-40A0-8FC8-48760F4D9112}"/>
              </a:ext>
            </a:extLst>
          </p:cNvPr>
          <p:cNvSpPr>
            <a:spLocks noGrp="1"/>
          </p:cNvSpPr>
          <p:nvPr>
            <p:ph idx="1"/>
          </p:nvPr>
        </p:nvSpPr>
        <p:spPr>
          <a:xfrm>
            <a:off x="838200" y="1825625"/>
            <a:ext cx="10515599" cy="4351338"/>
          </a:xfrm>
        </p:spPr>
        <p:txBody>
          <a:bodyPr numCol="2"/>
          <a:lstStyle/>
          <a:p>
            <a:r>
              <a:rPr lang="fr-FR" dirty="0"/>
              <a:t>Venant de la table </a:t>
            </a:r>
            <a:r>
              <a:rPr lang="fr-FR" dirty="0" err="1"/>
              <a:t>insee.identite</a:t>
            </a:r>
            <a:r>
              <a:rPr lang="fr-FR" dirty="0"/>
              <a:t>:</a:t>
            </a:r>
          </a:p>
          <a:p>
            <a:pPr lvl="1"/>
            <a:r>
              <a:rPr lang="fr-FR" dirty="0"/>
              <a:t>Nature de l’activité</a:t>
            </a:r>
          </a:p>
          <a:p>
            <a:pPr lvl="1"/>
            <a:r>
              <a:rPr lang="fr-FR" dirty="0"/>
              <a:t>Modalité de l’activité</a:t>
            </a:r>
          </a:p>
          <a:p>
            <a:pPr lvl="1"/>
            <a:r>
              <a:rPr lang="fr-FR" dirty="0"/>
              <a:t>Exploitation de tous les moyens de production</a:t>
            </a:r>
          </a:p>
          <a:p>
            <a:pPr lvl="1"/>
            <a:r>
              <a:rPr lang="fr-FR" dirty="0"/>
              <a:t>Année de validité de l’activité principale</a:t>
            </a:r>
          </a:p>
          <a:p>
            <a:pPr lvl="1"/>
            <a:r>
              <a:rPr lang="fr-FR" dirty="0"/>
              <a:t>Catégorie juridique</a:t>
            </a:r>
          </a:p>
          <a:p>
            <a:pPr lvl="1"/>
            <a:r>
              <a:rPr lang="fr-FR" dirty="0"/>
              <a:t>Nombre d’établissement</a:t>
            </a:r>
          </a:p>
          <a:p>
            <a:pPr lvl="1"/>
            <a:r>
              <a:rPr lang="fr-FR" dirty="0"/>
              <a:t>Capital</a:t>
            </a:r>
          </a:p>
          <a:p>
            <a:pPr lvl="1"/>
            <a:r>
              <a:rPr lang="fr-FR" dirty="0"/>
              <a:t>Effectif</a:t>
            </a:r>
          </a:p>
          <a:p>
            <a:pPr lvl="1"/>
            <a:r>
              <a:rPr lang="fr-FR" dirty="0"/>
              <a:t>Code NAF</a:t>
            </a:r>
          </a:p>
          <a:p>
            <a:pPr lvl="1"/>
            <a:r>
              <a:rPr lang="fr-FR" dirty="0"/>
              <a:t>Département</a:t>
            </a:r>
          </a:p>
          <a:p>
            <a:pPr marL="457200" lvl="1" indent="0">
              <a:buNone/>
            </a:pPr>
            <a:endParaRPr lang="fr-FR" dirty="0"/>
          </a:p>
          <a:p>
            <a:endParaRPr lang="fr-FR" dirty="0"/>
          </a:p>
        </p:txBody>
      </p:sp>
    </p:spTree>
    <p:extLst>
      <p:ext uri="{BB962C8B-B14F-4D97-AF65-F5344CB8AC3E}">
        <p14:creationId xmlns:p14="http://schemas.microsoft.com/office/powerpoint/2010/main" val="273508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a:extLst>
              <a:ext uri="{FF2B5EF4-FFF2-40B4-BE49-F238E27FC236}">
                <a16:creationId xmlns:a16="http://schemas.microsoft.com/office/drawing/2014/main" id="{FC57AEC4-51EA-4889-A04B-C93F02A62BF0}"/>
              </a:ext>
            </a:extLst>
          </p:cNvPr>
          <p:cNvSpPr>
            <a:spLocks noGrp="1" noChangeArrowheads="1"/>
          </p:cNvSpPr>
          <p:nvPr>
            <p:ph type="title"/>
          </p:nvPr>
        </p:nvSpPr>
        <p:spPr/>
        <p:txBody>
          <a:bodyPr/>
          <a:lstStyle/>
          <a:p>
            <a:pPr algn="ctr"/>
            <a:r>
              <a:rPr lang="fr-FR" altLang="fr-FR" dirty="0"/>
              <a:t>Les données</a:t>
            </a:r>
          </a:p>
        </p:txBody>
      </p:sp>
      <p:sp>
        <p:nvSpPr>
          <p:cNvPr id="7" name="Espace réservé du contenu 2">
            <a:extLst>
              <a:ext uri="{FF2B5EF4-FFF2-40B4-BE49-F238E27FC236}">
                <a16:creationId xmlns:a16="http://schemas.microsoft.com/office/drawing/2014/main" id="{5C0324C2-7049-447A-871C-4C627A94CBA3}"/>
              </a:ext>
            </a:extLst>
          </p:cNvPr>
          <p:cNvSpPr txBox="1">
            <a:spLocks/>
          </p:cNvSpPr>
          <p:nvPr/>
        </p:nvSpPr>
        <p:spPr bwMode="auto">
          <a:xfrm>
            <a:off x="838200" y="1825625"/>
            <a:ext cx="512946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3" name="Espace réservé du contenu 2">
            <a:extLst>
              <a:ext uri="{FF2B5EF4-FFF2-40B4-BE49-F238E27FC236}">
                <a16:creationId xmlns:a16="http://schemas.microsoft.com/office/drawing/2014/main" id="{E0F2A827-233C-40A0-8FC8-48760F4D9112}"/>
              </a:ext>
            </a:extLst>
          </p:cNvPr>
          <p:cNvSpPr>
            <a:spLocks noGrp="1"/>
          </p:cNvSpPr>
          <p:nvPr>
            <p:ph idx="1"/>
          </p:nvPr>
        </p:nvSpPr>
        <p:spPr>
          <a:xfrm>
            <a:off x="838200" y="1825625"/>
            <a:ext cx="10515599" cy="4351338"/>
          </a:xfrm>
        </p:spPr>
        <p:txBody>
          <a:bodyPr/>
          <a:lstStyle/>
          <a:p>
            <a:r>
              <a:rPr lang="fr-FR" dirty="0"/>
              <a:t>Venant d’autres tables :</a:t>
            </a:r>
          </a:p>
          <a:p>
            <a:pPr lvl="1"/>
            <a:r>
              <a:rPr lang="fr-FR" dirty="0"/>
              <a:t>Nombre  de participation</a:t>
            </a:r>
          </a:p>
          <a:p>
            <a:pPr lvl="1"/>
            <a:r>
              <a:rPr lang="fr-FR" dirty="0"/>
              <a:t>Nombre  d’actionnaires</a:t>
            </a:r>
          </a:p>
          <a:p>
            <a:pPr lvl="1"/>
            <a:r>
              <a:rPr lang="fr-FR" dirty="0"/>
              <a:t>Nombre de Personne Moral et Personne Physique</a:t>
            </a:r>
          </a:p>
          <a:p>
            <a:pPr lvl="1"/>
            <a:r>
              <a:rPr lang="fr-FR" dirty="0"/>
              <a:t>Cotation en bourse</a:t>
            </a:r>
          </a:p>
          <a:p>
            <a:pPr lvl="1"/>
            <a:r>
              <a:rPr lang="fr-FR" dirty="0"/>
              <a:t>Nombre de contentieux en tant que défenseur ou demandeur</a:t>
            </a:r>
          </a:p>
          <a:p>
            <a:pPr lvl="1"/>
            <a:r>
              <a:rPr lang="fr-FR" dirty="0"/>
              <a:t>Nombre de marques déposées </a:t>
            </a:r>
          </a:p>
          <a:p>
            <a:pPr lvl="1"/>
            <a:r>
              <a:rPr lang="fr-FR" dirty="0"/>
              <a:t>Valeurs principales du bilan (avec historique sur 3 ans)</a:t>
            </a:r>
          </a:p>
          <a:p>
            <a:pPr lvl="1"/>
            <a:r>
              <a:rPr lang="fr-FR" dirty="0"/>
              <a:t>'</a:t>
            </a:r>
            <a:r>
              <a:rPr lang="fr-FR" dirty="0" err="1"/>
              <a:t>indiScore</a:t>
            </a:r>
            <a:r>
              <a:rPr lang="fr-FR" dirty="0"/>
              <a:t>’ sur 5 années (Score actuel)</a:t>
            </a:r>
          </a:p>
          <a:p>
            <a:pPr lvl="1"/>
            <a:r>
              <a:rPr lang="fr-FR" dirty="0"/>
              <a:t>‘encours’ sur 5 années (Calculé avec le score)</a:t>
            </a:r>
          </a:p>
          <a:p>
            <a:pPr lvl="1"/>
            <a:r>
              <a:rPr lang="fr-FR" dirty="0"/>
              <a:t>‘</a:t>
            </a:r>
            <a:r>
              <a:rPr lang="fr-FR" dirty="0" err="1"/>
              <a:t>procol</a:t>
            </a:r>
            <a:r>
              <a:rPr lang="fr-FR" dirty="0"/>
              <a:t>’ sur 5 années (Target)</a:t>
            </a:r>
          </a:p>
          <a:p>
            <a:pPr lvl="1"/>
            <a:endParaRPr lang="fr-FR" dirty="0"/>
          </a:p>
          <a:p>
            <a:pPr lvl="1"/>
            <a:endParaRPr lang="fr-FR" dirty="0"/>
          </a:p>
          <a:p>
            <a:endParaRPr lang="fr-FR" dirty="0"/>
          </a:p>
        </p:txBody>
      </p:sp>
    </p:spTree>
    <p:extLst>
      <p:ext uri="{BB962C8B-B14F-4D97-AF65-F5344CB8AC3E}">
        <p14:creationId xmlns:p14="http://schemas.microsoft.com/office/powerpoint/2010/main" val="168984548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2047</Words>
  <Application>Microsoft Office PowerPoint</Application>
  <PresentationFormat>Grand écran</PresentationFormat>
  <Paragraphs>319</Paragraphs>
  <Slides>38</Slides>
  <Notes>27</Notes>
  <HiddenSlides>4</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38</vt:i4>
      </vt:variant>
    </vt:vector>
  </HeadingPairs>
  <TitlesOfParts>
    <vt:vector size="42" baseType="lpstr">
      <vt:lpstr>Arial</vt:lpstr>
      <vt:lpstr>Calibri</vt:lpstr>
      <vt:lpstr>Calibri Light</vt:lpstr>
      <vt:lpstr>Thème Office</vt:lpstr>
      <vt:lpstr>Présentation PowerPoint</vt:lpstr>
      <vt:lpstr>Sommaire</vt:lpstr>
      <vt:lpstr>Introduction</vt:lpstr>
      <vt:lpstr>Les statistiques</vt:lpstr>
      <vt:lpstr>Répartition des scores</vt:lpstr>
      <vt:lpstr>Répartition des SIREN en défaut</vt:lpstr>
      <vt:lpstr>Pourcentage de réussite par note</vt:lpstr>
      <vt:lpstr>Les données</vt:lpstr>
      <vt:lpstr>Les données</vt:lpstr>
      <vt:lpstr>La cible</vt:lpstr>
      <vt:lpstr>Matrice de corrélation</vt:lpstr>
      <vt:lpstr>Boxplot Capital/Score</vt:lpstr>
      <vt:lpstr>Répartition des scores par activité</vt:lpstr>
      <vt:lpstr>Tous les SIREN – Répartition des risques de défaillances</vt:lpstr>
      <vt:lpstr>Tous les SIREN – Répartition des risques de défaillances</vt:lpstr>
      <vt:lpstr>Sociétés commerciales (CJ=5)</vt:lpstr>
      <vt:lpstr>Sociétés commerciales Algorithme actuel</vt:lpstr>
      <vt:lpstr>Sociétés commerciales Algorithme actuel (jeu de test)</vt:lpstr>
      <vt:lpstr>Préparation des données</vt:lpstr>
      <vt:lpstr>Modélisation</vt:lpstr>
      <vt:lpstr>Logistic Regression</vt:lpstr>
      <vt:lpstr>ExtraTrees</vt:lpstr>
      <vt:lpstr>Random Forest</vt:lpstr>
      <vt:lpstr>Comparaison des modèles</vt:lpstr>
      <vt:lpstr>Comparaison des modèles</vt:lpstr>
      <vt:lpstr>Comparaison des modèles</vt:lpstr>
      <vt:lpstr>Importance des variables</vt:lpstr>
      <vt:lpstr>Random Forest – Cas 2 (Sans les features ‘maison’)</vt:lpstr>
      <vt:lpstr>Réduction dimensionnelle</vt:lpstr>
      <vt:lpstr>Variance cumulée des principales composantes</vt:lpstr>
      <vt:lpstr>Projection sur les deux dimensions principales</vt:lpstr>
      <vt:lpstr>Modèle final</vt:lpstr>
      <vt:lpstr>Ancien score - Répartition</vt:lpstr>
      <vt:lpstr>Nouveau score - Répartition</vt:lpstr>
      <vt:lpstr>Pistes d’améliorations</vt:lpstr>
      <vt:lpstr>Conclusion</vt:lpstr>
      <vt:lpstr>Livrables</vt:lpstr>
      <vt:lpstr>Merci 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Moteur de recommandations de films</dc:title>
  <dc:creator>Scao, Morgan</dc:creator>
  <cp:lastModifiedBy>Scao, Morgan</cp:lastModifiedBy>
  <cp:revision>223</cp:revision>
  <dcterms:created xsi:type="dcterms:W3CDTF">2018-01-23T13:27:07Z</dcterms:created>
  <dcterms:modified xsi:type="dcterms:W3CDTF">2018-06-04T09:58:07Z</dcterms:modified>
</cp:coreProperties>
</file>