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9" r:id="rId3"/>
    <p:sldId id="277" r:id="rId4"/>
    <p:sldId id="278" r:id="rId5"/>
    <p:sldId id="275" r:id="rId6"/>
    <p:sldId id="264" r:id="rId7"/>
    <p:sldId id="263" r:id="rId8"/>
    <p:sldId id="265" r:id="rId9"/>
    <p:sldId id="262" r:id="rId10"/>
    <p:sldId id="261" r:id="rId11"/>
    <p:sldId id="266" r:id="rId12"/>
    <p:sldId id="276" r:id="rId13"/>
    <p:sldId id="279" r:id="rId14"/>
    <p:sldId id="267" r:id="rId15"/>
    <p:sldId id="268" r:id="rId16"/>
    <p:sldId id="270" r:id="rId17"/>
    <p:sldId id="269" r:id="rId18"/>
    <p:sldId id="257" r:id="rId19"/>
    <p:sldId id="260" r:id="rId20"/>
    <p:sldId id="271" r:id="rId21"/>
    <p:sldId id="272" r:id="rId22"/>
    <p:sldId id="274"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9" d="100"/>
          <a:sy n="89" d="100"/>
        </p:scale>
        <p:origin x="-90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EA17A-DC17-4A4E-9C51-C3727840E954}" type="datetimeFigureOut">
              <a:rPr lang="en-US" smtClean="0"/>
              <a:pPr/>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A17A-DC17-4A4E-9C51-C3727840E954}" type="datetimeFigureOut">
              <a:rPr lang="en-US" smtClean="0"/>
              <a:pPr/>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A17A-DC17-4A4E-9C51-C3727840E954}" type="datetimeFigureOut">
              <a:rPr lang="en-US" smtClean="0"/>
              <a:pPr/>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A17A-DC17-4A4E-9C51-C3727840E954}" type="datetimeFigureOut">
              <a:rPr lang="en-US" smtClean="0"/>
              <a:pPr/>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EA17A-DC17-4A4E-9C51-C3727840E954}" type="datetimeFigureOut">
              <a:rPr lang="en-US" smtClean="0"/>
              <a:pPr/>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CEA17A-DC17-4A4E-9C51-C3727840E954}" type="datetimeFigureOut">
              <a:rPr lang="en-US" smtClean="0"/>
              <a:pPr/>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CEA17A-DC17-4A4E-9C51-C3727840E954}" type="datetimeFigureOut">
              <a:rPr lang="en-US" smtClean="0"/>
              <a:pPr/>
              <a:t>1/29/14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CEA17A-DC17-4A4E-9C51-C3727840E954}" type="datetimeFigureOut">
              <a:rPr lang="en-US" smtClean="0"/>
              <a:pPr/>
              <a:t>1/29/14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EA17A-DC17-4A4E-9C51-C3727840E954}" type="datetimeFigureOut">
              <a:rPr lang="en-US" smtClean="0"/>
              <a:pPr/>
              <a:t>1/29/14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EA17A-DC17-4A4E-9C51-C3727840E954}" type="datetimeFigureOut">
              <a:rPr lang="en-US" smtClean="0"/>
              <a:pPr/>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EA17A-DC17-4A4E-9C51-C3727840E954}" type="datetimeFigureOut">
              <a:rPr lang="en-US" smtClean="0"/>
              <a:pPr/>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2CFE4-71CB-9B45-AF2C-D6F986191F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EA17A-DC17-4A4E-9C51-C3727840E954}" type="datetimeFigureOut">
              <a:rPr lang="en-US" smtClean="0"/>
              <a:pPr/>
              <a:t>1/29/14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2CFE4-71CB-9B45-AF2C-D6F986191F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uoteland.com/author/Arthur-Schopenhauer-Quotes/12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Introductory</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419100" y="1130300"/>
            <a:ext cx="8039100" cy="4940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smtClean="0"/>
              <a:t>			Money- making: An intermediate good</a:t>
            </a:r>
            <a:br>
              <a:rPr lang="en-US" dirty="0" smtClean="0"/>
            </a:br>
            <a:r>
              <a:rPr lang="en-US" dirty="0" smtClean="0"/>
              <a:t>in order to achieve higher goals</a:t>
            </a:r>
            <a:endParaRPr lang="en-US" dirty="0"/>
          </a:p>
        </p:txBody>
      </p:sp>
      <p:sp>
        <p:nvSpPr>
          <p:cNvPr id="3" name="Content Placeholder 2"/>
          <p:cNvSpPr>
            <a:spLocks noGrp="1"/>
          </p:cNvSpPr>
          <p:nvPr>
            <p:ph idx="1"/>
          </p:nvPr>
        </p:nvSpPr>
        <p:spPr>
          <a:xfrm>
            <a:off x="457200" y="2026187"/>
            <a:ext cx="8229600" cy="4099976"/>
          </a:xfrm>
        </p:spPr>
        <p:txBody>
          <a:bodyPr/>
          <a:lstStyle/>
          <a:p>
            <a:r>
              <a:rPr lang="en-US" dirty="0" smtClean="0"/>
              <a:t>“The life of money-making is one undertaken under compulsion since wealth is not the good we are seeking and is merely useful for the sake of something else. “</a:t>
            </a:r>
          </a:p>
          <a:p>
            <a:r>
              <a:rPr lang="en-US" dirty="0" smtClean="0"/>
              <a:t>Virtue is to know how to use money</a:t>
            </a:r>
          </a:p>
          <a:p>
            <a:r>
              <a:rPr lang="en-US" dirty="0" smtClean="0"/>
              <a:t>Liberality, magnificence, magnanimity (greatness of the soul)</a:t>
            </a:r>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and Actions</a:t>
            </a:r>
            <a:endParaRPr lang="en-US" dirty="0"/>
          </a:p>
        </p:txBody>
      </p:sp>
      <p:sp>
        <p:nvSpPr>
          <p:cNvPr id="3" name="Content Placeholder 2"/>
          <p:cNvSpPr>
            <a:spLocks noGrp="1"/>
          </p:cNvSpPr>
          <p:nvPr>
            <p:ph idx="1"/>
          </p:nvPr>
        </p:nvSpPr>
        <p:spPr>
          <a:xfrm>
            <a:off x="457200" y="2099612"/>
            <a:ext cx="8229600" cy="4525963"/>
          </a:xfrm>
        </p:spPr>
        <p:txBody>
          <a:bodyPr>
            <a:noAutofit/>
          </a:bodyPr>
          <a:lstStyle/>
          <a:p>
            <a:pPr>
              <a:buNone/>
            </a:pPr>
            <a:r>
              <a:rPr lang="en-US" sz="1800" dirty="0" smtClean="0"/>
              <a:t>	GIVING AND TAKING</a:t>
            </a:r>
          </a:p>
          <a:p>
            <a:pPr>
              <a:buNone/>
            </a:pPr>
            <a:r>
              <a:rPr lang="en-US" sz="1800" dirty="0" smtClean="0"/>
              <a:t>								</a:t>
            </a:r>
          </a:p>
          <a:p>
            <a:pPr>
              <a:buNone/>
            </a:pPr>
            <a:endParaRPr lang="en-US" sz="1800" dirty="0" smtClean="0"/>
          </a:p>
          <a:p>
            <a:pPr>
              <a:buNone/>
            </a:pPr>
            <a:r>
              <a:rPr lang="en-US" sz="1800" dirty="0" smtClean="0"/>
              <a:t>								mean: 	liberality/magnificence, </a:t>
            </a:r>
          </a:p>
          <a:p>
            <a:pPr>
              <a:buNone/>
            </a:pPr>
            <a:r>
              <a:rPr lang="en-US" sz="1800" dirty="0" smtClean="0"/>
              <a:t>								 excess :	 prodigality and meanness</a:t>
            </a:r>
          </a:p>
          <a:p>
            <a:pPr>
              <a:buNone/>
            </a:pPr>
            <a:r>
              <a:rPr lang="en-US" sz="1800" dirty="0" smtClean="0"/>
              <a:t>										tastelessness, vulgarity</a:t>
            </a:r>
          </a:p>
          <a:p>
            <a:pPr>
              <a:buNone/>
            </a:pPr>
            <a:r>
              <a:rPr lang="en-US" sz="1800" dirty="0" smtClean="0"/>
              <a:t>										deficiency, stinginess</a:t>
            </a:r>
          </a:p>
          <a:p>
            <a:pPr>
              <a:buNone/>
            </a:pPr>
            <a:endParaRPr lang="en-US" sz="1800" dirty="0" smtClean="0"/>
          </a:p>
          <a:p>
            <a:pPr>
              <a:buNone/>
            </a:pPr>
            <a:r>
              <a:rPr lang="en-US" sz="1800" dirty="0" smtClean="0"/>
              <a:t>										</a:t>
            </a:r>
          </a:p>
          <a:p>
            <a:endParaRPr lang="en-US" sz="1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and social recognition</a:t>
            </a:r>
            <a:endParaRPr lang="en-US" dirty="0"/>
          </a:p>
        </p:txBody>
      </p:sp>
      <p:sp>
        <p:nvSpPr>
          <p:cNvPr id="3" name="Content Placeholder 2"/>
          <p:cNvSpPr>
            <a:spLocks noGrp="1"/>
          </p:cNvSpPr>
          <p:nvPr>
            <p:ph idx="1"/>
          </p:nvPr>
        </p:nvSpPr>
        <p:spPr>
          <a:xfrm>
            <a:off x="457199" y="1600200"/>
            <a:ext cx="8419223" cy="5257800"/>
          </a:xfrm>
        </p:spPr>
        <p:txBody>
          <a:bodyPr>
            <a:normAutofit/>
          </a:bodyPr>
          <a:lstStyle/>
          <a:p>
            <a:pPr>
              <a:buNone/>
            </a:pPr>
            <a:r>
              <a:rPr lang="en-US" dirty="0" smtClean="0"/>
              <a:t>SERIOUSNESS: to know HOW live well and beautifully (good at work/good at thinking)</a:t>
            </a:r>
          </a:p>
          <a:p>
            <a:pPr>
              <a:buNone/>
            </a:pPr>
            <a:r>
              <a:rPr lang="en-US" dirty="0" smtClean="0"/>
              <a:t>HONOR/DISHONOR</a:t>
            </a:r>
          </a:p>
          <a:p>
            <a:pPr>
              <a:buNone/>
            </a:pPr>
            <a:r>
              <a:rPr lang="en-US" dirty="0" smtClean="0"/>
              <a:t>				Mean: proper pride</a:t>
            </a:r>
          </a:p>
          <a:p>
            <a:pPr>
              <a:buNone/>
            </a:pPr>
            <a:r>
              <a:rPr lang="en-US" dirty="0" smtClean="0"/>
              <a:t>				Excess: empty vanity/undue humility</a:t>
            </a:r>
          </a:p>
          <a:p>
            <a:pPr>
              <a:buNone/>
            </a:pPr>
            <a:r>
              <a:rPr lang="en-US" dirty="0" smtClean="0"/>
              <a:t>HONESTY ABOUT ONESELF, SENSE OF JUSTICE AND FAIRNESS</a:t>
            </a:r>
          </a:p>
          <a:p>
            <a:pPr>
              <a:buNone/>
            </a:pP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is excluded in Aristotle’s good life?</a:t>
            </a:r>
            <a:endParaRPr lang="en-US" dirty="0"/>
          </a:p>
        </p:txBody>
      </p:sp>
      <p:sp>
        <p:nvSpPr>
          <p:cNvPr id="3" name="Content Placeholder 2"/>
          <p:cNvSpPr>
            <a:spLocks noGrp="1"/>
          </p:cNvSpPr>
          <p:nvPr>
            <p:ph idx="1"/>
          </p:nvPr>
        </p:nvSpPr>
        <p:spPr/>
        <p:txBody>
          <a:bodyPr>
            <a:normAutofit fontScale="92500"/>
          </a:bodyPr>
          <a:lstStyle/>
          <a:p>
            <a:r>
              <a:rPr lang="en-US" dirty="0" smtClean="0"/>
              <a:t>Women, slaves, lower classes (they cannot choose their own actions)</a:t>
            </a:r>
          </a:p>
          <a:p>
            <a:r>
              <a:rPr lang="en-US" dirty="0" smtClean="0"/>
              <a:t>Animals (lacking reason)</a:t>
            </a:r>
          </a:p>
          <a:p>
            <a:r>
              <a:rPr lang="en-US" dirty="0" smtClean="0"/>
              <a:t>Children</a:t>
            </a:r>
          </a:p>
          <a:p>
            <a:r>
              <a:rPr lang="en-US" dirty="0" smtClean="0"/>
              <a:t>Chronically ill</a:t>
            </a:r>
          </a:p>
          <a:p>
            <a:r>
              <a:rPr lang="en-US" dirty="0" smtClean="0"/>
              <a:t>Even the gods since they acknowledge no limits</a:t>
            </a:r>
          </a:p>
          <a:p>
            <a:r>
              <a:rPr lang="en-US" dirty="0" smtClean="0"/>
              <a:t>Generally those whose freedom of action is impaired.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a:t>
            </a:r>
            <a:r>
              <a:rPr lang="en-US" smtClean="0"/>
              <a:t>money: Georg </a:t>
            </a:r>
            <a:r>
              <a:rPr lang="en-US" dirty="0" err="1" smtClean="0"/>
              <a:t>Simmel</a:t>
            </a:r>
            <a:r>
              <a:rPr lang="en-US" dirty="0" smtClean="0"/>
              <a:t>, </a:t>
            </a:r>
            <a:r>
              <a:rPr lang="en-US" i="1" dirty="0" smtClean="0"/>
              <a:t>The Philosophy of Money </a:t>
            </a:r>
            <a:r>
              <a:rPr lang="en-US" dirty="0" smtClean="0"/>
              <a:t>(1900)</a:t>
            </a:r>
            <a:endParaRPr lang="en-US" dirty="0"/>
          </a:p>
        </p:txBody>
      </p:sp>
      <p:sp>
        <p:nvSpPr>
          <p:cNvPr id="3" name="Content Placeholder 2"/>
          <p:cNvSpPr>
            <a:spLocks noGrp="1"/>
          </p:cNvSpPr>
          <p:nvPr>
            <p:ph idx="1"/>
          </p:nvPr>
        </p:nvSpPr>
        <p:spPr/>
        <p:txBody>
          <a:bodyPr/>
          <a:lstStyle/>
          <a:p>
            <a:r>
              <a:rPr lang="en-US" dirty="0" smtClean="0"/>
              <a:t>The more money becomes the sole centre of interest, the more one discovers that </a:t>
            </a:r>
            <a:r>
              <a:rPr lang="en-US" dirty="0" err="1" smtClean="0"/>
              <a:t>honour</a:t>
            </a:r>
            <a:r>
              <a:rPr lang="en-US" dirty="0" smtClean="0"/>
              <a:t> and conviction, talent and virtue, beauty and salvation of the soul are exchanged against money and so the more a mocking and frivolous attitude will develop in relation to these higher values that are for sale for the same kind of value as groceries, and that also command a ‘market price’.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Money is the purest form of the tool…it is</a:t>
            </a:r>
          </a:p>
          <a:p>
            <a:pPr>
              <a:buNone/>
            </a:pPr>
            <a:r>
              <a:rPr lang="en-US" dirty="0" smtClean="0"/>
              <a:t>	an institution through which the individual concentrates his activity and possessions in order to attain goals that he could not attain directly. </a:t>
            </a:r>
          </a:p>
          <a:p>
            <a:r>
              <a:rPr lang="en-US" dirty="0" smtClean="0"/>
              <a:t>Money is totally indifferent to the objects because it is separated from them by the fact of exchange</a:t>
            </a:r>
          </a:p>
          <a:p>
            <a:pPr>
              <a:buNone/>
            </a:pPr>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wealthy man enjoys advantages beyond the enjoyment of what he can buy with his money</a:t>
            </a:r>
          </a:p>
          <a:p>
            <a:pPr>
              <a:buNone/>
            </a:pPr>
            <a:r>
              <a:rPr lang="en-US" dirty="0" smtClean="0"/>
              <a:t> </a:t>
            </a:r>
          </a:p>
          <a:p>
            <a:r>
              <a:rPr lang="en-US" dirty="0" smtClean="0"/>
              <a:t>Wealth, indeed, is often regarded as a kind of moral merit, as is indicated by the term ‘respectability’ and by popular references to the well-to-do as ‘upright citizens’ or ‘the better-class public’. The same phenomenon is shown from the other side by the fact that the poor are treated as if they were guilty, that beggars are angrily driven away, and that even good-natured people consider themselves naturally superior to the poor.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 or disagree?</a:t>
            </a:r>
            <a:endParaRPr lang="en-US" dirty="0"/>
          </a:p>
        </p:txBody>
      </p:sp>
      <p:sp>
        <p:nvSpPr>
          <p:cNvPr id="3" name="Content Placeholder 2"/>
          <p:cNvSpPr>
            <a:spLocks noGrp="1"/>
          </p:cNvSpPr>
          <p:nvPr>
            <p:ph idx="1"/>
          </p:nvPr>
        </p:nvSpPr>
        <p:spPr/>
        <p:txBody>
          <a:bodyPr>
            <a:normAutofit/>
          </a:bodyPr>
          <a:lstStyle/>
          <a:p>
            <a:r>
              <a:rPr lang="en-US" dirty="0" smtClean="0"/>
              <a:t>The inner polarity of the essence of money lies in its being the absolute means and thereby becoming psychologically the absolute purpose for most people, which makes it, in a strange way, a symbol in which major regulators of practical life are frozen.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5190" y="779463"/>
            <a:ext cx="5080000" cy="5346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Money </a:t>
            </a:r>
            <a:r>
              <a:rPr lang="it-IT" dirty="0" err="1" smtClean="0"/>
              <a:t>is</a:t>
            </a:r>
            <a:r>
              <a:rPr lang="it-IT" dirty="0" smtClean="0"/>
              <a:t> </a:t>
            </a:r>
            <a:r>
              <a:rPr lang="it-IT" dirty="0" err="1" smtClean="0"/>
              <a:t>human</a:t>
            </a:r>
            <a:r>
              <a:rPr lang="it-IT" dirty="0" smtClean="0"/>
              <a:t> </a:t>
            </a:r>
            <a:r>
              <a:rPr lang="it-IT" dirty="0" err="1" smtClean="0"/>
              <a:t>happiness</a:t>
            </a:r>
            <a:r>
              <a:rPr lang="it-IT" dirty="0" smtClean="0"/>
              <a:t> in the </a:t>
            </a:r>
            <a:r>
              <a:rPr lang="it-IT" dirty="0" err="1" smtClean="0"/>
              <a:t>abstract</a:t>
            </a:r>
            <a:r>
              <a:rPr lang="it-IT" dirty="0" smtClean="0"/>
              <a:t>: </a:t>
            </a:r>
            <a:r>
              <a:rPr lang="it-IT" dirty="0" err="1" smtClean="0"/>
              <a:t>he</a:t>
            </a:r>
            <a:r>
              <a:rPr lang="it-IT" dirty="0" smtClean="0"/>
              <a:t>, </a:t>
            </a:r>
            <a:r>
              <a:rPr lang="it-IT" dirty="0" err="1" smtClean="0"/>
              <a:t>then</a:t>
            </a:r>
            <a:r>
              <a:rPr lang="it-IT" dirty="0" smtClean="0"/>
              <a:t>, </a:t>
            </a:r>
            <a:r>
              <a:rPr lang="it-IT" dirty="0" err="1" smtClean="0"/>
              <a:t>who</a:t>
            </a:r>
            <a:r>
              <a:rPr lang="it-IT" dirty="0" smtClean="0"/>
              <a:t> </a:t>
            </a:r>
            <a:r>
              <a:rPr lang="it-IT" dirty="0" err="1" smtClean="0"/>
              <a:t>is</a:t>
            </a:r>
            <a:r>
              <a:rPr lang="it-IT" dirty="0" smtClean="0"/>
              <a:t> no </a:t>
            </a:r>
            <a:r>
              <a:rPr lang="it-IT" dirty="0" err="1" smtClean="0"/>
              <a:t>longer</a:t>
            </a:r>
            <a:r>
              <a:rPr lang="it-IT" dirty="0" smtClean="0"/>
              <a:t> </a:t>
            </a:r>
            <a:r>
              <a:rPr lang="it-IT" dirty="0" err="1" smtClean="0"/>
              <a:t>capable</a:t>
            </a:r>
            <a:r>
              <a:rPr lang="it-IT" dirty="0" smtClean="0"/>
              <a:t> </a:t>
            </a:r>
            <a:r>
              <a:rPr lang="it-IT" dirty="0" err="1" smtClean="0"/>
              <a:t>of</a:t>
            </a:r>
            <a:r>
              <a:rPr lang="it-IT" dirty="0" smtClean="0"/>
              <a:t> </a:t>
            </a:r>
            <a:r>
              <a:rPr lang="it-IT" dirty="0" err="1" smtClean="0"/>
              <a:t>enjoying</a:t>
            </a:r>
            <a:r>
              <a:rPr lang="it-IT" dirty="0" smtClean="0"/>
              <a:t> </a:t>
            </a:r>
            <a:r>
              <a:rPr lang="it-IT" dirty="0" err="1" smtClean="0"/>
              <a:t>human</a:t>
            </a:r>
            <a:r>
              <a:rPr lang="it-IT" dirty="0" smtClean="0"/>
              <a:t> </a:t>
            </a:r>
            <a:r>
              <a:rPr lang="it-IT" dirty="0" err="1" smtClean="0"/>
              <a:t>happiness</a:t>
            </a:r>
            <a:r>
              <a:rPr lang="it-IT" dirty="0" smtClean="0"/>
              <a:t> in the concrete </a:t>
            </a:r>
            <a:r>
              <a:rPr lang="it-IT" dirty="0" err="1" smtClean="0"/>
              <a:t>devotes</a:t>
            </a:r>
            <a:r>
              <a:rPr lang="it-IT" dirty="0" smtClean="0"/>
              <a:t> </a:t>
            </a:r>
            <a:r>
              <a:rPr lang="it-IT" dirty="0" err="1" smtClean="0"/>
              <a:t>his</a:t>
            </a:r>
            <a:r>
              <a:rPr lang="it-IT" dirty="0" smtClean="0"/>
              <a:t> </a:t>
            </a:r>
            <a:r>
              <a:rPr lang="it-IT" dirty="0" err="1" smtClean="0"/>
              <a:t>heart</a:t>
            </a:r>
            <a:r>
              <a:rPr lang="it-IT" dirty="0" smtClean="0"/>
              <a:t> </a:t>
            </a:r>
            <a:r>
              <a:rPr lang="it-IT" dirty="0" err="1" smtClean="0"/>
              <a:t>entirely</a:t>
            </a:r>
            <a:r>
              <a:rPr lang="it-IT" dirty="0" smtClean="0"/>
              <a:t> </a:t>
            </a:r>
            <a:r>
              <a:rPr lang="it-IT" dirty="0" err="1" smtClean="0"/>
              <a:t>to</a:t>
            </a:r>
            <a:r>
              <a:rPr lang="it-IT" dirty="0" smtClean="0"/>
              <a:t> </a:t>
            </a:r>
            <a:r>
              <a:rPr lang="it-IT" dirty="0" err="1" smtClean="0"/>
              <a:t>money</a:t>
            </a:r>
            <a:r>
              <a:rPr lang="it-IT" dirty="0" smtClean="0"/>
              <a:t>. </a:t>
            </a:r>
            <a:endParaRPr lang="en-US" dirty="0" smtClean="0"/>
          </a:p>
          <a:p>
            <a:pPr>
              <a:buNone/>
            </a:pPr>
            <a:r>
              <a:rPr lang="it-IT" dirty="0" smtClean="0">
                <a:hlinkClick r:id="rId2"/>
              </a:rPr>
              <a:t>    </a:t>
            </a:r>
            <a:r>
              <a:rPr lang="it-IT" i="1" u="sng" dirty="0" smtClean="0">
                <a:hlinkClick r:id="rId2"/>
              </a:rPr>
              <a:t>Arthur Schopenhauer</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5628" y="562038"/>
            <a:ext cx="6096000" cy="6096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theme</a:t>
            </a:r>
            <a:endParaRPr lang="en-US" dirty="0"/>
          </a:p>
        </p:txBody>
      </p:sp>
      <p:pic>
        <p:nvPicPr>
          <p:cNvPr id="4" name="Content Placeholder 3" descr="theme-poster-elements-of-literature.jpg"/>
          <p:cNvPicPr>
            <a:picLocks noGrp="1" noChangeAspect="1"/>
          </p:cNvPicPr>
          <p:nvPr>
            <p:ph idx="1"/>
          </p:nvPr>
        </p:nvPicPr>
        <p:blipFill>
          <a:blip r:embed="rId2"/>
          <a:srcRect l="-9073" r="-9073"/>
          <a:stretch>
            <a:fillRect/>
          </a:stretch>
        </p:blipFill>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227"/>
            <a:ext cx="8229600" cy="1143000"/>
          </a:xfrm>
        </p:spPr>
        <p:txBody>
          <a:bodyPr>
            <a:normAutofit fontScale="90000"/>
          </a:bodyPr>
          <a:lstStyle/>
          <a:p>
            <a:r>
              <a:rPr lang="en-US" sz="3556" dirty="0" smtClean="0"/>
              <a:t>A-</a:t>
            </a:r>
            <a:r>
              <a:rPr lang="en-US" sz="3556" i="1" dirty="0" smtClean="0"/>
              <a:t>Merchant of Venice</a:t>
            </a:r>
            <a:r>
              <a:rPr lang="en-US" sz="3556" dirty="0" smtClean="0"/>
              <a:t>/ B- </a:t>
            </a:r>
            <a:r>
              <a:rPr lang="en-US" sz="3556" i="1" dirty="0" smtClean="0"/>
              <a:t>Great </a:t>
            </a:r>
            <a:r>
              <a:rPr lang="en-US" sz="3556" i="1" smtClean="0"/>
              <a:t>Gatsby </a:t>
            </a:r>
            <a:r>
              <a:rPr lang="en-US" smtClean="0"/>
              <a:t/>
            </a:r>
            <a:br>
              <a:rPr lang="en-US"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i="1" dirty="0" smtClean="0"/>
              <a:t>Common Themes:</a:t>
            </a:r>
          </a:p>
          <a:p>
            <a:r>
              <a:rPr lang="en-US" dirty="0" smtClean="0"/>
              <a:t>Wealth</a:t>
            </a:r>
          </a:p>
          <a:p>
            <a:r>
              <a:rPr lang="en-US" dirty="0" smtClean="0"/>
              <a:t>Love</a:t>
            </a:r>
          </a:p>
          <a:p>
            <a:r>
              <a:rPr lang="en-US" dirty="0" smtClean="0"/>
              <a:t>Marriage</a:t>
            </a:r>
          </a:p>
          <a:p>
            <a:r>
              <a:rPr lang="en-US" dirty="0" smtClean="0"/>
              <a:t>Friendship</a:t>
            </a:r>
          </a:p>
          <a:p>
            <a:pPr>
              <a:buNone/>
            </a:pPr>
            <a:r>
              <a:rPr lang="en-US" i="1" dirty="0" smtClean="0"/>
              <a:t>Theme variants:</a:t>
            </a:r>
          </a:p>
          <a:p>
            <a:pPr>
              <a:buNone/>
            </a:pPr>
            <a:r>
              <a:rPr lang="en-US" dirty="0" smtClean="0"/>
              <a:t>Text A: race, justice</a:t>
            </a:r>
          </a:p>
          <a:p>
            <a:pPr>
              <a:buNone/>
            </a:pPr>
            <a:r>
              <a:rPr lang="en-US" dirty="0" smtClean="0"/>
              <a:t>Text B: class, compassion, the  past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Thematic concept</a:t>
            </a:r>
            <a:r>
              <a:rPr lang="en-US" dirty="0" smtClean="0"/>
              <a:t>: what readers "think the work is about" </a:t>
            </a:r>
          </a:p>
          <a:p>
            <a:r>
              <a:rPr lang="en-US" i="1" dirty="0" smtClean="0"/>
              <a:t>thematic statement</a:t>
            </a:r>
            <a:r>
              <a:rPr lang="en-US" dirty="0" smtClean="0"/>
              <a:t>: what the work says about the subject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 Brooks, </a:t>
            </a:r>
            <a:r>
              <a:rPr lang="en-US" i="1" dirty="0" smtClean="0"/>
              <a:t>Reading for the Plot</a:t>
            </a:r>
            <a:endParaRPr lang="en-US" i="1" dirty="0"/>
          </a:p>
        </p:txBody>
      </p:sp>
      <p:sp>
        <p:nvSpPr>
          <p:cNvPr id="3" name="Content Placeholder 2"/>
          <p:cNvSpPr>
            <a:spLocks noGrp="1"/>
          </p:cNvSpPr>
          <p:nvPr>
            <p:ph idx="1"/>
          </p:nvPr>
        </p:nvSpPr>
        <p:spPr/>
        <p:txBody>
          <a:bodyPr/>
          <a:lstStyle/>
          <a:p>
            <a:r>
              <a:rPr lang="en-US" dirty="0" smtClean="0"/>
              <a:t>Plotting theme:</a:t>
            </a:r>
          </a:p>
          <a:p>
            <a:pPr>
              <a:buNone/>
            </a:pPr>
            <a:r>
              <a:rPr lang="en-US" smtClean="0"/>
              <a:t>Narration’s direction </a:t>
            </a:r>
            <a:r>
              <a:rPr lang="en-US" dirty="0" smtClean="0"/>
              <a:t>and intention in existence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2607"/>
          </a:xfrm>
        </p:spPr>
        <p:txBody>
          <a:bodyPr/>
          <a:lstStyle/>
          <a:p>
            <a:r>
              <a:rPr lang="en-US" dirty="0" smtClean="0"/>
              <a:t>What do you think? </a:t>
            </a:r>
            <a:endParaRPr lang="en-US" dirty="0"/>
          </a:p>
        </p:txBody>
      </p:sp>
      <p:sp>
        <p:nvSpPr>
          <p:cNvPr id="3" name="Content Placeholder 2"/>
          <p:cNvSpPr>
            <a:spLocks noGrp="1"/>
          </p:cNvSpPr>
          <p:nvPr>
            <p:ph idx="1"/>
          </p:nvPr>
        </p:nvSpPr>
        <p:spPr>
          <a:xfrm>
            <a:off x="457200" y="2354372"/>
            <a:ext cx="8229600" cy="4503628"/>
          </a:xfrm>
        </p:spPr>
        <p:txBody>
          <a:bodyPr>
            <a:normAutofit/>
          </a:bodyPr>
          <a:lstStyle/>
          <a:p>
            <a:r>
              <a:rPr lang="en-US" dirty="0" smtClean="0"/>
              <a:t>What is the good life?</a:t>
            </a:r>
          </a:p>
          <a:p>
            <a:r>
              <a:rPr lang="en-US" dirty="0" smtClean="0"/>
              <a:t>What is the part </a:t>
            </a:r>
            <a:r>
              <a:rPr lang="en-US" smtClean="0"/>
              <a:t>money plays in </a:t>
            </a:r>
            <a:r>
              <a:rPr lang="en-US" dirty="0" smtClean="0"/>
              <a:t>it?</a:t>
            </a:r>
          </a:p>
          <a:p>
            <a:endParaRPr lang="en-US" dirty="0" smtClean="0"/>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Is there an ethical component in the actions of money-making and money-spending?</a:t>
            </a:r>
          </a:p>
          <a:p>
            <a:r>
              <a:rPr lang="en-US" dirty="0" smtClean="0"/>
              <a:t>Luck, work, inheritance: do they change our approach to money?</a:t>
            </a:r>
          </a:p>
          <a:p>
            <a:r>
              <a:rPr lang="en-US" dirty="0" smtClean="0"/>
              <a:t>Is the good life for all?</a:t>
            </a:r>
          </a:p>
          <a:p>
            <a:r>
              <a:rPr lang="en-US" dirty="0" smtClean="0"/>
              <a:t>Is the class system based on money?</a:t>
            </a:r>
          </a:p>
          <a:p>
            <a:r>
              <a:rPr lang="en-US" dirty="0" smtClean="0"/>
              <a:t>Are people judged according to their money value?</a:t>
            </a:r>
          </a:p>
          <a:p>
            <a:r>
              <a:rPr lang="en-US" dirty="0" smtClean="0"/>
              <a:t>In which relation is money to feelings/passions such as love, hate, ambition, greed, self-preservation or self-enhancement?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Ibn</a:t>
            </a:r>
            <a:r>
              <a:rPr lang="en-US" b="1" dirty="0" smtClean="0"/>
              <a:t> </a:t>
            </a:r>
            <a:r>
              <a:rPr lang="en-US" b="1" dirty="0" err="1" smtClean="0"/>
              <a:t>Sīnā</a:t>
            </a:r>
            <a:r>
              <a:rPr lang="en-US" b="1" dirty="0" smtClean="0"/>
              <a:t> (</a:t>
            </a:r>
            <a:r>
              <a:rPr lang="en-US" dirty="0" smtClean="0"/>
              <a:t>980 –1037)  </a:t>
            </a:r>
            <a:endParaRPr lang="en-US" dirty="0"/>
          </a:p>
        </p:txBody>
      </p:sp>
      <p:sp>
        <p:nvSpPr>
          <p:cNvPr id="3" name="Content Placeholder 2"/>
          <p:cNvSpPr>
            <a:spLocks noGrp="1"/>
          </p:cNvSpPr>
          <p:nvPr>
            <p:ph idx="1"/>
          </p:nvPr>
        </p:nvSpPr>
        <p:spPr/>
        <p:txBody>
          <a:bodyPr/>
          <a:lstStyle/>
          <a:p>
            <a:r>
              <a:rPr lang="en-US" dirty="0" smtClean="0"/>
              <a:t>Good life/ </a:t>
            </a:r>
            <a:r>
              <a:rPr lang="en-US" dirty="0" err="1" smtClean="0"/>
              <a:t>sa’ada</a:t>
            </a:r>
            <a:endParaRPr lang="en-US" dirty="0" smtClean="0"/>
          </a:p>
          <a:p>
            <a:r>
              <a:rPr lang="en-US" dirty="0" smtClean="0"/>
              <a:t>Good/</a:t>
            </a:r>
            <a:r>
              <a:rPr lang="en-US" dirty="0" err="1" smtClean="0"/>
              <a:t>khair</a:t>
            </a:r>
            <a:r>
              <a:rPr lang="en-US" dirty="0" smtClean="0"/>
              <a:t>:</a:t>
            </a:r>
          </a:p>
          <a:p>
            <a:r>
              <a:rPr lang="en-US" dirty="0" smtClean="0"/>
              <a:t>“is that which everything desires, and what everything desires is either existence, or the perfection of existence as such” </a:t>
            </a:r>
            <a:r>
              <a:rPr lang="en-US" smtClean="0"/>
              <a:t>(</a:t>
            </a:r>
            <a:r>
              <a:rPr lang="en-US" i="1" smtClean="0"/>
              <a:t>Metaphysics)</a:t>
            </a:r>
            <a:endParaRPr 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Greek good life</a:t>
            </a:r>
            <a:br>
              <a:rPr lang="en-US" dirty="0" smtClean="0"/>
            </a:br>
            <a:endParaRPr lang="en-US" dirty="0"/>
          </a:p>
        </p:txBody>
      </p:sp>
      <p:sp>
        <p:nvSpPr>
          <p:cNvPr id="3" name="Content Placeholder 2"/>
          <p:cNvSpPr>
            <a:spLocks noGrp="1"/>
          </p:cNvSpPr>
          <p:nvPr>
            <p:ph idx="1"/>
          </p:nvPr>
        </p:nvSpPr>
        <p:spPr/>
        <p:txBody>
          <a:bodyPr/>
          <a:lstStyle/>
          <a:p>
            <a:r>
              <a:rPr lang="en-US" dirty="0" err="1" smtClean="0"/>
              <a:t>Eudaimonia</a:t>
            </a:r>
            <a:r>
              <a:rPr lang="en-US" dirty="0" smtClean="0"/>
              <a:t>:</a:t>
            </a:r>
          </a:p>
          <a:p>
            <a:r>
              <a:rPr lang="en-US" dirty="0" err="1" smtClean="0"/>
              <a:t>Eu</a:t>
            </a:r>
            <a:r>
              <a:rPr lang="en-US" dirty="0" smtClean="0"/>
              <a:t> = good</a:t>
            </a:r>
          </a:p>
          <a:p>
            <a:r>
              <a:rPr lang="en-US" dirty="0" err="1" smtClean="0"/>
              <a:t>Daimon</a:t>
            </a:r>
            <a:r>
              <a:rPr lang="en-US" dirty="0" smtClean="0"/>
              <a:t>= spirit</a:t>
            </a:r>
          </a:p>
          <a:p>
            <a:r>
              <a:rPr lang="en-US" dirty="0" smtClean="0"/>
              <a:t>Happiness </a:t>
            </a:r>
          </a:p>
          <a:p>
            <a:r>
              <a:rPr lang="en-US" dirty="0" smtClean="0"/>
              <a:t>Welfare</a:t>
            </a:r>
          </a:p>
          <a:p>
            <a:r>
              <a:rPr lang="en-US" dirty="0" smtClean="0"/>
              <a:t>Good life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Aristotle, </a:t>
            </a:r>
            <a:r>
              <a:rPr lang="it-IT" i="1" dirty="0" err="1" smtClean="0"/>
              <a:t>Nicomachean</a:t>
            </a:r>
            <a:r>
              <a:rPr lang="it-IT" i="1" dirty="0" smtClean="0"/>
              <a:t> </a:t>
            </a:r>
            <a:r>
              <a:rPr lang="it-IT" i="1" dirty="0" err="1" smtClean="0"/>
              <a:t>Ethics</a:t>
            </a:r>
            <a:r>
              <a:rPr lang="it-IT" i="1" dirty="0" smtClean="0"/>
              <a:t> (350 BC)</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Good life/ happiness/welfare</a:t>
            </a:r>
          </a:p>
          <a:p>
            <a:pPr>
              <a:buNone/>
            </a:pPr>
            <a:endParaRPr lang="en-US" dirty="0" smtClean="0"/>
          </a:p>
          <a:p>
            <a:pPr>
              <a:buNone/>
            </a:pPr>
            <a:r>
              <a:rPr lang="en-US" dirty="0" smtClean="0"/>
              <a:t>set in relation to VIRTUE</a:t>
            </a:r>
          </a:p>
          <a:p>
            <a:pPr>
              <a:buNone/>
            </a:pPr>
            <a:endParaRPr lang="en-US" dirty="0" smtClean="0"/>
          </a:p>
          <a:p>
            <a:pPr>
              <a:buNone/>
            </a:pPr>
            <a:r>
              <a:rPr lang="en-US" dirty="0" smtClean="0"/>
              <a:t>Components: </a:t>
            </a:r>
          </a:p>
          <a:p>
            <a:r>
              <a:rPr lang="en-US" dirty="0" smtClean="0"/>
              <a:t>= practical or philosophical  wisdom</a:t>
            </a:r>
          </a:p>
          <a:p>
            <a:r>
              <a:rPr lang="en-US" dirty="0" smtClean="0"/>
              <a:t>= pleasure</a:t>
            </a:r>
          </a:p>
          <a:p>
            <a:endParaRPr lang="en-US" dirty="0" smtClean="0"/>
          </a:p>
          <a:p>
            <a:pPr>
              <a:buNone/>
            </a:pPr>
            <a:r>
              <a:rPr lang="en-US" dirty="0" smtClean="0"/>
              <a:t>Dynamic: a way of being in action appropriate</a:t>
            </a:r>
          </a:p>
          <a:p>
            <a:pPr>
              <a:buNone/>
            </a:pPr>
            <a:r>
              <a:rPr lang="en-US" dirty="0" smtClean="0"/>
              <a:t>to the human soul:</a:t>
            </a:r>
          </a:p>
          <a:p>
            <a:pPr>
              <a:buNone/>
            </a:pPr>
            <a:endParaRPr lang="en-US" dirty="0" smtClean="0"/>
          </a:p>
          <a:p>
            <a:pPr>
              <a:buNone/>
            </a:pPr>
            <a:r>
              <a:rPr lang="en-US" dirty="0" smtClean="0"/>
              <a:t>“Virtuous activities in accordance with reason”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74638"/>
            <a:ext cx="8686800" cy="6583362"/>
          </a:xfrm>
        </p:spPr>
        <p:txBody>
          <a:bodyPr>
            <a:normAutofit fontScale="92500" lnSpcReduction="10000"/>
          </a:bodyPr>
          <a:lstStyle/>
          <a:p>
            <a:endParaRPr lang="en-US" b="1" dirty="0" smtClean="0"/>
          </a:p>
          <a:p>
            <a:r>
              <a:rPr lang="en-US" dirty="0" smtClean="0"/>
              <a:t>Happiness/virtue</a:t>
            </a:r>
          </a:p>
          <a:p>
            <a:endParaRPr lang="en-US" dirty="0" smtClean="0"/>
          </a:p>
          <a:p>
            <a:r>
              <a:rPr lang="en-US" dirty="0" smtClean="0"/>
              <a:t>Virtue/ moral excellence</a:t>
            </a:r>
          </a:p>
          <a:p>
            <a:endParaRPr lang="en-US" dirty="0" smtClean="0"/>
          </a:p>
          <a:p>
            <a:pPr>
              <a:buNone/>
            </a:pPr>
            <a:r>
              <a:rPr lang="en-US" dirty="0" smtClean="0"/>
              <a:t>	Concern: pleasures and pains </a:t>
            </a:r>
          </a:p>
          <a:p>
            <a:pPr>
              <a:buNone/>
            </a:pPr>
            <a:r>
              <a:rPr lang="en-US" dirty="0" smtClean="0"/>
              <a:t>	“it is on account of the pleasure that we do bad things, and on account of the pain that we abstain from noble ones. “</a:t>
            </a:r>
          </a:p>
          <a:p>
            <a:pPr>
              <a:buNone/>
            </a:pPr>
            <a:r>
              <a:rPr lang="en-US" dirty="0" smtClean="0"/>
              <a:t>     Expression: actions and passions</a:t>
            </a:r>
          </a:p>
          <a:p>
            <a:endParaRPr lang="en-US" dirty="0" smtClean="0"/>
          </a:p>
          <a:p>
            <a:pPr>
              <a:buNone/>
            </a:pPr>
            <a:r>
              <a:rPr lang="en-US" dirty="0" smtClean="0"/>
              <a:t>	“Virtue, then, is a state of character concerned with choice, lying in a mean”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 Feelings/Actions</a:t>
            </a:r>
            <a:endParaRPr lang="en-US" dirty="0"/>
          </a:p>
        </p:txBody>
      </p:sp>
      <p:sp>
        <p:nvSpPr>
          <p:cNvPr id="3" name="Content Placeholder 2"/>
          <p:cNvSpPr>
            <a:spLocks noGrp="1"/>
          </p:cNvSpPr>
          <p:nvPr>
            <p:ph idx="1"/>
          </p:nvPr>
        </p:nvSpPr>
        <p:spPr/>
        <p:txBody>
          <a:bodyPr>
            <a:normAutofit/>
          </a:bodyPr>
          <a:lstStyle/>
          <a:p>
            <a:r>
              <a:rPr lang="en-US" dirty="0" smtClean="0"/>
              <a:t>PLEASURES/PAINS</a:t>
            </a:r>
          </a:p>
          <a:p>
            <a:pPr lvl="8"/>
            <a:r>
              <a:rPr lang="en-US" dirty="0" smtClean="0"/>
              <a:t>MEAN: temperance</a:t>
            </a:r>
          </a:p>
          <a:p>
            <a:pPr lvl="8"/>
            <a:r>
              <a:rPr lang="en-US" dirty="0" smtClean="0"/>
              <a:t>EXCESS: self-indulgence</a:t>
            </a:r>
          </a:p>
          <a:p>
            <a:r>
              <a:rPr lang="en-US" dirty="0" smtClean="0"/>
              <a:t>FEAR/CONFIDENCE</a:t>
            </a:r>
          </a:p>
          <a:p>
            <a:pPr lvl="8"/>
            <a:r>
              <a:rPr lang="en-US" dirty="0" smtClean="0"/>
              <a:t>MEAN: courage</a:t>
            </a:r>
          </a:p>
          <a:p>
            <a:pPr lvl="8"/>
            <a:r>
              <a:rPr lang="en-US" dirty="0" smtClean="0"/>
              <a:t>EXCESS: Rashness, Cowardice</a:t>
            </a:r>
          </a:p>
          <a:p>
            <a:pPr lvl="8"/>
            <a:endParaRPr lang="en-US" dirty="0" smtClean="0"/>
          </a:p>
          <a:p>
            <a:pPr lvl="8"/>
            <a:endParaRPr lang="en-US" dirty="0" smtClean="0"/>
          </a:p>
          <a:p>
            <a:pPr lvl="8"/>
            <a:endParaRPr lang="en-US" dirty="0" smtClean="0"/>
          </a:p>
          <a:p>
            <a:pPr>
              <a:buNone/>
            </a:pPr>
            <a:r>
              <a:rPr lang="en-US" dirty="0" smtClean="0"/>
              <a:t>									</a:t>
            </a:r>
          </a:p>
          <a:p>
            <a:pPr>
              <a:buNone/>
            </a:pPr>
            <a:endParaRPr lang="en-US" sz="1800" dirty="0" smtClean="0"/>
          </a:p>
          <a:p>
            <a:pPr lvl="8"/>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TotalTime>
  <Words>981</Words>
  <Application>Microsoft Macintosh PowerPoint</Application>
  <PresentationFormat>On-screen Show (4:3)</PresentationFormat>
  <Paragraphs>114</Paragraphs>
  <Slides>23</Slides>
  <Notes>0</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Office Theme</vt:lpstr>
      <vt:lpstr>Introductory</vt:lpstr>
      <vt:lpstr>Slide 2</vt:lpstr>
      <vt:lpstr>What do you think? </vt:lpstr>
      <vt:lpstr>Further questions</vt:lpstr>
      <vt:lpstr>Ibn Sīnā (980 –1037)  </vt:lpstr>
      <vt:lpstr>The Greek good life </vt:lpstr>
      <vt:lpstr>Aristotle, Nicomachean Ethics (350 BC)</vt:lpstr>
      <vt:lpstr>Slide 8</vt:lpstr>
      <vt:lpstr>Means: Feelings/Actions</vt:lpstr>
      <vt:lpstr>   Money- making: An intermediate good in order to achieve higher goals</vt:lpstr>
      <vt:lpstr>Money and Actions</vt:lpstr>
      <vt:lpstr>Self and social recognition</vt:lpstr>
      <vt:lpstr>Who is excluded in Aristotle’s good life?</vt:lpstr>
      <vt:lpstr>More on money: Georg Simmel, The Philosophy of Money (1900)</vt:lpstr>
      <vt:lpstr>Slide 15</vt:lpstr>
      <vt:lpstr>Slide 16</vt:lpstr>
      <vt:lpstr>Agree or disagree?</vt:lpstr>
      <vt:lpstr>Slide 18</vt:lpstr>
      <vt:lpstr>Slide 19</vt:lpstr>
      <vt:lpstr>A theme</vt:lpstr>
      <vt:lpstr>A-Merchant of Venice/ B- Great Gatsby  </vt:lpstr>
      <vt:lpstr>Slide 22</vt:lpstr>
      <vt:lpstr>Peter Brooks, Reading for the Plot</vt:lpstr>
    </vt:vector>
  </TitlesOfParts>
  <Company>Harvard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dc:title>
  <dc:creator>Werner Sollors</dc:creator>
  <cp:lastModifiedBy>Werner Sollors</cp:lastModifiedBy>
  <cp:revision>47</cp:revision>
  <cp:lastPrinted>2014-01-21T06:06:18Z</cp:lastPrinted>
  <dcterms:created xsi:type="dcterms:W3CDTF">2014-01-29T09:31:49Z</dcterms:created>
  <dcterms:modified xsi:type="dcterms:W3CDTF">2014-01-29T09:38:57Z</dcterms:modified>
</cp:coreProperties>
</file>