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8" r:id="rId3"/>
    <p:sldId id="269" r:id="rId4"/>
    <p:sldId id="270" r:id="rId5"/>
    <p:sldId id="301" r:id="rId6"/>
    <p:sldId id="271" r:id="rId7"/>
    <p:sldId id="272" r:id="rId8"/>
    <p:sldId id="273" r:id="rId9"/>
    <p:sldId id="285" r:id="rId10"/>
    <p:sldId id="287" r:id="rId11"/>
    <p:sldId id="302" r:id="rId12"/>
    <p:sldId id="318" r:id="rId13"/>
    <p:sldId id="307" r:id="rId14"/>
    <p:sldId id="312" r:id="rId15"/>
    <p:sldId id="315" r:id="rId16"/>
    <p:sldId id="316" r:id="rId17"/>
    <p:sldId id="309" r:id="rId18"/>
    <p:sldId id="317" r:id="rId19"/>
    <p:sldId id="291" r:id="rId20"/>
    <p:sldId id="290" r:id="rId21"/>
    <p:sldId id="292" r:id="rId22"/>
    <p:sldId id="293" r:id="rId23"/>
    <p:sldId id="299" r:id="rId24"/>
    <p:sldId id="303" r:id="rId25"/>
    <p:sldId id="311" r:id="rId26"/>
    <p:sldId id="310" r:id="rId27"/>
    <p:sldId id="329" r:id="rId28"/>
    <p:sldId id="304" r:id="rId29"/>
    <p:sldId id="305" r:id="rId30"/>
    <p:sldId id="319" r:id="rId31"/>
    <p:sldId id="320" r:id="rId32"/>
    <p:sldId id="321" r:id="rId33"/>
    <p:sldId id="322" r:id="rId34"/>
    <p:sldId id="323" r:id="rId35"/>
    <p:sldId id="324" r:id="rId36"/>
    <p:sldId id="326" r:id="rId37"/>
    <p:sldId id="325" r:id="rId38"/>
    <p:sldId id="327" r:id="rId39"/>
    <p:sldId id="328" r:id="rId40"/>
    <p:sldId id="33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6" autoAdjust="0"/>
    <p:restoredTop sz="89322" autoAdjust="0"/>
  </p:normalViewPr>
  <p:slideViewPr>
    <p:cSldViewPr>
      <p:cViewPr varScale="1">
        <p:scale>
          <a:sx n="69" d="100"/>
          <a:sy n="69" d="100"/>
        </p:scale>
        <p:origin x="-6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2B120-D7D3-48D9-A794-3893C0249307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5C600-103C-4745-BACB-DEFD26F2F0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45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A8C7-C137-4EDA-8859-F6B3A35F3236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7DAB0-3D91-4162-BDD4-B5CF5F649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4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7DAB0-3D91-4162-BDD4-B5CF5F6492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1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7DAB0-3D91-4162-BDD4-B5CF5F6492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6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7DAB0-3D91-4162-BDD4-B5CF5F6492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6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Aditi Thapar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Aditi Thapar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Aditi Thapar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9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200"/>
            </a:lvl1pPr>
            <a:lvl2pPr marL="742950" indent="-285750">
              <a:buSzPct val="115000"/>
              <a:buFont typeface="Arial" pitchFamily="34" charset="0"/>
              <a:buChar char="•"/>
              <a:defRPr sz="3200"/>
            </a:lvl2pPr>
            <a:lvl3pPr>
              <a:buFont typeface="Wingdings" pitchFamily="2" charset="2"/>
              <a:buChar char="§"/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24600"/>
            <a:ext cx="1371600" cy="533400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pPr algn="r"/>
            <a:r>
              <a:rPr lang="en-US" dirty="0" err="1" smtClean="0"/>
              <a:t>Aditi</a:t>
            </a:r>
            <a:r>
              <a:rPr lang="en-US" dirty="0" smtClean="0"/>
              <a:t> </a:t>
            </a:r>
            <a:r>
              <a:rPr lang="en-US" dirty="0" err="1" smtClean="0"/>
              <a:t>Thapar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>
            <a:lvl1pPr>
              <a:defRPr sz="1600"/>
            </a:lvl1pPr>
          </a:lstStyle>
          <a:p>
            <a:fld id="{0FCF5028-E6EC-4DD4-A30D-419EA3B6D3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477000"/>
            <a:ext cx="17526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Aditi Thapar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Aditi Thapar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1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Aditi Thapar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Aditi Thapar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6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Aditi Thapar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6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Aditi Thapar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1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Aditi Thapar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1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Aditi Thapar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5028-E6EC-4DD4-A30D-419EA3B6D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upload.wikimedia.org/wikipedia/en/c/c9/Components_of_the_money_supply_of_india_1970-2007.gi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upload.wikimedia.org/wikipedia/commons/c/c4/Components_of_US_Money_supply.sv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49450"/>
            <a:ext cx="7772400" cy="1470025"/>
          </a:xfrm>
        </p:spPr>
        <p:txBody>
          <a:bodyPr/>
          <a:lstStyle/>
          <a:p>
            <a:r>
              <a:rPr lang="en-US" dirty="0" smtClean="0"/>
              <a:t>Global Economy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733800"/>
            <a:ext cx="6400800" cy="17526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Chapter 16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Monetary 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423023"/>
            <a:ext cx="5715000" cy="365125"/>
          </a:xfrm>
        </p:spPr>
        <p:txBody>
          <a:bodyPr/>
          <a:lstStyle/>
          <a:p>
            <a:r>
              <a:rPr lang="en-US" sz="1600" dirty="0" smtClean="0">
                <a:solidFill>
                  <a:srgbClr val="FF0000"/>
                </a:solidFill>
              </a:rPr>
              <a:t>John Leahy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8" y="9525"/>
            <a:ext cx="1481143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496049"/>
            <a:ext cx="1752600" cy="2190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8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6866" name="Picture 2" descr="File:Components of the money supply of india 1970-2007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954" y="1305233"/>
            <a:ext cx="8077200" cy="4812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money?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3000" dirty="0" smtClean="0"/>
              <a:t>Credit cards are not money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Short term loan – credit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Payment occurs when medium of exchange changes hands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money?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3000" dirty="0" smtClean="0"/>
              <a:t>Review: Lots of terms/concepts</a:t>
            </a:r>
            <a:endParaRPr lang="en-US" sz="3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Liquidity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Medium of exchange/unit of account/store of value</a:t>
            </a:r>
            <a:endParaRPr lang="en-US" sz="3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“Double coincidence of wants”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Fiat and commodity money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Monetary base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Reserves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marL="457200" indent="-457200">
              <a:buFont typeface="Symbol"/>
              <a:buChar char="·"/>
            </a:pPr>
            <a:r>
              <a:rPr lang="en-US" dirty="0" smtClean="0"/>
              <a:t>Most countries have a financial institution with responsibility over the money supply</a:t>
            </a:r>
          </a:p>
          <a:p>
            <a:pPr marL="1200150" lvl="1" indent="-457200">
              <a:buFont typeface="Symbol"/>
              <a:buChar char="·"/>
            </a:pPr>
            <a:r>
              <a:rPr lang="en-US" sz="2800" dirty="0" smtClean="0"/>
              <a:t>Federal Reserve, Bank of England, European Central Bank, Hong Kong Monetary Authority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Control the amount of money in circulation through “purchases” of assets.</a:t>
            </a:r>
          </a:p>
          <a:p>
            <a:endParaRPr lang="en-US" dirty="0" smtClean="0"/>
          </a:p>
          <a:p>
            <a:pPr marL="457200" lvl="1" indent="-457200">
              <a:buSzTx/>
            </a:pPr>
            <a:r>
              <a:rPr lang="en-US" sz="2800" dirty="0" smtClean="0"/>
              <a:t>The Federal Reserve injects dollars into the economy by purchasing government bonds</a:t>
            </a:r>
          </a:p>
          <a:p>
            <a:pPr marL="457200" lvl="1" indent="-457200">
              <a:buSzTx/>
            </a:pPr>
            <a:endParaRPr lang="en-US" sz="2800" dirty="0" smtClean="0"/>
          </a:p>
          <a:p>
            <a:pPr marL="857250" lvl="2" indent="-457200"/>
            <a:r>
              <a:rPr lang="en-US" sz="2800" dirty="0" smtClean="0"/>
              <a:t>Fed buys a bond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pays with money</a:t>
            </a:r>
            <a:r>
              <a:rPr lang="en-US" sz="2800" dirty="0" smtClean="0">
                <a:sym typeface="Symbol"/>
              </a:rPr>
              <a:t> </a:t>
            </a:r>
            <a:r>
              <a:rPr lang="en-US" sz="2800" dirty="0" smtClean="0"/>
              <a:t>  more money &amp; fewer bonds in the economy</a:t>
            </a:r>
          </a:p>
          <a:p>
            <a:pPr marL="857250" lvl="2" indent="-457200"/>
            <a:r>
              <a:rPr lang="en-US" sz="2800" dirty="0" smtClean="0"/>
              <a:t>Remove dollars by selling bonds</a:t>
            </a:r>
          </a:p>
          <a:p>
            <a:pPr marL="857250" lvl="2" indent="-457200"/>
            <a:r>
              <a:rPr lang="en-US" sz="2800" dirty="0" smtClean="0"/>
              <a:t>“Open market operations”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1200150" lvl="1" indent="-457200"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the amount of money in circulation through “purchases” of assets.</a:t>
            </a:r>
          </a:p>
          <a:p>
            <a:endParaRPr lang="en-US" dirty="0" smtClean="0"/>
          </a:p>
          <a:p>
            <a:pPr marL="457200" lvl="1" indent="-457200">
              <a:buSzTx/>
            </a:pPr>
            <a:r>
              <a:rPr lang="en-US" sz="2800" dirty="0" smtClean="0"/>
              <a:t>The Hong Kong Monetary Authority buys and sells US dollars for Hong Kong dollars</a:t>
            </a:r>
          </a:p>
          <a:p>
            <a:pPr marL="457200" lvl="1" indent="-457200">
              <a:buSzTx/>
            </a:pPr>
            <a:r>
              <a:rPr lang="en-US" sz="2800" dirty="0" smtClean="0"/>
              <a:t>The European Central Bank borrows bonds in exchange for Euro (repurchase agreements)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1200150" lvl="1" indent="-457200"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Banks differ in the freedom that they are granted to undertake such transactions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Federal Reserve as complete discretion to make trades (subject to Congressional oversight)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Hong Kong Monetary Authority buys one US dollar at 7.75 Hong Kong dollar and sells US dollar at 7.85 Hong Kong dollar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Rules </a:t>
            </a:r>
            <a:r>
              <a:rPr lang="en-US" sz="2800" dirty="0" err="1" smtClean="0"/>
              <a:t>vs</a:t>
            </a:r>
            <a:r>
              <a:rPr lang="en-US" sz="2800" dirty="0" smtClean="0"/>
              <a:t> Discretion</a:t>
            </a:r>
          </a:p>
          <a:p>
            <a:pPr marL="1200150" lvl="1" indent="-457200"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 Monetary base   =   currency  +   bank reserves.</a:t>
            </a:r>
          </a:p>
          <a:p>
            <a:r>
              <a:rPr lang="en-US" dirty="0" smtClean="0"/>
              <a:t> </a:t>
            </a:r>
          </a:p>
          <a:p>
            <a:pPr marL="280988" indent="-280988">
              <a:buSzPct val="115000"/>
              <a:buFont typeface="Calibri" pitchFamily="34" charset="0"/>
              <a:buChar char="•"/>
            </a:pPr>
            <a:r>
              <a:rPr lang="en-US" dirty="0" smtClean="0"/>
              <a:t>Central Bank controls the monetary base through open market operations.</a:t>
            </a:r>
          </a:p>
          <a:p>
            <a:pPr marL="280988" indent="-280988">
              <a:buSzPct val="115000"/>
              <a:buFont typeface="Calibri" pitchFamily="34" charset="0"/>
              <a:buChar char="•"/>
            </a:pPr>
            <a:endParaRPr lang="en-US" dirty="0" smtClean="0"/>
          </a:p>
          <a:p>
            <a:pPr marL="280988" indent="-280988">
              <a:buSzPct val="115000"/>
              <a:buFont typeface="Calibri" pitchFamily="34" charset="0"/>
              <a:buChar char="•"/>
            </a:pPr>
            <a:r>
              <a:rPr lang="en-US" dirty="0" smtClean="0"/>
              <a:t>M1 depends on private decisions</a:t>
            </a:r>
          </a:p>
          <a:p>
            <a:pPr marL="568325" lvl="1" indent="-280988">
              <a:buFont typeface="Wingdings" pitchFamily="2" charset="2"/>
              <a:buChar char="§"/>
            </a:pPr>
            <a:r>
              <a:rPr lang="en-US" dirty="0" smtClean="0"/>
              <a:t>Consumers’ preferences over cash and deposits.</a:t>
            </a:r>
          </a:p>
          <a:p>
            <a:pPr marL="568325" lvl="1" indent="-280988">
              <a:buFont typeface="Wingdings" pitchFamily="2" charset="2"/>
              <a:buChar char="§"/>
            </a:pPr>
            <a:r>
              <a:rPr lang="en-US" dirty="0" smtClean="0"/>
              <a:t>Banks’ preferences over reserves.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Banks, Reserves, and the Money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0988" indent="-280988">
              <a:buFont typeface="Arial" pitchFamily="34" charset="0"/>
              <a:buChar char="•"/>
            </a:pPr>
            <a:r>
              <a:rPr lang="en-US" dirty="0" smtClean="0"/>
              <a:t>Reserves = deposits that banks receive but don’t loan out.</a:t>
            </a:r>
          </a:p>
          <a:p>
            <a:pPr marL="280988" indent="-280988">
              <a:buFont typeface="Arial" pitchFamily="34" charset="0"/>
              <a:buChar char="•"/>
            </a:pPr>
            <a:endParaRPr lang="en-US" dirty="0" smtClean="0"/>
          </a:p>
          <a:p>
            <a:pPr marL="280988" indent="-280988">
              <a:buFont typeface="Arial" pitchFamily="34" charset="0"/>
              <a:buChar char="•"/>
            </a:pPr>
            <a:r>
              <a:rPr lang="en-US" dirty="0" smtClean="0"/>
              <a:t>Reserve ratio = the fraction of deposits a bank holds as reserves.</a:t>
            </a:r>
          </a:p>
          <a:p>
            <a:pPr marL="280988" indent="-280988">
              <a:buFont typeface="Arial" pitchFamily="34" charset="0"/>
              <a:buChar char="•"/>
            </a:pPr>
            <a:endParaRPr lang="en-US" dirty="0" smtClean="0"/>
          </a:p>
          <a:p>
            <a:pPr marL="280988" indent="-280988"/>
            <a:endParaRPr lang="en-US" sz="32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100% Reserve 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Central Bank buys a bond worth 1,000. The payment for the bond is deposited with Bank One.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Banks have no control over the money supply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Banks are basically safe deposit boxes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971800"/>
          <a:ext cx="7467600" cy="14833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613660"/>
                <a:gridCol w="1120140"/>
                <a:gridCol w="2707005"/>
                <a:gridCol w="1026795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BANK ONE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ASSETS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LIABILITIES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  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Topics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  </a:t>
            </a:r>
            <a:r>
              <a:rPr lang="en-US" dirty="0" smtClean="0"/>
              <a:t>What is money?</a:t>
            </a:r>
          </a:p>
          <a:p>
            <a:r>
              <a:rPr lang="en-US" dirty="0" smtClean="0"/>
              <a:t> </a:t>
            </a:r>
          </a:p>
          <a:p>
            <a:pPr>
              <a:buFont typeface="Symbol"/>
              <a:buChar char="·"/>
            </a:pPr>
            <a:r>
              <a:rPr lang="en-US" dirty="0" smtClean="0"/>
              <a:t>  </a:t>
            </a:r>
            <a:r>
              <a:rPr lang="en-US" dirty="0" smtClean="0"/>
              <a:t>Central Banks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pPr>
              <a:buFont typeface="Symbol"/>
              <a:buChar char="·"/>
            </a:pPr>
            <a:r>
              <a:rPr lang="en-US" dirty="0" smtClean="0"/>
              <a:t>  </a:t>
            </a:r>
            <a:r>
              <a:rPr lang="en-US" dirty="0" smtClean="0"/>
              <a:t>Commercial banks and the money supply</a:t>
            </a:r>
            <a:endParaRPr lang="en-US" dirty="0" smtClean="0"/>
          </a:p>
          <a:p>
            <a:pPr>
              <a:buFont typeface="Symbol"/>
              <a:buChar char="·"/>
            </a:pPr>
            <a:endParaRPr lang="en-US" dirty="0" smtClean="0"/>
          </a:p>
          <a:p>
            <a:pPr>
              <a:buFont typeface="Symbol"/>
              <a:buChar char="·"/>
            </a:pPr>
            <a:r>
              <a:rPr lang="en-US" dirty="0" smtClean="0"/>
              <a:t>  Bank Runs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Fractional Reserve Banking: Only 10% reserves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Bank One decides NOT to hold 100% reserves. Instead, they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 keep 10% of deposits as reserves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 lend out 90% of deposits to Carmen</a:t>
            </a:r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 Carmen uses the money to buy a car from Tom</a:t>
            </a:r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3200400"/>
          <a:ext cx="7467600" cy="1854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613660"/>
                <a:gridCol w="1120140"/>
                <a:gridCol w="2707005"/>
                <a:gridCol w="1026795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BANK ONE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ASSETS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LIABILITIES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Fractional Reserve Banking: Only 10% reserves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Bank Two receives a check for 900 from Tom and: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 keeps 10% as reserves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 lends out the remaining 90% to </a:t>
            </a:r>
            <a:r>
              <a:rPr lang="en-US" sz="2600" dirty="0" smtClean="0"/>
              <a:t>Oleg</a:t>
            </a: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 marL="280988" indent="-280988">
              <a:buFont typeface="Arial" pitchFamily="34" charset="0"/>
              <a:buChar char="•"/>
            </a:pPr>
            <a:r>
              <a:rPr lang="en-US" sz="2600" dirty="0" smtClean="0"/>
              <a:t>Oleg uses the money to buy a computer for his business from Peter</a:t>
            </a:r>
            <a:endParaRPr lang="en-US" sz="2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3200400"/>
          <a:ext cx="7467600" cy="1854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613660"/>
                <a:gridCol w="1120140"/>
                <a:gridCol w="2707005"/>
                <a:gridCol w="1026795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BANK TWO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ASSETS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LIABILITIES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  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Fractional Reserve Banking: Only 10% reserves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Bank Three receives a check for 810 from </a:t>
            </a:r>
            <a:r>
              <a:rPr lang="en-US" sz="2600" dirty="0" smtClean="0"/>
              <a:t>Peter </a:t>
            </a:r>
            <a:r>
              <a:rPr lang="en-US" sz="2600" dirty="0" smtClean="0"/>
              <a:t>and: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 keeps 10% as reserves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 lends out the remaining 90% to </a:t>
            </a:r>
            <a:r>
              <a:rPr lang="en-US" sz="2600" dirty="0" err="1" smtClean="0"/>
              <a:t>Nneka</a:t>
            </a: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3200400"/>
          <a:ext cx="7467600" cy="1854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613660"/>
                <a:gridCol w="1120140"/>
                <a:gridCol w="2707005"/>
                <a:gridCol w="1026795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BANK THREE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ASSETS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LIABILITIES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  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0988" indent="-280988"/>
            <a:endParaRPr lang="en-US" dirty="0" smtClean="0"/>
          </a:p>
          <a:p>
            <a:pPr marL="280988" indent="-280988"/>
            <a:endParaRPr lang="en-US" dirty="0" smtClean="0"/>
          </a:p>
          <a:p>
            <a:pPr marL="280988" indent="-280988"/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Money suppl</a:t>
            </a:r>
            <a:r>
              <a:rPr lang="en-US" sz="2600" dirty="0" smtClean="0"/>
              <a:t>y &gt; quantity of reserves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Sense in which banking system creates money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Money </a:t>
            </a:r>
            <a:r>
              <a:rPr lang="en-US" sz="2600" dirty="0" smtClean="0"/>
              <a:t>multiplier =   </a:t>
            </a:r>
            <a:r>
              <a:rPr lang="en-US" sz="2600" u="sng" dirty="0" smtClean="0"/>
              <a:t> 	         1		</a:t>
            </a:r>
            <a:r>
              <a:rPr lang="en-US" sz="2600" dirty="0" smtClean="0"/>
              <a:t>    </a:t>
            </a:r>
          </a:p>
          <a:p>
            <a:pPr marL="280988" indent="-280988"/>
            <a:r>
              <a:rPr lang="en-US" sz="2600" dirty="0" smtClean="0"/>
              <a:t>				</a:t>
            </a:r>
            <a:r>
              <a:rPr lang="en-US" sz="2600" dirty="0" smtClean="0"/>
              <a:t>           Reserve </a:t>
            </a:r>
            <a:r>
              <a:rPr lang="en-US" sz="2600" dirty="0" smtClean="0"/>
              <a:t>Ratio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595148"/>
              </p:ext>
            </p:extLst>
          </p:nvPr>
        </p:nvGraphicFramePr>
        <p:xfrm>
          <a:off x="457200" y="1371600"/>
          <a:ext cx="8229600" cy="33223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886200"/>
                <a:gridCol w="1219200"/>
                <a:gridCol w="3124200"/>
              </a:tblGrid>
              <a:tr h="40070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Initial Deposit at Bank One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0" dirty="0" smtClean="0"/>
                        <a:t>1,000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/>
                </a:tc>
              </a:tr>
              <a:tr h="40070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New</a:t>
                      </a:r>
                      <a:r>
                        <a:rPr lang="en-US" sz="2200" b="0" baseline="0" dirty="0" smtClean="0"/>
                        <a:t> d</a:t>
                      </a:r>
                      <a:r>
                        <a:rPr lang="en-US" sz="2200" b="0" dirty="0" smtClean="0"/>
                        <a:t>eposit</a:t>
                      </a:r>
                      <a:r>
                        <a:rPr lang="en-US" sz="2200" b="0" baseline="0" dirty="0" smtClean="0"/>
                        <a:t> at Bank Two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900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= 1000 x (1-0.1) </a:t>
                      </a:r>
                      <a:endParaRPr lang="en-US" sz="2200" dirty="0"/>
                    </a:p>
                  </a:txBody>
                  <a:tcPr/>
                </a:tc>
              </a:tr>
              <a:tr h="4007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New deposit at Bank Three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810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=   900 x (1-0.1) </a:t>
                      </a:r>
                      <a:endParaRPr lang="en-US" sz="2200" dirty="0"/>
                    </a:p>
                  </a:txBody>
                  <a:tcPr/>
                </a:tc>
              </a:tr>
              <a:tr h="4007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New deposit</a:t>
                      </a:r>
                      <a:r>
                        <a:rPr lang="en-US" sz="2200" baseline="0" dirty="0" smtClean="0"/>
                        <a:t> at Bank Four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729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=   810 x (1-0.1)</a:t>
                      </a:r>
                      <a:endParaRPr lang="en-US" sz="2200" dirty="0"/>
                    </a:p>
                  </a:txBody>
                  <a:tcPr/>
                </a:tc>
              </a:tr>
              <a:tr h="40070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2200" dirty="0" smtClean="0"/>
                        <a:t>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2200" dirty="0" smtClean="0"/>
                        <a:t>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2200" dirty="0" smtClean="0"/>
                        <a:t> </a:t>
                      </a:r>
                      <a:endParaRPr lang="en-US" sz="2200" dirty="0"/>
                    </a:p>
                  </a:txBody>
                  <a:tcPr/>
                </a:tc>
              </a:tr>
              <a:tr h="40070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2200" dirty="0" smtClean="0"/>
                        <a:t>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2200" dirty="0" smtClean="0"/>
                        <a:t>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2200" dirty="0" smtClean="0"/>
                        <a:t> </a:t>
                      </a:r>
                      <a:endParaRPr lang="en-US" sz="2200" dirty="0"/>
                    </a:p>
                  </a:txBody>
                  <a:tcPr/>
                </a:tc>
              </a:tr>
              <a:tr h="715537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Total money supply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10,000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= 1000 x </a:t>
                      </a:r>
                      <a:r>
                        <a:rPr lang="en-US" sz="2200" u="sng" dirty="0" smtClean="0"/>
                        <a:t>           1______</a:t>
                      </a:r>
                      <a:r>
                        <a:rPr lang="en-US" sz="2200" u="none" dirty="0" smtClean="0"/>
                        <a:t>  </a:t>
                      </a:r>
                      <a:r>
                        <a:rPr lang="en-US" sz="2200" u="sng" dirty="0" smtClean="0"/>
                        <a:t>  </a:t>
                      </a:r>
                    </a:p>
                    <a:p>
                      <a:pPr algn="r"/>
                      <a:r>
                        <a:rPr lang="en-US" sz="2200" dirty="0" smtClean="0"/>
                        <a:t>Reserve ratio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</a:t>
            </a:r>
            <a:r>
              <a:rPr lang="en-US" sz="3600" dirty="0" smtClean="0">
                <a:solidFill>
                  <a:srgbClr val="FF0000"/>
                </a:solidFill>
              </a:rPr>
              <a:t>oney multiplier in general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8432" y="1219199"/>
                <a:ext cx="8583168" cy="515285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Four equations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M1 = currency +deposits :			     M = C +D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base money = currency + reserves:		     B = C + R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a constant ratio of reserves to deposits 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(reserve ratio)				     </a:t>
                </a:r>
                <a:r>
                  <a:rPr lang="en-US" sz="2800" dirty="0" err="1" smtClean="0"/>
                  <a:t>rr</a:t>
                </a:r>
                <a:r>
                  <a:rPr lang="en-US" sz="2800" dirty="0" smtClean="0"/>
                  <a:t> = R/D </a:t>
                </a:r>
                <a:endParaRPr lang="en-US" sz="26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a constant ratio of currency to deposits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	(from consumer behavior)			     c = C/D</a:t>
                </a:r>
              </a:p>
              <a:p>
                <a:endParaRPr lang="en-US" sz="17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Solve system for M in terms of B, c, and </a:t>
                </a:r>
                <a:r>
                  <a:rPr lang="en-US" sz="2800" dirty="0" err="1" smtClean="0"/>
                  <a:t>rr</a:t>
                </a:r>
                <a:r>
                  <a:rPr lang="en-US" sz="2800" dirty="0" smtClean="0"/>
                  <a:t>: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1+</m:t>
                          </m:r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𝑟𝑟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432" y="1219199"/>
                <a:ext cx="8583168" cy="5152853"/>
              </a:xfrm>
              <a:blipFill rotWithShape="1">
                <a:blip r:embed="rId3"/>
                <a:stretch>
                  <a:fillRect l="-1420" t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95800" y="6400800"/>
            <a:ext cx="2895600" cy="365125"/>
          </a:xfrm>
        </p:spPr>
        <p:txBody>
          <a:bodyPr/>
          <a:lstStyle/>
          <a:p>
            <a:r>
              <a:rPr lang="en-US" sz="1600" dirty="0" smtClean="0">
                <a:solidFill>
                  <a:srgbClr val="FF0000"/>
                </a:solidFill>
              </a:rPr>
              <a:t>John Leahy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372053"/>
            <a:ext cx="838200" cy="3210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34200" y="1600200"/>
            <a:ext cx="1676400" cy="3276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multiplier special cases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1" indent="0" algn="ctr">
                  <a:buSzTx/>
                  <a:buNone/>
                </a:pPr>
                <a:r>
                  <a:rPr lang="en-US" sz="2800" dirty="0" smtClean="0"/>
                  <a:t>Multiplier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1+</m:t>
                        </m:r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𝑟𝑟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&gt;1</m:t>
                    </m:r>
                  </m:oMath>
                </a14:m>
                <a:endParaRPr lang="en-US" sz="2800" dirty="0"/>
              </a:p>
              <a:p>
                <a:endParaRPr lang="en-US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dirty="0" smtClean="0"/>
                  <a:t>c = 1: get our example from above</a:t>
                </a:r>
              </a:p>
              <a:p>
                <a:pPr marL="1200150" lvl="1" indent="-457200">
                  <a:buFont typeface="Wingdings" pitchFamily="2" charset="2"/>
                  <a:buChar char="§"/>
                </a:pPr>
                <a:r>
                  <a:rPr lang="en-US" sz="2800" dirty="0" err="1" smtClean="0"/>
                  <a:t>Muliplier</a:t>
                </a:r>
                <a:r>
                  <a:rPr lang="en-US" sz="2800" dirty="0" smtClean="0"/>
                  <a:t> = 1/</a:t>
                </a:r>
                <a:r>
                  <a:rPr lang="en-US" sz="2800" dirty="0" err="1" smtClean="0"/>
                  <a:t>rr</a:t>
                </a:r>
                <a:endParaRPr lang="en-US" sz="2800" dirty="0" smtClean="0"/>
              </a:p>
              <a:p>
                <a:pPr marL="280988" indent="-280988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0988" indent="-280988">
                  <a:buFont typeface="Arial" pitchFamily="34" charset="0"/>
                  <a:buChar char="•"/>
                </a:pPr>
                <a:r>
                  <a:rPr lang="en-US" dirty="0" err="1" smtClean="0"/>
                  <a:t>rr</a:t>
                </a:r>
                <a:r>
                  <a:rPr lang="en-US" dirty="0" smtClean="0"/>
                  <a:t> = 1</a:t>
                </a:r>
              </a:p>
              <a:p>
                <a:pPr marL="1200150" lvl="1" indent="-457200">
                  <a:buFont typeface="Wingdings" pitchFamily="2" charset="2"/>
                  <a:buChar char="§"/>
                </a:pPr>
                <a:r>
                  <a:rPr lang="en-US" sz="2800" dirty="0" smtClean="0"/>
                  <a:t>Multiplier = 1</a:t>
                </a:r>
              </a:p>
              <a:p>
                <a:pPr marL="1200150" lvl="1" indent="-457200">
                  <a:buFont typeface="Wingdings" pitchFamily="2" charset="2"/>
                  <a:buChar char="§"/>
                </a:pPr>
                <a:r>
                  <a:rPr lang="en-US" sz="2800" dirty="0" smtClean="0"/>
                  <a:t>100% reserve banking</a:t>
                </a:r>
                <a:endParaRPr lang="en-US" sz="28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The multiplier during the </a:t>
            </a:r>
            <a:r>
              <a:rPr lang="en-US" sz="3600" dirty="0" smtClean="0">
                <a:solidFill>
                  <a:srgbClr val="FF0000"/>
                </a:solidFill>
              </a:rPr>
              <a:t>Great Depression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876799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1" indent="0" algn="ctr">
                  <a:buSzTx/>
                  <a:buNone/>
                </a:pPr>
                <a:r>
                  <a:rPr lang="en-US" sz="2800" dirty="0"/>
                  <a:t>Multiplier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1+</m:t>
                        </m:r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𝑟𝑟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&gt;1</m:t>
                    </m:r>
                  </m:oMath>
                </a14:m>
                <a:endParaRPr lang="en-US" sz="2800" dirty="0"/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Uncertainty </a:t>
                </a:r>
                <a:r>
                  <a:rPr lang="en-US" sz="3000" dirty="0" smtClean="0"/>
                  <a:t>and bank failures </a:t>
                </a:r>
                <a:r>
                  <a:rPr lang="en-US" sz="3000" dirty="0" smtClean="0"/>
                  <a:t>cause multiplier to fall</a:t>
                </a:r>
                <a:endParaRPr lang="en-US" sz="3000" dirty="0" smtClean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600" dirty="0" smtClean="0"/>
                  <a:t>Consumers to increase their holdings of </a:t>
                </a:r>
                <a:r>
                  <a:rPr lang="en-US" sz="2600" dirty="0" smtClean="0"/>
                  <a:t>currency: </a:t>
                </a:r>
                <a:r>
                  <a:rPr lang="en-US" sz="2600" dirty="0" smtClean="0"/>
                  <a:t>c ↑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600" dirty="0" smtClean="0"/>
                  <a:t>Banks </a:t>
                </a:r>
                <a:r>
                  <a:rPr lang="en-US" sz="2600" dirty="0" smtClean="0"/>
                  <a:t>to increase their reserves </a:t>
                </a:r>
                <a:r>
                  <a:rPr lang="en-US" sz="2600" dirty="0" smtClean="0"/>
                  <a:t>ratios:  </a:t>
                </a:r>
                <a:r>
                  <a:rPr lang="en-US" sz="2600" dirty="0" err="1" smtClean="0"/>
                  <a:t>rr</a:t>
                </a:r>
                <a:r>
                  <a:rPr lang="en-US" sz="2600" dirty="0" smtClean="0"/>
                  <a:t> ↑</a:t>
                </a:r>
                <a:endParaRPr lang="en-US" sz="26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000" dirty="0"/>
                  <a:t>The monetary base was fixed by US gold </a:t>
                </a:r>
                <a:r>
                  <a:rPr lang="en-US" sz="3000" dirty="0" smtClean="0"/>
                  <a:t>holdings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000" dirty="0" smtClean="0"/>
                  <a:t>M1 fell by 20% between 1929 and 1933.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000" dirty="0" smtClean="0"/>
                  <a:t>The CPI fell by 25</a:t>
                </a:r>
                <a:r>
                  <a:rPr lang="en-US" sz="3000" dirty="0" smtClean="0"/>
                  <a:t>%.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b="1" dirty="0" smtClean="0"/>
                  <a:t>Cautionary tale: Fixing the monetary base does not necessarily fix the money supply</a:t>
                </a:r>
                <a:endParaRPr lang="en-US" b="1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endParaRPr lang="en-US" sz="2600" dirty="0"/>
              </a:p>
              <a:p>
                <a:endParaRPr lang="en-US" sz="2600" dirty="0" smtClean="0"/>
              </a:p>
              <a:p>
                <a:endParaRPr lang="en-US" sz="3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876799"/>
              </a:xfrm>
              <a:blipFill rotWithShape="1">
                <a:blip r:embed="rId3"/>
                <a:stretch>
                  <a:fillRect l="-1852" t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95800" y="6400800"/>
            <a:ext cx="2895600" cy="365125"/>
          </a:xfrm>
        </p:spPr>
        <p:txBody>
          <a:bodyPr/>
          <a:lstStyle/>
          <a:p>
            <a:r>
              <a:rPr lang="en-US" sz="1600" dirty="0" smtClean="0">
                <a:solidFill>
                  <a:srgbClr val="FF0000"/>
                </a:solidFill>
              </a:rPr>
              <a:t>John Leahy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372053"/>
            <a:ext cx="838200" cy="3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Central Banks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Open market operations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Reserve requirements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Direct lending </a:t>
            </a:r>
          </a:p>
          <a:p>
            <a:pPr marL="857250" lvl="2" indent="-457200"/>
            <a:r>
              <a:rPr lang="en-US" dirty="0"/>
              <a:t>Discount window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Interest on reserves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Regulation of the banking system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 Balance Sheet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Leverage = Assets/Net worth (here = 20)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13815"/>
              </p:ext>
            </p:extLst>
          </p:nvPr>
        </p:nvGraphicFramePr>
        <p:xfrm>
          <a:off x="533400" y="2438400"/>
          <a:ext cx="7467600" cy="2468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613660"/>
                <a:gridCol w="1120140"/>
                <a:gridCol w="2707005"/>
                <a:gridCol w="1026795"/>
              </a:tblGrid>
              <a:tr h="33987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Bank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87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9874">
                <a:tc>
                  <a:txBody>
                    <a:bodyPr/>
                    <a:lstStyle/>
                    <a:p>
                      <a:r>
                        <a:rPr lang="en-US" dirty="0" smtClean="0"/>
                        <a:t>Reserves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</a:tr>
              <a:tr h="339874">
                <a:tc>
                  <a:txBody>
                    <a:bodyPr/>
                    <a:lstStyle/>
                    <a:p>
                      <a:r>
                        <a:rPr lang="en-US" dirty="0" smtClean="0"/>
                        <a:t>Loans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586631">
                <a:tc>
                  <a:txBody>
                    <a:bodyPr/>
                    <a:lstStyle/>
                    <a:p>
                      <a:r>
                        <a:rPr lang="en-US" dirty="0" smtClean="0"/>
                        <a:t>Government</a:t>
                      </a:r>
                      <a:r>
                        <a:rPr lang="en-US" baseline="0" dirty="0" smtClean="0"/>
                        <a:t> Securities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Worth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398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0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Leverage amplifies effect of asset gains and losses on net worth  -- means of taking on more </a:t>
            </a:r>
            <a:r>
              <a:rPr lang="en-US" dirty="0" smtClean="0"/>
              <a:t>risk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money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assets in an economy that people regularly use to buy goods and services from other people</a:t>
            </a:r>
            <a:r>
              <a:rPr lang="en-US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Medium of exchange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An asset is said to be more or less liquid depending on how easily it is turned into the medium of exchange.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Money is very liquid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our bank from the previous slide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Suppose that loans perform unexpectedly well – value rise by 100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Assets rise by 100 or 10%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Net worth rises by 100 or 200% (recall leverage ratio was 20)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70308"/>
              </p:ext>
            </p:extLst>
          </p:nvPr>
        </p:nvGraphicFramePr>
        <p:xfrm>
          <a:off x="533400" y="2438400"/>
          <a:ext cx="7467600" cy="2468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613660"/>
                <a:gridCol w="1120140"/>
                <a:gridCol w="2707005"/>
                <a:gridCol w="1026795"/>
              </a:tblGrid>
              <a:tr h="33987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Bank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87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9874">
                <a:tc>
                  <a:txBody>
                    <a:bodyPr/>
                    <a:lstStyle/>
                    <a:p>
                      <a:r>
                        <a:rPr lang="en-US" dirty="0" smtClean="0"/>
                        <a:t>Reserves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</a:tr>
              <a:tr h="339874">
                <a:tc>
                  <a:txBody>
                    <a:bodyPr/>
                    <a:lstStyle/>
                    <a:p>
                      <a:r>
                        <a:rPr lang="en-US" dirty="0" smtClean="0"/>
                        <a:t>Loans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700+100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586631">
                <a:tc>
                  <a:txBody>
                    <a:bodyPr/>
                    <a:lstStyle/>
                    <a:p>
                      <a:r>
                        <a:rPr lang="en-US" dirty="0" smtClean="0"/>
                        <a:t>Government</a:t>
                      </a:r>
                      <a:r>
                        <a:rPr lang="en-US" baseline="0" dirty="0" smtClean="0"/>
                        <a:t> Securities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Worth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50+100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98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1,100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1,100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Problem: Also works in reverse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Suppose that loans perform unexpectedly poorly – value fall by 100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Loan falls from 700 to 600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Net worth becomes negative -- insolvent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106567"/>
              </p:ext>
            </p:extLst>
          </p:nvPr>
        </p:nvGraphicFramePr>
        <p:xfrm>
          <a:off x="533400" y="2438400"/>
          <a:ext cx="7467600" cy="2468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613660"/>
                <a:gridCol w="1120140"/>
                <a:gridCol w="2707005"/>
                <a:gridCol w="1026795"/>
              </a:tblGrid>
              <a:tr h="33987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Bank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87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9874">
                <a:tc>
                  <a:txBody>
                    <a:bodyPr/>
                    <a:lstStyle/>
                    <a:p>
                      <a:r>
                        <a:rPr lang="en-US" dirty="0" smtClean="0"/>
                        <a:t>Reserves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</a:tr>
              <a:tr h="339874">
                <a:tc>
                  <a:txBody>
                    <a:bodyPr/>
                    <a:lstStyle/>
                    <a:p>
                      <a:r>
                        <a:rPr lang="en-US" dirty="0" smtClean="0"/>
                        <a:t>Loans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700-100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586631">
                <a:tc>
                  <a:txBody>
                    <a:bodyPr/>
                    <a:lstStyle/>
                    <a:p>
                      <a:r>
                        <a:rPr lang="en-US" dirty="0" smtClean="0"/>
                        <a:t>Government</a:t>
                      </a:r>
                      <a:r>
                        <a:rPr lang="en-US" baseline="0" dirty="0" smtClean="0"/>
                        <a:t> Securities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Worth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98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3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Insolvency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Negative net worth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Not enough assets to pay all depositors and creditors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Illiquidity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Banks often lend long term and borrow short term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Deposits are short term liabilities – can be claimed at any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Under fractional reserve banking system never enough liquid assets (mainly reserves) to satisfy all creditors should all creditors demand their money at once.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Problem 1: Often very difficult to tell if a bank is insolvent or illiquid.</a:t>
            </a:r>
          </a:p>
          <a:p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Governments may want to aid illiquid banks.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Costly to aid insolvent banks – throwing good money after bad.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Problem 2: Self fulfilling crises</a:t>
            </a:r>
          </a:p>
          <a:p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Suppose for some reason depositors come to believe a bank is insolvent.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All rush to get their money out first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Since bank is in fact illiquid, not all will get their money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President of Knickerbocker Trust was associated with a failed attempt to corner the copper market.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Led to questions regarding soundness of the Trust and a run on the bank, a run that triggered the panic of 1907.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Years later when the assets of the bank were all counted, all depositors got their money back.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 trust was illiquid not insolvent.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After the bank runs of 1933 the US instituted deposit insurance.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Deposits up to $250,000 are insured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Removes incentive to remove money at hint of bank failure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Bank runs are now rare – no bank runs in US during recent financial crisis.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Deposit insurance only protects depositors, not other creditors such as bond holders.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Banks increasingly funded by short term debt.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Lehman failure was like a bank run.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Short term debt holders tried to get their money out ahead of others.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Problem 3: Banks have incentives to take excessive risk.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 levered financial institution, can make money if its investments pan out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With limited liability its losses are capped by its net worth.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Form of moral hazard -- externality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Lehman targeted a 5% failure rate.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Note: depositors do not care since they are insured, bond holders may charge higher interest rates, except…..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 4: To big to fail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Many financial institutions are so central to the workings of the economy, that their failure would be predicted to cause much pain and suffering.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 government has an incentive to bail these institutions out.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This is like giving insurance to the bond holders, even though they did not pay for it.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Three traditional functions of money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medium </a:t>
            </a:r>
            <a:r>
              <a:rPr lang="en-US" sz="3000" b="1" dirty="0" smtClean="0"/>
              <a:t>of exchange</a:t>
            </a:r>
          </a:p>
          <a:p>
            <a:pPr lvl="1"/>
            <a:r>
              <a:rPr lang="en-US" sz="2600" dirty="0" smtClean="0"/>
              <a:t>no money  </a:t>
            </a:r>
            <a:r>
              <a:rPr lang="en-US" sz="2600" dirty="0" smtClean="0">
                <a:sym typeface="Symbol"/>
              </a:rPr>
              <a:t></a:t>
            </a:r>
            <a:r>
              <a:rPr lang="en-US" sz="2600" dirty="0" smtClean="0"/>
              <a:t>  barter</a:t>
            </a:r>
          </a:p>
          <a:p>
            <a:pPr lvl="1"/>
            <a:r>
              <a:rPr lang="en-US" sz="2600" dirty="0" smtClean="0"/>
              <a:t>double coincidence of wants</a:t>
            </a:r>
          </a:p>
          <a:p>
            <a:pPr lvl="1"/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unit of account</a:t>
            </a:r>
          </a:p>
          <a:p>
            <a:pPr lvl="1"/>
            <a:r>
              <a:rPr lang="en-US" dirty="0" smtClean="0"/>
              <a:t> </a:t>
            </a:r>
            <a:r>
              <a:rPr lang="en-US" sz="2600" dirty="0" err="1" smtClean="0"/>
              <a:t>informationally</a:t>
            </a:r>
            <a:r>
              <a:rPr lang="en-US" sz="2600" dirty="0" smtClean="0"/>
              <a:t> efficient -- only need to know prices in terms of money. 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store of value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response to recent financial crisis: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Attempts to increase capital requirements</a:t>
            </a:r>
          </a:p>
          <a:p>
            <a:pPr marL="1200150" lvl="1" indent="-457200"/>
            <a:r>
              <a:rPr lang="en-US" sz="2800" dirty="0" smtClean="0"/>
              <a:t>Limits on leverage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Attempts to reign in Fed’s ability to bail out failed financial institutions</a:t>
            </a:r>
          </a:p>
          <a:p>
            <a:pPr marL="1200150" lvl="1" indent="-457200"/>
            <a:r>
              <a:rPr lang="en-US" sz="2800" dirty="0" smtClean="0"/>
              <a:t>Dodd-Frank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Common to find these functions bundled together, but sometimes money loses latter two.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T-bills dominate dollars as a store of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High inflation countries often price goods in </a:t>
            </a:r>
            <a:r>
              <a:rPr lang="en-US" sz="2800" dirty="0" smtClean="0"/>
              <a:t>dollars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Medium of exchange is primary function of money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/>
              </a:rPr>
              <a:t>Ideal characteristics </a:t>
            </a:r>
            <a:r>
              <a:rPr lang="en-US" dirty="0">
                <a:sym typeface="Symbol"/>
              </a:rPr>
              <a:t>of </a:t>
            </a:r>
            <a:r>
              <a:rPr lang="en-US" dirty="0" smtClean="0">
                <a:sym typeface="Symbol"/>
              </a:rPr>
              <a:t>money</a:t>
            </a:r>
          </a:p>
          <a:p>
            <a:pPr marL="457200"/>
            <a:endParaRPr lang="en-US" dirty="0">
              <a:sym typeface="Symbol"/>
            </a:endParaRPr>
          </a:p>
          <a:p>
            <a:pPr marL="457200"/>
            <a:r>
              <a:rPr lang="en-US" dirty="0">
                <a:sym typeface="Symbol"/>
              </a:rPr>
              <a:t></a:t>
            </a:r>
            <a:r>
              <a:rPr lang="en-US" dirty="0"/>
              <a:t>	divisible</a:t>
            </a:r>
          </a:p>
          <a:p>
            <a:pPr marL="457200">
              <a:tabLst>
                <a:tab pos="58738" algn="l"/>
              </a:tabLst>
            </a:pPr>
            <a:r>
              <a:rPr lang="en-US" dirty="0"/>
              <a:t> </a:t>
            </a:r>
          </a:p>
          <a:p>
            <a:pPr marL="457200"/>
            <a:r>
              <a:rPr lang="en-US" dirty="0">
                <a:sym typeface="Symbol"/>
              </a:rPr>
              <a:t></a:t>
            </a:r>
            <a:r>
              <a:rPr lang="en-US" dirty="0"/>
              <a:t>	uniform (or of recognizable quality)</a:t>
            </a:r>
          </a:p>
          <a:p>
            <a:r>
              <a:rPr lang="en-US" dirty="0"/>
              <a:t> </a:t>
            </a:r>
          </a:p>
          <a:p>
            <a:pPr marL="457200"/>
            <a:r>
              <a:rPr lang="en-US" dirty="0">
                <a:sym typeface="Symbol"/>
              </a:rPr>
              <a:t></a:t>
            </a:r>
            <a:r>
              <a:rPr lang="en-US" dirty="0"/>
              <a:t>	durable </a:t>
            </a:r>
          </a:p>
          <a:p>
            <a:r>
              <a:rPr lang="en-US" dirty="0"/>
              <a:t> </a:t>
            </a:r>
          </a:p>
          <a:p>
            <a:pPr marL="457200"/>
            <a:r>
              <a:rPr lang="en-US" dirty="0">
                <a:sym typeface="Symbol"/>
              </a:rPr>
              <a:t></a:t>
            </a:r>
            <a:r>
              <a:rPr lang="en-US" dirty="0"/>
              <a:t>	portable</a:t>
            </a:r>
          </a:p>
          <a:p>
            <a:endParaRPr lang="en-US" dirty="0">
              <a:sym typeface="Symbo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money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Commodity money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Money that represents a claim on gold or </a:t>
            </a:r>
            <a:r>
              <a:rPr lang="en-US" sz="2400" dirty="0" smtClean="0"/>
              <a:t>silver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Fiat money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Money that has value only because it is an accepted means of payment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Mass hallucination?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money?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dirty="0"/>
              <a:t>The money stock is difficult to measure since there are many assets that have varying degrees of liquidity or “</a:t>
            </a:r>
            <a:r>
              <a:rPr lang="en-US" dirty="0" err="1"/>
              <a:t>moneyness</a:t>
            </a:r>
            <a:r>
              <a:rPr lang="en-US" dirty="0"/>
              <a:t>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Currency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Monetary </a:t>
            </a:r>
            <a:r>
              <a:rPr lang="en-US" sz="2800" dirty="0"/>
              <a:t>base = currency + bank </a:t>
            </a:r>
            <a:r>
              <a:rPr lang="en-US" sz="2800" dirty="0" smtClean="0"/>
              <a:t>reserves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M1 </a:t>
            </a:r>
            <a:r>
              <a:rPr lang="en-US" sz="2800" dirty="0"/>
              <a:t>= currency + demand </a:t>
            </a:r>
            <a:r>
              <a:rPr lang="en-US" sz="2800" dirty="0" smtClean="0"/>
              <a:t>deposits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M2 </a:t>
            </a:r>
            <a:r>
              <a:rPr lang="en-US" sz="2800" dirty="0"/>
              <a:t>= M1 + savings and time </a:t>
            </a:r>
            <a:r>
              <a:rPr lang="en-US" sz="2800" dirty="0" smtClean="0"/>
              <a:t>deposits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Financial </a:t>
            </a:r>
            <a:r>
              <a:rPr lang="en-US" sz="3000" dirty="0"/>
              <a:t>innovation makes more and more assets liquid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John Leahy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028-E6EC-4DD4-A30D-419EA3B6D38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 descr="File:Components of US Money supply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78486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9668</TotalTime>
  <Words>1722</Words>
  <Application>Microsoft Office PowerPoint</Application>
  <PresentationFormat>On-screen Show (4:3)</PresentationFormat>
  <Paragraphs>505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Global Economy</vt:lpstr>
      <vt:lpstr>Key Topics for Today</vt:lpstr>
      <vt:lpstr>What is money?</vt:lpstr>
      <vt:lpstr>What is money?</vt:lpstr>
      <vt:lpstr>What is money?</vt:lpstr>
      <vt:lpstr>What is money?</vt:lpstr>
      <vt:lpstr>What is money?</vt:lpstr>
      <vt:lpstr>What is money?</vt:lpstr>
      <vt:lpstr>PowerPoint Presentation</vt:lpstr>
      <vt:lpstr>PowerPoint Presentation</vt:lpstr>
      <vt:lpstr>What is money?</vt:lpstr>
      <vt:lpstr>What is money?</vt:lpstr>
      <vt:lpstr>Central Banks</vt:lpstr>
      <vt:lpstr>Central Banks</vt:lpstr>
      <vt:lpstr>Central Banks</vt:lpstr>
      <vt:lpstr>Central Banks</vt:lpstr>
      <vt:lpstr>Money Supply</vt:lpstr>
      <vt:lpstr>Banks, Reserves, and the Money Supply</vt:lpstr>
      <vt:lpstr>100% Reserve Banking</vt:lpstr>
      <vt:lpstr>Fractional Reserve Banking: Only 10% reserves</vt:lpstr>
      <vt:lpstr>Fractional Reserve Banking: Only 10% reserves</vt:lpstr>
      <vt:lpstr>Fractional Reserve Banking: Only 10% reserves</vt:lpstr>
      <vt:lpstr>Money Supply</vt:lpstr>
      <vt:lpstr>Money multiplier in general</vt:lpstr>
      <vt:lpstr>Money multiplier special cases</vt:lpstr>
      <vt:lpstr>The multiplier during the Great Depression</vt:lpstr>
      <vt:lpstr>Tools of Central Banks</vt:lpstr>
      <vt:lpstr>Bank Runs</vt:lpstr>
      <vt:lpstr>Bank runs</vt:lpstr>
      <vt:lpstr>Bank Runs</vt:lpstr>
      <vt:lpstr>Bank Runs</vt:lpstr>
      <vt:lpstr>Bank Runs</vt:lpstr>
      <vt:lpstr>Bank Runs</vt:lpstr>
      <vt:lpstr>Bank Runs</vt:lpstr>
      <vt:lpstr>Bank Runs</vt:lpstr>
      <vt:lpstr>Bank Runs</vt:lpstr>
      <vt:lpstr>Bank Runs</vt:lpstr>
      <vt:lpstr>Bank Runs</vt:lpstr>
      <vt:lpstr>Bank Runs</vt:lpstr>
      <vt:lpstr>Bank Runs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Leahy</dc:creator>
  <cp:lastModifiedBy>Leahy</cp:lastModifiedBy>
  <cp:revision>156</cp:revision>
  <dcterms:created xsi:type="dcterms:W3CDTF">2011-03-28T17:09:11Z</dcterms:created>
  <dcterms:modified xsi:type="dcterms:W3CDTF">2012-04-14T16:47:34Z</dcterms:modified>
</cp:coreProperties>
</file>