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57" d="100"/>
          <a:sy n="57" d="100"/>
        </p:scale>
        <p:origin x="65" y="16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Tuesday, September 21,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39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Tuesday, September 21,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86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Tuesday, September 21,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2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Tuesday, September 21,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7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Tuesday, September 21,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6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Tuesday, September 21,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0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Tuesday, September 21, 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9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Tuesday, September 21,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81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Tuesday, September 21,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29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Tuesday, September 21,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2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Tuesday, September 21,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6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Tuesday, September 21,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1125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40000"/>
        </a:lnSpc>
        <a:spcBef>
          <a:spcPts val="10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48">
          <p15:clr>
            <a:srgbClr val="F26B43"/>
          </p15:clr>
        </p15:guide>
        <p15:guide id="2" pos="279">
          <p15:clr>
            <a:srgbClr val="F26B43"/>
          </p15:clr>
        </p15:guide>
        <p15:guide id="3" pos="1232">
          <p15:clr>
            <a:srgbClr val="5ACBF0"/>
          </p15:clr>
        </p15:guide>
        <p15:guide id="4" pos="1527">
          <p15:clr>
            <a:srgbClr val="5ACBF0"/>
          </p15:clr>
        </p15:guide>
        <p15:guide id="5" pos="2457">
          <p15:clr>
            <a:srgbClr val="5ACBF0"/>
          </p15:clr>
        </p15:guide>
        <p15:guide id="6" pos="2751">
          <p15:clr>
            <a:srgbClr val="5ACBF0"/>
          </p15:clr>
        </p15:guide>
        <p15:guide id="7" pos="3704">
          <p15:clr>
            <a:srgbClr val="5ACBF0"/>
          </p15:clr>
        </p15:guide>
        <p15:guide id="8" pos="3976">
          <p15:clr>
            <a:srgbClr val="5ACBF0"/>
          </p15:clr>
        </p15:guide>
        <p15:guide id="9" pos="4929">
          <p15:clr>
            <a:srgbClr val="5ACBF0"/>
          </p15:clr>
        </p15:guide>
        <p15:guide id="10" pos="5201">
          <p15:clr>
            <a:srgbClr val="5ACBF0"/>
          </p15:clr>
        </p15:guide>
        <p15:guide id="11" pos="6153">
          <p15:clr>
            <a:srgbClr val="5ACBF0"/>
          </p15:clr>
        </p15:guide>
        <p15:guide id="12" pos="6448">
          <p15:clr>
            <a:srgbClr val="5ACBF0"/>
          </p15:clr>
        </p15:guide>
        <p15:guide id="13" pos="7401">
          <p15:clr>
            <a:srgbClr val="F26B43"/>
          </p15:clr>
        </p15:guide>
        <p15:guide id="14" orient="horz" pos="3475">
          <p15:clr>
            <a:srgbClr val="F26B43"/>
          </p15:clr>
        </p15:guide>
        <p15:guide id="15" orient="horz" pos="278">
          <p15:clr>
            <a:srgbClr val="F26B43"/>
          </p15:clr>
        </p15:guide>
        <p15:guide id="16" orient="horz" pos="2886">
          <p15:clr>
            <a:srgbClr val="5ACBF0"/>
          </p15:clr>
        </p15:guide>
        <p15:guide id="17" orient="horz" pos="2591">
          <p15:clr>
            <a:srgbClr val="5ACBF0"/>
          </p15:clr>
        </p15:guide>
        <p15:guide id="18" orient="horz" pos="2024">
          <p15:clr>
            <a:srgbClr val="5ACBF0"/>
          </p15:clr>
        </p15:guide>
        <p15:guide id="19" orient="horz" pos="1729">
          <p15:clr>
            <a:srgbClr val="5ACBF0"/>
          </p15:clr>
        </p15:guide>
        <p15:guide id="20" orient="horz" pos="1162">
          <p15:clr>
            <a:srgbClr val="5ACBF0"/>
          </p15:clr>
        </p15:guide>
        <p15:guide id="21" orient="horz" pos="867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9B6D-6849-4BA1-98D8-F2330F0876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The Trauma Floor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805E3-4F9A-4183-BE1D-8ACADC5F2C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Article: Casey Newton, The Verge: (Feb)</a:t>
            </a:r>
          </a:p>
          <a:p>
            <a:r>
              <a:rPr lang="en-US" dirty="0">
                <a:latin typeface="Bahnschrift" panose="020B0502040204020203" pitchFamily="34" charset="0"/>
              </a:rPr>
              <a:t>Dylan</a:t>
            </a:r>
            <a:r>
              <a:rPr lang="en-US" dirty="0"/>
              <a:t> Morgen</a:t>
            </a:r>
          </a:p>
        </p:txBody>
      </p:sp>
    </p:spTree>
    <p:extLst>
      <p:ext uri="{BB962C8B-B14F-4D97-AF65-F5344CB8AC3E}">
        <p14:creationId xmlns:p14="http://schemas.microsoft.com/office/powerpoint/2010/main" val="148809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BCD339-7EC5-4AA1-BBA5-0DCC7FCA2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800" dirty="0"/>
              <a:t>Like Chloe, he had been traumatized by a video of a stabbing. The victim had been about his age, and he remembers hearing the man crying for his mother as he died.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“Every day I see that”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95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EAB8-D9E0-491B-994F-CF73D548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4800" dirty="0"/>
              <a:t>Who Moderates Social Networks?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2864B-1AD9-497F-B454-D6D75B391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Bahnschrift" panose="020B0502040204020203" pitchFamily="34" charset="0"/>
              </a:rPr>
              <a:t>Facebook subcontracts Cognizant &amp; Others</a:t>
            </a:r>
          </a:p>
          <a:p>
            <a:pPr lvl="1"/>
            <a:r>
              <a:rPr lang="en-US" sz="3200" dirty="0">
                <a:latin typeface="Bahnschrift" panose="020B0502040204020203" pitchFamily="34" charset="0"/>
              </a:rPr>
              <a:t>Cheaper</a:t>
            </a:r>
          </a:p>
          <a:p>
            <a:pPr lvl="1"/>
            <a:r>
              <a:rPr lang="en-US" sz="3200" dirty="0">
                <a:latin typeface="Bahnschrift" panose="020B0502040204020203" pitchFamily="34" charset="0"/>
              </a:rPr>
              <a:t>Scalable </a:t>
            </a:r>
          </a:p>
          <a:p>
            <a:r>
              <a:rPr lang="en-US" sz="3200" dirty="0">
                <a:latin typeface="Bahnschrift" panose="020B0502040204020203" pitchFamily="34" charset="0"/>
              </a:rPr>
              <a:t>Median: 240k vs 29k</a:t>
            </a:r>
          </a:p>
          <a:p>
            <a:r>
              <a:rPr lang="en-US" sz="3200" dirty="0">
                <a:latin typeface="Bahnschrift" panose="020B0502040204020203" pitchFamily="34" charset="0"/>
              </a:rPr>
              <a:t>6.9 Billion in Profit and increasing</a:t>
            </a:r>
          </a:p>
        </p:txBody>
      </p:sp>
    </p:spTree>
    <p:extLst>
      <p:ext uri="{BB962C8B-B14F-4D97-AF65-F5344CB8AC3E}">
        <p14:creationId xmlns:p14="http://schemas.microsoft.com/office/powerpoint/2010/main" val="387492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EAB8-D9E0-491B-994F-CF73D548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4800"/>
              <a:t>Conditions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2864B-1AD9-497F-B454-D6D75B391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7013232" cy="4214750"/>
          </a:xfrm>
        </p:spPr>
        <p:txBody>
          <a:bodyPr>
            <a:normAutofit fontScale="92500"/>
          </a:bodyPr>
          <a:lstStyle/>
          <a:p>
            <a:pPr marL="9144" indent="-448056">
              <a:lnSpc>
                <a:spcPct val="160000"/>
              </a:lnSpc>
              <a:buFont typeface="Calibri Light" panose="020F0302020204030204" pitchFamily="34" charset="0"/>
              <a:buChar char="→"/>
            </a:pPr>
            <a:r>
              <a:rPr lang="en-US" sz="2800" dirty="0">
                <a:latin typeface="Bahnschrift" panose="020B0502040204020203" pitchFamily="34" charset="0"/>
              </a:rPr>
              <a:t>Highly managed time schedule</a:t>
            </a:r>
          </a:p>
          <a:p>
            <a:pPr marL="9144" indent="-448056">
              <a:lnSpc>
                <a:spcPct val="160000"/>
              </a:lnSpc>
              <a:buFont typeface="Calibri Light" panose="020F0302020204030204" pitchFamily="34" charset="0"/>
              <a:buChar char="→"/>
            </a:pPr>
            <a:r>
              <a:rPr lang="en-US" sz="2800" dirty="0">
                <a:latin typeface="Bahnschrift" panose="020B0502040204020203" pitchFamily="34" charset="0"/>
              </a:rPr>
              <a:t>Tracking</a:t>
            </a:r>
          </a:p>
          <a:p>
            <a:pPr marL="9144" indent="-448056">
              <a:lnSpc>
                <a:spcPct val="160000"/>
              </a:lnSpc>
              <a:buFont typeface="Calibri Light" panose="020F0302020204030204" pitchFamily="34" charset="0"/>
              <a:buChar char="→"/>
            </a:pPr>
            <a:r>
              <a:rPr lang="en-US" sz="2800" dirty="0">
                <a:latin typeface="Bahnschrift" panose="020B0502040204020203" pitchFamily="34" charset="0"/>
              </a:rPr>
              <a:t>Fear of being fired</a:t>
            </a:r>
          </a:p>
          <a:p>
            <a:pPr marL="9144" indent="-448056">
              <a:lnSpc>
                <a:spcPct val="160000"/>
              </a:lnSpc>
              <a:buFont typeface="Calibri Light" panose="020F0302020204030204" pitchFamily="34" charset="0"/>
              <a:buChar char="→"/>
            </a:pPr>
            <a:r>
              <a:rPr lang="en-US" sz="2800" dirty="0">
                <a:latin typeface="Bahnschrift" panose="020B0502040204020203" pitchFamily="34" charset="0"/>
              </a:rPr>
              <a:t>Secured for fear of ex employees or users</a:t>
            </a:r>
          </a:p>
          <a:p>
            <a:pPr marL="9144" indent="-448056">
              <a:lnSpc>
                <a:spcPct val="160000"/>
              </a:lnSpc>
              <a:buFont typeface="Calibri Light" panose="020F0302020204030204" pitchFamily="34" charset="0"/>
              <a:buChar char="→"/>
            </a:pPr>
            <a:r>
              <a:rPr lang="en-US" sz="2800" dirty="0">
                <a:latin typeface="Bahnschrift" panose="020B0502040204020203" pitchFamily="34" charset="0"/>
              </a:rPr>
              <a:t>Inadequate mental health resources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C5BBF0-D1A7-412A-991E-849B3C7BAD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49" r="7054" b="3773"/>
          <a:stretch/>
        </p:blipFill>
        <p:spPr bwMode="auto">
          <a:xfrm>
            <a:off x="7347665" y="1206346"/>
            <a:ext cx="4038268" cy="448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97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EAB8-D9E0-491B-994F-CF73D548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4800" dirty="0"/>
              <a:t>The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2864B-1AD9-497F-B454-D6D75B391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Bahnschrift" panose="020B0502040204020203" pitchFamily="34" charset="0"/>
              </a:rPr>
              <a:t>Violent Crime </a:t>
            </a:r>
          </a:p>
          <a:p>
            <a:r>
              <a:rPr lang="en-US" sz="3200" dirty="0">
                <a:latin typeface="Bahnschrift" panose="020B0502040204020203" pitchFamily="34" charset="0"/>
              </a:rPr>
              <a:t>Hate Speech</a:t>
            </a:r>
          </a:p>
          <a:p>
            <a:r>
              <a:rPr lang="en-US" sz="3200" dirty="0">
                <a:latin typeface="Bahnschrift" panose="020B0502040204020203" pitchFamily="34" charset="0"/>
              </a:rPr>
              <a:t>Graphic Pornography</a:t>
            </a:r>
          </a:p>
          <a:p>
            <a:r>
              <a:rPr lang="en-US" sz="3200" dirty="0">
                <a:latin typeface="Bahnschrift" panose="020B0502040204020203" pitchFamily="34" charset="0"/>
              </a:rPr>
              <a:t>Suicide</a:t>
            </a:r>
          </a:p>
        </p:txBody>
      </p:sp>
    </p:spTree>
    <p:extLst>
      <p:ext uri="{BB962C8B-B14F-4D97-AF65-F5344CB8AC3E}">
        <p14:creationId xmlns:p14="http://schemas.microsoft.com/office/powerpoint/2010/main" val="2518081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EAB8-D9E0-491B-994F-CF73D548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4800" dirty="0"/>
              <a:t>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2864B-1AD9-497F-B454-D6D75B391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Bahnschrift" panose="020B0502040204020203" pitchFamily="34" charset="0"/>
              </a:rPr>
              <a:t>PTSD</a:t>
            </a:r>
          </a:p>
          <a:p>
            <a:r>
              <a:rPr lang="en-US" sz="3200" dirty="0">
                <a:latin typeface="Bahnschrift" panose="020B0502040204020203" pitchFamily="34" charset="0"/>
              </a:rPr>
              <a:t>Panic Attacks</a:t>
            </a:r>
          </a:p>
          <a:p>
            <a:r>
              <a:rPr lang="en-US" sz="3200" dirty="0">
                <a:latin typeface="Bahnschrift" panose="020B0502040204020203" pitchFamily="34" charset="0"/>
              </a:rPr>
              <a:t>Extreme beliefs</a:t>
            </a:r>
          </a:p>
          <a:p>
            <a:r>
              <a:rPr lang="en-US" sz="3200" dirty="0">
                <a:latin typeface="Bahnschrift" panose="020B0502040204020203" pitchFamily="34" charset="0"/>
              </a:rPr>
              <a:t>Desensitization </a:t>
            </a:r>
          </a:p>
          <a:p>
            <a:endParaRPr lang="en-US" sz="3200" dirty="0">
              <a:latin typeface="Bahnschrift" panose="020B0502040204020203" pitchFamily="34" charset="0"/>
            </a:endParaRPr>
          </a:p>
          <a:p>
            <a:endParaRPr lang="en-US" sz="32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411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EAB8-D9E0-491B-994F-CF73D548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4800" dirty="0"/>
              <a:t>Coping (in the workplace)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2864B-1AD9-497F-B454-D6D75B391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Bahnschrift" panose="020B0502040204020203" pitchFamily="34" charset="0"/>
              </a:rPr>
              <a:t>Sex</a:t>
            </a:r>
          </a:p>
          <a:p>
            <a:r>
              <a:rPr lang="en-US" sz="3200" dirty="0">
                <a:latin typeface="Bahnschrift" panose="020B0502040204020203" pitchFamily="34" charset="0"/>
              </a:rPr>
              <a:t>Drugs</a:t>
            </a:r>
          </a:p>
          <a:p>
            <a:r>
              <a:rPr lang="en-US" sz="3200" dirty="0">
                <a:latin typeface="Bahnschrift" panose="020B0502040204020203" pitchFamily="34" charset="0"/>
              </a:rPr>
              <a:t>Offensive Jokes</a:t>
            </a:r>
          </a:p>
          <a:p>
            <a:endParaRPr lang="en-US" sz="3200" dirty="0">
              <a:latin typeface="Bahnschrift" panose="020B0502040204020203" pitchFamily="34" charset="0"/>
            </a:endParaRPr>
          </a:p>
          <a:p>
            <a:endParaRPr lang="en-US" sz="3200" dirty="0">
              <a:latin typeface="Bahnschrift" panose="020B0502040204020203" pitchFamily="34" charset="0"/>
            </a:endParaRPr>
          </a:p>
          <a:p>
            <a:endParaRPr lang="en-US" sz="32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678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EAB8-D9E0-491B-994F-CF73D548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4800" dirty="0"/>
              <a:t>ACM Guidelines: Violations of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2864B-1AD9-497F-B454-D6D75B391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Bahnschrift" panose="020B0502040204020203" pitchFamily="34" charset="0"/>
              </a:rPr>
              <a:t>1.1: Avoid Harm</a:t>
            </a:r>
          </a:p>
          <a:p>
            <a:r>
              <a:rPr lang="en-US" sz="3200" dirty="0">
                <a:latin typeface="Bahnschrift" panose="020B0502040204020203" pitchFamily="34" charset="0"/>
              </a:rPr>
              <a:t>2.2: Maintain high standards of … ethical practice</a:t>
            </a:r>
          </a:p>
          <a:p>
            <a:r>
              <a:rPr lang="en-US" sz="3200" dirty="0">
                <a:latin typeface="Bahnschrift" panose="020B0502040204020203" pitchFamily="34" charset="0"/>
              </a:rPr>
              <a:t>3.3: Manage personal and resources to enhance the quality of working life</a:t>
            </a:r>
          </a:p>
        </p:txBody>
      </p:sp>
    </p:spTree>
    <p:extLst>
      <p:ext uri="{BB962C8B-B14F-4D97-AF65-F5344CB8AC3E}">
        <p14:creationId xmlns:p14="http://schemas.microsoft.com/office/powerpoint/2010/main" val="576975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EAB8-D9E0-491B-994F-CF73D548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4800" dirty="0"/>
              <a:t>Application of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2864B-1AD9-497F-B454-D6D75B391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Bahnschrift" panose="020B0502040204020203" pitchFamily="34" charset="0"/>
              </a:rPr>
              <a:t>Who is covered by the Guidelines?	</a:t>
            </a:r>
          </a:p>
          <a:p>
            <a:pPr lvl="1"/>
            <a:r>
              <a:rPr lang="en-US" sz="3200" dirty="0">
                <a:latin typeface="Bahnschrift" panose="020B0502040204020203" pitchFamily="34" charset="0"/>
              </a:rPr>
              <a:t>Facebook</a:t>
            </a:r>
          </a:p>
          <a:p>
            <a:pPr lvl="1"/>
            <a:r>
              <a:rPr lang="en-US" sz="3200" dirty="0">
                <a:latin typeface="Bahnschrift" panose="020B0502040204020203" pitchFamily="34" charset="0"/>
              </a:rPr>
              <a:t>Contractor</a:t>
            </a:r>
          </a:p>
          <a:p>
            <a:pPr lvl="1"/>
            <a:r>
              <a:rPr lang="en-US" sz="3200" dirty="0">
                <a:latin typeface="Bahnschrift" panose="020B0502040204020203" pitchFamily="34" charset="0"/>
              </a:rPr>
              <a:t>Managers</a:t>
            </a:r>
          </a:p>
          <a:p>
            <a:r>
              <a:rPr lang="en-US" sz="3200" dirty="0">
                <a:latin typeface="Bahnschrift" panose="020B0502040204020203" pitchFamily="34" charset="0"/>
              </a:rPr>
              <a:t>A better course of action?</a:t>
            </a:r>
          </a:p>
          <a:p>
            <a:pPr marL="451944" lvl="1" indent="0">
              <a:buNone/>
            </a:pPr>
            <a:endParaRPr lang="en-US" sz="32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617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EAB8-D9E0-491B-994F-CF73D548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4800" dirty="0"/>
              <a:t>Shortcomings of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2864B-1AD9-497F-B454-D6D75B391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>
                <a:latin typeface="Bahnschrift" panose="020B0502040204020203" pitchFamily="34" charset="0"/>
              </a:rPr>
              <a:t>Focused on the individual</a:t>
            </a:r>
          </a:p>
          <a:p>
            <a:r>
              <a:rPr lang="en-US" sz="3200" dirty="0">
                <a:latin typeface="Bahnschrift" panose="020B0502040204020203" pitchFamily="34" charset="0"/>
              </a:rPr>
              <a:t>Ethos of organization outsourcing for reputation</a:t>
            </a:r>
          </a:p>
          <a:p>
            <a:r>
              <a:rPr lang="en-US" sz="3200" dirty="0">
                <a:latin typeface="Bahnschrift" panose="020B0502040204020203" pitchFamily="34" charset="0"/>
              </a:rPr>
              <a:t>NDA used for reputation</a:t>
            </a:r>
          </a:p>
          <a:p>
            <a:r>
              <a:rPr lang="en-US" sz="3200" dirty="0">
                <a:latin typeface="Bahnschrift" panose="020B0502040204020203" pitchFamily="34" charset="0"/>
              </a:rPr>
              <a:t>Focus on privacy over transparency</a:t>
            </a:r>
          </a:p>
          <a:p>
            <a:r>
              <a:rPr lang="en-US" sz="3200" dirty="0">
                <a:latin typeface="Bahnschrift" panose="020B0502040204020203" pitchFamily="34" charset="0"/>
              </a:rPr>
              <a:t>Accountability for the organization</a:t>
            </a:r>
          </a:p>
          <a:p>
            <a:endParaRPr lang="en-US" sz="3200" dirty="0">
              <a:latin typeface="Bahnschrift" panose="020B0502040204020203" pitchFamily="34" charset="0"/>
            </a:endParaRPr>
          </a:p>
          <a:p>
            <a:pPr marL="451944" lvl="1" indent="0">
              <a:buNone/>
            </a:pPr>
            <a:endParaRPr lang="en-US" sz="32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663787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ThinLines Color Schem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AC8"/>
      </a:accent1>
      <a:accent2>
        <a:srgbClr val="794DFF"/>
      </a:accent2>
      <a:accent3>
        <a:srgbClr val="00D17D"/>
      </a:accent3>
      <a:accent4>
        <a:srgbClr val="404040"/>
      </a:accent4>
      <a:accent5>
        <a:srgbClr val="FE5D21"/>
      </a:accent5>
      <a:accent6>
        <a:srgbClr val="B3B3B3"/>
      </a:accent6>
      <a:hlink>
        <a:srgbClr val="3E8FF1"/>
      </a:hlink>
      <a:folHlink>
        <a:srgbClr val="939393"/>
      </a:folHlink>
    </a:clrScheme>
    <a:fontScheme name="Custom 3">
      <a:majorFont>
        <a:latin typeface="Sagona Book"/>
        <a:ea typeface=""/>
        <a:cs typeface=""/>
      </a:majorFont>
      <a:minorFont>
        <a:latin typeface="Univer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Thin line</Template>
  <TotalTime>183</TotalTime>
  <Words>210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Bahnschrift</vt:lpstr>
      <vt:lpstr>Calibri Light</vt:lpstr>
      <vt:lpstr>Sagona Book</vt:lpstr>
      <vt:lpstr>Univers</vt:lpstr>
      <vt:lpstr>ThinLineVTI</vt:lpstr>
      <vt:lpstr>The Trauma Floor</vt:lpstr>
      <vt:lpstr>Who Moderates Social Networks?</vt:lpstr>
      <vt:lpstr>Conditions</vt:lpstr>
      <vt:lpstr>The Content</vt:lpstr>
      <vt:lpstr>Effects</vt:lpstr>
      <vt:lpstr>Coping (in the workplace)</vt:lpstr>
      <vt:lpstr>ACM Guidelines: Violations of Code</vt:lpstr>
      <vt:lpstr>Application of Guidelines</vt:lpstr>
      <vt:lpstr>Shortcomings of Guidelines</vt:lpstr>
      <vt:lpstr>Like Chloe, he had been traumatized by a video of a stabbing. The victim had been about his age, and he remembers hearing the man crying for his mother as he died.  “Every day I see that”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Trauma Floor</dc:title>
  <dc:creator>Cole Morgen</dc:creator>
  <cp:lastModifiedBy>Cole Morgen</cp:lastModifiedBy>
  <cp:revision>1</cp:revision>
  <dcterms:created xsi:type="dcterms:W3CDTF">2021-09-22T01:06:11Z</dcterms:created>
  <dcterms:modified xsi:type="dcterms:W3CDTF">2021-09-22T04:09:49Z</dcterms:modified>
</cp:coreProperties>
</file>