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30_B631141F.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4"/>
  </p:notesMasterIdLst>
  <p:sldIdLst>
    <p:sldId id="256" r:id="rId2"/>
    <p:sldId id="257" r:id="rId3"/>
    <p:sldId id="258" r:id="rId4"/>
    <p:sldId id="261" r:id="rId5"/>
    <p:sldId id="262" r:id="rId6"/>
    <p:sldId id="285" r:id="rId7"/>
    <p:sldId id="264" r:id="rId8"/>
    <p:sldId id="265" r:id="rId9"/>
    <p:sldId id="266" r:id="rId10"/>
    <p:sldId id="270" r:id="rId11"/>
    <p:sldId id="271" r:id="rId12"/>
    <p:sldId id="277" r:id="rId13"/>
    <p:sldId id="278" r:id="rId14"/>
    <p:sldId id="305" r:id="rId15"/>
    <p:sldId id="307" r:id="rId16"/>
    <p:sldId id="274" r:id="rId17"/>
    <p:sldId id="302" r:id="rId18"/>
    <p:sldId id="303" r:id="rId19"/>
    <p:sldId id="260" r:id="rId20"/>
    <p:sldId id="284" r:id="rId21"/>
    <p:sldId id="286" r:id="rId22"/>
    <p:sldId id="287" r:id="rId23"/>
    <p:sldId id="295" r:id="rId24"/>
    <p:sldId id="283" r:id="rId25"/>
    <p:sldId id="312" r:id="rId26"/>
    <p:sldId id="288" r:id="rId27"/>
    <p:sldId id="298" r:id="rId28"/>
    <p:sldId id="299" r:id="rId29"/>
    <p:sldId id="313" r:id="rId30"/>
    <p:sldId id="289" r:id="rId31"/>
    <p:sldId id="292" r:id="rId32"/>
    <p:sldId id="308" r:id="rId33"/>
    <p:sldId id="290" r:id="rId34"/>
    <p:sldId id="311" r:id="rId35"/>
    <p:sldId id="306" r:id="rId36"/>
    <p:sldId id="267" r:id="rId37"/>
    <p:sldId id="309" r:id="rId38"/>
    <p:sldId id="310" r:id="rId39"/>
    <p:sldId id="263" r:id="rId40"/>
    <p:sldId id="268" r:id="rId41"/>
    <p:sldId id="291" r:id="rId42"/>
    <p:sldId id="30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748DBF6-D4A3-70A2-F26B-D71092D8AA54}" name="Katya Morgunova" initials="EM" userId="S::ekaterina.morgunova@mail.mcgill.ca::e4cd8a20-aa82-42f8-969a-9d653f2a5eac" providerId="AD"/>
  <p188:author id="{6CF94CF7-C463-BFF4-53F6-5AB77C2DF244}" name="David Shanks" initials="DS" userId="S::david.shanks4@mail.mcgill.ca::8298c597-d624-4ad8-adc1-28fe89baee1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E8BB3-7118-5547-83F9-40CC47994187}" v="18007" dt="2023-06-12T17:59:19.632"/>
    <p1510:client id="{814B0E50-0A30-AD63-A09A-3C8EDDA4922B}" v="130" dt="2023-06-12T17:52:09.8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26"/>
    <p:restoredTop sz="88425"/>
  </p:normalViewPr>
  <p:slideViewPr>
    <p:cSldViewPr snapToGrid="0">
      <p:cViewPr varScale="1">
        <p:scale>
          <a:sx n="96" d="100"/>
          <a:sy n="96" d="100"/>
        </p:scale>
        <p:origin x="34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modernComment_130_B631141F.xml><?xml version="1.0" encoding="utf-8"?>
<p188:cmLst xmlns:a="http://schemas.openxmlformats.org/drawingml/2006/main" xmlns:r="http://schemas.openxmlformats.org/officeDocument/2006/relationships" xmlns:p188="http://schemas.microsoft.com/office/powerpoint/2018/8/main">
  <p188:cm id="{D9C4AD40-57A2-394E-96ED-F05900F51C6E}" authorId="{6CF94CF7-C463-BFF4-53F6-5AB77C2DF244}" created="2023-06-12T14:48:05.659">
    <ac:txMkLst xmlns:ac="http://schemas.microsoft.com/office/drawing/2013/main/command">
      <pc:docMk xmlns:pc="http://schemas.microsoft.com/office/powerpoint/2013/main/command"/>
      <pc:sldMk xmlns:pc="http://schemas.microsoft.com/office/powerpoint/2013/main/command" cId="3056669727" sldId="304"/>
      <ac:spMk id="8" creationId="{ED89F92E-B6FC-5E86-823A-BC54312D7FAC}"/>
      <ac:txMk cp="91" len="37">
        <ac:context len="418" hash="2787094700"/>
      </ac:txMk>
    </ac:txMkLst>
    <p188:pos x="4897582" y="1319357"/>
    <p188:replyLst>
      <p188:reply id="{D1AF1646-8C55-B840-B13F-458372423009}" authorId="{6CF94CF7-C463-BFF4-53F6-5AB77C2DF244}" created="2023-06-12T14:49:00.172">
        <p188:txBody>
          <a:bodyPr/>
          <a:lstStyle/>
          <a:p>
            <a:r>
              <a:rPr lang="en-CA"/>
              <a:t>– if including this, make sure to include that infinitives are generally not nominal (in other languages they can trigger ku- agreement and all have augments - not just the nominalized ones)</a:t>
            </a:r>
          </a:p>
        </p188:txBody>
      </p188:reply>
    </p188:replyLst>
    <p188:txBody>
      <a:bodyPr/>
      <a:lstStyle/>
      <a:p>
        <a:r>
          <a:rPr lang="en-CA"/>
          <a:t>Less important that it’s a different linker, more important that it’s the same one used for infinitives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1A279-9FF5-6347-9CBE-64560A315F2B}" type="datetimeFigureOut">
              <a:rPr lang="en-CA"/>
              <a:t>2023-06-13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4FEB3-2E06-AA4E-A5F4-84EE2E2B4684}" type="slidenum">
              <a:rPr lang="en-CA"/>
              <a:t>‹#›</a:t>
            </a:fld>
            <a:endParaRPr lang="en-CA"/>
          </a:p>
        </p:txBody>
      </p:sp>
    </p:spTree>
    <p:extLst>
      <p:ext uri="{BB962C8B-B14F-4D97-AF65-F5344CB8AC3E}">
        <p14:creationId xmlns:p14="http://schemas.microsoft.com/office/powerpoint/2010/main" val="2994611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a:solidFill>
                  <a:srgbClr val="3F3F3F"/>
                </a:solidFill>
                <a:effectLst/>
                <a:latin typeface="Helvetica" pitchFamily="2" charset="0"/>
              </a:rPr>
              <a:t>Na has a </a:t>
            </a:r>
            <a:r>
              <a:rPr lang="fr-CA" err="1">
                <a:solidFill>
                  <a:srgbClr val="3F3F3F"/>
                </a:solidFill>
                <a:effectLst/>
                <a:latin typeface="Helvetica" pitchFamily="2" charset="0"/>
              </a:rPr>
              <a:t>variety</a:t>
            </a:r>
            <a:r>
              <a:rPr lang="fr-CA">
                <a:solidFill>
                  <a:srgbClr val="3F3F3F"/>
                </a:solidFill>
                <a:effectLst/>
                <a:latin typeface="Helvetica" pitchFamily="2" charset="0"/>
              </a:rPr>
              <a:t> of uses: coordination, </a:t>
            </a:r>
            <a:r>
              <a:rPr lang="fr-CA" err="1">
                <a:solidFill>
                  <a:srgbClr val="3F3F3F"/>
                </a:solidFill>
                <a:effectLst/>
                <a:latin typeface="Helvetica" pitchFamily="2" charset="0"/>
              </a:rPr>
              <a:t>licensing</a:t>
            </a:r>
            <a:r>
              <a:rPr lang="fr-CA">
                <a:solidFill>
                  <a:srgbClr val="3F3F3F"/>
                </a:solidFill>
                <a:effectLst/>
                <a:latin typeface="Helvetica" pitchFamily="2" charset="0"/>
              </a:rPr>
              <a:t> like on </a:t>
            </a:r>
            <a:r>
              <a:rPr lang="fr-CA" err="1">
                <a:solidFill>
                  <a:srgbClr val="3F3F3F"/>
                </a:solidFill>
                <a:effectLst/>
                <a:latin typeface="Helvetica" pitchFamily="2" charset="0"/>
              </a:rPr>
              <a:t>this</a:t>
            </a:r>
            <a:r>
              <a:rPr lang="fr-CA">
                <a:solidFill>
                  <a:srgbClr val="3F3F3F"/>
                </a:solidFill>
                <a:effectLst/>
                <a:latin typeface="Helvetica" pitchFamily="2" charset="0"/>
              </a:rPr>
              <a:t> slide</a:t>
            </a:r>
          </a:p>
          <a:p>
            <a:endParaRPr lang="en-CA"/>
          </a:p>
        </p:txBody>
      </p:sp>
      <p:sp>
        <p:nvSpPr>
          <p:cNvPr id="4" name="Slide Number Placeholder 3"/>
          <p:cNvSpPr>
            <a:spLocks noGrp="1"/>
          </p:cNvSpPr>
          <p:nvPr>
            <p:ph type="sldNum" sz="quarter" idx="5"/>
          </p:nvPr>
        </p:nvSpPr>
        <p:spPr/>
        <p:txBody>
          <a:bodyPr/>
          <a:lstStyle/>
          <a:p>
            <a:fld id="{C4D4FEB3-2E06-AA4E-A5F4-84EE2E2B4684}" type="slidenum">
              <a:rPr lang="en-CA"/>
              <a:t>12</a:t>
            </a:fld>
            <a:endParaRPr lang="en-CA"/>
          </a:p>
        </p:txBody>
      </p:sp>
    </p:spTree>
    <p:extLst>
      <p:ext uri="{BB962C8B-B14F-4D97-AF65-F5344CB8AC3E}">
        <p14:creationId xmlns:p14="http://schemas.microsoft.com/office/powerpoint/2010/main" val="2824006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emphasize default nature of class 5 (but also complex because lots of types of default)</a:t>
            </a:r>
          </a:p>
        </p:txBody>
      </p:sp>
      <p:sp>
        <p:nvSpPr>
          <p:cNvPr id="4" name="Slide Number Placeholder 3"/>
          <p:cNvSpPr>
            <a:spLocks noGrp="1"/>
          </p:cNvSpPr>
          <p:nvPr>
            <p:ph type="sldNum" sz="quarter" idx="5"/>
          </p:nvPr>
        </p:nvSpPr>
        <p:spPr/>
        <p:txBody>
          <a:bodyPr/>
          <a:lstStyle/>
          <a:p>
            <a:fld id="{C4D4FEB3-2E06-AA4E-A5F4-84EE2E2B4684}" type="slidenum">
              <a:rPr lang="en-CA"/>
              <a:t>31</a:t>
            </a:fld>
            <a:endParaRPr lang="en-CA"/>
          </a:p>
        </p:txBody>
      </p:sp>
    </p:spTree>
    <p:extLst>
      <p:ext uri="{BB962C8B-B14F-4D97-AF65-F5344CB8AC3E}">
        <p14:creationId xmlns:p14="http://schemas.microsoft.com/office/powerpoint/2010/main" val="315136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C4D4FEB3-2E06-AA4E-A5F4-84EE2E2B4684}" type="slidenum">
              <a:rPr lang="en-CA"/>
              <a:t>36</a:t>
            </a:fld>
            <a:endParaRPr lang="en-CA"/>
          </a:p>
        </p:txBody>
      </p:sp>
    </p:spTree>
    <p:extLst>
      <p:ext uri="{BB962C8B-B14F-4D97-AF65-F5344CB8AC3E}">
        <p14:creationId xmlns:p14="http://schemas.microsoft.com/office/powerpoint/2010/main" val="3217367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C4D4FEB3-2E06-AA4E-A5F4-84EE2E2B4684}" type="slidenum">
              <a:rPr lang="en-CA"/>
              <a:t>37</a:t>
            </a:fld>
            <a:endParaRPr lang="en-CA"/>
          </a:p>
        </p:txBody>
      </p:sp>
    </p:spTree>
    <p:extLst>
      <p:ext uri="{BB962C8B-B14F-4D97-AF65-F5344CB8AC3E}">
        <p14:creationId xmlns:p14="http://schemas.microsoft.com/office/powerpoint/2010/main" val="30023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C4D4FEB3-2E06-AA4E-A5F4-84EE2E2B4684}" type="slidenum">
              <a:rPr lang="en-CA"/>
              <a:t>38</a:t>
            </a:fld>
            <a:endParaRPr lang="en-CA"/>
          </a:p>
        </p:txBody>
      </p:sp>
    </p:spTree>
    <p:extLst>
      <p:ext uri="{BB962C8B-B14F-4D97-AF65-F5344CB8AC3E}">
        <p14:creationId xmlns:p14="http://schemas.microsoft.com/office/powerpoint/2010/main" val="2479050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C4D4FEB3-2E06-AA4E-A5F4-84EE2E2B4684}" type="slidenum">
              <a:rPr lang="en-CA"/>
              <a:t>15</a:t>
            </a:fld>
            <a:endParaRPr lang="en-CA"/>
          </a:p>
        </p:txBody>
      </p:sp>
    </p:spTree>
    <p:extLst>
      <p:ext uri="{BB962C8B-B14F-4D97-AF65-F5344CB8AC3E}">
        <p14:creationId xmlns:p14="http://schemas.microsoft.com/office/powerpoint/2010/main" val="3567164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can add that ha- attached to bare root like other classes but ku and mu can’t</a:t>
            </a:r>
          </a:p>
        </p:txBody>
      </p:sp>
      <p:sp>
        <p:nvSpPr>
          <p:cNvPr id="4" name="Slide Number Placeholder 3"/>
          <p:cNvSpPr>
            <a:spLocks noGrp="1"/>
          </p:cNvSpPr>
          <p:nvPr>
            <p:ph type="sldNum" sz="quarter" idx="5"/>
          </p:nvPr>
        </p:nvSpPr>
        <p:spPr/>
        <p:txBody>
          <a:bodyPr/>
          <a:lstStyle/>
          <a:p>
            <a:fld id="{C4D4FEB3-2E06-AA4E-A5F4-84EE2E2B4684}" type="slidenum">
              <a:rPr lang="en-CA"/>
              <a:t>18</a:t>
            </a:fld>
            <a:endParaRPr lang="en-CA"/>
          </a:p>
        </p:txBody>
      </p:sp>
    </p:spTree>
    <p:extLst>
      <p:ext uri="{BB962C8B-B14F-4D97-AF65-F5344CB8AC3E}">
        <p14:creationId xmlns:p14="http://schemas.microsoft.com/office/powerpoint/2010/main" val="2847689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C4D4FEB3-2E06-AA4E-A5F4-84EE2E2B4684}" type="slidenum">
              <a:rPr lang="ru-RU" smtClean="0"/>
              <a:t>19</a:t>
            </a:fld>
            <a:endParaRPr lang="ru-RU"/>
          </a:p>
        </p:txBody>
      </p:sp>
    </p:spTree>
    <p:extLst>
      <p:ext uri="{BB962C8B-B14F-4D97-AF65-F5344CB8AC3E}">
        <p14:creationId xmlns:p14="http://schemas.microsoft.com/office/powerpoint/2010/main" val="155002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Because there is an underlying augment in all locative phrases, whatever the augment is in the syntax must be present in all locative phrases.</a:t>
            </a:r>
          </a:p>
        </p:txBody>
      </p:sp>
      <p:sp>
        <p:nvSpPr>
          <p:cNvPr id="4" name="Slide Number Placeholder 3"/>
          <p:cNvSpPr>
            <a:spLocks noGrp="1"/>
          </p:cNvSpPr>
          <p:nvPr>
            <p:ph type="sldNum" sz="quarter" idx="5"/>
          </p:nvPr>
        </p:nvSpPr>
        <p:spPr/>
        <p:txBody>
          <a:bodyPr/>
          <a:lstStyle/>
          <a:p>
            <a:fld id="{C4D4FEB3-2E06-AA4E-A5F4-84EE2E2B4684}" type="slidenum">
              <a:rPr/>
              <a:t>23</a:t>
            </a:fld>
            <a:endParaRPr lang="en-CA"/>
          </a:p>
        </p:txBody>
      </p:sp>
    </p:spTree>
    <p:extLst>
      <p:ext uri="{BB962C8B-B14F-4D97-AF65-F5344CB8AC3E}">
        <p14:creationId xmlns:p14="http://schemas.microsoft.com/office/powerpoint/2010/main" val="1510981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C4D4FEB3-2E06-AA4E-A5F4-84EE2E2B4684}" type="slidenum">
              <a:rPr lang="en-CA"/>
              <a:t>25</a:t>
            </a:fld>
            <a:endParaRPr lang="en-CA"/>
          </a:p>
        </p:txBody>
      </p:sp>
    </p:spTree>
    <p:extLst>
      <p:ext uri="{BB962C8B-B14F-4D97-AF65-F5344CB8AC3E}">
        <p14:creationId xmlns:p14="http://schemas.microsoft.com/office/powerpoint/2010/main" val="3367116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so this </a:t>
            </a:r>
            <a:r>
              <a:rPr lang="en-CA" err="1"/>
              <a:t>aint</a:t>
            </a:r>
            <a:r>
              <a:rPr lang="en-CA"/>
              <a:t> it</a:t>
            </a:r>
          </a:p>
        </p:txBody>
      </p:sp>
      <p:sp>
        <p:nvSpPr>
          <p:cNvPr id="4" name="Slide Number Placeholder 3"/>
          <p:cNvSpPr>
            <a:spLocks noGrp="1"/>
          </p:cNvSpPr>
          <p:nvPr>
            <p:ph type="sldNum" sz="quarter" idx="5"/>
          </p:nvPr>
        </p:nvSpPr>
        <p:spPr/>
        <p:txBody>
          <a:bodyPr/>
          <a:lstStyle/>
          <a:p>
            <a:fld id="{C4D4FEB3-2E06-AA4E-A5F4-84EE2E2B4684}" type="slidenum">
              <a:rPr lang="en-CA"/>
              <a:t>26</a:t>
            </a:fld>
            <a:endParaRPr lang="en-CA"/>
          </a:p>
        </p:txBody>
      </p:sp>
    </p:spTree>
    <p:extLst>
      <p:ext uri="{BB962C8B-B14F-4D97-AF65-F5344CB8AC3E}">
        <p14:creationId xmlns:p14="http://schemas.microsoft.com/office/powerpoint/2010/main" val="3741032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C4D4FEB3-2E06-AA4E-A5F4-84EE2E2B4684}" type="slidenum">
              <a:rPr lang="en-CA"/>
              <a:t>29</a:t>
            </a:fld>
            <a:endParaRPr lang="en-CA"/>
          </a:p>
        </p:txBody>
      </p:sp>
    </p:spTree>
    <p:extLst>
      <p:ext uri="{BB962C8B-B14F-4D97-AF65-F5344CB8AC3E}">
        <p14:creationId xmlns:p14="http://schemas.microsoft.com/office/powerpoint/2010/main" val="2508566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Mention type shifting; augment vulnerable to deletion, deleted since not spelled out by phonology before merging with locative</a:t>
            </a:r>
          </a:p>
        </p:txBody>
      </p:sp>
      <p:sp>
        <p:nvSpPr>
          <p:cNvPr id="4" name="Slide Number Placeholder 3"/>
          <p:cNvSpPr>
            <a:spLocks noGrp="1"/>
          </p:cNvSpPr>
          <p:nvPr>
            <p:ph type="sldNum" sz="quarter" idx="5"/>
          </p:nvPr>
        </p:nvSpPr>
        <p:spPr/>
        <p:txBody>
          <a:bodyPr/>
          <a:lstStyle/>
          <a:p>
            <a:fld id="{C4D4FEB3-2E06-AA4E-A5F4-84EE2E2B4684}" type="slidenum">
              <a:rPr lang="en-CA"/>
              <a:t>30</a:t>
            </a:fld>
            <a:endParaRPr lang="en-CA"/>
          </a:p>
        </p:txBody>
      </p:sp>
    </p:spTree>
    <p:extLst>
      <p:ext uri="{BB962C8B-B14F-4D97-AF65-F5344CB8AC3E}">
        <p14:creationId xmlns:p14="http://schemas.microsoft.com/office/powerpoint/2010/main" val="158690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82A75-1EF1-C692-11D1-8CA769FF1B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94D6AAA-2F4D-AE51-69A6-B10BBC5BE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02762B1-7760-B995-7092-EDC29601E2DA}"/>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617E4EC0-DD68-C1AC-FA9C-4DFB1AC4BF16}"/>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02A6FF53-0B81-49E1-55EF-61E3B810DCD2}"/>
              </a:ext>
            </a:extLst>
          </p:cNvPr>
          <p:cNvSpPr>
            <a:spLocks noGrp="1"/>
          </p:cNvSpPr>
          <p:nvPr>
            <p:ph type="sldNum" sz="quarter" idx="12"/>
          </p:nvPr>
        </p:nvSpPr>
        <p:spPr/>
        <p:txBody>
          <a:bodyPr/>
          <a:lstStyle/>
          <a:p>
            <a:fld id="{CEEAE796-31E1-9946-B643-B100DCA73B79}" type="slidenum">
              <a:rPr lang="en-CA"/>
              <a:t>‹#›</a:t>
            </a:fld>
            <a:endParaRPr lang="en-CA"/>
          </a:p>
        </p:txBody>
      </p:sp>
    </p:spTree>
    <p:extLst>
      <p:ext uri="{BB962C8B-B14F-4D97-AF65-F5344CB8AC3E}">
        <p14:creationId xmlns:p14="http://schemas.microsoft.com/office/powerpoint/2010/main" val="211551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EC83A-5D1E-8D53-CD6A-87CC6F19972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F6D2F9A-E60D-3C69-238E-C840475406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DBAB211-7C9D-4ABA-6751-4095585124B2}"/>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ED4096C1-3D80-56C8-647A-A0AA6CF78EAB}"/>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9FF5118C-B46B-3E05-DDEE-AAFC5F31C3A8}"/>
              </a:ext>
            </a:extLst>
          </p:cNvPr>
          <p:cNvSpPr>
            <a:spLocks noGrp="1"/>
          </p:cNvSpPr>
          <p:nvPr>
            <p:ph type="sldNum" sz="quarter" idx="12"/>
          </p:nvPr>
        </p:nvSpPr>
        <p:spPr/>
        <p:txBody>
          <a:bodyPr/>
          <a:lstStyle/>
          <a:p>
            <a:fld id="{CEEAE796-31E1-9946-B643-B100DCA73B79}" type="slidenum">
              <a:rPr lang="en-CA"/>
              <a:t>‹#›</a:t>
            </a:fld>
            <a:endParaRPr lang="en-CA"/>
          </a:p>
        </p:txBody>
      </p:sp>
    </p:spTree>
    <p:extLst>
      <p:ext uri="{BB962C8B-B14F-4D97-AF65-F5344CB8AC3E}">
        <p14:creationId xmlns:p14="http://schemas.microsoft.com/office/powerpoint/2010/main" val="407349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AF14DF-BAC7-062C-3C22-7CF2BE9510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F0262BD-D462-5411-FB26-DE0169896C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4760D53-5CAD-9619-FCC5-C59DCF30A613}"/>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72F03084-4542-0694-68E8-673F19EAC6AC}"/>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39D4F16C-6B13-06BF-6862-3E4499B5A4CA}"/>
              </a:ext>
            </a:extLst>
          </p:cNvPr>
          <p:cNvSpPr>
            <a:spLocks noGrp="1"/>
          </p:cNvSpPr>
          <p:nvPr>
            <p:ph type="sldNum" sz="quarter" idx="12"/>
          </p:nvPr>
        </p:nvSpPr>
        <p:spPr/>
        <p:txBody>
          <a:bodyPr/>
          <a:lstStyle/>
          <a:p>
            <a:fld id="{CEEAE796-31E1-9946-B643-B100DCA73B79}" type="slidenum">
              <a:rPr lang="en-CA"/>
              <a:t>‹#›</a:t>
            </a:fld>
            <a:endParaRPr lang="en-CA"/>
          </a:p>
        </p:txBody>
      </p:sp>
    </p:spTree>
    <p:extLst>
      <p:ext uri="{BB962C8B-B14F-4D97-AF65-F5344CB8AC3E}">
        <p14:creationId xmlns:p14="http://schemas.microsoft.com/office/powerpoint/2010/main" val="4055279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ACF0-9491-03C1-F3FD-C43C358C948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D20BCA9-AC51-A631-A079-4DE7F790D3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544FDB4-E084-621F-8830-44F7DC938301}"/>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18A0A232-B7EC-7786-FBE2-9A309E070CCC}"/>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2153F9A2-0D3C-E2EE-AF33-FC3A9CCB0F59}"/>
              </a:ext>
            </a:extLst>
          </p:cNvPr>
          <p:cNvSpPr>
            <a:spLocks noGrp="1"/>
          </p:cNvSpPr>
          <p:nvPr>
            <p:ph type="sldNum" sz="quarter" idx="12"/>
          </p:nvPr>
        </p:nvSpPr>
        <p:spPr/>
        <p:txBody>
          <a:bodyPr/>
          <a:lstStyle/>
          <a:p>
            <a:fld id="{CEEAE796-31E1-9946-B643-B100DCA73B79}" type="slidenum">
              <a:rPr lang="en-CA"/>
              <a:t>‹#›</a:t>
            </a:fld>
            <a:endParaRPr lang="en-CA"/>
          </a:p>
        </p:txBody>
      </p:sp>
    </p:spTree>
    <p:extLst>
      <p:ext uri="{BB962C8B-B14F-4D97-AF65-F5344CB8AC3E}">
        <p14:creationId xmlns:p14="http://schemas.microsoft.com/office/powerpoint/2010/main" val="2022616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CA03-F9A7-E094-AFAB-1C8232E5B1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F5838C7-FB99-2182-60B4-C2DD9B0ED0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475BE2-9986-8ED5-8227-8BB8660E40B1}"/>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AE98109E-93B6-7CBB-6D26-20E6C4A545C2}"/>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F11D607C-4BA8-2EBD-211D-4EB35201998A}"/>
              </a:ext>
            </a:extLst>
          </p:cNvPr>
          <p:cNvSpPr>
            <a:spLocks noGrp="1"/>
          </p:cNvSpPr>
          <p:nvPr>
            <p:ph type="sldNum" sz="quarter" idx="12"/>
          </p:nvPr>
        </p:nvSpPr>
        <p:spPr/>
        <p:txBody>
          <a:bodyPr/>
          <a:lstStyle/>
          <a:p>
            <a:fld id="{CEEAE796-31E1-9946-B643-B100DCA73B79}" type="slidenum">
              <a:rPr lang="en-CA"/>
              <a:t>‹#›</a:t>
            </a:fld>
            <a:endParaRPr lang="en-CA"/>
          </a:p>
        </p:txBody>
      </p:sp>
    </p:spTree>
    <p:extLst>
      <p:ext uri="{BB962C8B-B14F-4D97-AF65-F5344CB8AC3E}">
        <p14:creationId xmlns:p14="http://schemas.microsoft.com/office/powerpoint/2010/main" val="331798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D8C3-5C5B-5C81-8F97-785CAB0C9AA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89B14DB-CEDC-8F6F-71C7-0EA159E391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47902CE-C928-1BC2-278B-3B31395781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9D1D7E4-5C5F-66DB-3620-4B38469EB107}"/>
              </a:ext>
            </a:extLst>
          </p:cNvPr>
          <p:cNvSpPr>
            <a:spLocks noGrp="1"/>
          </p:cNvSpPr>
          <p:nvPr>
            <p:ph type="dt" sz="half" idx="10"/>
          </p:nvPr>
        </p:nvSpPr>
        <p:spPr/>
        <p:txBody>
          <a:bodyPr/>
          <a:lstStyle/>
          <a:p>
            <a:r>
              <a:rPr lang="en-CA"/>
              <a:t>June 13, 2023</a:t>
            </a:r>
          </a:p>
        </p:txBody>
      </p:sp>
      <p:sp>
        <p:nvSpPr>
          <p:cNvPr id="6" name="Footer Placeholder 5">
            <a:extLst>
              <a:ext uri="{FF2B5EF4-FFF2-40B4-BE49-F238E27FC236}">
                <a16:creationId xmlns:a16="http://schemas.microsoft.com/office/drawing/2014/main" id="{09B80B92-4555-83DB-DABC-C1249C91E2D8}"/>
              </a:ext>
            </a:extLst>
          </p:cNvPr>
          <p:cNvSpPr>
            <a:spLocks noGrp="1"/>
          </p:cNvSpPr>
          <p:nvPr>
            <p:ph type="ftr" sz="quarter" idx="11"/>
          </p:nvPr>
        </p:nvSpPr>
        <p:spPr/>
        <p:txBody>
          <a:bodyPr/>
          <a:lstStyle/>
          <a:p>
            <a:r>
              <a:rPr lang="en-CA"/>
              <a:t>The Kirundi noun phrase: An interface approach</a:t>
            </a:r>
          </a:p>
        </p:txBody>
      </p:sp>
      <p:sp>
        <p:nvSpPr>
          <p:cNvPr id="7" name="Slide Number Placeholder 6">
            <a:extLst>
              <a:ext uri="{FF2B5EF4-FFF2-40B4-BE49-F238E27FC236}">
                <a16:creationId xmlns:a16="http://schemas.microsoft.com/office/drawing/2014/main" id="{E37208F0-869A-1D82-B587-C9D267582015}"/>
              </a:ext>
            </a:extLst>
          </p:cNvPr>
          <p:cNvSpPr>
            <a:spLocks noGrp="1"/>
          </p:cNvSpPr>
          <p:nvPr>
            <p:ph type="sldNum" sz="quarter" idx="12"/>
          </p:nvPr>
        </p:nvSpPr>
        <p:spPr/>
        <p:txBody>
          <a:bodyPr/>
          <a:lstStyle/>
          <a:p>
            <a:fld id="{CEEAE796-31E1-9946-B643-B100DCA73B79}" type="slidenum">
              <a:rPr lang="en-CA"/>
              <a:t>‹#›</a:t>
            </a:fld>
            <a:endParaRPr lang="en-CA"/>
          </a:p>
        </p:txBody>
      </p:sp>
    </p:spTree>
    <p:extLst>
      <p:ext uri="{BB962C8B-B14F-4D97-AF65-F5344CB8AC3E}">
        <p14:creationId xmlns:p14="http://schemas.microsoft.com/office/powerpoint/2010/main" val="298733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7C70-FED3-5DEE-D05F-5D84EF46ACF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0CF776A-2EE9-74A2-D3EE-2656C63823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CB5E88-4BD4-374C-91AE-4321AF3862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B35428C-3930-8254-49B3-C5D6A42D6E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BF35D1-1040-262A-9C40-04EB5B82DF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0A3C07C-BB4B-E003-CA7D-9D7D9D1985DA}"/>
              </a:ext>
            </a:extLst>
          </p:cNvPr>
          <p:cNvSpPr>
            <a:spLocks noGrp="1"/>
          </p:cNvSpPr>
          <p:nvPr>
            <p:ph type="dt" sz="half" idx="10"/>
          </p:nvPr>
        </p:nvSpPr>
        <p:spPr/>
        <p:txBody>
          <a:bodyPr/>
          <a:lstStyle/>
          <a:p>
            <a:r>
              <a:rPr lang="en-CA"/>
              <a:t>June 13, 2023</a:t>
            </a:r>
          </a:p>
        </p:txBody>
      </p:sp>
      <p:sp>
        <p:nvSpPr>
          <p:cNvPr id="8" name="Footer Placeholder 7">
            <a:extLst>
              <a:ext uri="{FF2B5EF4-FFF2-40B4-BE49-F238E27FC236}">
                <a16:creationId xmlns:a16="http://schemas.microsoft.com/office/drawing/2014/main" id="{E7AFF19B-A946-C596-3BF2-9C81B00C30E0}"/>
              </a:ext>
            </a:extLst>
          </p:cNvPr>
          <p:cNvSpPr>
            <a:spLocks noGrp="1"/>
          </p:cNvSpPr>
          <p:nvPr>
            <p:ph type="ftr" sz="quarter" idx="11"/>
          </p:nvPr>
        </p:nvSpPr>
        <p:spPr/>
        <p:txBody>
          <a:bodyPr/>
          <a:lstStyle/>
          <a:p>
            <a:r>
              <a:rPr lang="en-CA"/>
              <a:t>The Kirundi noun phrase: An interface approach</a:t>
            </a:r>
          </a:p>
        </p:txBody>
      </p:sp>
      <p:sp>
        <p:nvSpPr>
          <p:cNvPr id="9" name="Slide Number Placeholder 8">
            <a:extLst>
              <a:ext uri="{FF2B5EF4-FFF2-40B4-BE49-F238E27FC236}">
                <a16:creationId xmlns:a16="http://schemas.microsoft.com/office/drawing/2014/main" id="{5B244178-C86D-FA52-805D-69844F2DEA00}"/>
              </a:ext>
            </a:extLst>
          </p:cNvPr>
          <p:cNvSpPr>
            <a:spLocks noGrp="1"/>
          </p:cNvSpPr>
          <p:nvPr>
            <p:ph type="sldNum" sz="quarter" idx="12"/>
          </p:nvPr>
        </p:nvSpPr>
        <p:spPr/>
        <p:txBody>
          <a:bodyPr/>
          <a:lstStyle/>
          <a:p>
            <a:fld id="{CEEAE796-31E1-9946-B643-B100DCA73B79}" type="slidenum">
              <a:rPr lang="en-CA"/>
              <a:t>‹#›</a:t>
            </a:fld>
            <a:endParaRPr lang="en-CA"/>
          </a:p>
        </p:txBody>
      </p:sp>
    </p:spTree>
    <p:extLst>
      <p:ext uri="{BB962C8B-B14F-4D97-AF65-F5344CB8AC3E}">
        <p14:creationId xmlns:p14="http://schemas.microsoft.com/office/powerpoint/2010/main" val="52394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A348-7DB0-ADC6-81EB-C536338AB2B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0BA3584-AB03-74B2-2868-F266F6216E78}"/>
              </a:ext>
            </a:extLst>
          </p:cNvPr>
          <p:cNvSpPr>
            <a:spLocks noGrp="1"/>
          </p:cNvSpPr>
          <p:nvPr>
            <p:ph type="dt" sz="half" idx="10"/>
          </p:nvPr>
        </p:nvSpPr>
        <p:spPr/>
        <p:txBody>
          <a:bodyPr/>
          <a:lstStyle/>
          <a:p>
            <a:r>
              <a:rPr lang="en-CA"/>
              <a:t>June 13, 2023</a:t>
            </a:r>
          </a:p>
        </p:txBody>
      </p:sp>
      <p:sp>
        <p:nvSpPr>
          <p:cNvPr id="4" name="Footer Placeholder 3">
            <a:extLst>
              <a:ext uri="{FF2B5EF4-FFF2-40B4-BE49-F238E27FC236}">
                <a16:creationId xmlns:a16="http://schemas.microsoft.com/office/drawing/2014/main" id="{E7E88EC3-97F7-B101-2D17-D18123D28966}"/>
              </a:ext>
            </a:extLst>
          </p:cNvPr>
          <p:cNvSpPr>
            <a:spLocks noGrp="1"/>
          </p:cNvSpPr>
          <p:nvPr>
            <p:ph type="ftr" sz="quarter" idx="11"/>
          </p:nvPr>
        </p:nvSpPr>
        <p:spPr/>
        <p:txBody>
          <a:bodyPr/>
          <a:lstStyle/>
          <a:p>
            <a:r>
              <a:rPr lang="en-CA"/>
              <a:t>The Kirundi noun phrase: An interface approach</a:t>
            </a:r>
          </a:p>
        </p:txBody>
      </p:sp>
      <p:sp>
        <p:nvSpPr>
          <p:cNvPr id="5" name="Slide Number Placeholder 4">
            <a:extLst>
              <a:ext uri="{FF2B5EF4-FFF2-40B4-BE49-F238E27FC236}">
                <a16:creationId xmlns:a16="http://schemas.microsoft.com/office/drawing/2014/main" id="{439920B3-5035-39E5-DF08-2495A6653BFD}"/>
              </a:ext>
            </a:extLst>
          </p:cNvPr>
          <p:cNvSpPr>
            <a:spLocks noGrp="1"/>
          </p:cNvSpPr>
          <p:nvPr>
            <p:ph type="sldNum" sz="quarter" idx="12"/>
          </p:nvPr>
        </p:nvSpPr>
        <p:spPr/>
        <p:txBody>
          <a:bodyPr/>
          <a:lstStyle/>
          <a:p>
            <a:fld id="{CEEAE796-31E1-9946-B643-B100DCA73B79}" type="slidenum">
              <a:rPr lang="en-CA"/>
              <a:t>‹#›</a:t>
            </a:fld>
            <a:endParaRPr lang="en-CA"/>
          </a:p>
        </p:txBody>
      </p:sp>
    </p:spTree>
    <p:extLst>
      <p:ext uri="{BB962C8B-B14F-4D97-AF65-F5344CB8AC3E}">
        <p14:creationId xmlns:p14="http://schemas.microsoft.com/office/powerpoint/2010/main" val="3289991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49791B-A8FF-712F-9B3F-C87B71C1B034}"/>
              </a:ext>
            </a:extLst>
          </p:cNvPr>
          <p:cNvSpPr>
            <a:spLocks noGrp="1"/>
          </p:cNvSpPr>
          <p:nvPr>
            <p:ph type="dt" sz="half" idx="10"/>
          </p:nvPr>
        </p:nvSpPr>
        <p:spPr/>
        <p:txBody>
          <a:bodyPr/>
          <a:lstStyle/>
          <a:p>
            <a:r>
              <a:rPr lang="en-CA"/>
              <a:t>June 13, 2023</a:t>
            </a:r>
          </a:p>
        </p:txBody>
      </p:sp>
      <p:sp>
        <p:nvSpPr>
          <p:cNvPr id="3" name="Footer Placeholder 2">
            <a:extLst>
              <a:ext uri="{FF2B5EF4-FFF2-40B4-BE49-F238E27FC236}">
                <a16:creationId xmlns:a16="http://schemas.microsoft.com/office/drawing/2014/main" id="{F1AC18CD-C330-A6D3-121F-983136BCC229}"/>
              </a:ext>
            </a:extLst>
          </p:cNvPr>
          <p:cNvSpPr>
            <a:spLocks noGrp="1"/>
          </p:cNvSpPr>
          <p:nvPr>
            <p:ph type="ftr" sz="quarter" idx="11"/>
          </p:nvPr>
        </p:nvSpPr>
        <p:spPr/>
        <p:txBody>
          <a:bodyPr/>
          <a:lstStyle/>
          <a:p>
            <a:r>
              <a:rPr lang="en-CA"/>
              <a:t>The Kirundi noun phrase: An interface approach</a:t>
            </a:r>
          </a:p>
        </p:txBody>
      </p:sp>
      <p:sp>
        <p:nvSpPr>
          <p:cNvPr id="4" name="Slide Number Placeholder 3">
            <a:extLst>
              <a:ext uri="{FF2B5EF4-FFF2-40B4-BE49-F238E27FC236}">
                <a16:creationId xmlns:a16="http://schemas.microsoft.com/office/drawing/2014/main" id="{562A4176-1CE0-1235-1E9D-099286CA1992}"/>
              </a:ext>
            </a:extLst>
          </p:cNvPr>
          <p:cNvSpPr>
            <a:spLocks noGrp="1"/>
          </p:cNvSpPr>
          <p:nvPr>
            <p:ph type="sldNum" sz="quarter" idx="12"/>
          </p:nvPr>
        </p:nvSpPr>
        <p:spPr/>
        <p:txBody>
          <a:bodyPr/>
          <a:lstStyle/>
          <a:p>
            <a:fld id="{CEEAE796-31E1-9946-B643-B100DCA73B79}" type="slidenum">
              <a:rPr lang="en-CA"/>
              <a:t>‹#›</a:t>
            </a:fld>
            <a:endParaRPr lang="en-CA"/>
          </a:p>
        </p:txBody>
      </p:sp>
    </p:spTree>
    <p:extLst>
      <p:ext uri="{BB962C8B-B14F-4D97-AF65-F5344CB8AC3E}">
        <p14:creationId xmlns:p14="http://schemas.microsoft.com/office/powerpoint/2010/main" val="387570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65A14-6CF2-B796-5F48-F7DF2F15F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103617D-652C-0CFF-49C2-E268AA6A0C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3708647-8BD9-A293-DBD5-AD7381DC02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951891-8EDC-E40C-66F6-AD05D7278A87}"/>
              </a:ext>
            </a:extLst>
          </p:cNvPr>
          <p:cNvSpPr>
            <a:spLocks noGrp="1"/>
          </p:cNvSpPr>
          <p:nvPr>
            <p:ph type="dt" sz="half" idx="10"/>
          </p:nvPr>
        </p:nvSpPr>
        <p:spPr/>
        <p:txBody>
          <a:bodyPr/>
          <a:lstStyle/>
          <a:p>
            <a:r>
              <a:rPr lang="en-CA"/>
              <a:t>June 13, 2023</a:t>
            </a:r>
          </a:p>
        </p:txBody>
      </p:sp>
      <p:sp>
        <p:nvSpPr>
          <p:cNvPr id="6" name="Footer Placeholder 5">
            <a:extLst>
              <a:ext uri="{FF2B5EF4-FFF2-40B4-BE49-F238E27FC236}">
                <a16:creationId xmlns:a16="http://schemas.microsoft.com/office/drawing/2014/main" id="{52C1334A-00AC-54E3-CF1A-975C4AA8D129}"/>
              </a:ext>
            </a:extLst>
          </p:cNvPr>
          <p:cNvSpPr>
            <a:spLocks noGrp="1"/>
          </p:cNvSpPr>
          <p:nvPr>
            <p:ph type="ftr" sz="quarter" idx="11"/>
          </p:nvPr>
        </p:nvSpPr>
        <p:spPr/>
        <p:txBody>
          <a:bodyPr/>
          <a:lstStyle/>
          <a:p>
            <a:r>
              <a:rPr lang="en-CA"/>
              <a:t>The Kirundi noun phrase: An interface approach</a:t>
            </a:r>
          </a:p>
        </p:txBody>
      </p:sp>
      <p:sp>
        <p:nvSpPr>
          <p:cNvPr id="7" name="Slide Number Placeholder 6">
            <a:extLst>
              <a:ext uri="{FF2B5EF4-FFF2-40B4-BE49-F238E27FC236}">
                <a16:creationId xmlns:a16="http://schemas.microsoft.com/office/drawing/2014/main" id="{ACDA65A2-3DC3-C104-C7D0-BEC0B11C5728}"/>
              </a:ext>
            </a:extLst>
          </p:cNvPr>
          <p:cNvSpPr>
            <a:spLocks noGrp="1"/>
          </p:cNvSpPr>
          <p:nvPr>
            <p:ph type="sldNum" sz="quarter" idx="12"/>
          </p:nvPr>
        </p:nvSpPr>
        <p:spPr/>
        <p:txBody>
          <a:bodyPr/>
          <a:lstStyle/>
          <a:p>
            <a:fld id="{CEEAE796-31E1-9946-B643-B100DCA73B79}" type="slidenum">
              <a:rPr lang="en-CA"/>
              <a:t>‹#›</a:t>
            </a:fld>
            <a:endParaRPr lang="en-CA"/>
          </a:p>
        </p:txBody>
      </p:sp>
    </p:spTree>
    <p:extLst>
      <p:ext uri="{BB962C8B-B14F-4D97-AF65-F5344CB8AC3E}">
        <p14:creationId xmlns:p14="http://schemas.microsoft.com/office/powerpoint/2010/main" val="63889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DC55-BBA0-45C5-E53C-0D1D7EB1BE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F669478-C832-2D49-6E9B-25421D7A1F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D18C578-ECC7-9285-E85E-0FFFBB0ABB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018B75-5C87-2333-4D21-802936ECDC8D}"/>
              </a:ext>
            </a:extLst>
          </p:cNvPr>
          <p:cNvSpPr>
            <a:spLocks noGrp="1"/>
          </p:cNvSpPr>
          <p:nvPr>
            <p:ph type="dt" sz="half" idx="10"/>
          </p:nvPr>
        </p:nvSpPr>
        <p:spPr/>
        <p:txBody>
          <a:bodyPr/>
          <a:lstStyle/>
          <a:p>
            <a:r>
              <a:rPr lang="en-CA"/>
              <a:t>June 13, 2023</a:t>
            </a:r>
          </a:p>
        </p:txBody>
      </p:sp>
      <p:sp>
        <p:nvSpPr>
          <p:cNvPr id="6" name="Footer Placeholder 5">
            <a:extLst>
              <a:ext uri="{FF2B5EF4-FFF2-40B4-BE49-F238E27FC236}">
                <a16:creationId xmlns:a16="http://schemas.microsoft.com/office/drawing/2014/main" id="{BF23AEE0-0409-8BEC-BF3C-9C3C6FAC0A21}"/>
              </a:ext>
            </a:extLst>
          </p:cNvPr>
          <p:cNvSpPr>
            <a:spLocks noGrp="1"/>
          </p:cNvSpPr>
          <p:nvPr>
            <p:ph type="ftr" sz="quarter" idx="11"/>
          </p:nvPr>
        </p:nvSpPr>
        <p:spPr/>
        <p:txBody>
          <a:bodyPr/>
          <a:lstStyle/>
          <a:p>
            <a:r>
              <a:rPr lang="en-CA"/>
              <a:t>The Kirundi noun phrase: An interface approach</a:t>
            </a:r>
          </a:p>
        </p:txBody>
      </p:sp>
      <p:sp>
        <p:nvSpPr>
          <p:cNvPr id="7" name="Slide Number Placeholder 6">
            <a:extLst>
              <a:ext uri="{FF2B5EF4-FFF2-40B4-BE49-F238E27FC236}">
                <a16:creationId xmlns:a16="http://schemas.microsoft.com/office/drawing/2014/main" id="{120FFB1C-0C96-8B73-6656-2D68CFF90633}"/>
              </a:ext>
            </a:extLst>
          </p:cNvPr>
          <p:cNvSpPr>
            <a:spLocks noGrp="1"/>
          </p:cNvSpPr>
          <p:nvPr>
            <p:ph type="sldNum" sz="quarter" idx="12"/>
          </p:nvPr>
        </p:nvSpPr>
        <p:spPr/>
        <p:txBody>
          <a:bodyPr/>
          <a:lstStyle/>
          <a:p>
            <a:fld id="{CEEAE796-31E1-9946-B643-B100DCA73B79}" type="slidenum">
              <a:rPr lang="en-CA"/>
              <a:t>‹#›</a:t>
            </a:fld>
            <a:endParaRPr lang="en-CA"/>
          </a:p>
        </p:txBody>
      </p:sp>
    </p:spTree>
    <p:extLst>
      <p:ext uri="{BB962C8B-B14F-4D97-AF65-F5344CB8AC3E}">
        <p14:creationId xmlns:p14="http://schemas.microsoft.com/office/powerpoint/2010/main" val="3411685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FD2153-B6DF-CC95-DD9E-8D71F173B1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1D3AA93-626D-DC32-26B1-847B2B90EF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3B4668-A723-0FE9-43F9-CC4B14CECE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Garamond" panose="02020404030301010803" pitchFamily="18" charset="0"/>
              </a:defRPr>
            </a:lvl1pPr>
          </a:lstStyle>
          <a:p>
            <a:r>
              <a:rPr lang="en-CA"/>
              <a:t>June 13, 2023</a:t>
            </a:r>
          </a:p>
        </p:txBody>
      </p:sp>
      <p:sp>
        <p:nvSpPr>
          <p:cNvPr id="5" name="Footer Placeholder 4">
            <a:extLst>
              <a:ext uri="{FF2B5EF4-FFF2-40B4-BE49-F238E27FC236}">
                <a16:creationId xmlns:a16="http://schemas.microsoft.com/office/drawing/2014/main" id="{FEAC081F-4B4A-0246-213B-7B0097BAC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Garamond" panose="02020404030301010803" pitchFamily="18" charset="0"/>
              </a:defRPr>
            </a:lvl1pPr>
          </a:lstStyle>
          <a:p>
            <a:r>
              <a:rPr lang="en-CA"/>
              <a:t>The Kirundi noun phrase: An interface approach</a:t>
            </a:r>
          </a:p>
        </p:txBody>
      </p:sp>
      <p:sp>
        <p:nvSpPr>
          <p:cNvPr id="6" name="Slide Number Placeholder 5">
            <a:extLst>
              <a:ext uri="{FF2B5EF4-FFF2-40B4-BE49-F238E27FC236}">
                <a16:creationId xmlns:a16="http://schemas.microsoft.com/office/drawing/2014/main" id="{958605E6-B093-7570-A6C2-025A228133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Garamond" panose="02020404030301010803" pitchFamily="18" charset="0"/>
              </a:defRPr>
            </a:lvl1pPr>
          </a:lstStyle>
          <a:p>
            <a:fld id="{CEEAE796-31E1-9946-B643-B100DCA73B79}" type="slidenum">
              <a:rPr lang="en-CA"/>
              <a:pPr/>
              <a:t>‹#›</a:t>
            </a:fld>
            <a:endParaRPr lang="en-CA"/>
          </a:p>
        </p:txBody>
      </p:sp>
    </p:spTree>
    <p:extLst>
      <p:ext uri="{BB962C8B-B14F-4D97-AF65-F5344CB8AC3E}">
        <p14:creationId xmlns:p14="http://schemas.microsoft.com/office/powerpoint/2010/main" val="2732096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i="0" kern="1200">
          <a:solidFill>
            <a:schemeClr val="accent6"/>
          </a:solidFill>
          <a:latin typeface="Avenir Blac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mailto:david.shanks4@mail.mcgill.ca" TargetMode="External"/><Relationship Id="rId7" Type="http://schemas.openxmlformats.org/officeDocument/2006/relationships/image" Target="../media/image4.png"/><Relationship Id="rId2" Type="http://schemas.openxmlformats.org/officeDocument/2006/relationships/hyperlink" Target="mailto:katya.morgunova@mail.mcgill.ca" TargetMode="Externa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png"/><Relationship Id="rId9"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microsoft.com/office/2018/10/relationships/comments" Target="../comments/modernComment_130_B631141F.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A5505-FE62-3337-57C4-35DDAED3561B}"/>
              </a:ext>
            </a:extLst>
          </p:cNvPr>
          <p:cNvSpPr>
            <a:spLocks noGrp="1"/>
          </p:cNvSpPr>
          <p:nvPr>
            <p:ph type="ctrTitle"/>
          </p:nvPr>
        </p:nvSpPr>
        <p:spPr/>
        <p:txBody>
          <a:bodyPr/>
          <a:lstStyle/>
          <a:p>
            <a:r>
              <a:rPr lang="en-CA" dirty="0"/>
              <a:t>The Kirundi noun phrase</a:t>
            </a:r>
            <a:br>
              <a:rPr lang="en-CA" dirty="0"/>
            </a:br>
            <a:r>
              <a:rPr lang="en-CA" sz="4800" dirty="0"/>
              <a:t>An interface approach</a:t>
            </a:r>
            <a:endParaRPr lang="en-CA" dirty="0"/>
          </a:p>
        </p:txBody>
      </p:sp>
      <p:sp>
        <p:nvSpPr>
          <p:cNvPr id="3" name="Subtitle 2">
            <a:extLst>
              <a:ext uri="{FF2B5EF4-FFF2-40B4-BE49-F238E27FC236}">
                <a16:creationId xmlns:a16="http://schemas.microsoft.com/office/drawing/2014/main" id="{61FABDD3-EE25-9DAA-18DC-0FF164395ECB}"/>
              </a:ext>
            </a:extLst>
          </p:cNvPr>
          <p:cNvSpPr>
            <a:spLocks noGrp="1"/>
          </p:cNvSpPr>
          <p:nvPr>
            <p:ph type="subTitle" idx="1"/>
          </p:nvPr>
        </p:nvSpPr>
        <p:spPr>
          <a:xfrm>
            <a:off x="1524000" y="3602038"/>
            <a:ext cx="9144000" cy="1303449"/>
          </a:xfrm>
        </p:spPr>
        <p:txBody>
          <a:bodyPr>
            <a:normAutofit/>
          </a:bodyPr>
          <a:lstStyle/>
          <a:p>
            <a:r>
              <a:rPr lang="en-CA" sz="2800" dirty="0"/>
              <a:t>Katya </a:t>
            </a:r>
            <a:r>
              <a:rPr lang="en-CA" sz="2800" dirty="0" err="1"/>
              <a:t>Morgunova</a:t>
            </a:r>
            <a:r>
              <a:rPr lang="en-CA" sz="2800"/>
              <a:t> &amp; David Shanks</a:t>
            </a:r>
          </a:p>
          <a:p>
            <a:r>
              <a:rPr lang="en-CA" sz="2000"/>
              <a:t>Department of Linguistics, McGill University</a:t>
            </a:r>
          </a:p>
          <a:p>
            <a:r>
              <a:rPr lang="en-CA" sz="2000">
                <a:hlinkClick r:id="rId2"/>
              </a:rPr>
              <a:t>katya.morgunova@mail.mcgill.ca</a:t>
            </a:r>
            <a:r>
              <a:rPr lang="en-CA" sz="2000"/>
              <a:t>, </a:t>
            </a:r>
            <a:r>
              <a:rPr lang="en-CA" sz="2000">
                <a:hlinkClick r:id="rId3"/>
              </a:rPr>
              <a:t>david.shanks4@mail.mcgill.ca</a:t>
            </a:r>
            <a:endParaRPr lang="en-CA" sz="2000"/>
          </a:p>
          <a:p>
            <a:endParaRPr lang="en-CA"/>
          </a:p>
        </p:txBody>
      </p:sp>
      <p:pic>
        <p:nvPicPr>
          <p:cNvPr id="4" name="Picture 3" descr="Logo, company name&#10;&#10;Description automatically generated">
            <a:extLst>
              <a:ext uri="{FF2B5EF4-FFF2-40B4-BE49-F238E27FC236}">
                <a16:creationId xmlns:a16="http://schemas.microsoft.com/office/drawing/2014/main" id="{4F1D85D7-0120-62A4-B5E8-1D3CEDFE44CC}"/>
              </a:ext>
            </a:extLst>
          </p:cNvPr>
          <p:cNvPicPr>
            <a:picLocks noChangeAspect="1"/>
          </p:cNvPicPr>
          <p:nvPr/>
        </p:nvPicPr>
        <p:blipFill>
          <a:blip r:embed="rId4"/>
          <a:stretch>
            <a:fillRect/>
          </a:stretch>
        </p:blipFill>
        <p:spPr>
          <a:xfrm>
            <a:off x="3100342" y="561222"/>
            <a:ext cx="2688236" cy="874487"/>
          </a:xfrm>
          <a:prstGeom prst="rect">
            <a:avLst/>
          </a:prstGeom>
        </p:spPr>
      </p:pic>
      <p:pic>
        <p:nvPicPr>
          <p:cNvPr id="5" name="Graphic 4">
            <a:extLst>
              <a:ext uri="{FF2B5EF4-FFF2-40B4-BE49-F238E27FC236}">
                <a16:creationId xmlns:a16="http://schemas.microsoft.com/office/drawing/2014/main" id="{D07101BF-E4C7-A552-3CF2-D1CE2C2B68F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548" b="51751"/>
          <a:stretch/>
        </p:blipFill>
        <p:spPr>
          <a:xfrm>
            <a:off x="6201946" y="787425"/>
            <a:ext cx="2688236" cy="422080"/>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8999BF94-75AF-7688-7050-9CA5018C7F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1002" y="389934"/>
            <a:ext cx="2688236" cy="1216495"/>
          </a:xfrm>
          <a:prstGeom prst="rect">
            <a:avLst/>
          </a:prstGeom>
        </p:spPr>
      </p:pic>
      <p:pic>
        <p:nvPicPr>
          <p:cNvPr id="1026" name="Picture 2">
            <a:extLst>
              <a:ext uri="{FF2B5EF4-FFF2-40B4-BE49-F238E27FC236}">
                <a16:creationId xmlns:a16="http://schemas.microsoft.com/office/drawing/2014/main" id="{5E5DB2F5-D91D-830E-30A3-993DE3DBF9D0}"/>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9709" b="89806" l="4140" r="97452">
                        <a14:foregroundMark x1="11890" y1="49029" x2="8386" y2="47573"/>
                        <a14:foregroundMark x1="7113" y1="29612" x2="6157" y2="73301"/>
                        <a14:foregroundMark x1="4246" y1="66505" x2="5839" y2="33981"/>
                        <a14:foregroundMark x1="22718" y1="47573" x2="24735" y2="32524"/>
                        <a14:foregroundMark x1="23355" y1="57767" x2="27389" y2="79612"/>
                        <a14:foregroundMark x1="42463" y1="87379" x2="43100" y2="25728"/>
                        <a14:foregroundMark x1="42675" y1="17961" x2="42675" y2="17961"/>
                        <a14:foregroundMark x1="57219" y1="17476" x2="57643" y2="58738"/>
                        <a14:foregroundMark x1="71125" y1="23786" x2="71550" y2="40777"/>
                        <a14:foregroundMark x1="83864" y1="33010" x2="83864" y2="49515"/>
                        <a14:foregroundMark x1="97452" y1="16990" x2="97452" y2="33010"/>
                        <a14:backgroundMark x1="30998" y1="36893" x2="30998" y2="43204"/>
                        <a14:backgroundMark x1="19745" y1="13592" x2="20064" y2="23301"/>
                        <a14:backgroundMark x1="32590" y1="44175" x2="30149" y2="43204"/>
                        <a14:backgroundMark x1="27707" y1="66505" x2="27389" y2="71359"/>
                        <a14:backgroundMark x1="27389" y1="70874" x2="26858" y2="70874"/>
                      </a14:backgroundRemoval>
                    </a14:imgEffect>
                  </a14:imgLayer>
                </a14:imgProps>
              </a:ext>
              <a:ext uri="{28A0092B-C50C-407E-A947-70E740481C1C}">
                <a14:useLocalDpi xmlns:a14="http://schemas.microsoft.com/office/drawing/2010/main" val="0"/>
              </a:ext>
            </a:extLst>
          </a:blip>
          <a:srcRect/>
          <a:stretch>
            <a:fillRect/>
          </a:stretch>
        </p:blipFill>
        <p:spPr bwMode="auto">
          <a:xfrm>
            <a:off x="720136" y="769680"/>
            <a:ext cx="1930074" cy="422076"/>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C0F3B424-7FAE-99D8-9761-64A3887B8A8B}"/>
              </a:ext>
            </a:extLst>
          </p:cNvPr>
          <p:cNvSpPr txBox="1">
            <a:spLocks/>
          </p:cNvSpPr>
          <p:nvPr/>
        </p:nvSpPr>
        <p:spPr>
          <a:xfrm>
            <a:off x="1524000" y="5177352"/>
            <a:ext cx="9144000" cy="1118591"/>
          </a:xfrm>
          <a:prstGeom prst="rect">
            <a:avLst/>
          </a:prstGeom>
          <a:solidFill>
            <a:schemeClr val="accent6"/>
          </a:solidFill>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Garamond" panose="02020404030301010803"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Garamond" panose="02020404030301010803"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Garamond" panose="02020404030301010803"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Garamond" panose="02020404030301010803"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Garamond" panose="02020404030301010803"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a:solidFill>
                  <a:schemeClr val="bg1"/>
                </a:solidFill>
              </a:rPr>
              <a:t>June 13, 2023</a:t>
            </a:r>
          </a:p>
          <a:p>
            <a:r>
              <a:rPr lang="en-CA">
                <a:solidFill>
                  <a:schemeClr val="bg1"/>
                </a:solidFill>
              </a:rPr>
              <a:t>ACAL 54, University of Connecticut</a:t>
            </a:r>
          </a:p>
        </p:txBody>
      </p:sp>
    </p:spTree>
    <p:extLst>
      <p:ext uri="{BB962C8B-B14F-4D97-AF65-F5344CB8AC3E}">
        <p14:creationId xmlns:p14="http://schemas.microsoft.com/office/powerpoint/2010/main" val="4085705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8A80-8255-282C-9917-3B82ACF285B3}"/>
              </a:ext>
            </a:extLst>
          </p:cNvPr>
          <p:cNvSpPr>
            <a:spLocks noGrp="1"/>
          </p:cNvSpPr>
          <p:nvPr>
            <p:ph type="title"/>
          </p:nvPr>
        </p:nvSpPr>
        <p:spPr/>
        <p:txBody>
          <a:bodyPr/>
          <a:lstStyle/>
          <a:p>
            <a:r>
              <a:rPr lang="en-US" i="1">
                <a:latin typeface="Avenir Black"/>
              </a:rPr>
              <a:t>muri</a:t>
            </a:r>
            <a:r>
              <a:rPr lang="en-US">
                <a:latin typeface="Avenir Black"/>
              </a:rPr>
              <a:t> and </a:t>
            </a:r>
            <a:r>
              <a:rPr lang="en-US" i="1">
                <a:latin typeface="Avenir Black"/>
              </a:rPr>
              <a:t>kuri</a:t>
            </a:r>
            <a:endParaRPr lang="en-US" i="1"/>
          </a:p>
        </p:txBody>
      </p:sp>
      <p:sp>
        <p:nvSpPr>
          <p:cNvPr id="3" name="Text Placeholder 2">
            <a:extLst>
              <a:ext uri="{FF2B5EF4-FFF2-40B4-BE49-F238E27FC236}">
                <a16:creationId xmlns:a16="http://schemas.microsoft.com/office/drawing/2014/main" id="{9F752453-07BE-7F1C-0ED0-E6CFAFD84C37}"/>
              </a:ext>
            </a:extLst>
          </p:cNvPr>
          <p:cNvSpPr>
            <a:spLocks noGrp="1"/>
          </p:cNvSpPr>
          <p:nvPr>
            <p:ph idx="1"/>
          </p:nvPr>
        </p:nvSpPr>
        <p:spPr/>
        <p:txBody>
          <a:bodyPr vert="horz" lIns="91440" tIns="45720" rIns="91440" bIns="45720" rtlCol="0" anchor="t">
            <a:normAutofit/>
          </a:bodyPr>
          <a:lstStyle/>
          <a:p>
            <a:r>
              <a:rPr lang="en-US" dirty="0">
                <a:latin typeface="Garamond"/>
              </a:rPr>
              <a:t>The locative elements </a:t>
            </a:r>
            <a:r>
              <a:rPr lang="en-US" i="1" dirty="0">
                <a:latin typeface="Garamond"/>
              </a:rPr>
              <a:t>mu</a:t>
            </a:r>
            <a:r>
              <a:rPr lang="en-US" dirty="0">
                <a:latin typeface="Garamond"/>
              </a:rPr>
              <a:t> and </a:t>
            </a:r>
            <a:r>
              <a:rPr lang="en-US" i="1" dirty="0" err="1">
                <a:latin typeface="Garamond"/>
              </a:rPr>
              <a:t>ku</a:t>
            </a:r>
            <a:r>
              <a:rPr lang="en-US" dirty="0">
                <a:latin typeface="Garamond"/>
              </a:rPr>
              <a:t> must be realized as </a:t>
            </a:r>
            <a:r>
              <a:rPr lang="en-US" i="1" dirty="0">
                <a:latin typeface="Garamond"/>
              </a:rPr>
              <a:t>muri</a:t>
            </a:r>
            <a:r>
              <a:rPr lang="en-US" dirty="0">
                <a:latin typeface="Garamond"/>
              </a:rPr>
              <a:t> and </a:t>
            </a:r>
            <a:r>
              <a:rPr lang="en-US" i="1" dirty="0" err="1">
                <a:latin typeface="Garamond"/>
              </a:rPr>
              <a:t>kuri</a:t>
            </a:r>
            <a:r>
              <a:rPr lang="en-US" dirty="0">
                <a:latin typeface="Garamond"/>
              </a:rPr>
              <a:t> when they take demonstrative phrases or proper names as their complements.</a:t>
            </a:r>
          </a:p>
          <a:p>
            <a:endParaRPr lang="en-US">
              <a:latin typeface="Garamond"/>
            </a:endParaRPr>
          </a:p>
          <a:p>
            <a:pPr marL="0" indent="0">
              <a:spcBef>
                <a:spcPts val="0"/>
              </a:spcBef>
              <a:buNone/>
            </a:pPr>
            <a:r>
              <a:rPr lang="en-US" dirty="0">
                <a:latin typeface="Garamond"/>
              </a:rPr>
              <a:t>(5)	a.</a:t>
            </a:r>
            <a:r>
              <a:rPr lang="en-US">
                <a:latin typeface="Garamond"/>
              </a:rPr>
              <a:t>   </a:t>
            </a:r>
            <a:r>
              <a:rPr lang="en-US" b="1" dirty="0" err="1">
                <a:latin typeface="Garamond"/>
              </a:rPr>
              <a:t>kuri</a:t>
            </a:r>
            <a:r>
              <a:rPr lang="en-US" b="1" dirty="0">
                <a:latin typeface="Garamond"/>
              </a:rPr>
              <a:t>	</a:t>
            </a:r>
            <a:r>
              <a:rPr lang="en-US" dirty="0">
                <a:latin typeface="Garamond"/>
              </a:rPr>
              <a:t>iyi	</a:t>
            </a:r>
            <a:r>
              <a:rPr lang="en-US">
                <a:latin typeface="Garamond"/>
              </a:rPr>
              <a:t>  </a:t>
            </a:r>
            <a:r>
              <a:rPr lang="en-US" dirty="0" err="1">
                <a:latin typeface="Garamond"/>
              </a:rPr>
              <a:t>nká</a:t>
            </a:r>
            <a:r>
              <a:rPr lang="en-US" dirty="0">
                <a:latin typeface="Garamond"/>
              </a:rPr>
              <a:t> 		b.</a:t>
            </a:r>
            <a:r>
              <a:rPr lang="en-US">
                <a:latin typeface="Garamond"/>
              </a:rPr>
              <a:t>    </a:t>
            </a:r>
            <a:r>
              <a:rPr lang="en-US" dirty="0">
                <a:latin typeface="Garamond"/>
              </a:rPr>
              <a:t>*</a:t>
            </a:r>
            <a:r>
              <a:rPr lang="en-US" b="1" dirty="0" err="1">
                <a:latin typeface="Garamond"/>
              </a:rPr>
              <a:t>ku</a:t>
            </a:r>
            <a:r>
              <a:rPr lang="en-US" b="1">
                <a:latin typeface="Garamond"/>
              </a:rPr>
              <a:t>  </a:t>
            </a:r>
            <a:r>
              <a:rPr lang="en-US" dirty="0">
                <a:latin typeface="Garamond"/>
              </a:rPr>
              <a:t>iyi</a:t>
            </a:r>
            <a:r>
              <a:rPr lang="en-US">
                <a:latin typeface="Garamond"/>
              </a:rPr>
              <a:t>           </a:t>
            </a:r>
            <a:r>
              <a:rPr lang="en-US" dirty="0" err="1">
                <a:latin typeface="Garamond"/>
              </a:rPr>
              <a:t>nká</a:t>
            </a:r>
            <a:r>
              <a:rPr lang="en-US" dirty="0">
                <a:latin typeface="Garamond"/>
              </a:rPr>
              <a:t>	</a:t>
            </a:r>
          </a:p>
          <a:p>
            <a:pPr marL="0" indent="0">
              <a:spcBef>
                <a:spcPts val="0"/>
              </a:spcBef>
              <a:buNone/>
            </a:pPr>
            <a:r>
              <a:rPr lang="en-US" dirty="0">
                <a:latin typeface="Garamond"/>
              </a:rPr>
              <a:t>	</a:t>
            </a:r>
            <a:r>
              <a:rPr lang="en-US">
                <a:latin typeface="Garamond"/>
              </a:rPr>
              <a:t>      </a:t>
            </a:r>
            <a:r>
              <a:rPr lang="en-US" dirty="0" err="1">
                <a:latin typeface="Garamond"/>
              </a:rPr>
              <a:t>ku-ri</a:t>
            </a:r>
            <a:r>
              <a:rPr lang="en-US" dirty="0">
                <a:latin typeface="Garamond"/>
              </a:rPr>
              <a:t>	iyi	</a:t>
            </a:r>
            <a:r>
              <a:rPr lang="en-US">
                <a:latin typeface="Garamond"/>
              </a:rPr>
              <a:t>  </a:t>
            </a:r>
            <a:r>
              <a:rPr lang="en-US" dirty="0">
                <a:latin typeface="Garamond"/>
              </a:rPr>
              <a:t>n-</a:t>
            </a:r>
            <a:r>
              <a:rPr lang="en-US" dirty="0" err="1">
                <a:latin typeface="Garamond"/>
              </a:rPr>
              <a:t>ká</a:t>
            </a:r>
            <a:r>
              <a:rPr lang="en-US" dirty="0">
                <a:latin typeface="Garamond"/>
              </a:rPr>
              <a:t>	</a:t>
            </a:r>
            <a:r>
              <a:rPr lang="en-US">
                <a:latin typeface="Garamond"/>
              </a:rPr>
              <a:t>       	       </a:t>
            </a:r>
            <a:r>
              <a:rPr lang="en-US" dirty="0" err="1">
                <a:latin typeface="Garamond"/>
              </a:rPr>
              <a:t>ku</a:t>
            </a:r>
            <a:r>
              <a:rPr lang="en-US">
                <a:latin typeface="Garamond"/>
              </a:rPr>
              <a:t>    </a:t>
            </a:r>
            <a:r>
              <a:rPr lang="en-US" dirty="0">
                <a:latin typeface="Garamond"/>
              </a:rPr>
              <a:t>iyi</a:t>
            </a:r>
            <a:r>
              <a:rPr lang="en-US">
                <a:latin typeface="Garamond"/>
              </a:rPr>
              <a:t>           </a:t>
            </a:r>
            <a:r>
              <a:rPr lang="en-US" dirty="0">
                <a:latin typeface="Garamond"/>
              </a:rPr>
              <a:t>n-</a:t>
            </a:r>
            <a:r>
              <a:rPr lang="en-US" dirty="0" err="1">
                <a:latin typeface="Garamond"/>
              </a:rPr>
              <a:t>ká</a:t>
            </a:r>
            <a:r>
              <a:rPr lang="en-US" dirty="0">
                <a:latin typeface="Garamond"/>
              </a:rPr>
              <a:t>		</a:t>
            </a:r>
          </a:p>
          <a:p>
            <a:pPr marL="0" indent="0">
              <a:spcBef>
                <a:spcPts val="0"/>
              </a:spcBef>
              <a:buNone/>
            </a:pPr>
            <a:r>
              <a:rPr lang="en-US" dirty="0">
                <a:latin typeface="Garamond"/>
              </a:rPr>
              <a:t>	</a:t>
            </a:r>
            <a:r>
              <a:rPr lang="en-US">
                <a:latin typeface="Garamond"/>
              </a:rPr>
              <a:t>      </a:t>
            </a:r>
            <a:r>
              <a:rPr lang="en-US" dirty="0">
                <a:latin typeface="Garamond"/>
              </a:rPr>
              <a:t>on-</a:t>
            </a:r>
            <a:r>
              <a:rPr lang="en-US" cap="small" dirty="0" err="1">
                <a:latin typeface="Garamond"/>
              </a:rPr>
              <a:t>ri</a:t>
            </a:r>
            <a:r>
              <a:rPr lang="en-US" dirty="0">
                <a:latin typeface="Garamond"/>
              </a:rPr>
              <a:t>	</a:t>
            </a:r>
            <a:r>
              <a:rPr lang="en-US" cap="small" dirty="0">
                <a:latin typeface="Garamond"/>
              </a:rPr>
              <a:t>dem</a:t>
            </a:r>
            <a:r>
              <a:rPr lang="en-US" dirty="0">
                <a:latin typeface="Garamond"/>
              </a:rPr>
              <a:t>.9	</a:t>
            </a:r>
            <a:r>
              <a:rPr lang="en-US">
                <a:latin typeface="Garamond"/>
              </a:rPr>
              <a:t>  </a:t>
            </a:r>
            <a:r>
              <a:rPr lang="en-US" dirty="0">
                <a:latin typeface="Garamond"/>
              </a:rPr>
              <a:t>9-cow 	</a:t>
            </a:r>
            <a:r>
              <a:rPr lang="en-US">
                <a:latin typeface="Garamond"/>
              </a:rPr>
              <a:t>       </a:t>
            </a:r>
            <a:r>
              <a:rPr lang="en-US" dirty="0">
                <a:latin typeface="Garamond"/>
              </a:rPr>
              <a:t>on</a:t>
            </a:r>
            <a:r>
              <a:rPr lang="en-US">
                <a:latin typeface="Garamond"/>
              </a:rPr>
              <a:t>    </a:t>
            </a:r>
            <a:r>
              <a:rPr lang="en-US" cap="small" dirty="0">
                <a:latin typeface="Garamond"/>
              </a:rPr>
              <a:t>dem</a:t>
            </a:r>
            <a:r>
              <a:rPr lang="en-US" dirty="0">
                <a:latin typeface="Garamond"/>
              </a:rPr>
              <a:t>.9</a:t>
            </a:r>
            <a:r>
              <a:rPr lang="en-US">
                <a:latin typeface="Garamond"/>
              </a:rPr>
              <a:t>    </a:t>
            </a:r>
            <a:r>
              <a:rPr lang="en-US" dirty="0">
                <a:latin typeface="Garamond"/>
              </a:rPr>
              <a:t>9-cow 		</a:t>
            </a:r>
            <a:r>
              <a:rPr lang="en-US">
                <a:latin typeface="Garamond"/>
              </a:rPr>
              <a:t> </a:t>
            </a:r>
            <a:endParaRPr lang="en-US" dirty="0">
              <a:latin typeface="Garamond"/>
            </a:endParaRPr>
          </a:p>
          <a:p>
            <a:pPr marL="0" indent="0">
              <a:spcBef>
                <a:spcPts val="0"/>
              </a:spcBef>
              <a:buNone/>
            </a:pPr>
            <a:r>
              <a:rPr lang="en-US" dirty="0">
                <a:latin typeface="Garamond"/>
              </a:rPr>
              <a:t>	      ‘on this cow’ 		     	       intended: on this cow</a:t>
            </a:r>
          </a:p>
          <a:p>
            <a:pPr marL="0" indent="0">
              <a:buNone/>
            </a:pPr>
            <a:endParaRPr lang="en-US">
              <a:latin typeface="Garamond"/>
            </a:endParaRPr>
          </a:p>
          <a:p>
            <a:endParaRPr lang="en-US">
              <a:latin typeface="Garamond"/>
            </a:endParaRPr>
          </a:p>
          <a:p>
            <a:endParaRPr lang="en-US"/>
          </a:p>
        </p:txBody>
      </p:sp>
      <p:sp>
        <p:nvSpPr>
          <p:cNvPr id="4" name="Date Placeholder 3">
            <a:extLst>
              <a:ext uri="{FF2B5EF4-FFF2-40B4-BE49-F238E27FC236}">
                <a16:creationId xmlns:a16="http://schemas.microsoft.com/office/drawing/2014/main" id="{523523CB-95AD-2CCA-7F3A-363E7E82AC3D}"/>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9D8E3824-5144-B859-5E39-8D648DF54FA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BDD1E3BA-AC0A-93D1-62E1-88B2435CC940}"/>
              </a:ext>
            </a:extLst>
          </p:cNvPr>
          <p:cNvSpPr>
            <a:spLocks noGrp="1"/>
          </p:cNvSpPr>
          <p:nvPr>
            <p:ph type="sldNum" sz="quarter" idx="12"/>
          </p:nvPr>
        </p:nvSpPr>
        <p:spPr/>
        <p:txBody>
          <a:bodyPr/>
          <a:lstStyle/>
          <a:p>
            <a:fld id="{CEEAE796-31E1-9946-B643-B100DCA73B79}" type="slidenum">
              <a:rPr lang="en-US"/>
              <a:t>10</a:t>
            </a:fld>
            <a:endParaRPr lang="en-US"/>
          </a:p>
        </p:txBody>
      </p:sp>
    </p:spTree>
    <p:extLst>
      <p:ext uri="{BB962C8B-B14F-4D97-AF65-F5344CB8AC3E}">
        <p14:creationId xmlns:p14="http://schemas.microsoft.com/office/powerpoint/2010/main" val="4226764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8A80-8255-282C-9917-3B82ACF285B3}"/>
              </a:ext>
            </a:extLst>
          </p:cNvPr>
          <p:cNvSpPr>
            <a:spLocks noGrp="1"/>
          </p:cNvSpPr>
          <p:nvPr>
            <p:ph type="title"/>
          </p:nvPr>
        </p:nvSpPr>
        <p:spPr/>
        <p:txBody>
          <a:bodyPr/>
          <a:lstStyle/>
          <a:p>
            <a:r>
              <a:rPr lang="en-US" i="1">
                <a:latin typeface="Avenir Black"/>
              </a:rPr>
              <a:t>muri</a:t>
            </a:r>
            <a:r>
              <a:rPr lang="en-US">
                <a:latin typeface="Avenir Black"/>
              </a:rPr>
              <a:t> and </a:t>
            </a:r>
            <a:r>
              <a:rPr lang="en-US" i="1">
                <a:latin typeface="Avenir Black"/>
              </a:rPr>
              <a:t>kuri</a:t>
            </a:r>
            <a:endParaRPr lang="en-US"/>
          </a:p>
        </p:txBody>
      </p:sp>
      <p:sp>
        <p:nvSpPr>
          <p:cNvPr id="3" name="Text Placeholder 2">
            <a:extLst>
              <a:ext uri="{FF2B5EF4-FFF2-40B4-BE49-F238E27FC236}">
                <a16:creationId xmlns:a16="http://schemas.microsoft.com/office/drawing/2014/main" id="{9F752453-07BE-7F1C-0ED0-E6CFAFD84C37}"/>
              </a:ext>
            </a:extLst>
          </p:cNvPr>
          <p:cNvSpPr>
            <a:spLocks noGrp="1"/>
          </p:cNvSpPr>
          <p:nvPr>
            <p:ph idx="1"/>
          </p:nvPr>
        </p:nvSpPr>
        <p:spPr/>
        <p:txBody>
          <a:bodyPr vert="horz" lIns="91440" tIns="45720" rIns="91440" bIns="45720" rtlCol="0" anchor="t">
            <a:normAutofit/>
          </a:bodyPr>
          <a:lstStyle/>
          <a:p>
            <a:r>
              <a:rPr lang="en-US" dirty="0">
                <a:latin typeface="Garamond"/>
              </a:rPr>
              <a:t>This form, however, cannot be used with regular nouns.</a:t>
            </a:r>
          </a:p>
          <a:p>
            <a:pPr marL="0" indent="0">
              <a:buNone/>
            </a:pPr>
            <a:endParaRPr lang="en-US">
              <a:latin typeface="Garamond"/>
            </a:endParaRPr>
          </a:p>
          <a:p>
            <a:pPr marL="0" indent="0">
              <a:spcBef>
                <a:spcPts val="0"/>
              </a:spcBef>
              <a:buNone/>
            </a:pPr>
            <a:r>
              <a:rPr lang="en-US" dirty="0">
                <a:latin typeface="Garamond"/>
              </a:rPr>
              <a:t>(6)	a.</a:t>
            </a:r>
            <a:r>
              <a:rPr lang="en-US">
                <a:latin typeface="Garamond"/>
              </a:rPr>
              <a:t>   </a:t>
            </a:r>
            <a:r>
              <a:rPr lang="en-US" dirty="0">
                <a:latin typeface="Garamond"/>
              </a:rPr>
              <a:t>*</a:t>
            </a:r>
            <a:r>
              <a:rPr lang="en-US" b="1" dirty="0">
                <a:latin typeface="Garamond"/>
              </a:rPr>
              <a:t>muri		</a:t>
            </a:r>
            <a:r>
              <a:rPr lang="en-US" dirty="0" err="1">
                <a:latin typeface="Garamond"/>
              </a:rPr>
              <a:t>murima</a:t>
            </a:r>
            <a:r>
              <a:rPr lang="en-US" dirty="0">
                <a:latin typeface="Garamond"/>
              </a:rPr>
              <a:t> 	b.</a:t>
            </a:r>
            <a:r>
              <a:rPr lang="en-US">
                <a:latin typeface="Garamond"/>
              </a:rPr>
              <a:t>    </a:t>
            </a:r>
            <a:r>
              <a:rPr lang="en-US" b="1" dirty="0">
                <a:latin typeface="Garamond"/>
              </a:rPr>
              <a:t>mu	</a:t>
            </a:r>
            <a:r>
              <a:rPr lang="en-US" dirty="0" err="1">
                <a:latin typeface="Garamond"/>
              </a:rPr>
              <a:t>murima</a:t>
            </a:r>
            <a:r>
              <a:rPr lang="en-US" dirty="0">
                <a:latin typeface="Garamond"/>
              </a:rPr>
              <a:t> 	</a:t>
            </a:r>
          </a:p>
          <a:p>
            <a:pPr marL="0" indent="0">
              <a:spcBef>
                <a:spcPts val="0"/>
              </a:spcBef>
              <a:buNone/>
            </a:pPr>
            <a:r>
              <a:rPr lang="en-US" dirty="0">
                <a:latin typeface="Garamond"/>
              </a:rPr>
              <a:t>	</a:t>
            </a:r>
            <a:r>
              <a:rPr lang="en-US">
                <a:latin typeface="Garamond"/>
              </a:rPr>
              <a:t>      </a:t>
            </a:r>
            <a:r>
              <a:rPr lang="en-US" dirty="0">
                <a:latin typeface="Garamond"/>
              </a:rPr>
              <a:t>mu-</a:t>
            </a:r>
            <a:r>
              <a:rPr lang="en-US" dirty="0" err="1">
                <a:latin typeface="Garamond"/>
              </a:rPr>
              <a:t>ri</a:t>
            </a:r>
            <a:r>
              <a:rPr lang="en-US" dirty="0">
                <a:latin typeface="Garamond"/>
              </a:rPr>
              <a:t>		mu-</a:t>
            </a:r>
            <a:r>
              <a:rPr lang="en-US" dirty="0" err="1">
                <a:latin typeface="Garamond"/>
              </a:rPr>
              <a:t>rima</a:t>
            </a:r>
            <a:r>
              <a:rPr lang="en-US" dirty="0">
                <a:latin typeface="Garamond"/>
              </a:rPr>
              <a:t>	</a:t>
            </a:r>
            <a:r>
              <a:rPr lang="en-US">
                <a:latin typeface="Garamond"/>
              </a:rPr>
              <a:t>      </a:t>
            </a:r>
            <a:r>
              <a:rPr lang="en-US" dirty="0">
                <a:latin typeface="Garamond"/>
              </a:rPr>
              <a:t> mu	mu-</a:t>
            </a:r>
            <a:r>
              <a:rPr lang="en-US" dirty="0" err="1">
                <a:latin typeface="Garamond"/>
              </a:rPr>
              <a:t>rima</a:t>
            </a:r>
            <a:r>
              <a:rPr lang="en-US" dirty="0">
                <a:latin typeface="Garamond"/>
              </a:rPr>
              <a:t> 		</a:t>
            </a:r>
          </a:p>
          <a:p>
            <a:pPr marL="0" indent="0">
              <a:spcBef>
                <a:spcPts val="0"/>
              </a:spcBef>
              <a:buNone/>
            </a:pPr>
            <a:r>
              <a:rPr lang="en-US" dirty="0">
                <a:latin typeface="Garamond"/>
              </a:rPr>
              <a:t>	      in-</a:t>
            </a:r>
            <a:r>
              <a:rPr lang="en-US" cap="small" dirty="0" err="1">
                <a:latin typeface="Garamond"/>
              </a:rPr>
              <a:t>ri</a:t>
            </a:r>
            <a:r>
              <a:rPr lang="en-US" dirty="0">
                <a:latin typeface="Garamond"/>
              </a:rPr>
              <a:t>		3-field		       in		3-field		 	</a:t>
            </a:r>
          </a:p>
          <a:p>
            <a:pPr marL="0" indent="0">
              <a:spcBef>
                <a:spcPts val="0"/>
              </a:spcBef>
              <a:buNone/>
            </a:pPr>
            <a:r>
              <a:rPr lang="en-US" dirty="0">
                <a:latin typeface="Garamond"/>
              </a:rPr>
              <a:t>	      intended: in the field		       ‘in the field’</a:t>
            </a:r>
          </a:p>
          <a:p>
            <a:endParaRPr lang="en-US">
              <a:latin typeface="Garamond"/>
            </a:endParaRPr>
          </a:p>
          <a:p>
            <a:endParaRPr lang="en-US">
              <a:latin typeface="Garamond"/>
            </a:endParaRPr>
          </a:p>
          <a:p>
            <a:endParaRPr lang="en-US"/>
          </a:p>
        </p:txBody>
      </p:sp>
      <p:sp>
        <p:nvSpPr>
          <p:cNvPr id="4" name="Date Placeholder 3">
            <a:extLst>
              <a:ext uri="{FF2B5EF4-FFF2-40B4-BE49-F238E27FC236}">
                <a16:creationId xmlns:a16="http://schemas.microsoft.com/office/drawing/2014/main" id="{523523CB-95AD-2CCA-7F3A-363E7E82AC3D}"/>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9D8E3824-5144-B859-5E39-8D648DF54FA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BDD1E3BA-AC0A-93D1-62E1-88B2435CC940}"/>
              </a:ext>
            </a:extLst>
          </p:cNvPr>
          <p:cNvSpPr>
            <a:spLocks noGrp="1"/>
          </p:cNvSpPr>
          <p:nvPr>
            <p:ph type="sldNum" sz="quarter" idx="12"/>
          </p:nvPr>
        </p:nvSpPr>
        <p:spPr/>
        <p:txBody>
          <a:bodyPr/>
          <a:lstStyle/>
          <a:p>
            <a:fld id="{CEEAE796-31E1-9946-B643-B100DCA73B79}" type="slidenum">
              <a:rPr lang="en-US"/>
              <a:t>11</a:t>
            </a:fld>
            <a:endParaRPr lang="en-US"/>
          </a:p>
        </p:txBody>
      </p:sp>
    </p:spTree>
    <p:extLst>
      <p:ext uri="{BB962C8B-B14F-4D97-AF65-F5344CB8AC3E}">
        <p14:creationId xmlns:p14="http://schemas.microsoft.com/office/powerpoint/2010/main" val="2177345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8A80-8255-282C-9917-3B82ACF285B3}"/>
              </a:ext>
            </a:extLst>
          </p:cNvPr>
          <p:cNvSpPr>
            <a:spLocks noGrp="1"/>
          </p:cNvSpPr>
          <p:nvPr>
            <p:ph type="title"/>
          </p:nvPr>
        </p:nvSpPr>
        <p:spPr/>
        <p:txBody>
          <a:bodyPr/>
          <a:lstStyle/>
          <a:p>
            <a:r>
              <a:rPr lang="en-US">
                <a:latin typeface="Avenir Black"/>
              </a:rPr>
              <a:t>The augment in linker phrases</a:t>
            </a:r>
            <a:endParaRPr lang="en-US"/>
          </a:p>
        </p:txBody>
      </p:sp>
      <p:sp>
        <p:nvSpPr>
          <p:cNvPr id="3" name="Text Placeholder 2">
            <a:extLst>
              <a:ext uri="{FF2B5EF4-FFF2-40B4-BE49-F238E27FC236}">
                <a16:creationId xmlns:a16="http://schemas.microsoft.com/office/drawing/2014/main" id="{9F752453-07BE-7F1C-0ED0-E6CFAFD84C37}"/>
              </a:ext>
            </a:extLst>
          </p:cNvPr>
          <p:cNvSpPr>
            <a:spLocks noGrp="1"/>
          </p:cNvSpPr>
          <p:nvPr>
            <p:ph idx="1"/>
          </p:nvPr>
        </p:nvSpPr>
        <p:spPr/>
        <p:txBody>
          <a:bodyPr vert="horz" lIns="91440" tIns="45720" rIns="91440" bIns="45720" rtlCol="0" anchor="t">
            <a:normAutofit/>
          </a:bodyPr>
          <a:lstStyle/>
          <a:p>
            <a:r>
              <a:rPr lang="en-US" dirty="0">
                <a:latin typeface="Garamond"/>
              </a:rPr>
              <a:t>The linker element </a:t>
            </a:r>
            <a:r>
              <a:rPr lang="en-US" i="1" dirty="0" err="1">
                <a:latin typeface="Garamond"/>
              </a:rPr>
              <a:t>na</a:t>
            </a:r>
            <a:r>
              <a:rPr lang="en-US" i="1" dirty="0">
                <a:latin typeface="Garamond"/>
              </a:rPr>
              <a:t> </a:t>
            </a:r>
            <a:r>
              <a:rPr lang="en-US" dirty="0">
                <a:latin typeface="Garamond"/>
              </a:rPr>
              <a:t>has a variety of uses, like coordination and argument introduction, as shown below. </a:t>
            </a:r>
          </a:p>
          <a:p>
            <a:pPr marL="0" indent="0">
              <a:buNone/>
            </a:pPr>
            <a:endParaRPr lang="en-US" dirty="0">
              <a:latin typeface="Garamond"/>
            </a:endParaRPr>
          </a:p>
          <a:p>
            <a:pPr marL="0" indent="0">
              <a:spcBef>
                <a:spcPts val="0"/>
              </a:spcBef>
              <a:buNone/>
            </a:pPr>
            <a:r>
              <a:rPr lang="en-US" dirty="0">
                <a:latin typeface="Garamond"/>
              </a:rPr>
              <a:t>(7)	</a:t>
            </a:r>
            <a:r>
              <a:rPr lang="en-US" dirty="0" err="1">
                <a:latin typeface="Garamond"/>
              </a:rPr>
              <a:t>Ingoma</a:t>
            </a:r>
            <a:r>
              <a:rPr lang="en-US" dirty="0">
                <a:latin typeface="Garamond"/>
              </a:rPr>
              <a:t>	 </a:t>
            </a:r>
            <a:r>
              <a:rPr lang="en-US" dirty="0" err="1">
                <a:latin typeface="Garamond"/>
              </a:rPr>
              <a:t>iravúzwa</a:t>
            </a:r>
            <a:r>
              <a:rPr lang="en-US" dirty="0">
                <a:latin typeface="Garamond"/>
              </a:rPr>
              <a:t>		</a:t>
            </a:r>
            <a:r>
              <a:rPr lang="en-US" dirty="0" err="1">
                <a:latin typeface="Garamond"/>
              </a:rPr>
              <a:t>na</a:t>
            </a:r>
            <a:r>
              <a:rPr lang="en-US" dirty="0">
                <a:latin typeface="Garamond"/>
              </a:rPr>
              <a:t>	Mizero.</a:t>
            </a:r>
          </a:p>
          <a:p>
            <a:pPr marL="0" indent="0">
              <a:spcBef>
                <a:spcPts val="0"/>
              </a:spcBef>
              <a:buNone/>
            </a:pPr>
            <a:r>
              <a:rPr lang="en-US" dirty="0">
                <a:latin typeface="Garamond"/>
              </a:rPr>
              <a:t>	i-n-</a:t>
            </a:r>
            <a:r>
              <a:rPr lang="en-US" dirty="0" err="1">
                <a:latin typeface="Garamond"/>
              </a:rPr>
              <a:t>goma</a:t>
            </a:r>
            <a:r>
              <a:rPr lang="en-US" dirty="0">
                <a:latin typeface="Garamond"/>
              </a:rPr>
              <a:t>	 i-</a:t>
            </a:r>
            <a:r>
              <a:rPr lang="en-US" dirty="0" err="1">
                <a:latin typeface="Garamond"/>
              </a:rPr>
              <a:t>ra</a:t>
            </a:r>
            <a:r>
              <a:rPr lang="en-US" dirty="0">
                <a:latin typeface="Garamond"/>
              </a:rPr>
              <a:t>-</a:t>
            </a:r>
            <a:r>
              <a:rPr lang="en-US" dirty="0" err="1">
                <a:latin typeface="Garamond"/>
              </a:rPr>
              <a:t>vúzwa</a:t>
            </a:r>
            <a:r>
              <a:rPr lang="en-US" dirty="0">
                <a:latin typeface="Garamond"/>
              </a:rPr>
              <a:t>		</a:t>
            </a:r>
            <a:r>
              <a:rPr lang="en-US" dirty="0" err="1">
                <a:latin typeface="Garamond"/>
              </a:rPr>
              <a:t>na</a:t>
            </a:r>
            <a:r>
              <a:rPr lang="en-US" dirty="0">
                <a:latin typeface="Garamond"/>
              </a:rPr>
              <a:t>	Mizero </a:t>
            </a:r>
          </a:p>
          <a:p>
            <a:pPr marL="0" indent="0">
              <a:spcBef>
                <a:spcPts val="0"/>
              </a:spcBef>
              <a:buNone/>
            </a:pPr>
            <a:r>
              <a:rPr lang="en-US" dirty="0">
                <a:latin typeface="Garamond"/>
              </a:rPr>
              <a:t>	</a:t>
            </a:r>
            <a:r>
              <a:rPr lang="en-US" cap="small" dirty="0">
                <a:latin typeface="Garamond"/>
              </a:rPr>
              <a:t>aug-9</a:t>
            </a:r>
            <a:r>
              <a:rPr lang="en-US" dirty="0">
                <a:latin typeface="Garamond"/>
              </a:rPr>
              <a:t>-drum  </a:t>
            </a:r>
            <a:r>
              <a:rPr lang="en-US" cap="small" dirty="0">
                <a:latin typeface="Garamond"/>
              </a:rPr>
              <a:t>9s-dj</a:t>
            </a:r>
            <a:r>
              <a:rPr lang="en-US" dirty="0">
                <a:latin typeface="Garamond"/>
              </a:rPr>
              <a:t>-is.played 	</a:t>
            </a:r>
            <a:r>
              <a:rPr lang="en-US" cap="small" dirty="0">
                <a:latin typeface="Garamond"/>
              </a:rPr>
              <a:t>lk</a:t>
            </a:r>
            <a:r>
              <a:rPr lang="en-US" dirty="0">
                <a:latin typeface="Garamond"/>
              </a:rPr>
              <a:t>	Mizero               </a:t>
            </a:r>
          </a:p>
          <a:p>
            <a:pPr marL="0" indent="0">
              <a:spcBef>
                <a:spcPts val="0"/>
              </a:spcBef>
              <a:buNone/>
            </a:pPr>
            <a:r>
              <a:rPr lang="en-US" dirty="0">
                <a:latin typeface="Garamond"/>
              </a:rPr>
              <a:t>	‘The drum is played by Mizero today.’</a:t>
            </a:r>
          </a:p>
          <a:p>
            <a:endParaRPr lang="en-US" dirty="0"/>
          </a:p>
        </p:txBody>
      </p:sp>
      <p:sp>
        <p:nvSpPr>
          <p:cNvPr id="4" name="Date Placeholder 3">
            <a:extLst>
              <a:ext uri="{FF2B5EF4-FFF2-40B4-BE49-F238E27FC236}">
                <a16:creationId xmlns:a16="http://schemas.microsoft.com/office/drawing/2014/main" id="{523523CB-95AD-2CCA-7F3A-363E7E82AC3D}"/>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9D8E3824-5144-B859-5E39-8D648DF54FA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BDD1E3BA-AC0A-93D1-62E1-88B2435CC940}"/>
              </a:ext>
            </a:extLst>
          </p:cNvPr>
          <p:cNvSpPr>
            <a:spLocks noGrp="1"/>
          </p:cNvSpPr>
          <p:nvPr>
            <p:ph type="sldNum" sz="quarter" idx="12"/>
          </p:nvPr>
        </p:nvSpPr>
        <p:spPr/>
        <p:txBody>
          <a:bodyPr/>
          <a:lstStyle/>
          <a:p>
            <a:fld id="{CEEAE796-31E1-9946-B643-B100DCA73B79}" type="slidenum">
              <a:rPr lang="en-US"/>
              <a:t>12</a:t>
            </a:fld>
            <a:endParaRPr lang="en-US"/>
          </a:p>
        </p:txBody>
      </p:sp>
    </p:spTree>
    <p:extLst>
      <p:ext uri="{BB962C8B-B14F-4D97-AF65-F5344CB8AC3E}">
        <p14:creationId xmlns:p14="http://schemas.microsoft.com/office/powerpoint/2010/main" val="104535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8A80-8255-282C-9917-3B82ACF285B3}"/>
              </a:ext>
            </a:extLst>
          </p:cNvPr>
          <p:cNvSpPr>
            <a:spLocks noGrp="1"/>
          </p:cNvSpPr>
          <p:nvPr>
            <p:ph type="title"/>
          </p:nvPr>
        </p:nvSpPr>
        <p:spPr/>
        <p:txBody>
          <a:bodyPr/>
          <a:lstStyle/>
          <a:p>
            <a:r>
              <a:rPr lang="en-US">
                <a:latin typeface="Avenir Black"/>
              </a:rPr>
              <a:t>The augment in linker phrases</a:t>
            </a:r>
            <a:endParaRPr lang="en-US"/>
          </a:p>
        </p:txBody>
      </p:sp>
      <p:sp>
        <p:nvSpPr>
          <p:cNvPr id="3" name="Text Placeholder 2">
            <a:extLst>
              <a:ext uri="{FF2B5EF4-FFF2-40B4-BE49-F238E27FC236}">
                <a16:creationId xmlns:a16="http://schemas.microsoft.com/office/drawing/2014/main" id="{9F752453-07BE-7F1C-0ED0-E6CFAFD84C37}"/>
              </a:ext>
            </a:extLst>
          </p:cNvPr>
          <p:cNvSpPr>
            <a:spLocks noGrp="1"/>
          </p:cNvSpPr>
          <p:nvPr>
            <p:ph idx="1"/>
          </p:nvPr>
        </p:nvSpPr>
        <p:spPr/>
        <p:txBody>
          <a:bodyPr vert="horz" lIns="91440" tIns="45720" rIns="91440" bIns="45720" rtlCol="0" anchor="t">
            <a:normAutofit/>
          </a:bodyPr>
          <a:lstStyle/>
          <a:p>
            <a:r>
              <a:rPr lang="en-US" dirty="0">
                <a:latin typeface="Garamond"/>
              </a:rPr>
              <a:t>When the noun is preceded by a linker, the augment is preserved with all classes.</a:t>
            </a:r>
          </a:p>
          <a:p>
            <a:pPr marL="0" indent="0">
              <a:buNone/>
            </a:pPr>
            <a:endParaRPr lang="en-US">
              <a:latin typeface="Garamond"/>
            </a:endParaRPr>
          </a:p>
          <a:p>
            <a:pPr marL="0" indent="0">
              <a:spcBef>
                <a:spcPts val="0"/>
              </a:spcBef>
              <a:buNone/>
            </a:pPr>
            <a:r>
              <a:rPr lang="en-US">
                <a:latin typeface="Garamond"/>
              </a:rPr>
              <a:t>(8)    a.    </a:t>
            </a:r>
            <a:r>
              <a:rPr lang="en-US" err="1">
                <a:latin typeface="Garamond"/>
              </a:rPr>
              <a:t>n’umugoré</a:t>
            </a:r>
            <a:r>
              <a:rPr lang="en-US">
                <a:latin typeface="Garamond"/>
              </a:rPr>
              <a:t>                            b.    </a:t>
            </a:r>
            <a:r>
              <a:rPr lang="en-US" err="1">
                <a:latin typeface="Garamond"/>
              </a:rPr>
              <a:t>n’iitsítso</a:t>
            </a:r>
            <a:endParaRPr lang="en-US">
              <a:latin typeface="Garamond"/>
            </a:endParaRPr>
          </a:p>
          <a:p>
            <a:pPr marL="0" indent="0">
              <a:spcBef>
                <a:spcPts val="0"/>
              </a:spcBef>
              <a:buNone/>
            </a:pPr>
            <a:r>
              <a:rPr lang="en-US" dirty="0">
                <a:latin typeface="Garamond"/>
              </a:rPr>
              <a:t>              </a:t>
            </a:r>
            <a:r>
              <a:rPr lang="en-US" dirty="0" err="1">
                <a:latin typeface="Garamond"/>
              </a:rPr>
              <a:t>na</a:t>
            </a:r>
            <a:r>
              <a:rPr lang="en-US">
                <a:latin typeface="Garamond"/>
              </a:rPr>
              <a:t>   </a:t>
            </a:r>
            <a:r>
              <a:rPr lang="en-US" dirty="0">
                <a:latin typeface="Garamond"/>
              </a:rPr>
              <a:t>u-mu-</a:t>
            </a:r>
            <a:r>
              <a:rPr lang="en-US" dirty="0" err="1">
                <a:latin typeface="Garamond"/>
              </a:rPr>
              <a:t>goré</a:t>
            </a:r>
            <a:r>
              <a:rPr lang="en-US" dirty="0">
                <a:latin typeface="Garamond"/>
              </a:rPr>
              <a:t>                     	</a:t>
            </a:r>
            <a:r>
              <a:rPr lang="en-US">
                <a:latin typeface="Garamond"/>
              </a:rPr>
              <a:t>    </a:t>
            </a:r>
            <a:r>
              <a:rPr lang="en-US" dirty="0" err="1">
                <a:latin typeface="Garamond"/>
              </a:rPr>
              <a:t>na</a:t>
            </a:r>
            <a:r>
              <a:rPr lang="en-US" dirty="0">
                <a:latin typeface="Garamond"/>
              </a:rPr>
              <a:t>	</a:t>
            </a:r>
            <a:r>
              <a:rPr lang="en-US" dirty="0" err="1">
                <a:latin typeface="Garamond"/>
              </a:rPr>
              <a:t>i</a:t>
            </a:r>
            <a:r>
              <a:rPr lang="en-US" dirty="0">
                <a:latin typeface="Garamond"/>
              </a:rPr>
              <a:t>-</a:t>
            </a:r>
            <a:r>
              <a:rPr lang="en-US" sz="2400" dirty="0">
                <a:latin typeface="Garamond"/>
              </a:rPr>
              <a:t>Ø</a:t>
            </a:r>
            <a:r>
              <a:rPr lang="en-US" sz="2400" dirty="0">
                <a:solidFill>
                  <a:srgbClr val="202124"/>
                </a:solidFill>
                <a:latin typeface="Garamond"/>
              </a:rPr>
              <a:t>-</a:t>
            </a:r>
            <a:r>
              <a:rPr lang="en-US" dirty="0" err="1">
                <a:latin typeface="Garamond"/>
              </a:rPr>
              <a:t>tsítso</a:t>
            </a:r>
            <a:r>
              <a:rPr lang="en-US">
                <a:latin typeface="Garamond"/>
              </a:rPr>
              <a:t> </a:t>
            </a:r>
            <a:endParaRPr lang="en-US" dirty="0">
              <a:latin typeface="Garamond"/>
            </a:endParaRPr>
          </a:p>
          <a:p>
            <a:pPr marL="0" indent="0">
              <a:spcBef>
                <a:spcPts val="0"/>
              </a:spcBef>
              <a:buNone/>
            </a:pPr>
            <a:r>
              <a:rPr lang="en-US" dirty="0">
                <a:latin typeface="Garamond"/>
              </a:rPr>
              <a:t>              </a:t>
            </a:r>
            <a:r>
              <a:rPr lang="en-US" cap="small" dirty="0" err="1">
                <a:latin typeface="Garamond"/>
              </a:rPr>
              <a:t>lk</a:t>
            </a:r>
            <a:r>
              <a:rPr lang="en-US">
                <a:latin typeface="Garamond"/>
              </a:rPr>
              <a:t>   </a:t>
            </a:r>
            <a:r>
              <a:rPr lang="en-US" cap="small" dirty="0">
                <a:latin typeface="Garamond"/>
              </a:rPr>
              <a:t>aug</a:t>
            </a:r>
            <a:r>
              <a:rPr lang="en-US" dirty="0">
                <a:latin typeface="Garamond"/>
              </a:rPr>
              <a:t>-1-woman               </a:t>
            </a:r>
            <a:r>
              <a:rPr lang="en-US" cap="small" dirty="0">
                <a:latin typeface="Garamond"/>
              </a:rPr>
              <a:t> 	</a:t>
            </a:r>
            <a:r>
              <a:rPr lang="en-US" cap="small">
                <a:latin typeface="Garamond"/>
              </a:rPr>
              <a:t>   </a:t>
            </a:r>
            <a:r>
              <a:rPr lang="en-US" cap="small" dirty="0">
                <a:latin typeface="Garamond"/>
              </a:rPr>
              <a:t> </a:t>
            </a:r>
            <a:r>
              <a:rPr lang="en-US" cap="small" dirty="0" err="1">
                <a:latin typeface="Garamond"/>
              </a:rPr>
              <a:t>lk</a:t>
            </a:r>
            <a:r>
              <a:rPr lang="en-US" cap="small" dirty="0">
                <a:latin typeface="Garamond"/>
              </a:rPr>
              <a:t> </a:t>
            </a:r>
            <a:r>
              <a:rPr lang="en-US" dirty="0">
                <a:latin typeface="Garamond"/>
              </a:rPr>
              <a:t> </a:t>
            </a:r>
            <a:r>
              <a:rPr lang="en-US" cap="small" dirty="0">
                <a:latin typeface="Garamond"/>
              </a:rPr>
              <a:t>aug</a:t>
            </a:r>
            <a:r>
              <a:rPr lang="en-US" dirty="0">
                <a:latin typeface="Garamond"/>
              </a:rPr>
              <a:t>-5-stem</a:t>
            </a:r>
          </a:p>
          <a:p>
            <a:pPr marL="0" indent="0">
              <a:spcBef>
                <a:spcPts val="0"/>
              </a:spcBef>
              <a:buNone/>
            </a:pPr>
            <a:r>
              <a:rPr lang="en-US" dirty="0">
                <a:latin typeface="Garamond"/>
              </a:rPr>
              <a:t>              ‘with a woman’                            ‘as a stem’</a:t>
            </a:r>
          </a:p>
        </p:txBody>
      </p:sp>
      <p:sp>
        <p:nvSpPr>
          <p:cNvPr id="4" name="Date Placeholder 3">
            <a:extLst>
              <a:ext uri="{FF2B5EF4-FFF2-40B4-BE49-F238E27FC236}">
                <a16:creationId xmlns:a16="http://schemas.microsoft.com/office/drawing/2014/main" id="{523523CB-95AD-2CCA-7F3A-363E7E82AC3D}"/>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9D8E3824-5144-B859-5E39-8D648DF54FA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BDD1E3BA-AC0A-93D1-62E1-88B2435CC940}"/>
              </a:ext>
            </a:extLst>
          </p:cNvPr>
          <p:cNvSpPr>
            <a:spLocks noGrp="1"/>
          </p:cNvSpPr>
          <p:nvPr>
            <p:ph type="sldNum" sz="quarter" idx="12"/>
          </p:nvPr>
        </p:nvSpPr>
        <p:spPr/>
        <p:txBody>
          <a:bodyPr/>
          <a:lstStyle/>
          <a:p>
            <a:fld id="{CEEAE796-31E1-9946-B643-B100DCA73B79}" type="slidenum">
              <a:rPr lang="en-US"/>
              <a:t>13</a:t>
            </a:fld>
            <a:endParaRPr lang="en-US"/>
          </a:p>
        </p:txBody>
      </p:sp>
    </p:spTree>
    <p:extLst>
      <p:ext uri="{BB962C8B-B14F-4D97-AF65-F5344CB8AC3E}">
        <p14:creationId xmlns:p14="http://schemas.microsoft.com/office/powerpoint/2010/main" val="4003698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8A80-8255-282C-9917-3B82ACF285B3}"/>
              </a:ext>
            </a:extLst>
          </p:cNvPr>
          <p:cNvSpPr>
            <a:spLocks noGrp="1"/>
          </p:cNvSpPr>
          <p:nvPr>
            <p:ph type="title"/>
          </p:nvPr>
        </p:nvSpPr>
        <p:spPr/>
        <p:txBody>
          <a:bodyPr/>
          <a:lstStyle/>
          <a:p>
            <a:r>
              <a:rPr lang="en-US">
                <a:latin typeface="Avenir Black"/>
              </a:rPr>
              <a:t>The augment in linker phrases</a:t>
            </a:r>
            <a:endParaRPr lang="en-US"/>
          </a:p>
        </p:txBody>
      </p:sp>
      <p:sp>
        <p:nvSpPr>
          <p:cNvPr id="3" name="Text Placeholder 2">
            <a:extLst>
              <a:ext uri="{FF2B5EF4-FFF2-40B4-BE49-F238E27FC236}">
                <a16:creationId xmlns:a16="http://schemas.microsoft.com/office/drawing/2014/main" id="{9F752453-07BE-7F1C-0ED0-E6CFAFD84C37}"/>
              </a:ext>
            </a:extLst>
          </p:cNvPr>
          <p:cNvSpPr>
            <a:spLocks noGrp="1"/>
          </p:cNvSpPr>
          <p:nvPr>
            <p:ph idx="1"/>
          </p:nvPr>
        </p:nvSpPr>
        <p:spPr/>
        <p:txBody>
          <a:bodyPr vert="horz" lIns="91440" tIns="45720" rIns="91440" bIns="45720" rtlCol="0" anchor="t">
            <a:normAutofit/>
          </a:bodyPr>
          <a:lstStyle/>
          <a:p>
            <a:r>
              <a:rPr lang="en-US" dirty="0">
                <a:latin typeface="Garamond"/>
              </a:rPr>
              <a:t>Unlike locative prefixes, linkers can merge with both augmented nominals and demonstrative phrases directly.</a:t>
            </a:r>
          </a:p>
          <a:p>
            <a:pPr marL="0" indent="0">
              <a:buNone/>
            </a:pPr>
            <a:endParaRPr lang="en-US" dirty="0">
              <a:latin typeface="Garamond"/>
            </a:endParaRPr>
          </a:p>
          <a:p>
            <a:pPr marL="0" indent="0">
              <a:spcBef>
                <a:spcPts val="0"/>
              </a:spcBef>
              <a:buNone/>
            </a:pPr>
            <a:r>
              <a:rPr lang="en-US" dirty="0">
                <a:latin typeface="Garamond"/>
              </a:rPr>
              <a:t>(9)   a.    </a:t>
            </a:r>
            <a:r>
              <a:rPr lang="en-US" dirty="0" err="1">
                <a:latin typeface="Garamond"/>
              </a:rPr>
              <a:t>n’umugoré</a:t>
            </a:r>
            <a:r>
              <a:rPr lang="en-US" dirty="0">
                <a:latin typeface="Garamond"/>
              </a:rPr>
              <a:t>                            b.    </a:t>
            </a:r>
            <a:r>
              <a:rPr lang="en-US" dirty="0" err="1">
                <a:latin typeface="Garamond"/>
              </a:rPr>
              <a:t>n’uyu</a:t>
            </a:r>
            <a:r>
              <a:rPr lang="en-US" dirty="0">
                <a:latin typeface="Garamond"/>
              </a:rPr>
              <a:t>          </a:t>
            </a:r>
            <a:r>
              <a:rPr lang="en-US" dirty="0" err="1">
                <a:latin typeface="Garamond"/>
              </a:rPr>
              <a:t>mugoré</a:t>
            </a:r>
            <a:endParaRPr lang="en-US" dirty="0">
              <a:latin typeface="Garamond"/>
            </a:endParaRPr>
          </a:p>
          <a:p>
            <a:pPr marL="0" indent="0">
              <a:spcBef>
                <a:spcPts val="0"/>
              </a:spcBef>
              <a:buNone/>
            </a:pPr>
            <a:r>
              <a:rPr lang="en-US" dirty="0">
                <a:latin typeface="Garamond"/>
              </a:rPr>
              <a:t>              </a:t>
            </a:r>
            <a:r>
              <a:rPr lang="en-US" dirty="0" err="1">
                <a:latin typeface="Garamond"/>
              </a:rPr>
              <a:t>na</a:t>
            </a:r>
            <a:r>
              <a:rPr lang="en-US" dirty="0">
                <a:latin typeface="Garamond"/>
              </a:rPr>
              <a:t>   u-mu-</a:t>
            </a:r>
            <a:r>
              <a:rPr lang="en-US" dirty="0" err="1">
                <a:latin typeface="Garamond"/>
              </a:rPr>
              <a:t>goré</a:t>
            </a:r>
            <a:r>
              <a:rPr lang="en-US" dirty="0">
                <a:latin typeface="Garamond"/>
              </a:rPr>
              <a:t>                     	    </a:t>
            </a:r>
            <a:r>
              <a:rPr lang="en-US" dirty="0" err="1">
                <a:latin typeface="Garamond"/>
              </a:rPr>
              <a:t>na</a:t>
            </a:r>
            <a:r>
              <a:rPr lang="en-US" dirty="0">
                <a:latin typeface="Garamond"/>
              </a:rPr>
              <a:t>  </a:t>
            </a:r>
            <a:r>
              <a:rPr lang="en-US" dirty="0" err="1">
                <a:latin typeface="Garamond"/>
              </a:rPr>
              <a:t>uyu</a:t>
            </a:r>
            <a:r>
              <a:rPr lang="en-US" dirty="0">
                <a:latin typeface="Garamond"/>
              </a:rPr>
              <a:t>       mu-</a:t>
            </a:r>
            <a:r>
              <a:rPr lang="en-US" dirty="0" err="1">
                <a:latin typeface="Garamond"/>
              </a:rPr>
              <a:t>goré</a:t>
            </a:r>
            <a:endParaRPr lang="en-US" dirty="0">
              <a:latin typeface="Garamond"/>
            </a:endParaRPr>
          </a:p>
          <a:p>
            <a:pPr marL="0" indent="0">
              <a:spcBef>
                <a:spcPts val="0"/>
              </a:spcBef>
              <a:buNone/>
            </a:pPr>
            <a:r>
              <a:rPr lang="en-US" dirty="0">
                <a:latin typeface="Garamond"/>
              </a:rPr>
              <a:t>              </a:t>
            </a:r>
            <a:r>
              <a:rPr lang="en-US" cap="small" dirty="0">
                <a:latin typeface="Garamond"/>
              </a:rPr>
              <a:t>lk</a:t>
            </a:r>
            <a:r>
              <a:rPr lang="en-US" dirty="0">
                <a:latin typeface="Garamond"/>
              </a:rPr>
              <a:t>   </a:t>
            </a:r>
            <a:r>
              <a:rPr lang="en-US" cap="small" dirty="0">
                <a:latin typeface="Garamond"/>
              </a:rPr>
              <a:t>aug</a:t>
            </a:r>
            <a:r>
              <a:rPr lang="en-US" dirty="0">
                <a:latin typeface="Garamond"/>
              </a:rPr>
              <a:t>-1-woman               </a:t>
            </a:r>
            <a:r>
              <a:rPr lang="en-US" cap="small" dirty="0">
                <a:latin typeface="Garamond"/>
              </a:rPr>
              <a:t> 	    lk  dem.1  1</a:t>
            </a:r>
            <a:r>
              <a:rPr lang="en-US" dirty="0">
                <a:latin typeface="Garamond"/>
              </a:rPr>
              <a:t>-woman</a:t>
            </a:r>
          </a:p>
          <a:p>
            <a:pPr marL="0" indent="0">
              <a:spcBef>
                <a:spcPts val="0"/>
              </a:spcBef>
              <a:buNone/>
            </a:pPr>
            <a:r>
              <a:rPr lang="en-US" dirty="0">
                <a:latin typeface="Garamond"/>
              </a:rPr>
              <a:t>              ‘with a woman’                            ‘with this woman’</a:t>
            </a:r>
          </a:p>
        </p:txBody>
      </p:sp>
      <p:sp>
        <p:nvSpPr>
          <p:cNvPr id="4" name="Date Placeholder 3">
            <a:extLst>
              <a:ext uri="{FF2B5EF4-FFF2-40B4-BE49-F238E27FC236}">
                <a16:creationId xmlns:a16="http://schemas.microsoft.com/office/drawing/2014/main" id="{523523CB-95AD-2CCA-7F3A-363E7E82AC3D}"/>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9D8E3824-5144-B859-5E39-8D648DF54FA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BDD1E3BA-AC0A-93D1-62E1-88B2435CC940}"/>
              </a:ext>
            </a:extLst>
          </p:cNvPr>
          <p:cNvSpPr>
            <a:spLocks noGrp="1"/>
          </p:cNvSpPr>
          <p:nvPr>
            <p:ph type="sldNum" sz="quarter" idx="12"/>
          </p:nvPr>
        </p:nvSpPr>
        <p:spPr/>
        <p:txBody>
          <a:bodyPr/>
          <a:lstStyle/>
          <a:p>
            <a:fld id="{CEEAE796-31E1-9946-B643-B100DCA73B79}" type="slidenum">
              <a:rPr lang="en-US"/>
              <a:t>14</a:t>
            </a:fld>
            <a:endParaRPr lang="en-US"/>
          </a:p>
        </p:txBody>
      </p:sp>
    </p:spTree>
    <p:extLst>
      <p:ext uri="{BB962C8B-B14F-4D97-AF65-F5344CB8AC3E}">
        <p14:creationId xmlns:p14="http://schemas.microsoft.com/office/powerpoint/2010/main" val="1558345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D8C2-5378-6E0A-9873-6BD301E66FA3}"/>
              </a:ext>
            </a:extLst>
          </p:cNvPr>
          <p:cNvSpPr>
            <a:spLocks noGrp="1"/>
          </p:cNvSpPr>
          <p:nvPr>
            <p:ph type="title"/>
          </p:nvPr>
        </p:nvSpPr>
        <p:spPr/>
        <p:txBody>
          <a:bodyPr/>
          <a:lstStyle/>
          <a:p>
            <a:r>
              <a:rPr lang="en-CA"/>
              <a:t>Summary</a:t>
            </a:r>
          </a:p>
        </p:txBody>
      </p:sp>
      <p:sp>
        <p:nvSpPr>
          <p:cNvPr id="9" name="Text Placeholder 8">
            <a:extLst>
              <a:ext uri="{FF2B5EF4-FFF2-40B4-BE49-F238E27FC236}">
                <a16:creationId xmlns:a16="http://schemas.microsoft.com/office/drawing/2014/main" id="{38B71000-FF93-8412-5C09-ED04350271C6}"/>
              </a:ext>
            </a:extLst>
          </p:cNvPr>
          <p:cNvSpPr>
            <a:spLocks noGrp="1"/>
          </p:cNvSpPr>
          <p:nvPr>
            <p:ph type="body" idx="1"/>
          </p:nvPr>
        </p:nvSpPr>
        <p:spPr/>
        <p:txBody>
          <a:bodyPr/>
          <a:lstStyle/>
          <a:p>
            <a:r>
              <a:rPr lang="en-CA">
                <a:latin typeface="Avenir Black" panose="02000503020000020003" pitchFamily="2" charset="0"/>
              </a:rPr>
              <a:t>Realization of the augment</a:t>
            </a:r>
          </a:p>
        </p:txBody>
      </p:sp>
      <p:sp>
        <p:nvSpPr>
          <p:cNvPr id="10" name="Text Placeholder 9">
            <a:extLst>
              <a:ext uri="{FF2B5EF4-FFF2-40B4-BE49-F238E27FC236}">
                <a16:creationId xmlns:a16="http://schemas.microsoft.com/office/drawing/2014/main" id="{645200B1-1A8E-4056-C9A3-A8C3CEBB26CE}"/>
              </a:ext>
            </a:extLst>
          </p:cNvPr>
          <p:cNvSpPr>
            <a:spLocks noGrp="1"/>
          </p:cNvSpPr>
          <p:nvPr>
            <p:ph type="body" sz="quarter" idx="3"/>
          </p:nvPr>
        </p:nvSpPr>
        <p:spPr/>
        <p:txBody>
          <a:bodyPr/>
          <a:lstStyle/>
          <a:p>
            <a:r>
              <a:rPr lang="en-CA">
                <a:latin typeface="Avenir Black" panose="02000503020000020003" pitchFamily="2" charset="0"/>
              </a:rPr>
              <a:t>Locative alternations</a:t>
            </a:r>
          </a:p>
        </p:txBody>
      </p:sp>
      <p:sp>
        <p:nvSpPr>
          <p:cNvPr id="4" name="Date Placeholder 3">
            <a:extLst>
              <a:ext uri="{FF2B5EF4-FFF2-40B4-BE49-F238E27FC236}">
                <a16:creationId xmlns:a16="http://schemas.microsoft.com/office/drawing/2014/main" id="{024B6725-DAD8-5E23-B572-BC4F212BDF60}"/>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208943DE-91B6-57A9-FB39-C7FCD4F96E25}"/>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581084AA-F739-42BE-CAE9-BB924FEA58A1}"/>
              </a:ext>
            </a:extLst>
          </p:cNvPr>
          <p:cNvSpPr>
            <a:spLocks noGrp="1"/>
          </p:cNvSpPr>
          <p:nvPr>
            <p:ph type="sldNum" sz="quarter" idx="12"/>
          </p:nvPr>
        </p:nvSpPr>
        <p:spPr/>
        <p:txBody>
          <a:bodyPr/>
          <a:lstStyle/>
          <a:p>
            <a:fld id="{CEEAE796-31E1-9946-B643-B100DCA73B79}" type="slidenum">
              <a:rPr lang="en-CA"/>
              <a:t>15</a:t>
            </a:fld>
            <a:endParaRPr lang="en-CA"/>
          </a:p>
        </p:txBody>
      </p:sp>
      <p:graphicFrame>
        <p:nvGraphicFramePr>
          <p:cNvPr id="13" name="Content Placeholder 7">
            <a:extLst>
              <a:ext uri="{FF2B5EF4-FFF2-40B4-BE49-F238E27FC236}">
                <a16:creationId xmlns:a16="http://schemas.microsoft.com/office/drawing/2014/main" id="{98B09003-F1FF-9681-6E73-DB85DD597513}"/>
              </a:ext>
            </a:extLst>
          </p:cNvPr>
          <p:cNvGraphicFramePr>
            <a:graphicFrameLocks noGrp="1"/>
          </p:cNvGraphicFramePr>
          <p:nvPr>
            <p:ph sz="half" idx="2"/>
            <p:extLst>
              <p:ext uri="{D42A27DB-BD31-4B8C-83A1-F6EECF244321}">
                <p14:modId xmlns:p14="http://schemas.microsoft.com/office/powerpoint/2010/main" val="2969577389"/>
              </p:ext>
            </p:extLst>
          </p:nvPr>
        </p:nvGraphicFramePr>
        <p:xfrm>
          <a:off x="839788" y="2572385"/>
          <a:ext cx="5183187" cy="3377365"/>
        </p:xfrm>
        <a:graphic>
          <a:graphicData uri="http://schemas.openxmlformats.org/drawingml/2006/table">
            <a:tbl>
              <a:tblPr firstRow="1" bandRow="1">
                <a:tableStyleId>{5C22544A-7EE6-4342-B048-85BDC9FD1C3A}</a:tableStyleId>
              </a:tblPr>
              <a:tblGrid>
                <a:gridCol w="1649109">
                  <a:extLst>
                    <a:ext uri="{9D8B030D-6E8A-4147-A177-3AD203B41FA5}">
                      <a16:colId xmlns:a16="http://schemas.microsoft.com/office/drawing/2014/main" val="3554404250"/>
                    </a:ext>
                  </a:extLst>
                </a:gridCol>
                <a:gridCol w="1767039">
                  <a:extLst>
                    <a:ext uri="{9D8B030D-6E8A-4147-A177-3AD203B41FA5}">
                      <a16:colId xmlns:a16="http://schemas.microsoft.com/office/drawing/2014/main" val="1168434833"/>
                    </a:ext>
                  </a:extLst>
                </a:gridCol>
                <a:gridCol w="1767039">
                  <a:extLst>
                    <a:ext uri="{9D8B030D-6E8A-4147-A177-3AD203B41FA5}">
                      <a16:colId xmlns:a16="http://schemas.microsoft.com/office/drawing/2014/main" val="4228951421"/>
                    </a:ext>
                  </a:extLst>
                </a:gridCol>
              </a:tblGrid>
              <a:tr h="875895">
                <a:tc>
                  <a:txBody>
                    <a:bodyPr/>
                    <a:lstStyle/>
                    <a:p>
                      <a:endParaRPr lang="en-CA" sz="2800" b="1" i="0">
                        <a:latin typeface="Avenir Black" panose="02000503020000020003" pitchFamily="2" charset="0"/>
                      </a:endParaRPr>
                    </a:p>
                  </a:txBody>
                  <a:tcPr/>
                </a:tc>
                <a:tc>
                  <a:txBody>
                    <a:bodyPr/>
                    <a:lstStyle/>
                    <a:p>
                      <a:pPr algn="ctr"/>
                      <a:r>
                        <a:rPr lang="en-CA" sz="2800" b="1" i="0">
                          <a:latin typeface="Avenir Black" panose="02000503020000020003" pitchFamily="2" charset="0"/>
                        </a:rPr>
                        <a:t>CV-class </a:t>
                      </a:r>
                      <a:r>
                        <a:rPr lang="en-CA" sz="2800" b="1" i="0" cap="small" baseline="0" err="1">
                          <a:latin typeface="Avenir Black" panose="02000503020000020003" pitchFamily="2" charset="0"/>
                        </a:rPr>
                        <a:t>aug</a:t>
                      </a:r>
                      <a:endParaRPr lang="en-CA" sz="2800" b="1" i="0" cap="small" baseline="0">
                        <a:latin typeface="Avenir Black" panose="02000503020000020003"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800" b="1" i="0" err="1">
                          <a:latin typeface="Avenir Black" panose="02000503020000020003" pitchFamily="2" charset="0"/>
                        </a:rPr>
                        <a:t>Ø</a:t>
                      </a:r>
                      <a:r>
                        <a:rPr lang="en-CA" sz="2800" b="1" i="0">
                          <a:latin typeface="Avenir Black" panose="02000503020000020003" pitchFamily="2" charset="0"/>
                        </a:rPr>
                        <a:t>-class </a:t>
                      </a:r>
                      <a:r>
                        <a:rPr lang="en-CA" sz="2800" b="1" i="0" cap="small" baseline="0" err="1">
                          <a:latin typeface="Avenir Black" panose="02000503020000020003" pitchFamily="2" charset="0"/>
                        </a:rPr>
                        <a:t>aug</a:t>
                      </a:r>
                      <a:endParaRPr lang="en-CA" sz="2800" b="1" i="0">
                        <a:latin typeface="Avenir Black" panose="02000503020000020003" pitchFamily="2" charset="0"/>
                      </a:endParaRPr>
                    </a:p>
                  </a:txBody>
                  <a:tcPr/>
                </a:tc>
                <a:extLst>
                  <a:ext uri="{0D108BD9-81ED-4DB2-BD59-A6C34878D82A}">
                    <a16:rowId xmlns:a16="http://schemas.microsoft.com/office/drawing/2014/main" val="1285953794"/>
                  </a:ext>
                </a:extLst>
              </a:tr>
              <a:tr h="542725">
                <a:tc>
                  <a:txBody>
                    <a:bodyPr/>
                    <a:lstStyle/>
                    <a:p>
                      <a:r>
                        <a:rPr lang="en-CA" sz="2800">
                          <a:latin typeface="Garamond" panose="02020404030301010803" pitchFamily="18" charset="0"/>
                        </a:rPr>
                        <a:t>argument</a:t>
                      </a:r>
                    </a:p>
                  </a:txBody>
                  <a:tcPr anchor="ctr"/>
                </a:tc>
                <a:tc>
                  <a:txBody>
                    <a:bodyPr/>
                    <a:lstStyle/>
                    <a:p>
                      <a:pPr algn="ctr"/>
                      <a:r>
                        <a:rPr lang="en-CA" sz="2800">
                          <a:latin typeface="Garamond" panose="02020404030301010803" pitchFamily="18" charset="0"/>
                        </a:rPr>
                        <a:t>✓</a:t>
                      </a:r>
                    </a:p>
                  </a:txBody>
                  <a:tcPr anchor="ctr"/>
                </a:tc>
                <a:tc>
                  <a:txBody>
                    <a:bodyPr/>
                    <a:lstStyle/>
                    <a:p>
                      <a:pPr algn="ctr"/>
                      <a:r>
                        <a:rPr lang="en-CA" sz="2800">
                          <a:latin typeface="Garamond" panose="02020404030301010803" pitchFamily="18" charset="0"/>
                        </a:rPr>
                        <a:t>✓</a:t>
                      </a:r>
                    </a:p>
                  </a:txBody>
                  <a:tcPr anchor="ctr"/>
                </a:tc>
                <a:extLst>
                  <a:ext uri="{0D108BD9-81ED-4DB2-BD59-A6C34878D82A}">
                    <a16:rowId xmlns:a16="http://schemas.microsoft.com/office/drawing/2014/main" val="3155117435"/>
                  </a:ext>
                </a:extLst>
              </a:tr>
              <a:tr h="875895">
                <a:tc>
                  <a:txBody>
                    <a:bodyPr/>
                    <a:lstStyle/>
                    <a:p>
                      <a:r>
                        <a:rPr lang="en-CA" sz="2800">
                          <a:latin typeface="Garamond" panose="02020404030301010803" pitchFamily="18" charset="0"/>
                        </a:rPr>
                        <a:t>locative phrase</a:t>
                      </a:r>
                    </a:p>
                  </a:txBody>
                  <a:tcPr anchor="ctr"/>
                </a:tc>
                <a:tc>
                  <a:txBody>
                    <a:bodyPr/>
                    <a:lstStyle/>
                    <a:p>
                      <a:pPr algn="ctr"/>
                      <a:r>
                        <a:rPr lang="en-CA" sz="2800">
                          <a:latin typeface="Garamond" panose="02020404030301010803" pitchFamily="18" charset="0"/>
                        </a:rPr>
                        <a:t>×</a:t>
                      </a:r>
                    </a:p>
                  </a:txBody>
                  <a:tcPr anchor="ctr"/>
                </a:tc>
                <a:tc>
                  <a:txBody>
                    <a:bodyPr/>
                    <a:lstStyle/>
                    <a:p>
                      <a:pPr algn="ctr"/>
                      <a:r>
                        <a:rPr lang="en-CA" sz="2800">
                          <a:latin typeface="Garamond" panose="02020404030301010803" pitchFamily="18" charset="0"/>
                        </a:rPr>
                        <a:t>✓</a:t>
                      </a:r>
                    </a:p>
                  </a:txBody>
                  <a:tcPr anchor="ctr"/>
                </a:tc>
                <a:extLst>
                  <a:ext uri="{0D108BD9-81ED-4DB2-BD59-A6C34878D82A}">
                    <a16:rowId xmlns:a16="http://schemas.microsoft.com/office/drawing/2014/main" val="2581561092"/>
                  </a:ext>
                </a:extLst>
              </a:tr>
              <a:tr h="875895">
                <a:tc>
                  <a:txBody>
                    <a:bodyPr/>
                    <a:lstStyle/>
                    <a:p>
                      <a:r>
                        <a:rPr lang="en-CA" sz="2800">
                          <a:latin typeface="Garamond" panose="02020404030301010803" pitchFamily="18" charset="0"/>
                        </a:rPr>
                        <a:t>linker phrase</a:t>
                      </a:r>
                    </a:p>
                  </a:txBody>
                  <a:tcPr anchor="ctr"/>
                </a:tc>
                <a:tc>
                  <a:txBody>
                    <a:bodyPr/>
                    <a:lstStyle/>
                    <a:p>
                      <a:pPr algn="ctr"/>
                      <a:r>
                        <a:rPr lang="en-CA" sz="2800">
                          <a:latin typeface="Garamond" panose="02020404030301010803" pitchFamily="18" charset="0"/>
                        </a:rPr>
                        <a:t>✓</a:t>
                      </a:r>
                    </a:p>
                  </a:txBody>
                  <a:tcPr anchor="ctr"/>
                </a:tc>
                <a:tc>
                  <a:txBody>
                    <a:bodyPr/>
                    <a:lstStyle/>
                    <a:p>
                      <a:pPr algn="ctr"/>
                      <a:r>
                        <a:rPr lang="en-CA" sz="2800">
                          <a:latin typeface="Garamond" panose="02020404030301010803" pitchFamily="18" charset="0"/>
                        </a:rPr>
                        <a:t>✓</a:t>
                      </a:r>
                    </a:p>
                  </a:txBody>
                  <a:tcPr anchor="ctr"/>
                </a:tc>
                <a:extLst>
                  <a:ext uri="{0D108BD9-81ED-4DB2-BD59-A6C34878D82A}">
                    <a16:rowId xmlns:a16="http://schemas.microsoft.com/office/drawing/2014/main" val="371933257"/>
                  </a:ext>
                </a:extLst>
              </a:tr>
            </a:tbl>
          </a:graphicData>
        </a:graphic>
      </p:graphicFrame>
      <p:graphicFrame>
        <p:nvGraphicFramePr>
          <p:cNvPr id="14" name="Content Placeholder 7">
            <a:extLst>
              <a:ext uri="{FF2B5EF4-FFF2-40B4-BE49-F238E27FC236}">
                <a16:creationId xmlns:a16="http://schemas.microsoft.com/office/drawing/2014/main" id="{56EA6094-F291-9330-86AD-3468AA385257}"/>
              </a:ext>
            </a:extLst>
          </p:cNvPr>
          <p:cNvGraphicFramePr>
            <a:graphicFrameLocks/>
          </p:cNvGraphicFramePr>
          <p:nvPr>
            <p:extLst>
              <p:ext uri="{D42A27DB-BD31-4B8C-83A1-F6EECF244321}">
                <p14:modId xmlns:p14="http://schemas.microsoft.com/office/powerpoint/2010/main" val="866959441"/>
              </p:ext>
            </p:extLst>
          </p:nvPr>
        </p:nvGraphicFramePr>
        <p:xfrm>
          <a:off x="6172200" y="2572385"/>
          <a:ext cx="5183187" cy="2432485"/>
        </p:xfrm>
        <a:graphic>
          <a:graphicData uri="http://schemas.openxmlformats.org/drawingml/2006/table">
            <a:tbl>
              <a:tblPr firstRow="1" bandRow="1">
                <a:tableStyleId>{5C22544A-7EE6-4342-B048-85BDC9FD1C3A}</a:tableStyleId>
              </a:tblPr>
              <a:tblGrid>
                <a:gridCol w="1649109">
                  <a:extLst>
                    <a:ext uri="{9D8B030D-6E8A-4147-A177-3AD203B41FA5}">
                      <a16:colId xmlns:a16="http://schemas.microsoft.com/office/drawing/2014/main" val="3554404250"/>
                    </a:ext>
                  </a:extLst>
                </a:gridCol>
                <a:gridCol w="1767039">
                  <a:extLst>
                    <a:ext uri="{9D8B030D-6E8A-4147-A177-3AD203B41FA5}">
                      <a16:colId xmlns:a16="http://schemas.microsoft.com/office/drawing/2014/main" val="1168434833"/>
                    </a:ext>
                  </a:extLst>
                </a:gridCol>
                <a:gridCol w="1767039">
                  <a:extLst>
                    <a:ext uri="{9D8B030D-6E8A-4147-A177-3AD203B41FA5}">
                      <a16:colId xmlns:a16="http://schemas.microsoft.com/office/drawing/2014/main" val="4228951421"/>
                    </a:ext>
                  </a:extLst>
                </a:gridCol>
              </a:tblGrid>
              <a:tr h="875895">
                <a:tc>
                  <a:txBody>
                    <a:bodyPr/>
                    <a:lstStyle/>
                    <a:p>
                      <a:endParaRPr lang="en-CA" sz="2800" b="1" i="0">
                        <a:latin typeface="Avenir Black" panose="02000503020000020003" pitchFamily="2" charset="0"/>
                      </a:endParaRPr>
                    </a:p>
                  </a:txBody>
                  <a:tcPr anchor="ctr"/>
                </a:tc>
                <a:tc>
                  <a:txBody>
                    <a:bodyPr/>
                    <a:lstStyle/>
                    <a:p>
                      <a:pPr algn="ctr"/>
                      <a:r>
                        <a:rPr lang="en-CA" sz="2800" b="1" i="0">
                          <a:latin typeface="Avenir Black" panose="02000503020000020003" pitchFamily="2" charset="0"/>
                        </a:rPr>
                        <a:t>mu,</a:t>
                      </a:r>
                    </a:p>
                    <a:p>
                      <a:pPr algn="ctr"/>
                      <a:r>
                        <a:rPr lang="en-CA" sz="2800" b="1" i="0">
                          <a:latin typeface="Avenir Black" panose="02000503020000020003" pitchFamily="2" charset="0"/>
                        </a:rPr>
                        <a:t>ku</a:t>
                      </a:r>
                      <a:endParaRPr lang="en-CA" sz="2800" b="1" i="0" cap="small" baseline="0">
                        <a:latin typeface="Avenir Black" panose="02000503020000020003"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800" b="1" i="0">
                          <a:latin typeface="Avenir Black" panose="02000503020000020003" pitchFamily="2" charset="0"/>
                        </a:rPr>
                        <a:t>muri,</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sz="2800" b="1" i="0">
                          <a:latin typeface="Avenir Black" panose="02000503020000020003" pitchFamily="2" charset="0"/>
                        </a:rPr>
                        <a:t>kuri</a:t>
                      </a:r>
                    </a:p>
                  </a:txBody>
                  <a:tcPr anchor="ctr"/>
                </a:tc>
                <a:extLst>
                  <a:ext uri="{0D108BD9-81ED-4DB2-BD59-A6C34878D82A}">
                    <a16:rowId xmlns:a16="http://schemas.microsoft.com/office/drawing/2014/main" val="1285953794"/>
                  </a:ext>
                </a:extLst>
              </a:tr>
              <a:tr h="542725">
                <a:tc>
                  <a:txBody>
                    <a:bodyPr/>
                    <a:lstStyle/>
                    <a:p>
                      <a:r>
                        <a:rPr lang="en-CA" sz="2800">
                          <a:latin typeface="Garamond" panose="02020404030301010803" pitchFamily="18" charset="0"/>
                        </a:rPr>
                        <a:t>noun</a:t>
                      </a:r>
                    </a:p>
                  </a:txBody>
                  <a:tcPr anchor="ctr"/>
                </a:tc>
                <a:tc>
                  <a:txBody>
                    <a:bodyPr/>
                    <a:lstStyle/>
                    <a:p>
                      <a:pPr algn="ctr"/>
                      <a:r>
                        <a:rPr lang="en-CA" sz="2800">
                          <a:latin typeface="Garamond" panose="02020404030301010803"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800">
                          <a:latin typeface="Garamond" panose="02020404030301010803" pitchFamily="18" charset="0"/>
                        </a:rPr>
                        <a:t>×</a:t>
                      </a:r>
                    </a:p>
                  </a:txBody>
                  <a:tcPr anchor="ctr"/>
                </a:tc>
                <a:extLst>
                  <a:ext uri="{0D108BD9-81ED-4DB2-BD59-A6C34878D82A}">
                    <a16:rowId xmlns:a16="http://schemas.microsoft.com/office/drawing/2014/main" val="3155117435"/>
                  </a:ext>
                </a:extLst>
              </a:tr>
              <a:tr h="875895">
                <a:tc>
                  <a:txBody>
                    <a:bodyPr/>
                    <a:lstStyle/>
                    <a:p>
                      <a:r>
                        <a:rPr lang="en-CA" sz="2800">
                          <a:latin typeface="Garamond" panose="02020404030301010803" pitchFamily="18" charset="0"/>
                        </a:rPr>
                        <a:t>dem phrase</a:t>
                      </a:r>
                    </a:p>
                  </a:txBody>
                  <a:tcPr anchor="ctr"/>
                </a:tc>
                <a:tc>
                  <a:txBody>
                    <a:bodyPr/>
                    <a:lstStyle/>
                    <a:p>
                      <a:pPr algn="ctr"/>
                      <a:r>
                        <a:rPr lang="en-CA" sz="2800">
                          <a:latin typeface="Garamond" panose="02020404030301010803" pitchFamily="18" charset="0"/>
                        </a:rPr>
                        <a:t>×</a:t>
                      </a:r>
                    </a:p>
                  </a:txBody>
                  <a:tcPr anchor="ctr"/>
                </a:tc>
                <a:tc>
                  <a:txBody>
                    <a:bodyPr/>
                    <a:lstStyle/>
                    <a:p>
                      <a:pPr algn="ctr"/>
                      <a:r>
                        <a:rPr lang="en-CA" sz="2800">
                          <a:latin typeface="Garamond" panose="02020404030301010803" pitchFamily="18" charset="0"/>
                        </a:rPr>
                        <a:t>✓</a:t>
                      </a:r>
                    </a:p>
                  </a:txBody>
                  <a:tcPr anchor="ctr"/>
                </a:tc>
                <a:extLst>
                  <a:ext uri="{0D108BD9-81ED-4DB2-BD59-A6C34878D82A}">
                    <a16:rowId xmlns:a16="http://schemas.microsoft.com/office/drawing/2014/main" val="2581561092"/>
                  </a:ext>
                </a:extLst>
              </a:tr>
            </a:tbl>
          </a:graphicData>
        </a:graphic>
      </p:graphicFrame>
    </p:spTree>
    <p:extLst>
      <p:ext uri="{BB962C8B-B14F-4D97-AF65-F5344CB8AC3E}">
        <p14:creationId xmlns:p14="http://schemas.microsoft.com/office/powerpoint/2010/main" val="1317021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2893-007C-C152-3620-63DA3BD0B5F7}"/>
              </a:ext>
            </a:extLst>
          </p:cNvPr>
          <p:cNvSpPr>
            <a:spLocks noGrp="1"/>
          </p:cNvSpPr>
          <p:nvPr>
            <p:ph type="title"/>
          </p:nvPr>
        </p:nvSpPr>
        <p:spPr/>
        <p:txBody>
          <a:bodyPr/>
          <a:lstStyle/>
          <a:p>
            <a:r>
              <a:rPr lang="en-CA">
                <a:latin typeface="Avenir Black"/>
              </a:rPr>
              <a:t>Background</a:t>
            </a:r>
            <a:endParaRPr lang="en-CA"/>
          </a:p>
        </p:txBody>
      </p:sp>
      <p:sp>
        <p:nvSpPr>
          <p:cNvPr id="3" name="Content Placeholder 2">
            <a:extLst>
              <a:ext uri="{FF2B5EF4-FFF2-40B4-BE49-F238E27FC236}">
                <a16:creationId xmlns:a16="http://schemas.microsoft.com/office/drawing/2014/main" id="{9E52EFF6-32FB-23A7-245C-A06F3388949B}"/>
              </a:ext>
            </a:extLst>
          </p:cNvPr>
          <p:cNvSpPr>
            <a:spLocks noGrp="1"/>
          </p:cNvSpPr>
          <p:nvPr>
            <p:ph type="body" idx="1"/>
          </p:nvPr>
        </p:nvSpPr>
        <p:spPr/>
        <p:txBody>
          <a:bodyPr/>
          <a:lstStyle/>
          <a:p>
            <a:endParaRPr lang="en-CA"/>
          </a:p>
        </p:txBody>
      </p:sp>
      <p:sp>
        <p:nvSpPr>
          <p:cNvPr id="4" name="Date Placeholder 3">
            <a:extLst>
              <a:ext uri="{FF2B5EF4-FFF2-40B4-BE49-F238E27FC236}">
                <a16:creationId xmlns:a16="http://schemas.microsoft.com/office/drawing/2014/main" id="{CC2A25CD-D540-5839-163C-783473126D07}"/>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5C91C7DC-1BC4-A509-4E3B-3DF4AADAE12C}"/>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4CC5F694-1E60-B1B2-C768-09A0C28BEC1E}"/>
              </a:ext>
            </a:extLst>
          </p:cNvPr>
          <p:cNvSpPr>
            <a:spLocks noGrp="1"/>
          </p:cNvSpPr>
          <p:nvPr>
            <p:ph type="sldNum" sz="quarter" idx="12"/>
          </p:nvPr>
        </p:nvSpPr>
        <p:spPr/>
        <p:txBody>
          <a:bodyPr/>
          <a:lstStyle/>
          <a:p>
            <a:fld id="{CEEAE796-31E1-9946-B643-B100DCA73B79}" type="slidenum">
              <a:rPr lang="en-CA"/>
              <a:t>16</a:t>
            </a:fld>
            <a:endParaRPr lang="en-CA"/>
          </a:p>
        </p:txBody>
      </p:sp>
    </p:spTree>
    <p:extLst>
      <p:ext uri="{BB962C8B-B14F-4D97-AF65-F5344CB8AC3E}">
        <p14:creationId xmlns:p14="http://schemas.microsoft.com/office/powerpoint/2010/main" val="2473954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12BE-5848-3C00-B936-47D26D2054D6}"/>
              </a:ext>
            </a:extLst>
          </p:cNvPr>
          <p:cNvSpPr>
            <a:spLocks noGrp="1"/>
          </p:cNvSpPr>
          <p:nvPr>
            <p:ph type="title"/>
          </p:nvPr>
        </p:nvSpPr>
        <p:spPr/>
        <p:txBody>
          <a:bodyPr/>
          <a:lstStyle/>
          <a:p>
            <a:r>
              <a:rPr lang="en-CA"/>
              <a:t>The augment</a:t>
            </a:r>
          </a:p>
        </p:txBody>
      </p:sp>
      <p:sp>
        <p:nvSpPr>
          <p:cNvPr id="3" name="Content Placeholder 2">
            <a:extLst>
              <a:ext uri="{FF2B5EF4-FFF2-40B4-BE49-F238E27FC236}">
                <a16:creationId xmlns:a16="http://schemas.microsoft.com/office/drawing/2014/main" id="{71047168-73BB-E6CD-0BA1-B7B926577FF4}"/>
              </a:ext>
            </a:extLst>
          </p:cNvPr>
          <p:cNvSpPr>
            <a:spLocks noGrp="1"/>
          </p:cNvSpPr>
          <p:nvPr>
            <p:ph idx="1"/>
          </p:nvPr>
        </p:nvSpPr>
        <p:spPr/>
        <p:txBody>
          <a:bodyPr/>
          <a:lstStyle/>
          <a:p>
            <a:r>
              <a:rPr lang="en-CA" dirty="0"/>
              <a:t>The augment is an element (CV, V or tonal) found before noun class prefixes in many Bantu languages </a:t>
            </a:r>
            <a:r>
              <a:rPr lang="en-CA" sz="2000" dirty="0"/>
              <a:t>(de Blois 1970)</a:t>
            </a:r>
            <a:r>
              <a:rPr lang="en-CA" dirty="0"/>
              <a:t>.</a:t>
            </a:r>
          </a:p>
          <a:p>
            <a:r>
              <a:rPr lang="en-CA" dirty="0"/>
              <a:t>In languages like Bulu, it resembles a definite article, appearing only on definite nouns </a:t>
            </a:r>
            <a:r>
              <a:rPr lang="en-CA" sz="2000" dirty="0"/>
              <a:t>(Clem 2014)</a:t>
            </a:r>
            <a:r>
              <a:rPr lang="en-CA" dirty="0"/>
              <a:t>.</a:t>
            </a:r>
          </a:p>
          <a:p>
            <a:r>
              <a:rPr lang="en-CA" dirty="0"/>
              <a:t>This is not the case for Kirundi, since bare (</a:t>
            </a:r>
            <a:r>
              <a:rPr lang="en-CA" dirty="0" err="1"/>
              <a:t>augmentless</a:t>
            </a:r>
            <a:r>
              <a:rPr lang="en-CA" dirty="0"/>
              <a:t>) nouns are never permitted in argument positions </a:t>
            </a:r>
            <a:r>
              <a:rPr lang="en-CA" sz="2000" dirty="0"/>
              <a:t>(e.g., </a:t>
            </a:r>
            <a:r>
              <a:rPr lang="en-CA" sz="2000" dirty="0" err="1"/>
              <a:t>Ntahokaja</a:t>
            </a:r>
            <a:r>
              <a:rPr lang="en-CA" sz="2000" dirty="0"/>
              <a:t> 1994, </a:t>
            </a:r>
            <a:r>
              <a:rPr lang="en-CA" sz="2000" dirty="0" err="1"/>
              <a:t>Zorc</a:t>
            </a:r>
            <a:r>
              <a:rPr lang="en-CA" sz="2000" dirty="0"/>
              <a:t> &amp; </a:t>
            </a:r>
            <a:r>
              <a:rPr lang="en-CA" sz="2000" dirty="0" err="1"/>
              <a:t>Nibagwire</a:t>
            </a:r>
            <a:r>
              <a:rPr lang="en-CA" sz="2000" dirty="0"/>
              <a:t> 2007)</a:t>
            </a:r>
            <a:r>
              <a:rPr lang="en-CA" dirty="0"/>
              <a:t>. Moreover, augmented nouns are ambiguous between definite and indefinite interpretation.</a:t>
            </a:r>
          </a:p>
        </p:txBody>
      </p:sp>
      <p:sp>
        <p:nvSpPr>
          <p:cNvPr id="4" name="Date Placeholder 3">
            <a:extLst>
              <a:ext uri="{FF2B5EF4-FFF2-40B4-BE49-F238E27FC236}">
                <a16:creationId xmlns:a16="http://schemas.microsoft.com/office/drawing/2014/main" id="{39BDDB0B-B79B-E57C-8320-BBB878BE45D6}"/>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DE73EBF1-C90B-C8DC-3AB9-222AF4C3C1EB}"/>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57D194A5-6F98-39E3-EACD-B53B5695EFA0}"/>
              </a:ext>
            </a:extLst>
          </p:cNvPr>
          <p:cNvSpPr>
            <a:spLocks noGrp="1"/>
          </p:cNvSpPr>
          <p:nvPr>
            <p:ph type="sldNum" sz="quarter" idx="12"/>
          </p:nvPr>
        </p:nvSpPr>
        <p:spPr/>
        <p:txBody>
          <a:bodyPr/>
          <a:lstStyle/>
          <a:p>
            <a:fld id="{CEEAE796-31E1-9946-B643-B100DCA73B79}" type="slidenum">
              <a:rPr lang="en-CA"/>
              <a:t>17</a:t>
            </a:fld>
            <a:endParaRPr lang="en-CA"/>
          </a:p>
        </p:txBody>
      </p:sp>
    </p:spTree>
    <p:extLst>
      <p:ext uri="{BB962C8B-B14F-4D97-AF65-F5344CB8AC3E}">
        <p14:creationId xmlns:p14="http://schemas.microsoft.com/office/powerpoint/2010/main" val="1690946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212BE-5848-3C00-B936-47D26D2054D6}"/>
              </a:ext>
            </a:extLst>
          </p:cNvPr>
          <p:cNvSpPr>
            <a:spLocks noGrp="1"/>
          </p:cNvSpPr>
          <p:nvPr>
            <p:ph type="title"/>
          </p:nvPr>
        </p:nvSpPr>
        <p:spPr/>
        <p:txBody>
          <a:bodyPr/>
          <a:lstStyle/>
          <a:p>
            <a:r>
              <a:rPr lang="en-CA"/>
              <a:t>Bantu locatives</a:t>
            </a:r>
          </a:p>
        </p:txBody>
      </p:sp>
      <p:sp>
        <p:nvSpPr>
          <p:cNvPr id="3" name="Content Placeholder 2">
            <a:extLst>
              <a:ext uri="{FF2B5EF4-FFF2-40B4-BE49-F238E27FC236}">
                <a16:creationId xmlns:a16="http://schemas.microsoft.com/office/drawing/2014/main" id="{71047168-73BB-E6CD-0BA1-B7B926577FF4}"/>
              </a:ext>
            </a:extLst>
          </p:cNvPr>
          <p:cNvSpPr>
            <a:spLocks noGrp="1"/>
          </p:cNvSpPr>
          <p:nvPr>
            <p:ph idx="1"/>
          </p:nvPr>
        </p:nvSpPr>
        <p:spPr/>
        <p:txBody>
          <a:bodyPr/>
          <a:lstStyle/>
          <a:p>
            <a:r>
              <a:rPr lang="en-CA"/>
              <a:t>Proto-Bantu is reconstructed with three locative noun classes: *pa- (16), *</a:t>
            </a:r>
            <a:r>
              <a:rPr lang="en-CA" err="1"/>
              <a:t>ku</a:t>
            </a:r>
            <a:r>
              <a:rPr lang="en-CA"/>
              <a:t>- (17) and *mu- (18) </a:t>
            </a:r>
            <a:r>
              <a:rPr lang="en-CA" sz="2000"/>
              <a:t>(Ziervogel 1971)</a:t>
            </a:r>
            <a:r>
              <a:rPr lang="en-CA"/>
              <a:t>.</a:t>
            </a:r>
          </a:p>
          <a:p>
            <a:r>
              <a:rPr lang="en-CA"/>
              <a:t>In many Bantu languages, locatives are noun class prefixes (either alone or iterating), triggering class agreement (16, 17 or 18) on verbs </a:t>
            </a:r>
            <a:r>
              <a:rPr lang="en-CA" sz="2000"/>
              <a:t>(e.g. Bresnan 1994 for Chichewa)</a:t>
            </a:r>
            <a:r>
              <a:rPr lang="en-CA"/>
              <a:t>.</a:t>
            </a:r>
          </a:p>
          <a:p>
            <a:r>
              <a:rPr lang="en-CA"/>
              <a:t>In Kirundi, only class 16 (</a:t>
            </a:r>
            <a:r>
              <a:rPr lang="en-CA" i="1"/>
              <a:t>ha-</a:t>
            </a:r>
            <a:r>
              <a:rPr lang="en-CA"/>
              <a:t>) is a noun class that triggers agreement. The other locative elements </a:t>
            </a:r>
            <a:r>
              <a:rPr lang="en-CA" i="1" err="1"/>
              <a:t>ku</a:t>
            </a:r>
            <a:r>
              <a:rPr lang="en-CA"/>
              <a:t> and </a:t>
            </a:r>
            <a:r>
              <a:rPr lang="en-CA" i="1"/>
              <a:t>mu</a:t>
            </a:r>
            <a:r>
              <a:rPr lang="en-CA"/>
              <a:t> do not trigger agreement, and the distribution of locative phrases differs from that of nominals </a:t>
            </a:r>
            <a:r>
              <a:rPr lang="en-CA" sz="2000"/>
              <a:t>(Morgunova &amp; Shanks 2023, cf. Ngoboka 2017 for Kinyarwanda)</a:t>
            </a:r>
            <a:r>
              <a:rPr lang="en-CA"/>
              <a:t>.</a:t>
            </a:r>
          </a:p>
        </p:txBody>
      </p:sp>
      <p:sp>
        <p:nvSpPr>
          <p:cNvPr id="4" name="Date Placeholder 3">
            <a:extLst>
              <a:ext uri="{FF2B5EF4-FFF2-40B4-BE49-F238E27FC236}">
                <a16:creationId xmlns:a16="http://schemas.microsoft.com/office/drawing/2014/main" id="{39BDDB0B-B79B-E57C-8320-BBB878BE45D6}"/>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DE73EBF1-C90B-C8DC-3AB9-222AF4C3C1EB}"/>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57D194A5-6F98-39E3-EACD-B53B5695EFA0}"/>
              </a:ext>
            </a:extLst>
          </p:cNvPr>
          <p:cNvSpPr>
            <a:spLocks noGrp="1"/>
          </p:cNvSpPr>
          <p:nvPr>
            <p:ph type="sldNum" sz="quarter" idx="12"/>
          </p:nvPr>
        </p:nvSpPr>
        <p:spPr/>
        <p:txBody>
          <a:bodyPr/>
          <a:lstStyle/>
          <a:p>
            <a:fld id="{CEEAE796-31E1-9946-B643-B100DCA73B79}" type="slidenum">
              <a:rPr lang="en-CA"/>
              <a:t>18</a:t>
            </a:fld>
            <a:endParaRPr lang="en-CA"/>
          </a:p>
        </p:txBody>
      </p:sp>
    </p:spTree>
    <p:extLst>
      <p:ext uri="{BB962C8B-B14F-4D97-AF65-F5344CB8AC3E}">
        <p14:creationId xmlns:p14="http://schemas.microsoft.com/office/powerpoint/2010/main" val="3176500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2893-007C-C152-3620-63DA3BD0B5F7}"/>
              </a:ext>
            </a:extLst>
          </p:cNvPr>
          <p:cNvSpPr>
            <a:spLocks noGrp="1"/>
          </p:cNvSpPr>
          <p:nvPr>
            <p:ph type="title"/>
          </p:nvPr>
        </p:nvSpPr>
        <p:spPr/>
        <p:txBody>
          <a:bodyPr anchor="ctr">
            <a:normAutofit/>
          </a:bodyPr>
          <a:lstStyle/>
          <a:p>
            <a:r>
              <a:rPr lang="en-CA" sz="4000">
                <a:latin typeface="Avenir Black"/>
              </a:rPr>
              <a:t>Universal syntactic spine</a:t>
            </a:r>
            <a:endParaRPr lang="en-CA" sz="4000"/>
          </a:p>
        </p:txBody>
      </p:sp>
      <p:sp>
        <p:nvSpPr>
          <p:cNvPr id="3" name="Content Placeholder 2">
            <a:extLst>
              <a:ext uri="{FF2B5EF4-FFF2-40B4-BE49-F238E27FC236}">
                <a16:creationId xmlns:a16="http://schemas.microsoft.com/office/drawing/2014/main" id="{9E52EFF6-32FB-23A7-245C-A06F3388949B}"/>
              </a:ext>
            </a:extLst>
          </p:cNvPr>
          <p:cNvSpPr>
            <a:spLocks noGrp="1"/>
          </p:cNvSpPr>
          <p:nvPr>
            <p:ph idx="1"/>
          </p:nvPr>
        </p:nvSpPr>
        <p:spPr>
          <a:xfrm>
            <a:off x="838200" y="1395664"/>
            <a:ext cx="10515600" cy="1325563"/>
          </a:xfrm>
        </p:spPr>
        <p:txBody>
          <a:bodyPr vert="horz" lIns="91440" tIns="45720" rIns="91440" bIns="45720" rtlCol="0" anchor="ctr">
            <a:noAutofit/>
          </a:bodyPr>
          <a:lstStyle/>
          <a:p>
            <a:pPr marL="0" indent="0">
              <a:buNone/>
            </a:pPr>
            <a:r>
              <a:rPr lang="en-CA">
                <a:latin typeface="Garamond"/>
              </a:rPr>
              <a:t>Universal Spine Hypothesis </a:t>
            </a:r>
            <a:r>
              <a:rPr lang="en-CA" sz="2000">
                <a:latin typeface="Garamond"/>
              </a:rPr>
              <a:t>(Bliss 2013, </a:t>
            </a:r>
            <a:r>
              <a:rPr lang="en-CA" sz="2000" err="1">
                <a:latin typeface="Garamond"/>
              </a:rPr>
              <a:t>Wiltschko</a:t>
            </a:r>
            <a:r>
              <a:rPr lang="en-CA" sz="2000">
                <a:latin typeface="Garamond"/>
              </a:rPr>
              <a:t> 2014)</a:t>
            </a:r>
            <a:r>
              <a:rPr lang="en-CA">
                <a:latin typeface="Garamond"/>
              </a:rPr>
              <a:t>: a fixed order of the functional categories, parallel for the nominal and verbal domains. </a:t>
            </a:r>
            <a:endParaRPr lang="en-US"/>
          </a:p>
        </p:txBody>
      </p:sp>
      <p:sp>
        <p:nvSpPr>
          <p:cNvPr id="4" name="Date Placeholder 3">
            <a:extLst>
              <a:ext uri="{FF2B5EF4-FFF2-40B4-BE49-F238E27FC236}">
                <a16:creationId xmlns:a16="http://schemas.microsoft.com/office/drawing/2014/main" id="{CC2A25CD-D540-5839-163C-783473126D07}"/>
              </a:ext>
            </a:extLst>
          </p:cNvPr>
          <p:cNvSpPr>
            <a:spLocks noGrp="1"/>
          </p:cNvSpPr>
          <p:nvPr>
            <p:ph type="dt" sz="half" idx="10"/>
          </p:nvPr>
        </p:nvSpPr>
        <p:spPr/>
        <p:txBody>
          <a:bodyPr>
            <a:normAutofit/>
          </a:bodyPr>
          <a:lstStyle/>
          <a:p>
            <a:pPr>
              <a:spcAft>
                <a:spcPts val="600"/>
              </a:spcAft>
            </a:pPr>
            <a:r>
              <a:rPr lang="en-CA"/>
              <a:t>June 13, 2023</a:t>
            </a:r>
          </a:p>
        </p:txBody>
      </p:sp>
      <p:sp>
        <p:nvSpPr>
          <p:cNvPr id="5" name="Footer Placeholder 4">
            <a:extLst>
              <a:ext uri="{FF2B5EF4-FFF2-40B4-BE49-F238E27FC236}">
                <a16:creationId xmlns:a16="http://schemas.microsoft.com/office/drawing/2014/main" id="{5C91C7DC-1BC4-A509-4E3B-3DF4AADAE12C}"/>
              </a:ext>
            </a:extLst>
          </p:cNvPr>
          <p:cNvSpPr>
            <a:spLocks noGrp="1"/>
          </p:cNvSpPr>
          <p:nvPr>
            <p:ph type="ftr" sz="quarter" idx="11"/>
          </p:nvPr>
        </p:nvSpPr>
        <p:spPr/>
        <p:txBody>
          <a:bodyPr>
            <a:normAutofit/>
          </a:bodyPr>
          <a:lstStyle/>
          <a:p>
            <a:pPr>
              <a:spcAft>
                <a:spcPts val="600"/>
              </a:spcAft>
            </a:pPr>
            <a:r>
              <a:rPr lang="en-CA"/>
              <a:t>The Kirundi noun phrase: An interface approach</a:t>
            </a:r>
          </a:p>
        </p:txBody>
      </p:sp>
      <p:sp>
        <p:nvSpPr>
          <p:cNvPr id="6" name="Slide Number Placeholder 5">
            <a:extLst>
              <a:ext uri="{FF2B5EF4-FFF2-40B4-BE49-F238E27FC236}">
                <a16:creationId xmlns:a16="http://schemas.microsoft.com/office/drawing/2014/main" id="{4CC5F694-1E60-B1B2-C768-09A0C28BEC1E}"/>
              </a:ext>
            </a:extLst>
          </p:cNvPr>
          <p:cNvSpPr>
            <a:spLocks noGrp="1"/>
          </p:cNvSpPr>
          <p:nvPr>
            <p:ph type="sldNum" sz="quarter" idx="12"/>
          </p:nvPr>
        </p:nvSpPr>
        <p:spPr/>
        <p:txBody>
          <a:bodyPr>
            <a:normAutofit/>
          </a:bodyPr>
          <a:lstStyle/>
          <a:p>
            <a:pPr>
              <a:spcAft>
                <a:spcPts val="600"/>
              </a:spcAft>
            </a:pPr>
            <a:fld id="{CEEAE796-31E1-9946-B643-B100DCA73B79}" type="slidenum">
              <a:rPr lang="en-CA"/>
              <a:pPr>
                <a:spcAft>
                  <a:spcPts val="600"/>
                </a:spcAft>
              </a:pPr>
              <a:t>19</a:t>
            </a:fld>
            <a:endParaRPr lang="en-CA"/>
          </a:p>
        </p:txBody>
      </p:sp>
      <p:pic>
        <p:nvPicPr>
          <p:cNvPr id="7" name="Picture 7">
            <a:extLst>
              <a:ext uri="{FF2B5EF4-FFF2-40B4-BE49-F238E27FC236}">
                <a16:creationId xmlns:a16="http://schemas.microsoft.com/office/drawing/2014/main" id="{7A4E2B8E-5202-2B81-E9FF-7CC5A4143B4A}"/>
              </a:ext>
            </a:extLst>
          </p:cNvPr>
          <p:cNvPicPr>
            <a:picLocks noChangeAspect="1"/>
          </p:cNvPicPr>
          <p:nvPr/>
        </p:nvPicPr>
        <p:blipFill>
          <a:blip r:embed="rId3"/>
          <a:srcRect/>
          <a:stretch/>
        </p:blipFill>
        <p:spPr>
          <a:xfrm>
            <a:off x="1508476" y="2291904"/>
            <a:ext cx="9175048" cy="3885059"/>
          </a:xfrm>
          <a:prstGeom prst="rect">
            <a:avLst/>
          </a:prstGeom>
        </p:spPr>
      </p:pic>
    </p:spTree>
    <p:extLst>
      <p:ext uri="{BB962C8B-B14F-4D97-AF65-F5344CB8AC3E}">
        <p14:creationId xmlns:p14="http://schemas.microsoft.com/office/powerpoint/2010/main" val="2439661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8245-BFB7-A9CC-3100-923DFDCE7423}"/>
              </a:ext>
            </a:extLst>
          </p:cNvPr>
          <p:cNvSpPr>
            <a:spLocks noGrp="1"/>
          </p:cNvSpPr>
          <p:nvPr>
            <p:ph type="title"/>
          </p:nvPr>
        </p:nvSpPr>
        <p:spPr/>
        <p:txBody>
          <a:bodyPr/>
          <a:lstStyle/>
          <a:p>
            <a:r>
              <a:rPr lang="en-CA"/>
              <a:t>Overview</a:t>
            </a:r>
          </a:p>
        </p:txBody>
      </p:sp>
      <p:sp>
        <p:nvSpPr>
          <p:cNvPr id="3" name="Content Placeholder 2">
            <a:extLst>
              <a:ext uri="{FF2B5EF4-FFF2-40B4-BE49-F238E27FC236}">
                <a16:creationId xmlns:a16="http://schemas.microsoft.com/office/drawing/2014/main" id="{792CD313-16A8-2AE2-5FE7-D1CA4A19AF44}"/>
              </a:ext>
            </a:extLst>
          </p:cNvPr>
          <p:cNvSpPr>
            <a:spLocks noGrp="1"/>
          </p:cNvSpPr>
          <p:nvPr>
            <p:ph idx="1"/>
          </p:nvPr>
        </p:nvSpPr>
        <p:spPr/>
        <p:txBody>
          <a:bodyPr/>
          <a:lstStyle/>
          <a:p>
            <a:r>
              <a:rPr lang="fr-CA" err="1"/>
              <a:t>Through</a:t>
            </a:r>
            <a:r>
              <a:rPr lang="fr-CA"/>
              <a:t> </a:t>
            </a:r>
            <a:r>
              <a:rPr lang="fr-CA" err="1"/>
              <a:t>reference</a:t>
            </a:r>
            <a:r>
              <a:rPr lang="fr-CA"/>
              <a:t> to the interaction of </a:t>
            </a:r>
            <a:r>
              <a:rPr lang="fr-CA" err="1"/>
              <a:t>phonology</a:t>
            </a:r>
            <a:r>
              <a:rPr lang="fr-CA"/>
              <a:t> and </a:t>
            </a:r>
            <a:r>
              <a:rPr lang="fr-CA" err="1"/>
              <a:t>syntax</a:t>
            </a:r>
            <a:r>
              <a:rPr lang="fr-CA"/>
              <a:t>, </a:t>
            </a:r>
            <a:r>
              <a:rPr lang="fr-CA" err="1"/>
              <a:t>we</a:t>
            </a:r>
            <a:r>
              <a:rPr lang="fr-CA"/>
              <a:t> propose an </a:t>
            </a:r>
            <a:r>
              <a:rPr lang="fr-CA" err="1"/>
              <a:t>articulated</a:t>
            </a:r>
            <a:r>
              <a:rPr lang="fr-CA"/>
              <a:t> structure for Kirundi </a:t>
            </a:r>
            <a:r>
              <a:rPr lang="fr-CA" err="1"/>
              <a:t>nominals</a:t>
            </a:r>
            <a:r>
              <a:rPr lang="fr-CA"/>
              <a:t>.</a:t>
            </a:r>
          </a:p>
          <a:p>
            <a:r>
              <a:rPr lang="fr-CA" b="0" i="0" err="1">
                <a:effectLst/>
              </a:rPr>
              <a:t>We</a:t>
            </a:r>
            <a:r>
              <a:rPr lang="fr-CA" b="0" i="0">
                <a:effectLst/>
              </a:rPr>
              <a:t> examine </a:t>
            </a:r>
            <a:r>
              <a:rPr lang="fr-CA" b="0" i="0" err="1">
                <a:effectLst/>
              </a:rPr>
              <a:t>asymmetries</a:t>
            </a:r>
            <a:r>
              <a:rPr lang="fr-CA" b="0" i="0">
                <a:effectLst/>
              </a:rPr>
              <a:t> </a:t>
            </a:r>
            <a:r>
              <a:rPr lang="fr-CA" b="0" i="0" err="1">
                <a:effectLst/>
              </a:rPr>
              <a:t>between</a:t>
            </a:r>
            <a:r>
              <a:rPr lang="fr-CA" b="0" i="0">
                <a:effectLst/>
              </a:rPr>
              <a:t> </a:t>
            </a:r>
            <a:r>
              <a:rPr lang="fr-CA" b="0" i="0" err="1">
                <a:effectLst/>
              </a:rPr>
              <a:t>regular</a:t>
            </a:r>
            <a:r>
              <a:rPr lang="fr-CA" b="0" i="0">
                <a:effectLst/>
              </a:rPr>
              <a:t> </a:t>
            </a:r>
            <a:r>
              <a:rPr lang="fr-CA" b="0" i="0" err="1">
                <a:effectLst/>
              </a:rPr>
              <a:t>nominals</a:t>
            </a:r>
            <a:r>
              <a:rPr lang="fr-CA" b="0" i="0">
                <a:effectLst/>
              </a:rPr>
              <a:t> and </a:t>
            </a:r>
            <a:r>
              <a:rPr lang="fr-CA" b="0" i="0" err="1">
                <a:effectLst/>
              </a:rPr>
              <a:t>demonstrative</a:t>
            </a:r>
            <a:r>
              <a:rPr lang="fr-CA" b="0" i="0">
                <a:effectLst/>
              </a:rPr>
              <a:t> phrases, </a:t>
            </a:r>
            <a:r>
              <a:rPr lang="fr-CA" b="0" i="0" err="1">
                <a:effectLst/>
              </a:rPr>
              <a:t>showing</a:t>
            </a:r>
            <a:r>
              <a:rPr lang="fr-CA" b="0" i="0">
                <a:effectLst/>
              </a:rPr>
              <a:t> </a:t>
            </a:r>
            <a:r>
              <a:rPr lang="fr-CA" b="0" i="0" err="1">
                <a:effectLst/>
              </a:rPr>
              <a:t>them</a:t>
            </a:r>
            <a:r>
              <a:rPr lang="fr-CA" b="0" i="0">
                <a:effectLst/>
              </a:rPr>
              <a:t> to </a:t>
            </a:r>
            <a:r>
              <a:rPr lang="fr-CA" b="0" i="0" err="1">
                <a:effectLst/>
              </a:rPr>
              <a:t>be</a:t>
            </a:r>
            <a:r>
              <a:rPr lang="fr-CA" b="0" i="0">
                <a:effectLst/>
              </a:rPr>
              <a:t> distinct structural </a:t>
            </a:r>
            <a:r>
              <a:rPr lang="fr-CA" b="0" i="0" err="1">
                <a:effectLst/>
              </a:rPr>
              <a:t>categories</a:t>
            </a:r>
            <a:r>
              <a:rPr lang="fr-CA" b="0" i="0">
                <a:effectLst/>
              </a:rPr>
              <a:t>.</a:t>
            </a:r>
          </a:p>
          <a:p>
            <a:r>
              <a:rPr lang="fr-CA" err="1"/>
              <a:t>We</a:t>
            </a:r>
            <a:r>
              <a:rPr lang="fr-CA"/>
              <a:t> </a:t>
            </a:r>
            <a:r>
              <a:rPr lang="fr-CA" err="1"/>
              <a:t>also</a:t>
            </a:r>
            <a:r>
              <a:rPr lang="fr-CA"/>
              <a:t> </a:t>
            </a:r>
            <a:r>
              <a:rPr lang="fr-CA" err="1"/>
              <a:t>discuss</a:t>
            </a:r>
            <a:r>
              <a:rPr lang="fr-CA"/>
              <a:t> the </a:t>
            </a:r>
            <a:r>
              <a:rPr lang="fr-CA" err="1"/>
              <a:t>difference</a:t>
            </a:r>
            <a:r>
              <a:rPr lang="fr-CA"/>
              <a:t> </a:t>
            </a:r>
            <a:r>
              <a:rPr lang="fr-CA" err="1"/>
              <a:t>between</a:t>
            </a:r>
            <a:r>
              <a:rPr lang="fr-CA"/>
              <a:t> </a:t>
            </a:r>
            <a:r>
              <a:rPr lang="fr-CA" err="1"/>
              <a:t>two</a:t>
            </a:r>
            <a:r>
              <a:rPr lang="fr-CA"/>
              <a:t> </a:t>
            </a:r>
            <a:r>
              <a:rPr lang="fr-CA" err="1"/>
              <a:t>preposition</a:t>
            </a:r>
            <a:r>
              <a:rPr lang="fr-CA"/>
              <a:t>-like </a:t>
            </a:r>
            <a:r>
              <a:rPr lang="fr-CA" err="1"/>
              <a:t>elements</a:t>
            </a:r>
            <a:r>
              <a:rPr lang="fr-CA"/>
              <a:t> – locatives and </a:t>
            </a:r>
            <a:r>
              <a:rPr lang="fr-CA" err="1"/>
              <a:t>linkers</a:t>
            </a:r>
            <a:r>
              <a:rPr lang="fr-CA"/>
              <a:t> – and show </a:t>
            </a:r>
            <a:r>
              <a:rPr lang="fr-CA" err="1"/>
              <a:t>that</a:t>
            </a:r>
            <a:r>
              <a:rPr lang="fr-CA"/>
              <a:t> </a:t>
            </a:r>
            <a:r>
              <a:rPr lang="fr-CA" err="1"/>
              <a:t>they</a:t>
            </a:r>
            <a:r>
              <a:rPr lang="fr-CA"/>
              <a:t> </a:t>
            </a:r>
            <a:r>
              <a:rPr lang="fr-CA" err="1"/>
              <a:t>differ</a:t>
            </a:r>
            <a:r>
              <a:rPr lang="fr-CA"/>
              <a:t> in the type of </a:t>
            </a:r>
            <a:r>
              <a:rPr lang="fr-CA" err="1"/>
              <a:t>complement</a:t>
            </a:r>
            <a:r>
              <a:rPr lang="fr-CA"/>
              <a:t> </a:t>
            </a:r>
            <a:r>
              <a:rPr lang="fr-CA" err="1"/>
              <a:t>they</a:t>
            </a:r>
            <a:r>
              <a:rPr lang="fr-CA"/>
              <a:t> select for.</a:t>
            </a:r>
          </a:p>
        </p:txBody>
      </p:sp>
      <p:sp>
        <p:nvSpPr>
          <p:cNvPr id="4" name="Date Placeholder 3">
            <a:extLst>
              <a:ext uri="{FF2B5EF4-FFF2-40B4-BE49-F238E27FC236}">
                <a16:creationId xmlns:a16="http://schemas.microsoft.com/office/drawing/2014/main" id="{DD2E55F4-1BD3-FDD5-8AC2-362BFD66EBB6}"/>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149DD2D1-2E14-A162-E8A1-F2F79FBDE7C0}"/>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BF6EA4EA-C1E0-D4DF-42CC-7E2B76DF1198}"/>
              </a:ext>
            </a:extLst>
          </p:cNvPr>
          <p:cNvSpPr>
            <a:spLocks noGrp="1"/>
          </p:cNvSpPr>
          <p:nvPr>
            <p:ph type="sldNum" sz="quarter" idx="12"/>
          </p:nvPr>
        </p:nvSpPr>
        <p:spPr/>
        <p:txBody>
          <a:bodyPr/>
          <a:lstStyle/>
          <a:p>
            <a:fld id="{CEEAE796-31E1-9946-B643-B100DCA73B79}" type="slidenum">
              <a:rPr lang="en-CA"/>
              <a:t>2</a:t>
            </a:fld>
            <a:endParaRPr lang="en-CA"/>
          </a:p>
        </p:txBody>
      </p:sp>
    </p:spTree>
    <p:extLst>
      <p:ext uri="{BB962C8B-B14F-4D97-AF65-F5344CB8AC3E}">
        <p14:creationId xmlns:p14="http://schemas.microsoft.com/office/powerpoint/2010/main" val="3915520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654FD-0A94-E547-E0E8-C191F988052E}"/>
              </a:ext>
            </a:extLst>
          </p:cNvPr>
          <p:cNvSpPr>
            <a:spLocks noGrp="1"/>
          </p:cNvSpPr>
          <p:nvPr>
            <p:ph type="title"/>
          </p:nvPr>
        </p:nvSpPr>
        <p:spPr/>
        <p:txBody>
          <a:bodyPr/>
          <a:lstStyle/>
          <a:p>
            <a:r>
              <a:rPr lang="en-CA"/>
              <a:t>The phonology-syntax interface</a:t>
            </a:r>
          </a:p>
        </p:txBody>
      </p:sp>
      <p:sp>
        <p:nvSpPr>
          <p:cNvPr id="3" name="Content Placeholder 2">
            <a:extLst>
              <a:ext uri="{FF2B5EF4-FFF2-40B4-BE49-F238E27FC236}">
                <a16:creationId xmlns:a16="http://schemas.microsoft.com/office/drawing/2014/main" id="{0D1D8550-0D90-C873-9873-73633D4A50D8}"/>
              </a:ext>
            </a:extLst>
          </p:cNvPr>
          <p:cNvSpPr>
            <a:spLocks noGrp="1"/>
          </p:cNvSpPr>
          <p:nvPr>
            <p:ph idx="1"/>
          </p:nvPr>
        </p:nvSpPr>
        <p:spPr/>
        <p:txBody>
          <a:bodyPr/>
          <a:lstStyle/>
          <a:p>
            <a:r>
              <a:rPr lang="en-CA"/>
              <a:t>Syntax proceeds cyclically by phase </a:t>
            </a:r>
            <a:r>
              <a:rPr lang="en-CA" sz="2000"/>
              <a:t>(Chomsky 2000)</a:t>
            </a:r>
            <a:r>
              <a:rPr lang="en-CA"/>
              <a:t>.</a:t>
            </a:r>
          </a:p>
          <a:p>
            <a:r>
              <a:rPr lang="en-CA"/>
              <a:t>Words are built in the syntax </a:t>
            </a:r>
            <a:r>
              <a:rPr lang="en-CA" sz="2000"/>
              <a:t>(e.g. DM, Halle &amp; Marantz 1994)</a:t>
            </a:r>
            <a:r>
              <a:rPr lang="en-CA"/>
              <a:t>.</a:t>
            </a:r>
          </a:p>
          <a:p>
            <a:r>
              <a:rPr lang="en-CA"/>
              <a:t>Phases correspond to phonological spellout domains </a:t>
            </a:r>
            <a:r>
              <a:rPr lang="en-CA" sz="2000"/>
              <a:t>(Newell 2008)</a:t>
            </a:r>
            <a:r>
              <a:rPr lang="en-CA"/>
              <a:t>:</a:t>
            </a:r>
          </a:p>
          <a:p>
            <a:pPr lvl="1"/>
            <a:r>
              <a:rPr lang="en-CA"/>
              <a:t>After each phase is constructed by the syntax, it is passed to the phonology for spellout.</a:t>
            </a:r>
          </a:p>
          <a:p>
            <a:r>
              <a:rPr lang="en-CA"/>
              <a:t>Each phase is spelled out as a chunk:</a:t>
            </a:r>
          </a:p>
          <a:p>
            <a:pPr lvl="1"/>
            <a:r>
              <a:rPr lang="en-CA" i="1"/>
              <a:t>n</a:t>
            </a:r>
            <a:r>
              <a:rPr lang="en-CA"/>
              <a:t>P and DP are phases </a:t>
            </a:r>
            <a:r>
              <a:rPr lang="en-CA" sz="1800"/>
              <a:t>(e.g. Chomsky 2001)</a:t>
            </a:r>
            <a:r>
              <a:rPr lang="en-CA"/>
              <a:t>, so are spellout domains.</a:t>
            </a:r>
          </a:p>
          <a:p>
            <a:pPr lvl="1"/>
            <a:r>
              <a:rPr lang="en-CA"/>
              <a:t>√ and 𝜑P are not phases, so are not.</a:t>
            </a:r>
          </a:p>
          <a:p>
            <a:endParaRPr lang="en-CA"/>
          </a:p>
          <a:p>
            <a:endParaRPr lang="en-CA"/>
          </a:p>
          <a:p>
            <a:endParaRPr lang="en-CA"/>
          </a:p>
        </p:txBody>
      </p:sp>
      <p:sp>
        <p:nvSpPr>
          <p:cNvPr id="4" name="Date Placeholder 3">
            <a:extLst>
              <a:ext uri="{FF2B5EF4-FFF2-40B4-BE49-F238E27FC236}">
                <a16:creationId xmlns:a16="http://schemas.microsoft.com/office/drawing/2014/main" id="{97EE7D22-47C9-C1CE-FA63-5EA70D3280A2}"/>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E7D5BAAF-2DD1-92CB-310C-34474E7B1577}"/>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34CECCFF-7569-512A-C962-77C265991B8B}"/>
              </a:ext>
            </a:extLst>
          </p:cNvPr>
          <p:cNvSpPr>
            <a:spLocks noGrp="1"/>
          </p:cNvSpPr>
          <p:nvPr>
            <p:ph type="sldNum" sz="quarter" idx="12"/>
          </p:nvPr>
        </p:nvSpPr>
        <p:spPr/>
        <p:txBody>
          <a:bodyPr/>
          <a:lstStyle/>
          <a:p>
            <a:fld id="{CEEAE796-31E1-9946-B643-B100DCA73B79}" type="slidenum">
              <a:rPr lang="en-CA"/>
              <a:t>20</a:t>
            </a:fld>
            <a:endParaRPr lang="en-CA"/>
          </a:p>
        </p:txBody>
      </p:sp>
    </p:spTree>
    <p:extLst>
      <p:ext uri="{BB962C8B-B14F-4D97-AF65-F5344CB8AC3E}">
        <p14:creationId xmlns:p14="http://schemas.microsoft.com/office/powerpoint/2010/main" val="2441685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501E-BCA4-4C0B-059C-8D9BCD58DD79}"/>
              </a:ext>
            </a:extLst>
          </p:cNvPr>
          <p:cNvSpPr>
            <a:spLocks noGrp="1"/>
          </p:cNvSpPr>
          <p:nvPr>
            <p:ph type="title"/>
          </p:nvPr>
        </p:nvSpPr>
        <p:spPr/>
        <p:txBody>
          <a:bodyPr/>
          <a:lstStyle/>
          <a:p>
            <a:r>
              <a:rPr lang="en-CA"/>
              <a:t>The phonology of Kirundi nominals</a:t>
            </a:r>
          </a:p>
        </p:txBody>
      </p:sp>
      <p:sp>
        <p:nvSpPr>
          <p:cNvPr id="3" name="Content Placeholder 2">
            <a:extLst>
              <a:ext uri="{FF2B5EF4-FFF2-40B4-BE49-F238E27FC236}">
                <a16:creationId xmlns:a16="http://schemas.microsoft.com/office/drawing/2014/main" id="{5B7A0DAD-825C-A9B4-90C9-D87D542E076F}"/>
              </a:ext>
            </a:extLst>
          </p:cNvPr>
          <p:cNvSpPr>
            <a:spLocks noGrp="1"/>
          </p:cNvSpPr>
          <p:nvPr>
            <p:ph idx="1"/>
          </p:nvPr>
        </p:nvSpPr>
        <p:spPr/>
        <p:txBody>
          <a:bodyPr vert="horz" lIns="91440" tIns="45720" rIns="91440" bIns="45720" rtlCol="0" anchor="t">
            <a:noAutofit/>
          </a:bodyPr>
          <a:lstStyle/>
          <a:p>
            <a:r>
              <a:rPr lang="en-CA" dirty="0">
                <a:latin typeface="Garamond"/>
              </a:rPr>
              <a:t>The augment is an epenthetic vowel which copies the features of the adjacent class prefix </a:t>
            </a:r>
            <a:r>
              <a:rPr lang="en-CA" sz="2000" dirty="0">
                <a:latin typeface="Garamond"/>
              </a:rPr>
              <a:t>(Shanks 2022, cf. Ndayiragije et al. 2012, </a:t>
            </a:r>
            <a:r>
              <a:rPr lang="en-CA" sz="2000" dirty="0" err="1">
                <a:latin typeface="Garamond"/>
              </a:rPr>
              <a:t>Niyondagara</a:t>
            </a:r>
            <a:r>
              <a:rPr lang="en-CA" sz="2000" dirty="0">
                <a:latin typeface="Garamond"/>
              </a:rPr>
              <a:t> 1993)</a:t>
            </a:r>
            <a:r>
              <a:rPr lang="en-CA" dirty="0">
                <a:latin typeface="Garamond"/>
              </a:rPr>
              <a:t>:</a:t>
            </a:r>
          </a:p>
          <a:p>
            <a:pPr lvl="1"/>
            <a:r>
              <a:rPr lang="en-CA" dirty="0">
                <a:latin typeface="Garamond"/>
              </a:rPr>
              <a:t>It is </a:t>
            </a:r>
            <a:r>
              <a:rPr lang="en-CA" dirty="0" err="1">
                <a:latin typeface="Garamond"/>
              </a:rPr>
              <a:t>epenthesized</a:t>
            </a:r>
            <a:r>
              <a:rPr lang="en-CA" dirty="0">
                <a:latin typeface="Garamond"/>
              </a:rPr>
              <a:t> to give phonological content to the features of the 𝜑-head.</a:t>
            </a:r>
          </a:p>
          <a:p>
            <a:pPr lvl="1"/>
            <a:r>
              <a:rPr lang="en-CA" dirty="0">
                <a:latin typeface="Garamond"/>
              </a:rPr>
              <a:t>The augment is weightless (mora-less), since it is epenthetic </a:t>
            </a:r>
            <a:r>
              <a:rPr lang="en-CA" sz="1800" dirty="0">
                <a:latin typeface="Garamond"/>
              </a:rPr>
              <a:t>(e.g. Piggott 1995)</a:t>
            </a:r>
            <a:r>
              <a:rPr lang="en-CA" dirty="0">
                <a:latin typeface="Garamond"/>
              </a:rPr>
              <a:t>.</a:t>
            </a:r>
          </a:p>
          <a:p>
            <a:pPr lvl="1"/>
            <a:r>
              <a:rPr lang="en-CA" dirty="0">
                <a:latin typeface="Garamond"/>
              </a:rPr>
              <a:t>Its copying of vowel features from the class prefix can fail if the class prefix contains no vowels (e.g. null and N classes), giving default [</a:t>
            </a:r>
            <a:r>
              <a:rPr lang="en-CA" dirty="0" err="1">
                <a:latin typeface="Garamond"/>
              </a:rPr>
              <a:t>i</a:t>
            </a:r>
            <a:r>
              <a:rPr lang="en-CA" dirty="0">
                <a:latin typeface="Garamond"/>
              </a:rPr>
              <a:t>-].</a:t>
            </a:r>
          </a:p>
          <a:p>
            <a:pPr marL="0" indent="0">
              <a:spcBef>
                <a:spcPts val="0"/>
              </a:spcBef>
              <a:buNone/>
            </a:pPr>
            <a:endParaRPr lang="en-CA"/>
          </a:p>
          <a:p>
            <a:pPr marL="0" indent="0">
              <a:spcBef>
                <a:spcPts val="0"/>
              </a:spcBef>
              <a:buNone/>
            </a:pPr>
            <a:r>
              <a:rPr lang="en-CA">
                <a:latin typeface="Garamond"/>
              </a:rPr>
              <a:t>(10)	a.	u</a:t>
            </a:r>
            <a:r>
              <a:rPr lang="en-CA" baseline="-25000" err="1">
                <a:latin typeface="Garamond"/>
              </a:rPr>
              <a:t>x</a:t>
            </a:r>
            <a:r>
              <a:rPr lang="en-CA" err="1">
                <a:latin typeface="Garamond"/>
              </a:rPr>
              <a:t>mu</a:t>
            </a:r>
            <a:r>
              <a:rPr lang="en-CA" baseline="-25000" err="1">
                <a:latin typeface="Garamond"/>
              </a:rPr>
              <a:t>x</a:t>
            </a:r>
            <a:r>
              <a:rPr lang="en-CA" err="1">
                <a:latin typeface="Garamond"/>
              </a:rPr>
              <a:t>goré</a:t>
            </a:r>
            <a:r>
              <a:rPr lang="en-CA">
                <a:latin typeface="Garamond"/>
              </a:rPr>
              <a:t>		b.	</a:t>
            </a:r>
            <a:r>
              <a:rPr lang="en-CA" err="1">
                <a:latin typeface="Garamond"/>
              </a:rPr>
              <a:t>i</a:t>
            </a:r>
            <a:r>
              <a:rPr lang="en-CA" baseline="-25000" err="1">
                <a:latin typeface="Garamond"/>
              </a:rPr>
              <a:t>y</a:t>
            </a:r>
            <a:r>
              <a:rPr lang="en-CA" err="1">
                <a:latin typeface="Garamond"/>
              </a:rPr>
              <a:t>nká</a:t>
            </a:r>
            <a:endParaRPr lang="en-CA">
              <a:latin typeface="Garamond"/>
            </a:endParaRPr>
          </a:p>
          <a:p>
            <a:pPr marL="0" indent="0">
              <a:spcBef>
                <a:spcPts val="0"/>
              </a:spcBef>
              <a:buNone/>
            </a:pPr>
            <a:r>
              <a:rPr lang="en-CA" dirty="0">
                <a:latin typeface="Garamond"/>
              </a:rPr>
              <a:t>		V-mu-gore			V-N-</a:t>
            </a:r>
            <a:r>
              <a:rPr lang="en-CA" dirty="0" err="1">
                <a:latin typeface="Garamond"/>
              </a:rPr>
              <a:t>ká</a:t>
            </a:r>
            <a:endParaRPr lang="en-CA" dirty="0">
              <a:latin typeface="Garamond"/>
            </a:endParaRPr>
          </a:p>
          <a:p>
            <a:pPr marL="0" indent="0">
              <a:spcBef>
                <a:spcPts val="0"/>
              </a:spcBef>
              <a:buNone/>
            </a:pPr>
            <a:r>
              <a:rPr lang="en-CA" dirty="0">
                <a:latin typeface="Garamond"/>
              </a:rPr>
              <a:t>		</a:t>
            </a:r>
            <a:r>
              <a:rPr lang="en-CA" cap="small" dirty="0">
                <a:latin typeface="Garamond"/>
              </a:rPr>
              <a:t>aug</a:t>
            </a:r>
            <a:r>
              <a:rPr lang="en-CA" dirty="0">
                <a:latin typeface="Garamond"/>
              </a:rPr>
              <a:t>-1-woman		</a:t>
            </a:r>
            <a:r>
              <a:rPr lang="en-CA" cap="small" dirty="0">
                <a:latin typeface="Garamond"/>
              </a:rPr>
              <a:t>aug</a:t>
            </a:r>
            <a:r>
              <a:rPr lang="en-CA" dirty="0">
                <a:latin typeface="Garamond"/>
              </a:rPr>
              <a:t>-9-cow</a:t>
            </a:r>
          </a:p>
          <a:p>
            <a:pPr marL="0" indent="0">
              <a:spcBef>
                <a:spcPts val="0"/>
              </a:spcBef>
              <a:buNone/>
            </a:pPr>
            <a:r>
              <a:rPr lang="en-CA" dirty="0">
                <a:latin typeface="Garamond"/>
              </a:rPr>
              <a:t>		‘woman’			‘cow’</a:t>
            </a:r>
          </a:p>
        </p:txBody>
      </p:sp>
      <p:sp>
        <p:nvSpPr>
          <p:cNvPr id="4" name="Date Placeholder 3">
            <a:extLst>
              <a:ext uri="{FF2B5EF4-FFF2-40B4-BE49-F238E27FC236}">
                <a16:creationId xmlns:a16="http://schemas.microsoft.com/office/drawing/2014/main" id="{B4AFAC1D-994D-A535-DB56-733E635ED08B}"/>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F06B1227-4483-8A32-5FC0-A18150AFB738}"/>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46DCE24B-AA8A-B59F-17E9-CFB065E3C51A}"/>
              </a:ext>
            </a:extLst>
          </p:cNvPr>
          <p:cNvSpPr>
            <a:spLocks noGrp="1"/>
          </p:cNvSpPr>
          <p:nvPr>
            <p:ph type="sldNum" sz="quarter" idx="12"/>
          </p:nvPr>
        </p:nvSpPr>
        <p:spPr/>
        <p:txBody>
          <a:bodyPr/>
          <a:lstStyle/>
          <a:p>
            <a:fld id="{CEEAE796-31E1-9946-B643-B100DCA73B79}" type="slidenum">
              <a:rPr lang="en-CA"/>
              <a:t>21</a:t>
            </a:fld>
            <a:endParaRPr lang="en-CA"/>
          </a:p>
        </p:txBody>
      </p:sp>
    </p:spTree>
    <p:extLst>
      <p:ext uri="{BB962C8B-B14F-4D97-AF65-F5344CB8AC3E}">
        <p14:creationId xmlns:p14="http://schemas.microsoft.com/office/powerpoint/2010/main" val="3175853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501E-BCA4-4C0B-059C-8D9BCD58DD79}"/>
              </a:ext>
            </a:extLst>
          </p:cNvPr>
          <p:cNvSpPr>
            <a:spLocks noGrp="1"/>
          </p:cNvSpPr>
          <p:nvPr>
            <p:ph type="title"/>
          </p:nvPr>
        </p:nvSpPr>
        <p:spPr/>
        <p:txBody>
          <a:bodyPr/>
          <a:lstStyle/>
          <a:p>
            <a:r>
              <a:rPr lang="en-CA"/>
              <a:t>The phonology of Kirundi nominals</a:t>
            </a:r>
          </a:p>
        </p:txBody>
      </p:sp>
      <p:sp>
        <p:nvSpPr>
          <p:cNvPr id="3" name="Content Placeholder 2">
            <a:extLst>
              <a:ext uri="{FF2B5EF4-FFF2-40B4-BE49-F238E27FC236}">
                <a16:creationId xmlns:a16="http://schemas.microsoft.com/office/drawing/2014/main" id="{5B7A0DAD-825C-A9B4-90C9-D87D542E076F}"/>
              </a:ext>
            </a:extLst>
          </p:cNvPr>
          <p:cNvSpPr>
            <a:spLocks noGrp="1"/>
          </p:cNvSpPr>
          <p:nvPr>
            <p:ph idx="1"/>
          </p:nvPr>
        </p:nvSpPr>
        <p:spPr/>
        <p:txBody>
          <a:bodyPr>
            <a:noAutofit/>
          </a:bodyPr>
          <a:lstStyle/>
          <a:p>
            <a:r>
              <a:rPr lang="en-CA"/>
              <a:t>Null and N class noun class prefixes have complex underlying forms which explain phonological asymmetries between them and CV classes </a:t>
            </a:r>
            <a:r>
              <a:rPr lang="en-CA" sz="2000"/>
              <a:t>(Shanks 2023, cf. </a:t>
            </a:r>
            <a:r>
              <a:rPr lang="en-CA" sz="2000" err="1"/>
              <a:t>Choti</a:t>
            </a:r>
            <a:r>
              <a:rPr lang="en-CA" sz="2000"/>
              <a:t> 2015 for Kinyarwanda, </a:t>
            </a:r>
            <a:r>
              <a:rPr lang="en-CA" sz="2000" err="1"/>
              <a:t>Ndayiragije</a:t>
            </a:r>
            <a:r>
              <a:rPr lang="en-CA" sz="2000"/>
              <a:t> et al. 2012)</a:t>
            </a:r>
            <a:r>
              <a:rPr lang="en-CA"/>
              <a:t>.</a:t>
            </a:r>
          </a:p>
          <a:p>
            <a:r>
              <a:rPr lang="en-CA"/>
              <a:t>Both non-CV class prefixes are underlyingly </a:t>
            </a:r>
            <a:r>
              <a:rPr lang="en-CA" err="1"/>
              <a:t>moraic</a:t>
            </a:r>
            <a:r>
              <a:rPr lang="en-CA"/>
              <a:t>, showing complex weight effects (beyond the scope of this talk).</a:t>
            </a:r>
          </a:p>
          <a:p>
            <a:r>
              <a:rPr lang="en-CA"/>
              <a:t>N class prefixes are underlyingly /</a:t>
            </a:r>
            <a:r>
              <a:rPr lang="en-CA" err="1"/>
              <a:t>N</a:t>
            </a:r>
            <a:r>
              <a:rPr lang="en-CA" baseline="-25000" err="1"/>
              <a:t>μ</a:t>
            </a:r>
            <a:r>
              <a:rPr lang="en-CA"/>
              <a:t>/, while “null” class prefixes are /</a:t>
            </a:r>
            <a:r>
              <a:rPr lang="en-CA" err="1"/>
              <a:t>Ø</a:t>
            </a:r>
            <a:r>
              <a:rPr lang="en-CA" baseline="-25000" err="1"/>
              <a:t>μ</a:t>
            </a:r>
            <a:r>
              <a:rPr lang="en-CA"/>
              <a:t>/.</a:t>
            </a:r>
          </a:p>
        </p:txBody>
      </p:sp>
      <p:sp>
        <p:nvSpPr>
          <p:cNvPr id="4" name="Date Placeholder 3">
            <a:extLst>
              <a:ext uri="{FF2B5EF4-FFF2-40B4-BE49-F238E27FC236}">
                <a16:creationId xmlns:a16="http://schemas.microsoft.com/office/drawing/2014/main" id="{B4AFAC1D-994D-A535-DB56-733E635ED08B}"/>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F06B1227-4483-8A32-5FC0-A18150AFB738}"/>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46DCE24B-AA8A-B59F-17E9-CFB065E3C51A}"/>
              </a:ext>
            </a:extLst>
          </p:cNvPr>
          <p:cNvSpPr>
            <a:spLocks noGrp="1"/>
          </p:cNvSpPr>
          <p:nvPr>
            <p:ph type="sldNum" sz="quarter" idx="12"/>
          </p:nvPr>
        </p:nvSpPr>
        <p:spPr/>
        <p:txBody>
          <a:bodyPr/>
          <a:lstStyle/>
          <a:p>
            <a:fld id="{CEEAE796-31E1-9946-B643-B100DCA73B79}" type="slidenum">
              <a:rPr lang="en-CA"/>
              <a:t>22</a:t>
            </a:fld>
            <a:endParaRPr lang="en-CA"/>
          </a:p>
        </p:txBody>
      </p:sp>
    </p:spTree>
    <p:extLst>
      <p:ext uri="{BB962C8B-B14F-4D97-AF65-F5344CB8AC3E}">
        <p14:creationId xmlns:p14="http://schemas.microsoft.com/office/powerpoint/2010/main" val="2775729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E88C-0EC2-A71D-410A-CDFEE0D9F7FA}"/>
              </a:ext>
            </a:extLst>
          </p:cNvPr>
          <p:cNvSpPr>
            <a:spLocks noGrp="1"/>
          </p:cNvSpPr>
          <p:nvPr>
            <p:ph type="title"/>
          </p:nvPr>
        </p:nvSpPr>
        <p:spPr/>
        <p:txBody>
          <a:bodyPr/>
          <a:lstStyle/>
          <a:p>
            <a:r>
              <a:rPr lang="en-CA"/>
              <a:t>The phonology of locative phrases</a:t>
            </a:r>
          </a:p>
        </p:txBody>
      </p:sp>
      <p:sp>
        <p:nvSpPr>
          <p:cNvPr id="3" name="Content Placeholder 2">
            <a:extLst>
              <a:ext uri="{FF2B5EF4-FFF2-40B4-BE49-F238E27FC236}">
                <a16:creationId xmlns:a16="http://schemas.microsoft.com/office/drawing/2014/main" id="{CA12881B-D032-3EB4-62D4-F7139F5D65E1}"/>
              </a:ext>
            </a:extLst>
          </p:cNvPr>
          <p:cNvSpPr>
            <a:spLocks noGrp="1"/>
          </p:cNvSpPr>
          <p:nvPr>
            <p:ph idx="1"/>
          </p:nvPr>
        </p:nvSpPr>
        <p:spPr/>
        <p:txBody>
          <a:bodyPr>
            <a:normAutofit fontScale="92500" lnSpcReduction="10000"/>
          </a:bodyPr>
          <a:lstStyle/>
          <a:p>
            <a:r>
              <a:rPr lang="en-CA" dirty="0"/>
              <a:t>Locative phrases with regular augmented nouns underlyingly contain the augment </a:t>
            </a:r>
            <a:r>
              <a:rPr lang="en-CA" sz="2200" dirty="0"/>
              <a:t>(Shanks 2022)</a:t>
            </a:r>
            <a:r>
              <a:rPr lang="en-CA" dirty="0"/>
              <a:t>:</a:t>
            </a:r>
          </a:p>
          <a:p>
            <a:pPr lvl="1"/>
            <a:r>
              <a:rPr lang="en-CA" dirty="0"/>
              <a:t>No augment surfaces in locatives with CV class nouns (11a).</a:t>
            </a:r>
          </a:p>
          <a:p>
            <a:pPr lvl="1"/>
            <a:r>
              <a:rPr lang="en-CA" dirty="0"/>
              <a:t>But it does surface with null class nouns (11b).</a:t>
            </a:r>
          </a:p>
          <a:p>
            <a:pPr marL="457200" lvl="1" indent="0">
              <a:buNone/>
            </a:pPr>
            <a:endParaRPr lang="en-CA" dirty="0"/>
          </a:p>
          <a:p>
            <a:pPr marL="0" indent="0">
              <a:spcBef>
                <a:spcPts val="0"/>
              </a:spcBef>
              <a:buNone/>
            </a:pPr>
            <a:r>
              <a:rPr lang="en-US" dirty="0">
                <a:latin typeface="Garamond"/>
              </a:rPr>
              <a:t>(11) a.   mu         </a:t>
            </a:r>
            <a:r>
              <a:rPr lang="en-US" dirty="0" err="1">
                <a:latin typeface="Garamond"/>
              </a:rPr>
              <a:t>murima</a:t>
            </a:r>
            <a:r>
              <a:rPr lang="en-US" dirty="0">
                <a:latin typeface="Garamond"/>
              </a:rPr>
              <a:t>			b.   </a:t>
            </a:r>
            <a:r>
              <a:rPr lang="en-US" dirty="0" err="1">
                <a:latin typeface="Garamond"/>
              </a:rPr>
              <a:t>mw’iishuúre</a:t>
            </a:r>
            <a:endParaRPr lang="en-US" dirty="0">
              <a:latin typeface="Garamond"/>
            </a:endParaRPr>
          </a:p>
          <a:p>
            <a:pPr marL="0" indent="0">
              <a:spcBef>
                <a:spcPts val="0"/>
              </a:spcBef>
              <a:buNone/>
            </a:pPr>
            <a:r>
              <a:rPr lang="en-US" dirty="0">
                <a:latin typeface="Garamond"/>
              </a:rPr>
              <a:t>             mu         V-mu-</a:t>
            </a:r>
            <a:r>
              <a:rPr lang="en-US" dirty="0" err="1">
                <a:latin typeface="Garamond"/>
              </a:rPr>
              <a:t>rima</a:t>
            </a:r>
            <a:r>
              <a:rPr lang="en-US" dirty="0">
                <a:latin typeface="Garamond"/>
              </a:rPr>
              <a:t>			      mu         V-Ø-</a:t>
            </a:r>
            <a:r>
              <a:rPr lang="en-US" dirty="0" err="1">
                <a:latin typeface="Garamond"/>
              </a:rPr>
              <a:t>shuúre</a:t>
            </a:r>
            <a:endParaRPr lang="en-US" dirty="0">
              <a:latin typeface="Garamond"/>
            </a:endParaRPr>
          </a:p>
          <a:p>
            <a:pPr marL="0" indent="0">
              <a:spcBef>
                <a:spcPts val="0"/>
              </a:spcBef>
              <a:buNone/>
            </a:pPr>
            <a:r>
              <a:rPr lang="en-US" dirty="0">
                <a:latin typeface="Garamond"/>
              </a:rPr>
              <a:t>	  in	    </a:t>
            </a:r>
            <a:r>
              <a:rPr lang="en-US" cap="small" dirty="0">
                <a:latin typeface="Garamond"/>
              </a:rPr>
              <a:t>aug</a:t>
            </a:r>
            <a:r>
              <a:rPr lang="en-US" dirty="0">
                <a:latin typeface="Garamond"/>
              </a:rPr>
              <a:t>-3-field			      in</a:t>
            </a:r>
            <a:r>
              <a:rPr lang="en-US" cap="small" dirty="0">
                <a:latin typeface="Garamond"/>
              </a:rPr>
              <a:t>           aug-5</a:t>
            </a:r>
            <a:r>
              <a:rPr lang="en-US" dirty="0">
                <a:latin typeface="Garamond"/>
              </a:rPr>
              <a:t>-school</a:t>
            </a:r>
          </a:p>
          <a:p>
            <a:pPr marL="0" indent="0">
              <a:spcBef>
                <a:spcPts val="0"/>
              </a:spcBef>
              <a:buNone/>
            </a:pPr>
            <a:r>
              <a:rPr lang="en-US" dirty="0">
                <a:latin typeface="Garamond"/>
              </a:rPr>
              <a:t>             ‘in a field’				     ‘in a school’</a:t>
            </a:r>
          </a:p>
          <a:p>
            <a:pPr marL="0" indent="0">
              <a:spcBef>
                <a:spcPts val="0"/>
              </a:spcBef>
              <a:buNone/>
            </a:pPr>
            <a:endParaRPr lang="en-CA" dirty="0"/>
          </a:p>
          <a:p>
            <a:r>
              <a:rPr lang="en-CA" dirty="0"/>
              <a:t>Asymmetries in deletion are due to the underlying form of class prefixes rather than syntax </a:t>
            </a:r>
            <a:r>
              <a:rPr lang="en-CA" sz="2000" dirty="0"/>
              <a:t>(Shanks 2023)</a:t>
            </a:r>
            <a:r>
              <a:rPr lang="en-CA" dirty="0"/>
              <a:t>.</a:t>
            </a:r>
          </a:p>
        </p:txBody>
      </p:sp>
      <p:sp>
        <p:nvSpPr>
          <p:cNvPr id="4" name="Date Placeholder 3">
            <a:extLst>
              <a:ext uri="{FF2B5EF4-FFF2-40B4-BE49-F238E27FC236}">
                <a16:creationId xmlns:a16="http://schemas.microsoft.com/office/drawing/2014/main" id="{47C096D3-3174-B109-71DF-43782AFCE8D2}"/>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C74965BB-124B-6636-FE2D-0C08B389870B}"/>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90D0FAB4-6984-3C43-1BD3-CC5AECFB73CE}"/>
              </a:ext>
            </a:extLst>
          </p:cNvPr>
          <p:cNvSpPr>
            <a:spLocks noGrp="1"/>
          </p:cNvSpPr>
          <p:nvPr>
            <p:ph type="sldNum" sz="quarter" idx="12"/>
          </p:nvPr>
        </p:nvSpPr>
        <p:spPr/>
        <p:txBody>
          <a:bodyPr/>
          <a:lstStyle/>
          <a:p>
            <a:fld id="{CEEAE796-31E1-9946-B643-B100DCA73B79}" type="slidenum">
              <a:rPr lang="en-CA"/>
              <a:t>23</a:t>
            </a:fld>
            <a:endParaRPr lang="en-CA"/>
          </a:p>
        </p:txBody>
      </p:sp>
    </p:spTree>
    <p:extLst>
      <p:ext uri="{BB962C8B-B14F-4D97-AF65-F5344CB8AC3E}">
        <p14:creationId xmlns:p14="http://schemas.microsoft.com/office/powerpoint/2010/main" val="3162757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2893-007C-C152-3620-63DA3BD0B5F7}"/>
              </a:ext>
            </a:extLst>
          </p:cNvPr>
          <p:cNvSpPr>
            <a:spLocks noGrp="1"/>
          </p:cNvSpPr>
          <p:nvPr>
            <p:ph type="title"/>
          </p:nvPr>
        </p:nvSpPr>
        <p:spPr/>
        <p:txBody>
          <a:bodyPr/>
          <a:lstStyle/>
          <a:p>
            <a:r>
              <a:rPr lang="en-CA">
                <a:latin typeface="Avenir Black"/>
              </a:rPr>
              <a:t>Proposal</a:t>
            </a:r>
            <a:endParaRPr lang="en-CA"/>
          </a:p>
        </p:txBody>
      </p:sp>
      <p:sp>
        <p:nvSpPr>
          <p:cNvPr id="3" name="Content Placeholder 2">
            <a:extLst>
              <a:ext uri="{FF2B5EF4-FFF2-40B4-BE49-F238E27FC236}">
                <a16:creationId xmlns:a16="http://schemas.microsoft.com/office/drawing/2014/main" id="{9E52EFF6-32FB-23A7-245C-A06F3388949B}"/>
              </a:ext>
            </a:extLst>
          </p:cNvPr>
          <p:cNvSpPr>
            <a:spLocks noGrp="1"/>
          </p:cNvSpPr>
          <p:nvPr>
            <p:ph type="body" idx="1"/>
          </p:nvPr>
        </p:nvSpPr>
        <p:spPr/>
        <p:txBody>
          <a:bodyPr/>
          <a:lstStyle/>
          <a:p>
            <a:endParaRPr lang="en-CA"/>
          </a:p>
        </p:txBody>
      </p:sp>
      <p:sp>
        <p:nvSpPr>
          <p:cNvPr id="4" name="Date Placeholder 3">
            <a:extLst>
              <a:ext uri="{FF2B5EF4-FFF2-40B4-BE49-F238E27FC236}">
                <a16:creationId xmlns:a16="http://schemas.microsoft.com/office/drawing/2014/main" id="{CC2A25CD-D540-5839-163C-783473126D07}"/>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5C91C7DC-1BC4-A509-4E3B-3DF4AADAE12C}"/>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4CC5F694-1E60-B1B2-C768-09A0C28BEC1E}"/>
              </a:ext>
            </a:extLst>
          </p:cNvPr>
          <p:cNvSpPr>
            <a:spLocks noGrp="1"/>
          </p:cNvSpPr>
          <p:nvPr>
            <p:ph type="sldNum" sz="quarter" idx="12"/>
          </p:nvPr>
        </p:nvSpPr>
        <p:spPr/>
        <p:txBody>
          <a:bodyPr/>
          <a:lstStyle/>
          <a:p>
            <a:fld id="{CEEAE796-31E1-9946-B643-B100DCA73B79}" type="slidenum">
              <a:rPr lang="en-CA"/>
              <a:t>24</a:t>
            </a:fld>
            <a:endParaRPr lang="en-CA"/>
          </a:p>
        </p:txBody>
      </p:sp>
    </p:spTree>
    <p:extLst>
      <p:ext uri="{BB962C8B-B14F-4D97-AF65-F5344CB8AC3E}">
        <p14:creationId xmlns:p14="http://schemas.microsoft.com/office/powerpoint/2010/main" val="2525733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D8C2-5378-6E0A-9873-6BD301E66FA3}"/>
              </a:ext>
            </a:extLst>
          </p:cNvPr>
          <p:cNvSpPr>
            <a:spLocks noGrp="1"/>
          </p:cNvSpPr>
          <p:nvPr>
            <p:ph type="title"/>
          </p:nvPr>
        </p:nvSpPr>
        <p:spPr/>
        <p:txBody>
          <a:bodyPr/>
          <a:lstStyle/>
          <a:p>
            <a:r>
              <a:rPr lang="en-CA"/>
              <a:t>Summary</a:t>
            </a:r>
          </a:p>
        </p:txBody>
      </p:sp>
      <p:sp>
        <p:nvSpPr>
          <p:cNvPr id="9" name="Text Placeholder 8">
            <a:extLst>
              <a:ext uri="{FF2B5EF4-FFF2-40B4-BE49-F238E27FC236}">
                <a16:creationId xmlns:a16="http://schemas.microsoft.com/office/drawing/2014/main" id="{38B71000-FF93-8412-5C09-ED04350271C6}"/>
              </a:ext>
            </a:extLst>
          </p:cNvPr>
          <p:cNvSpPr>
            <a:spLocks noGrp="1"/>
          </p:cNvSpPr>
          <p:nvPr>
            <p:ph type="body" idx="1"/>
          </p:nvPr>
        </p:nvSpPr>
        <p:spPr/>
        <p:txBody>
          <a:bodyPr/>
          <a:lstStyle/>
          <a:p>
            <a:r>
              <a:rPr lang="en-CA">
                <a:latin typeface="Avenir Black" panose="02000503020000020003" pitchFamily="2" charset="0"/>
              </a:rPr>
              <a:t>Realization of the augment</a:t>
            </a:r>
          </a:p>
        </p:txBody>
      </p:sp>
      <p:sp>
        <p:nvSpPr>
          <p:cNvPr id="10" name="Text Placeholder 9">
            <a:extLst>
              <a:ext uri="{FF2B5EF4-FFF2-40B4-BE49-F238E27FC236}">
                <a16:creationId xmlns:a16="http://schemas.microsoft.com/office/drawing/2014/main" id="{645200B1-1A8E-4056-C9A3-A8C3CEBB26CE}"/>
              </a:ext>
            </a:extLst>
          </p:cNvPr>
          <p:cNvSpPr>
            <a:spLocks noGrp="1"/>
          </p:cNvSpPr>
          <p:nvPr>
            <p:ph type="body" sz="quarter" idx="3"/>
          </p:nvPr>
        </p:nvSpPr>
        <p:spPr/>
        <p:txBody>
          <a:bodyPr/>
          <a:lstStyle/>
          <a:p>
            <a:r>
              <a:rPr lang="en-CA">
                <a:latin typeface="Avenir Black" panose="02000503020000020003" pitchFamily="2" charset="0"/>
              </a:rPr>
              <a:t>Locative alternations</a:t>
            </a:r>
          </a:p>
        </p:txBody>
      </p:sp>
      <p:sp>
        <p:nvSpPr>
          <p:cNvPr id="4" name="Date Placeholder 3">
            <a:extLst>
              <a:ext uri="{FF2B5EF4-FFF2-40B4-BE49-F238E27FC236}">
                <a16:creationId xmlns:a16="http://schemas.microsoft.com/office/drawing/2014/main" id="{024B6725-DAD8-5E23-B572-BC4F212BDF60}"/>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208943DE-91B6-57A9-FB39-C7FCD4F96E25}"/>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581084AA-F739-42BE-CAE9-BB924FEA58A1}"/>
              </a:ext>
            </a:extLst>
          </p:cNvPr>
          <p:cNvSpPr>
            <a:spLocks noGrp="1"/>
          </p:cNvSpPr>
          <p:nvPr>
            <p:ph type="sldNum" sz="quarter" idx="12"/>
          </p:nvPr>
        </p:nvSpPr>
        <p:spPr/>
        <p:txBody>
          <a:bodyPr/>
          <a:lstStyle/>
          <a:p>
            <a:fld id="{CEEAE796-31E1-9946-B643-B100DCA73B79}" type="slidenum">
              <a:rPr lang="en-CA"/>
              <a:t>25</a:t>
            </a:fld>
            <a:endParaRPr lang="en-CA"/>
          </a:p>
        </p:txBody>
      </p:sp>
      <p:graphicFrame>
        <p:nvGraphicFramePr>
          <p:cNvPr id="13" name="Content Placeholder 7">
            <a:extLst>
              <a:ext uri="{FF2B5EF4-FFF2-40B4-BE49-F238E27FC236}">
                <a16:creationId xmlns:a16="http://schemas.microsoft.com/office/drawing/2014/main" id="{98B09003-F1FF-9681-6E73-DB85DD597513}"/>
              </a:ext>
            </a:extLst>
          </p:cNvPr>
          <p:cNvGraphicFramePr>
            <a:graphicFrameLocks noGrp="1"/>
          </p:cNvGraphicFramePr>
          <p:nvPr>
            <p:ph sz="half" idx="2"/>
          </p:nvPr>
        </p:nvGraphicFramePr>
        <p:xfrm>
          <a:off x="839788" y="2572385"/>
          <a:ext cx="5183187" cy="3377365"/>
        </p:xfrm>
        <a:graphic>
          <a:graphicData uri="http://schemas.openxmlformats.org/drawingml/2006/table">
            <a:tbl>
              <a:tblPr firstRow="1" bandRow="1">
                <a:tableStyleId>{5C22544A-7EE6-4342-B048-85BDC9FD1C3A}</a:tableStyleId>
              </a:tblPr>
              <a:tblGrid>
                <a:gridCol w="1649109">
                  <a:extLst>
                    <a:ext uri="{9D8B030D-6E8A-4147-A177-3AD203B41FA5}">
                      <a16:colId xmlns:a16="http://schemas.microsoft.com/office/drawing/2014/main" val="3554404250"/>
                    </a:ext>
                  </a:extLst>
                </a:gridCol>
                <a:gridCol w="1767039">
                  <a:extLst>
                    <a:ext uri="{9D8B030D-6E8A-4147-A177-3AD203B41FA5}">
                      <a16:colId xmlns:a16="http://schemas.microsoft.com/office/drawing/2014/main" val="1168434833"/>
                    </a:ext>
                  </a:extLst>
                </a:gridCol>
                <a:gridCol w="1767039">
                  <a:extLst>
                    <a:ext uri="{9D8B030D-6E8A-4147-A177-3AD203B41FA5}">
                      <a16:colId xmlns:a16="http://schemas.microsoft.com/office/drawing/2014/main" val="4228951421"/>
                    </a:ext>
                  </a:extLst>
                </a:gridCol>
              </a:tblGrid>
              <a:tr h="875895">
                <a:tc>
                  <a:txBody>
                    <a:bodyPr/>
                    <a:lstStyle/>
                    <a:p>
                      <a:endParaRPr lang="en-CA" sz="2800" b="1" i="0">
                        <a:latin typeface="Avenir Black" panose="02000503020000020003" pitchFamily="2" charset="0"/>
                      </a:endParaRPr>
                    </a:p>
                  </a:txBody>
                  <a:tcPr/>
                </a:tc>
                <a:tc>
                  <a:txBody>
                    <a:bodyPr/>
                    <a:lstStyle/>
                    <a:p>
                      <a:pPr algn="ctr"/>
                      <a:r>
                        <a:rPr lang="en-CA" sz="2800" b="1" i="0">
                          <a:latin typeface="Avenir Black" panose="02000503020000020003" pitchFamily="2" charset="0"/>
                        </a:rPr>
                        <a:t>CV-class </a:t>
                      </a:r>
                      <a:r>
                        <a:rPr lang="en-CA" sz="2800" b="1" i="0" cap="small" baseline="0" err="1">
                          <a:latin typeface="Avenir Black" panose="02000503020000020003" pitchFamily="2" charset="0"/>
                        </a:rPr>
                        <a:t>aug</a:t>
                      </a:r>
                      <a:endParaRPr lang="en-CA" sz="2800" b="1" i="0" cap="small" baseline="0">
                        <a:latin typeface="Avenir Black" panose="02000503020000020003"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800" b="1" i="0" err="1">
                          <a:latin typeface="Avenir Black" panose="02000503020000020003" pitchFamily="2" charset="0"/>
                        </a:rPr>
                        <a:t>Ø</a:t>
                      </a:r>
                      <a:r>
                        <a:rPr lang="en-CA" sz="2800" b="1" i="0">
                          <a:latin typeface="Avenir Black" panose="02000503020000020003" pitchFamily="2" charset="0"/>
                        </a:rPr>
                        <a:t>-class </a:t>
                      </a:r>
                      <a:r>
                        <a:rPr lang="en-CA" sz="2800" b="1" i="0" cap="small" baseline="0" err="1">
                          <a:latin typeface="Avenir Black" panose="02000503020000020003" pitchFamily="2" charset="0"/>
                        </a:rPr>
                        <a:t>aug</a:t>
                      </a:r>
                      <a:endParaRPr lang="en-CA" sz="2800" b="1" i="0">
                        <a:latin typeface="Avenir Black" panose="02000503020000020003" pitchFamily="2" charset="0"/>
                      </a:endParaRPr>
                    </a:p>
                  </a:txBody>
                  <a:tcPr/>
                </a:tc>
                <a:extLst>
                  <a:ext uri="{0D108BD9-81ED-4DB2-BD59-A6C34878D82A}">
                    <a16:rowId xmlns:a16="http://schemas.microsoft.com/office/drawing/2014/main" val="1285953794"/>
                  </a:ext>
                </a:extLst>
              </a:tr>
              <a:tr h="542725">
                <a:tc>
                  <a:txBody>
                    <a:bodyPr/>
                    <a:lstStyle/>
                    <a:p>
                      <a:r>
                        <a:rPr lang="en-CA" sz="2800">
                          <a:latin typeface="Garamond" panose="02020404030301010803" pitchFamily="18" charset="0"/>
                        </a:rPr>
                        <a:t>argument</a:t>
                      </a:r>
                    </a:p>
                  </a:txBody>
                  <a:tcPr anchor="ctr"/>
                </a:tc>
                <a:tc>
                  <a:txBody>
                    <a:bodyPr/>
                    <a:lstStyle/>
                    <a:p>
                      <a:pPr algn="ctr"/>
                      <a:r>
                        <a:rPr lang="en-CA" sz="2800">
                          <a:latin typeface="Garamond" panose="02020404030301010803" pitchFamily="18" charset="0"/>
                        </a:rPr>
                        <a:t>✓</a:t>
                      </a:r>
                    </a:p>
                  </a:txBody>
                  <a:tcPr anchor="ctr"/>
                </a:tc>
                <a:tc>
                  <a:txBody>
                    <a:bodyPr/>
                    <a:lstStyle/>
                    <a:p>
                      <a:pPr algn="ctr"/>
                      <a:r>
                        <a:rPr lang="en-CA" sz="2800">
                          <a:latin typeface="Garamond" panose="02020404030301010803" pitchFamily="18" charset="0"/>
                        </a:rPr>
                        <a:t>✓</a:t>
                      </a:r>
                    </a:p>
                  </a:txBody>
                  <a:tcPr anchor="ctr"/>
                </a:tc>
                <a:extLst>
                  <a:ext uri="{0D108BD9-81ED-4DB2-BD59-A6C34878D82A}">
                    <a16:rowId xmlns:a16="http://schemas.microsoft.com/office/drawing/2014/main" val="3155117435"/>
                  </a:ext>
                </a:extLst>
              </a:tr>
              <a:tr h="875895">
                <a:tc>
                  <a:txBody>
                    <a:bodyPr/>
                    <a:lstStyle/>
                    <a:p>
                      <a:r>
                        <a:rPr lang="en-CA" sz="2800">
                          <a:latin typeface="Garamond" panose="02020404030301010803" pitchFamily="18" charset="0"/>
                        </a:rPr>
                        <a:t>locative phrase</a:t>
                      </a:r>
                    </a:p>
                  </a:txBody>
                  <a:tcPr anchor="ctr"/>
                </a:tc>
                <a:tc>
                  <a:txBody>
                    <a:bodyPr/>
                    <a:lstStyle/>
                    <a:p>
                      <a:pPr algn="ctr"/>
                      <a:r>
                        <a:rPr lang="en-CA" sz="2800">
                          <a:latin typeface="Garamond" panose="02020404030301010803" pitchFamily="18" charset="0"/>
                        </a:rPr>
                        <a:t>×</a:t>
                      </a:r>
                    </a:p>
                  </a:txBody>
                  <a:tcPr anchor="ctr"/>
                </a:tc>
                <a:tc>
                  <a:txBody>
                    <a:bodyPr/>
                    <a:lstStyle/>
                    <a:p>
                      <a:pPr algn="ctr"/>
                      <a:r>
                        <a:rPr lang="en-CA" sz="2800">
                          <a:latin typeface="Garamond" panose="02020404030301010803" pitchFamily="18" charset="0"/>
                        </a:rPr>
                        <a:t>✓</a:t>
                      </a:r>
                    </a:p>
                  </a:txBody>
                  <a:tcPr anchor="ctr"/>
                </a:tc>
                <a:extLst>
                  <a:ext uri="{0D108BD9-81ED-4DB2-BD59-A6C34878D82A}">
                    <a16:rowId xmlns:a16="http://schemas.microsoft.com/office/drawing/2014/main" val="2581561092"/>
                  </a:ext>
                </a:extLst>
              </a:tr>
              <a:tr h="875895">
                <a:tc>
                  <a:txBody>
                    <a:bodyPr/>
                    <a:lstStyle/>
                    <a:p>
                      <a:r>
                        <a:rPr lang="en-CA" sz="2800">
                          <a:latin typeface="Garamond" panose="02020404030301010803" pitchFamily="18" charset="0"/>
                        </a:rPr>
                        <a:t>linker phrase</a:t>
                      </a:r>
                    </a:p>
                  </a:txBody>
                  <a:tcPr anchor="ctr"/>
                </a:tc>
                <a:tc>
                  <a:txBody>
                    <a:bodyPr/>
                    <a:lstStyle/>
                    <a:p>
                      <a:pPr algn="ctr"/>
                      <a:r>
                        <a:rPr lang="en-CA" sz="2800">
                          <a:latin typeface="Garamond" panose="02020404030301010803" pitchFamily="18" charset="0"/>
                        </a:rPr>
                        <a:t>✓</a:t>
                      </a:r>
                    </a:p>
                  </a:txBody>
                  <a:tcPr anchor="ctr"/>
                </a:tc>
                <a:tc>
                  <a:txBody>
                    <a:bodyPr/>
                    <a:lstStyle/>
                    <a:p>
                      <a:pPr algn="ctr"/>
                      <a:r>
                        <a:rPr lang="en-CA" sz="2800">
                          <a:latin typeface="Garamond" panose="02020404030301010803" pitchFamily="18" charset="0"/>
                        </a:rPr>
                        <a:t>✓</a:t>
                      </a:r>
                    </a:p>
                  </a:txBody>
                  <a:tcPr anchor="ctr"/>
                </a:tc>
                <a:extLst>
                  <a:ext uri="{0D108BD9-81ED-4DB2-BD59-A6C34878D82A}">
                    <a16:rowId xmlns:a16="http://schemas.microsoft.com/office/drawing/2014/main" val="371933257"/>
                  </a:ext>
                </a:extLst>
              </a:tr>
            </a:tbl>
          </a:graphicData>
        </a:graphic>
      </p:graphicFrame>
      <p:graphicFrame>
        <p:nvGraphicFramePr>
          <p:cNvPr id="14" name="Content Placeholder 7">
            <a:extLst>
              <a:ext uri="{FF2B5EF4-FFF2-40B4-BE49-F238E27FC236}">
                <a16:creationId xmlns:a16="http://schemas.microsoft.com/office/drawing/2014/main" id="{56EA6094-F291-9330-86AD-3468AA385257}"/>
              </a:ext>
            </a:extLst>
          </p:cNvPr>
          <p:cNvGraphicFramePr>
            <a:graphicFrameLocks/>
          </p:cNvGraphicFramePr>
          <p:nvPr/>
        </p:nvGraphicFramePr>
        <p:xfrm>
          <a:off x="6172200" y="2572385"/>
          <a:ext cx="5183187" cy="2432485"/>
        </p:xfrm>
        <a:graphic>
          <a:graphicData uri="http://schemas.openxmlformats.org/drawingml/2006/table">
            <a:tbl>
              <a:tblPr firstRow="1" bandRow="1">
                <a:tableStyleId>{5C22544A-7EE6-4342-B048-85BDC9FD1C3A}</a:tableStyleId>
              </a:tblPr>
              <a:tblGrid>
                <a:gridCol w="1649109">
                  <a:extLst>
                    <a:ext uri="{9D8B030D-6E8A-4147-A177-3AD203B41FA5}">
                      <a16:colId xmlns:a16="http://schemas.microsoft.com/office/drawing/2014/main" val="3554404250"/>
                    </a:ext>
                  </a:extLst>
                </a:gridCol>
                <a:gridCol w="1767039">
                  <a:extLst>
                    <a:ext uri="{9D8B030D-6E8A-4147-A177-3AD203B41FA5}">
                      <a16:colId xmlns:a16="http://schemas.microsoft.com/office/drawing/2014/main" val="1168434833"/>
                    </a:ext>
                  </a:extLst>
                </a:gridCol>
                <a:gridCol w="1767039">
                  <a:extLst>
                    <a:ext uri="{9D8B030D-6E8A-4147-A177-3AD203B41FA5}">
                      <a16:colId xmlns:a16="http://schemas.microsoft.com/office/drawing/2014/main" val="4228951421"/>
                    </a:ext>
                  </a:extLst>
                </a:gridCol>
              </a:tblGrid>
              <a:tr h="875895">
                <a:tc>
                  <a:txBody>
                    <a:bodyPr/>
                    <a:lstStyle/>
                    <a:p>
                      <a:endParaRPr lang="en-CA" sz="2800" b="1" i="0">
                        <a:latin typeface="Avenir Black" panose="02000503020000020003" pitchFamily="2" charset="0"/>
                      </a:endParaRPr>
                    </a:p>
                  </a:txBody>
                  <a:tcPr anchor="ctr"/>
                </a:tc>
                <a:tc>
                  <a:txBody>
                    <a:bodyPr/>
                    <a:lstStyle/>
                    <a:p>
                      <a:pPr algn="ctr"/>
                      <a:r>
                        <a:rPr lang="en-CA" sz="2800" b="1" i="0">
                          <a:latin typeface="Avenir Black" panose="02000503020000020003" pitchFamily="2" charset="0"/>
                        </a:rPr>
                        <a:t>mu,</a:t>
                      </a:r>
                    </a:p>
                    <a:p>
                      <a:pPr algn="ctr"/>
                      <a:r>
                        <a:rPr lang="en-CA" sz="2800" b="1" i="0">
                          <a:latin typeface="Avenir Black" panose="02000503020000020003" pitchFamily="2" charset="0"/>
                        </a:rPr>
                        <a:t>ku</a:t>
                      </a:r>
                      <a:endParaRPr lang="en-CA" sz="2800" b="1" i="0" cap="small" baseline="0">
                        <a:latin typeface="Avenir Black" panose="02000503020000020003"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800" b="1" i="0">
                          <a:latin typeface="Avenir Black" panose="02000503020000020003" pitchFamily="2" charset="0"/>
                        </a:rPr>
                        <a:t>muri,</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sz="2800" b="1" i="0">
                          <a:latin typeface="Avenir Black" panose="02000503020000020003" pitchFamily="2" charset="0"/>
                        </a:rPr>
                        <a:t>kuri</a:t>
                      </a:r>
                    </a:p>
                  </a:txBody>
                  <a:tcPr anchor="ctr"/>
                </a:tc>
                <a:extLst>
                  <a:ext uri="{0D108BD9-81ED-4DB2-BD59-A6C34878D82A}">
                    <a16:rowId xmlns:a16="http://schemas.microsoft.com/office/drawing/2014/main" val="1285953794"/>
                  </a:ext>
                </a:extLst>
              </a:tr>
              <a:tr h="542725">
                <a:tc>
                  <a:txBody>
                    <a:bodyPr/>
                    <a:lstStyle/>
                    <a:p>
                      <a:r>
                        <a:rPr lang="en-CA" sz="2800">
                          <a:latin typeface="Garamond" panose="02020404030301010803" pitchFamily="18" charset="0"/>
                        </a:rPr>
                        <a:t>noun</a:t>
                      </a:r>
                    </a:p>
                  </a:txBody>
                  <a:tcPr anchor="ctr"/>
                </a:tc>
                <a:tc>
                  <a:txBody>
                    <a:bodyPr/>
                    <a:lstStyle/>
                    <a:p>
                      <a:pPr algn="ctr"/>
                      <a:r>
                        <a:rPr lang="en-CA" sz="2800">
                          <a:latin typeface="Garamond" panose="02020404030301010803"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800">
                          <a:latin typeface="Garamond" panose="02020404030301010803" pitchFamily="18" charset="0"/>
                        </a:rPr>
                        <a:t>×</a:t>
                      </a:r>
                    </a:p>
                  </a:txBody>
                  <a:tcPr anchor="ctr"/>
                </a:tc>
                <a:extLst>
                  <a:ext uri="{0D108BD9-81ED-4DB2-BD59-A6C34878D82A}">
                    <a16:rowId xmlns:a16="http://schemas.microsoft.com/office/drawing/2014/main" val="3155117435"/>
                  </a:ext>
                </a:extLst>
              </a:tr>
              <a:tr h="875895">
                <a:tc>
                  <a:txBody>
                    <a:bodyPr/>
                    <a:lstStyle/>
                    <a:p>
                      <a:r>
                        <a:rPr lang="en-CA" sz="2800">
                          <a:latin typeface="Garamond" panose="02020404030301010803" pitchFamily="18" charset="0"/>
                        </a:rPr>
                        <a:t>dem phrase</a:t>
                      </a:r>
                    </a:p>
                  </a:txBody>
                  <a:tcPr anchor="ctr"/>
                </a:tc>
                <a:tc>
                  <a:txBody>
                    <a:bodyPr/>
                    <a:lstStyle/>
                    <a:p>
                      <a:pPr algn="ctr"/>
                      <a:r>
                        <a:rPr lang="en-CA" sz="2800">
                          <a:latin typeface="Garamond" panose="02020404030301010803" pitchFamily="18" charset="0"/>
                        </a:rPr>
                        <a:t>×</a:t>
                      </a:r>
                    </a:p>
                  </a:txBody>
                  <a:tcPr anchor="ctr"/>
                </a:tc>
                <a:tc>
                  <a:txBody>
                    <a:bodyPr/>
                    <a:lstStyle/>
                    <a:p>
                      <a:pPr algn="ctr"/>
                      <a:r>
                        <a:rPr lang="en-CA" sz="2800">
                          <a:latin typeface="Garamond" panose="02020404030301010803" pitchFamily="18" charset="0"/>
                        </a:rPr>
                        <a:t>✓</a:t>
                      </a:r>
                    </a:p>
                  </a:txBody>
                  <a:tcPr anchor="ctr"/>
                </a:tc>
                <a:extLst>
                  <a:ext uri="{0D108BD9-81ED-4DB2-BD59-A6C34878D82A}">
                    <a16:rowId xmlns:a16="http://schemas.microsoft.com/office/drawing/2014/main" val="2581561092"/>
                  </a:ext>
                </a:extLst>
              </a:tr>
            </a:tbl>
          </a:graphicData>
        </a:graphic>
      </p:graphicFrame>
      <p:sp>
        <p:nvSpPr>
          <p:cNvPr id="3" name="Прямоугольник 2">
            <a:extLst>
              <a:ext uri="{FF2B5EF4-FFF2-40B4-BE49-F238E27FC236}">
                <a16:creationId xmlns:a16="http://schemas.microsoft.com/office/drawing/2014/main" id="{E778BB1E-47C1-B6D4-6D46-8A253118CD00}"/>
              </a:ext>
            </a:extLst>
          </p:cNvPr>
          <p:cNvSpPr/>
          <p:nvPr/>
        </p:nvSpPr>
        <p:spPr>
          <a:xfrm>
            <a:off x="6172200" y="3538330"/>
            <a:ext cx="5181600" cy="1577009"/>
          </a:xfrm>
          <a:prstGeom prst="rect">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47287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C74081-60E3-EECE-4516-1B4DB22ED7BB}"/>
              </a:ext>
            </a:extLst>
          </p:cNvPr>
          <p:cNvSpPr>
            <a:spLocks noGrp="1"/>
          </p:cNvSpPr>
          <p:nvPr>
            <p:ph type="title"/>
          </p:nvPr>
        </p:nvSpPr>
        <p:spPr/>
        <p:txBody>
          <a:bodyPr/>
          <a:lstStyle/>
          <a:p>
            <a:r>
              <a:rPr lang="en-CA"/>
              <a:t>Two categories of nominals</a:t>
            </a:r>
          </a:p>
        </p:txBody>
      </p:sp>
      <p:sp>
        <p:nvSpPr>
          <p:cNvPr id="8" name="Content Placeholder 7">
            <a:extLst>
              <a:ext uri="{FF2B5EF4-FFF2-40B4-BE49-F238E27FC236}">
                <a16:creationId xmlns:a16="http://schemas.microsoft.com/office/drawing/2014/main" id="{ED89F92E-B6FC-5E86-823A-BC54312D7FAC}"/>
              </a:ext>
            </a:extLst>
          </p:cNvPr>
          <p:cNvSpPr>
            <a:spLocks noGrp="1"/>
          </p:cNvSpPr>
          <p:nvPr>
            <p:ph idx="1"/>
          </p:nvPr>
        </p:nvSpPr>
        <p:spPr/>
        <p:txBody>
          <a:bodyPr vert="horz" lIns="91440" tIns="45720" rIns="91440" bIns="45720" rtlCol="0" anchor="t">
            <a:normAutofit/>
          </a:bodyPr>
          <a:lstStyle/>
          <a:p>
            <a:r>
              <a:rPr lang="en-CA" b="1" dirty="0">
                <a:latin typeface="Garamond"/>
              </a:rPr>
              <a:t>Hypothesis 1</a:t>
            </a:r>
            <a:r>
              <a:rPr lang="en-CA" dirty="0">
                <a:latin typeface="Garamond"/>
              </a:rPr>
              <a:t>: Both augmented nouns and demonstrative phrases can be arguments, so they have the same structural category.</a:t>
            </a:r>
          </a:p>
          <a:p>
            <a:r>
              <a:rPr lang="en-CA" dirty="0">
                <a:latin typeface="Garamond"/>
              </a:rPr>
              <a:t>However, they differ with regard to locative phrases:</a:t>
            </a:r>
          </a:p>
          <a:p>
            <a:pPr lvl="1"/>
            <a:r>
              <a:rPr lang="en-CA" dirty="0">
                <a:latin typeface="Garamond"/>
              </a:rPr>
              <a:t>Locatives surface as </a:t>
            </a:r>
            <a:r>
              <a:rPr lang="en-CA" i="1" dirty="0">
                <a:latin typeface="Garamond"/>
              </a:rPr>
              <a:t>mu </a:t>
            </a:r>
            <a:r>
              <a:rPr lang="en-CA" dirty="0">
                <a:latin typeface="Garamond"/>
              </a:rPr>
              <a:t>and </a:t>
            </a:r>
            <a:r>
              <a:rPr lang="en-CA" i="1" dirty="0" err="1">
                <a:latin typeface="Garamond"/>
              </a:rPr>
              <a:t>ku</a:t>
            </a:r>
            <a:r>
              <a:rPr lang="en-CA" i="1" dirty="0">
                <a:latin typeface="Garamond"/>
              </a:rPr>
              <a:t> </a:t>
            </a:r>
            <a:r>
              <a:rPr lang="en-CA" dirty="0">
                <a:latin typeface="Garamond"/>
              </a:rPr>
              <a:t>with (underlyingly) augmented nouns (12a).</a:t>
            </a:r>
          </a:p>
          <a:p>
            <a:pPr lvl="1"/>
            <a:r>
              <a:rPr lang="en-CA" dirty="0">
                <a:latin typeface="Garamond"/>
              </a:rPr>
              <a:t>But, they surface as </a:t>
            </a:r>
            <a:r>
              <a:rPr lang="en-CA" i="1" dirty="0">
                <a:latin typeface="Garamond"/>
              </a:rPr>
              <a:t>muri </a:t>
            </a:r>
            <a:r>
              <a:rPr lang="en-CA" dirty="0">
                <a:latin typeface="Garamond"/>
              </a:rPr>
              <a:t>and </a:t>
            </a:r>
            <a:r>
              <a:rPr lang="en-CA" i="1" dirty="0" err="1">
                <a:latin typeface="Garamond"/>
              </a:rPr>
              <a:t>kuri</a:t>
            </a:r>
            <a:r>
              <a:rPr lang="en-CA" dirty="0">
                <a:latin typeface="Garamond"/>
              </a:rPr>
              <a:t> with demonstrative phrases (12b).</a:t>
            </a:r>
          </a:p>
          <a:p>
            <a:pPr marL="0" indent="0">
              <a:spcBef>
                <a:spcPts val="0"/>
              </a:spcBef>
              <a:buNone/>
            </a:pPr>
            <a:endParaRPr lang="en-CA" dirty="0"/>
          </a:p>
          <a:p>
            <a:pPr marL="0" indent="0">
              <a:spcBef>
                <a:spcPts val="0"/>
              </a:spcBef>
              <a:buNone/>
            </a:pPr>
            <a:r>
              <a:rPr lang="en-CA" dirty="0">
                <a:latin typeface="Garamond"/>
              </a:rPr>
              <a:t>(12)   a.    </a:t>
            </a:r>
            <a:r>
              <a:rPr lang="en-CA" dirty="0" err="1">
                <a:latin typeface="Garamond"/>
              </a:rPr>
              <a:t>ku</a:t>
            </a:r>
            <a:r>
              <a:rPr lang="en-CA" dirty="0">
                <a:latin typeface="Garamond"/>
              </a:rPr>
              <a:t>  </a:t>
            </a:r>
            <a:r>
              <a:rPr lang="en-CA" dirty="0" err="1">
                <a:latin typeface="Garamond"/>
              </a:rPr>
              <a:t>nká</a:t>
            </a:r>
            <a:r>
              <a:rPr lang="en-CA" dirty="0">
                <a:latin typeface="Garamond"/>
              </a:rPr>
              <a:t>			b.    </a:t>
            </a:r>
            <a:r>
              <a:rPr lang="en-CA" dirty="0" err="1">
                <a:latin typeface="Garamond"/>
              </a:rPr>
              <a:t>kuri</a:t>
            </a:r>
            <a:r>
              <a:rPr lang="en-CA" dirty="0">
                <a:latin typeface="Garamond"/>
              </a:rPr>
              <a:t>     iyi       </a:t>
            </a:r>
            <a:r>
              <a:rPr lang="en-CA" dirty="0" err="1">
                <a:latin typeface="Garamond"/>
              </a:rPr>
              <a:t>nká</a:t>
            </a:r>
            <a:endParaRPr lang="en-CA" dirty="0">
              <a:latin typeface="Garamond"/>
            </a:endParaRPr>
          </a:p>
          <a:p>
            <a:pPr marL="0" indent="0">
              <a:spcBef>
                <a:spcPts val="0"/>
              </a:spcBef>
              <a:buNone/>
            </a:pPr>
            <a:r>
              <a:rPr lang="en-CA" dirty="0">
                <a:latin typeface="Garamond"/>
              </a:rPr>
              <a:t>                </a:t>
            </a:r>
            <a:r>
              <a:rPr lang="en-CA" dirty="0" err="1">
                <a:latin typeface="Garamond"/>
              </a:rPr>
              <a:t>ku</a:t>
            </a:r>
            <a:r>
              <a:rPr lang="en-CA" dirty="0">
                <a:latin typeface="Garamond"/>
              </a:rPr>
              <a:t>  V-n-</a:t>
            </a:r>
            <a:r>
              <a:rPr lang="en-CA" dirty="0" err="1">
                <a:latin typeface="Garamond"/>
              </a:rPr>
              <a:t>ká</a:t>
            </a:r>
            <a:r>
              <a:rPr lang="en-CA" dirty="0">
                <a:latin typeface="Garamond"/>
              </a:rPr>
              <a:t>                          </a:t>
            </a:r>
            <a:r>
              <a:rPr lang="en-CA" dirty="0" err="1">
                <a:latin typeface="Garamond"/>
              </a:rPr>
              <a:t>ku</a:t>
            </a:r>
            <a:r>
              <a:rPr lang="en-CA" dirty="0">
                <a:latin typeface="Garamond"/>
              </a:rPr>
              <a:t>-ri   iyi       n-</a:t>
            </a:r>
            <a:r>
              <a:rPr lang="en-CA" dirty="0" err="1">
                <a:latin typeface="Garamond"/>
              </a:rPr>
              <a:t>ká</a:t>
            </a:r>
            <a:endParaRPr lang="en-CA" dirty="0">
              <a:latin typeface="Garamond"/>
            </a:endParaRPr>
          </a:p>
          <a:p>
            <a:pPr marL="0" indent="0">
              <a:spcBef>
                <a:spcPts val="0"/>
              </a:spcBef>
              <a:buNone/>
            </a:pPr>
            <a:r>
              <a:rPr lang="en-CA" dirty="0">
                <a:latin typeface="Garamond"/>
              </a:rPr>
              <a:t>	      on  </a:t>
            </a:r>
            <a:r>
              <a:rPr lang="en-CA" cap="small" dirty="0">
                <a:latin typeface="Garamond"/>
              </a:rPr>
              <a:t>aug</a:t>
            </a:r>
            <a:r>
              <a:rPr lang="en-CA" dirty="0">
                <a:latin typeface="Garamond"/>
              </a:rPr>
              <a:t>-9-cow		       on-</a:t>
            </a:r>
            <a:r>
              <a:rPr lang="en-CA" cap="small" dirty="0">
                <a:latin typeface="Garamond"/>
              </a:rPr>
              <a:t>ri  dem.9 </a:t>
            </a:r>
            <a:r>
              <a:rPr lang="en-CA" dirty="0">
                <a:latin typeface="Garamond"/>
              </a:rPr>
              <a:t>9-cow</a:t>
            </a:r>
          </a:p>
          <a:p>
            <a:pPr marL="0" indent="0">
              <a:spcBef>
                <a:spcPts val="0"/>
              </a:spcBef>
              <a:buNone/>
            </a:pPr>
            <a:r>
              <a:rPr lang="en-CA" dirty="0">
                <a:latin typeface="Garamond"/>
              </a:rPr>
              <a:t>	      ‘on the cow’		       ‘on that cow’</a:t>
            </a:r>
          </a:p>
          <a:p>
            <a:pPr marL="0" indent="0">
              <a:buNone/>
            </a:pPr>
            <a:endParaRPr lang="en-CA" dirty="0"/>
          </a:p>
          <a:p>
            <a:pPr marL="0" indent="0">
              <a:buNone/>
            </a:pPr>
            <a:endParaRPr lang="en-CA" dirty="0"/>
          </a:p>
          <a:p>
            <a:pPr marL="0" indent="0">
              <a:buNone/>
            </a:pPr>
            <a:endParaRPr lang="en-CA" dirty="0"/>
          </a:p>
        </p:txBody>
      </p:sp>
      <p:sp>
        <p:nvSpPr>
          <p:cNvPr id="4" name="Date Placeholder 3">
            <a:extLst>
              <a:ext uri="{FF2B5EF4-FFF2-40B4-BE49-F238E27FC236}">
                <a16:creationId xmlns:a16="http://schemas.microsoft.com/office/drawing/2014/main" id="{2949FF2C-3EFA-D230-523B-C301C4BEC90E}"/>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FAEA20AB-677C-6914-871E-EFC1E05F4B5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50FEEA6E-5079-3328-6136-E4964D3C5528}"/>
              </a:ext>
            </a:extLst>
          </p:cNvPr>
          <p:cNvSpPr>
            <a:spLocks noGrp="1"/>
          </p:cNvSpPr>
          <p:nvPr>
            <p:ph type="sldNum" sz="quarter" idx="12"/>
          </p:nvPr>
        </p:nvSpPr>
        <p:spPr/>
        <p:txBody>
          <a:bodyPr/>
          <a:lstStyle/>
          <a:p>
            <a:fld id="{CEEAE796-31E1-9946-B643-B100DCA73B79}" type="slidenum">
              <a:rPr lang="en-CA"/>
              <a:t>26</a:t>
            </a:fld>
            <a:endParaRPr lang="en-CA"/>
          </a:p>
        </p:txBody>
      </p:sp>
    </p:spTree>
    <p:extLst>
      <p:ext uri="{BB962C8B-B14F-4D97-AF65-F5344CB8AC3E}">
        <p14:creationId xmlns:p14="http://schemas.microsoft.com/office/powerpoint/2010/main" val="697651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C74081-60E3-EECE-4516-1B4DB22ED7BB}"/>
              </a:ext>
            </a:extLst>
          </p:cNvPr>
          <p:cNvSpPr>
            <a:spLocks noGrp="1"/>
          </p:cNvSpPr>
          <p:nvPr>
            <p:ph type="title"/>
          </p:nvPr>
        </p:nvSpPr>
        <p:spPr/>
        <p:txBody>
          <a:bodyPr/>
          <a:lstStyle/>
          <a:p>
            <a:r>
              <a:rPr lang="en-CA"/>
              <a:t>Two categories of nominals</a:t>
            </a:r>
          </a:p>
        </p:txBody>
      </p:sp>
      <p:sp>
        <p:nvSpPr>
          <p:cNvPr id="8" name="Content Placeholder 7">
            <a:extLst>
              <a:ext uri="{FF2B5EF4-FFF2-40B4-BE49-F238E27FC236}">
                <a16:creationId xmlns:a16="http://schemas.microsoft.com/office/drawing/2014/main" id="{ED89F92E-B6FC-5E86-823A-BC54312D7FAC}"/>
              </a:ext>
            </a:extLst>
          </p:cNvPr>
          <p:cNvSpPr>
            <a:spLocks noGrp="1"/>
          </p:cNvSpPr>
          <p:nvPr>
            <p:ph idx="1"/>
          </p:nvPr>
        </p:nvSpPr>
        <p:spPr/>
        <p:txBody>
          <a:bodyPr>
            <a:normAutofit/>
          </a:bodyPr>
          <a:lstStyle/>
          <a:p>
            <a:r>
              <a:rPr lang="en-CA" b="1"/>
              <a:t>Hypothesis 2</a:t>
            </a:r>
            <a:r>
              <a:rPr lang="en-CA"/>
              <a:t>: The augment is in D </a:t>
            </a:r>
            <a:r>
              <a:rPr lang="en-CA" sz="2000"/>
              <a:t>(e.g. Ndayiragije et al. 2012)</a:t>
            </a:r>
            <a:r>
              <a:rPr lang="en-CA"/>
              <a:t>, and augmented nouns are DPs. Demonstrative phrases have additional structure </a:t>
            </a:r>
            <a:r>
              <a:rPr lang="en-CA" sz="2000"/>
              <a:t>(e.g. KP/LinkP for Blackfoot, Bliss 2013).</a:t>
            </a:r>
          </a:p>
          <a:p>
            <a:r>
              <a:rPr lang="en-CA"/>
              <a:t>This would account for the distributional asymmetry in locatives, with locatives selecting for a DP complement.</a:t>
            </a:r>
          </a:p>
          <a:p>
            <a:r>
              <a:rPr lang="en-CA"/>
              <a:t>However, since DP is a phase, it would be spelled out by the phonology before merging with the locative.</a:t>
            </a:r>
          </a:p>
          <a:p>
            <a:pPr lvl="1"/>
            <a:r>
              <a:rPr lang="en-CA" sz="2800"/>
              <a:t>This would incorrectly predict that the augment would never delete in locative phrases.</a:t>
            </a:r>
          </a:p>
          <a:p>
            <a:r>
              <a:rPr lang="en-CA" sz="3200"/>
              <a:t>Therefore, augmented nouns must be smaller than DP.</a:t>
            </a:r>
          </a:p>
        </p:txBody>
      </p:sp>
      <p:sp>
        <p:nvSpPr>
          <p:cNvPr id="4" name="Date Placeholder 3">
            <a:extLst>
              <a:ext uri="{FF2B5EF4-FFF2-40B4-BE49-F238E27FC236}">
                <a16:creationId xmlns:a16="http://schemas.microsoft.com/office/drawing/2014/main" id="{2949FF2C-3EFA-D230-523B-C301C4BEC90E}"/>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FAEA20AB-677C-6914-871E-EFC1E05F4B5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50FEEA6E-5079-3328-6136-E4964D3C5528}"/>
              </a:ext>
            </a:extLst>
          </p:cNvPr>
          <p:cNvSpPr>
            <a:spLocks noGrp="1"/>
          </p:cNvSpPr>
          <p:nvPr>
            <p:ph type="sldNum" sz="quarter" idx="12"/>
          </p:nvPr>
        </p:nvSpPr>
        <p:spPr/>
        <p:txBody>
          <a:bodyPr/>
          <a:lstStyle/>
          <a:p>
            <a:fld id="{CEEAE796-31E1-9946-B643-B100DCA73B79}" type="slidenum">
              <a:rPr lang="en-CA"/>
              <a:t>27</a:t>
            </a:fld>
            <a:endParaRPr lang="en-CA"/>
          </a:p>
        </p:txBody>
      </p:sp>
    </p:spTree>
    <p:extLst>
      <p:ext uri="{BB962C8B-B14F-4D97-AF65-F5344CB8AC3E}">
        <p14:creationId xmlns:p14="http://schemas.microsoft.com/office/powerpoint/2010/main" val="424932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C74081-60E3-EECE-4516-1B4DB22ED7BB}"/>
              </a:ext>
            </a:extLst>
          </p:cNvPr>
          <p:cNvSpPr>
            <a:spLocks noGrp="1"/>
          </p:cNvSpPr>
          <p:nvPr>
            <p:ph type="title"/>
          </p:nvPr>
        </p:nvSpPr>
        <p:spPr/>
        <p:txBody>
          <a:bodyPr/>
          <a:lstStyle/>
          <a:p>
            <a:r>
              <a:rPr lang="en-CA"/>
              <a:t>Two categories of nominals</a:t>
            </a:r>
          </a:p>
        </p:txBody>
      </p:sp>
      <p:sp>
        <p:nvSpPr>
          <p:cNvPr id="8" name="Content Placeholder 7">
            <a:extLst>
              <a:ext uri="{FF2B5EF4-FFF2-40B4-BE49-F238E27FC236}">
                <a16:creationId xmlns:a16="http://schemas.microsoft.com/office/drawing/2014/main" id="{ED89F92E-B6FC-5E86-823A-BC54312D7FAC}"/>
              </a:ext>
            </a:extLst>
          </p:cNvPr>
          <p:cNvSpPr>
            <a:spLocks noGrp="1"/>
          </p:cNvSpPr>
          <p:nvPr>
            <p:ph idx="1"/>
          </p:nvPr>
        </p:nvSpPr>
        <p:spPr/>
        <p:txBody>
          <a:bodyPr>
            <a:normAutofit/>
          </a:bodyPr>
          <a:lstStyle/>
          <a:p>
            <a:r>
              <a:rPr lang="en-CA" b="1" dirty="0"/>
              <a:t>Hypothesis 3</a:t>
            </a:r>
            <a:r>
              <a:rPr lang="en-CA" dirty="0"/>
              <a:t>: Augmented nouns are 𝜑Ps, while demonstrative phrases are DPs </a:t>
            </a:r>
            <a:r>
              <a:rPr lang="en-CA" sz="2000" dirty="0"/>
              <a:t>(see, e.g., </a:t>
            </a:r>
            <a:r>
              <a:rPr lang="en-CA" sz="2000" dirty="0" err="1"/>
              <a:t>Chierchia</a:t>
            </a:r>
            <a:r>
              <a:rPr lang="en-CA" sz="2000" dirty="0"/>
              <a:t> 1998)</a:t>
            </a:r>
            <a:r>
              <a:rPr lang="en-CA" dirty="0"/>
              <a:t>.</a:t>
            </a:r>
          </a:p>
          <a:p>
            <a:r>
              <a:rPr lang="en-CA" dirty="0"/>
              <a:t>The augment occupies the 𝜑 head, which is the projection between DP and </a:t>
            </a:r>
            <a:r>
              <a:rPr lang="en-CA" i="1" dirty="0" err="1"/>
              <a:t>n</a:t>
            </a:r>
            <a:r>
              <a:rPr lang="en-CA" dirty="0" err="1"/>
              <a:t>P</a:t>
            </a:r>
            <a:r>
              <a:rPr lang="en-CA" dirty="0"/>
              <a:t> in the nominal spine. </a:t>
            </a:r>
          </a:p>
          <a:p>
            <a:pPr lvl="1"/>
            <a:r>
              <a:rPr lang="en-CA" dirty="0"/>
              <a:t>Correspond to the Viewpoint role of 𝜑P (~</a:t>
            </a:r>
            <a:r>
              <a:rPr lang="en-CA" dirty="0" err="1"/>
              <a:t>AspP</a:t>
            </a:r>
            <a:r>
              <a:rPr lang="en-CA" dirty="0"/>
              <a:t> in the clausal spine).</a:t>
            </a:r>
          </a:p>
          <a:p>
            <a:r>
              <a:rPr lang="en-CA" dirty="0"/>
              <a:t>Demonstrative phrases are DPs.</a:t>
            </a:r>
          </a:p>
          <a:p>
            <a:pPr lvl="1"/>
            <a:r>
              <a:rPr lang="en-CA" dirty="0"/>
              <a:t>Demonstratives themselves are DPs rather than D, since they are multimorphemic and are spelled out by the phonology prior to merging with head nouns </a:t>
            </a:r>
            <a:r>
              <a:rPr lang="en-CA" sz="1800" dirty="0"/>
              <a:t>(e.g. </a:t>
            </a:r>
            <a:r>
              <a:rPr lang="en-CA" sz="1800" dirty="0" err="1"/>
              <a:t>Morgunova</a:t>
            </a:r>
            <a:r>
              <a:rPr lang="en-CA" sz="1800" dirty="0"/>
              <a:t> &amp; Shanks 2023)</a:t>
            </a:r>
            <a:r>
              <a:rPr lang="en-CA" dirty="0"/>
              <a:t>.</a:t>
            </a:r>
          </a:p>
          <a:p>
            <a:pPr lvl="1"/>
            <a:r>
              <a:rPr lang="en-CA" dirty="0"/>
              <a:t>They are in Spec, DP, corresponding to the Anchoring role of DP (~TP).</a:t>
            </a:r>
          </a:p>
          <a:p>
            <a:endParaRPr lang="en-CA" dirty="0"/>
          </a:p>
        </p:txBody>
      </p:sp>
      <p:sp>
        <p:nvSpPr>
          <p:cNvPr id="4" name="Date Placeholder 3">
            <a:extLst>
              <a:ext uri="{FF2B5EF4-FFF2-40B4-BE49-F238E27FC236}">
                <a16:creationId xmlns:a16="http://schemas.microsoft.com/office/drawing/2014/main" id="{2949FF2C-3EFA-D230-523B-C301C4BEC90E}"/>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FAEA20AB-677C-6914-871E-EFC1E05F4B5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50FEEA6E-5079-3328-6136-E4964D3C5528}"/>
              </a:ext>
            </a:extLst>
          </p:cNvPr>
          <p:cNvSpPr>
            <a:spLocks noGrp="1"/>
          </p:cNvSpPr>
          <p:nvPr>
            <p:ph type="sldNum" sz="quarter" idx="12"/>
          </p:nvPr>
        </p:nvSpPr>
        <p:spPr/>
        <p:txBody>
          <a:bodyPr/>
          <a:lstStyle/>
          <a:p>
            <a:fld id="{CEEAE796-31E1-9946-B643-B100DCA73B79}" type="slidenum">
              <a:rPr lang="en-CA"/>
              <a:t>28</a:t>
            </a:fld>
            <a:endParaRPr lang="en-CA"/>
          </a:p>
        </p:txBody>
      </p:sp>
    </p:spTree>
    <p:extLst>
      <p:ext uri="{BB962C8B-B14F-4D97-AF65-F5344CB8AC3E}">
        <p14:creationId xmlns:p14="http://schemas.microsoft.com/office/powerpoint/2010/main" val="464238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D8C2-5378-6E0A-9873-6BD301E66FA3}"/>
              </a:ext>
            </a:extLst>
          </p:cNvPr>
          <p:cNvSpPr>
            <a:spLocks noGrp="1"/>
          </p:cNvSpPr>
          <p:nvPr>
            <p:ph type="title"/>
          </p:nvPr>
        </p:nvSpPr>
        <p:spPr/>
        <p:txBody>
          <a:bodyPr/>
          <a:lstStyle/>
          <a:p>
            <a:r>
              <a:rPr lang="en-CA"/>
              <a:t>Summary</a:t>
            </a:r>
          </a:p>
        </p:txBody>
      </p:sp>
      <p:sp>
        <p:nvSpPr>
          <p:cNvPr id="9" name="Text Placeholder 8">
            <a:extLst>
              <a:ext uri="{FF2B5EF4-FFF2-40B4-BE49-F238E27FC236}">
                <a16:creationId xmlns:a16="http://schemas.microsoft.com/office/drawing/2014/main" id="{38B71000-FF93-8412-5C09-ED04350271C6}"/>
              </a:ext>
            </a:extLst>
          </p:cNvPr>
          <p:cNvSpPr>
            <a:spLocks noGrp="1"/>
          </p:cNvSpPr>
          <p:nvPr>
            <p:ph type="body" idx="1"/>
          </p:nvPr>
        </p:nvSpPr>
        <p:spPr/>
        <p:txBody>
          <a:bodyPr/>
          <a:lstStyle/>
          <a:p>
            <a:r>
              <a:rPr lang="en-CA">
                <a:latin typeface="Avenir Black" panose="02000503020000020003" pitchFamily="2" charset="0"/>
              </a:rPr>
              <a:t>Realization of the augment</a:t>
            </a:r>
          </a:p>
        </p:txBody>
      </p:sp>
      <p:sp>
        <p:nvSpPr>
          <p:cNvPr id="10" name="Text Placeholder 9">
            <a:extLst>
              <a:ext uri="{FF2B5EF4-FFF2-40B4-BE49-F238E27FC236}">
                <a16:creationId xmlns:a16="http://schemas.microsoft.com/office/drawing/2014/main" id="{645200B1-1A8E-4056-C9A3-A8C3CEBB26CE}"/>
              </a:ext>
            </a:extLst>
          </p:cNvPr>
          <p:cNvSpPr>
            <a:spLocks noGrp="1"/>
          </p:cNvSpPr>
          <p:nvPr>
            <p:ph type="body" sz="quarter" idx="3"/>
          </p:nvPr>
        </p:nvSpPr>
        <p:spPr/>
        <p:txBody>
          <a:bodyPr/>
          <a:lstStyle/>
          <a:p>
            <a:r>
              <a:rPr lang="en-CA">
                <a:latin typeface="Avenir Black" panose="02000503020000020003" pitchFamily="2" charset="0"/>
              </a:rPr>
              <a:t>Locative alternations</a:t>
            </a:r>
          </a:p>
        </p:txBody>
      </p:sp>
      <p:sp>
        <p:nvSpPr>
          <p:cNvPr id="4" name="Date Placeholder 3">
            <a:extLst>
              <a:ext uri="{FF2B5EF4-FFF2-40B4-BE49-F238E27FC236}">
                <a16:creationId xmlns:a16="http://schemas.microsoft.com/office/drawing/2014/main" id="{024B6725-DAD8-5E23-B572-BC4F212BDF60}"/>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208943DE-91B6-57A9-FB39-C7FCD4F96E25}"/>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581084AA-F739-42BE-CAE9-BB924FEA58A1}"/>
              </a:ext>
            </a:extLst>
          </p:cNvPr>
          <p:cNvSpPr>
            <a:spLocks noGrp="1"/>
          </p:cNvSpPr>
          <p:nvPr>
            <p:ph type="sldNum" sz="quarter" idx="12"/>
          </p:nvPr>
        </p:nvSpPr>
        <p:spPr/>
        <p:txBody>
          <a:bodyPr/>
          <a:lstStyle/>
          <a:p>
            <a:fld id="{CEEAE796-31E1-9946-B643-B100DCA73B79}" type="slidenum">
              <a:rPr lang="en-CA"/>
              <a:t>29</a:t>
            </a:fld>
            <a:endParaRPr lang="en-CA"/>
          </a:p>
        </p:txBody>
      </p:sp>
      <p:graphicFrame>
        <p:nvGraphicFramePr>
          <p:cNvPr id="13" name="Content Placeholder 7">
            <a:extLst>
              <a:ext uri="{FF2B5EF4-FFF2-40B4-BE49-F238E27FC236}">
                <a16:creationId xmlns:a16="http://schemas.microsoft.com/office/drawing/2014/main" id="{98B09003-F1FF-9681-6E73-DB85DD597513}"/>
              </a:ext>
            </a:extLst>
          </p:cNvPr>
          <p:cNvGraphicFramePr>
            <a:graphicFrameLocks noGrp="1"/>
          </p:cNvGraphicFramePr>
          <p:nvPr>
            <p:ph sz="half" idx="2"/>
          </p:nvPr>
        </p:nvGraphicFramePr>
        <p:xfrm>
          <a:off x="839788" y="2572385"/>
          <a:ext cx="5183187" cy="3377365"/>
        </p:xfrm>
        <a:graphic>
          <a:graphicData uri="http://schemas.openxmlformats.org/drawingml/2006/table">
            <a:tbl>
              <a:tblPr firstRow="1" bandRow="1">
                <a:tableStyleId>{5C22544A-7EE6-4342-B048-85BDC9FD1C3A}</a:tableStyleId>
              </a:tblPr>
              <a:tblGrid>
                <a:gridCol w="1649109">
                  <a:extLst>
                    <a:ext uri="{9D8B030D-6E8A-4147-A177-3AD203B41FA5}">
                      <a16:colId xmlns:a16="http://schemas.microsoft.com/office/drawing/2014/main" val="3554404250"/>
                    </a:ext>
                  </a:extLst>
                </a:gridCol>
                <a:gridCol w="1767039">
                  <a:extLst>
                    <a:ext uri="{9D8B030D-6E8A-4147-A177-3AD203B41FA5}">
                      <a16:colId xmlns:a16="http://schemas.microsoft.com/office/drawing/2014/main" val="1168434833"/>
                    </a:ext>
                  </a:extLst>
                </a:gridCol>
                <a:gridCol w="1767039">
                  <a:extLst>
                    <a:ext uri="{9D8B030D-6E8A-4147-A177-3AD203B41FA5}">
                      <a16:colId xmlns:a16="http://schemas.microsoft.com/office/drawing/2014/main" val="4228951421"/>
                    </a:ext>
                  </a:extLst>
                </a:gridCol>
              </a:tblGrid>
              <a:tr h="875895">
                <a:tc>
                  <a:txBody>
                    <a:bodyPr/>
                    <a:lstStyle/>
                    <a:p>
                      <a:endParaRPr lang="en-CA" sz="2800" b="1" i="0">
                        <a:latin typeface="Avenir Black" panose="02000503020000020003" pitchFamily="2" charset="0"/>
                      </a:endParaRPr>
                    </a:p>
                  </a:txBody>
                  <a:tcPr/>
                </a:tc>
                <a:tc>
                  <a:txBody>
                    <a:bodyPr/>
                    <a:lstStyle/>
                    <a:p>
                      <a:pPr algn="ctr"/>
                      <a:r>
                        <a:rPr lang="en-CA" sz="2800" b="1" i="0">
                          <a:latin typeface="Avenir Black" panose="02000503020000020003" pitchFamily="2" charset="0"/>
                        </a:rPr>
                        <a:t>CV-class </a:t>
                      </a:r>
                      <a:r>
                        <a:rPr lang="en-CA" sz="2800" b="1" i="0" cap="small" baseline="0" err="1">
                          <a:latin typeface="Avenir Black" panose="02000503020000020003" pitchFamily="2" charset="0"/>
                        </a:rPr>
                        <a:t>aug</a:t>
                      </a:r>
                      <a:endParaRPr lang="en-CA" sz="2800" b="1" i="0" cap="small" baseline="0">
                        <a:latin typeface="Avenir Black" panose="02000503020000020003"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800" b="1" i="0" err="1">
                          <a:latin typeface="Avenir Black" panose="02000503020000020003" pitchFamily="2" charset="0"/>
                        </a:rPr>
                        <a:t>Ø</a:t>
                      </a:r>
                      <a:r>
                        <a:rPr lang="en-CA" sz="2800" b="1" i="0">
                          <a:latin typeface="Avenir Black" panose="02000503020000020003" pitchFamily="2" charset="0"/>
                        </a:rPr>
                        <a:t>-class </a:t>
                      </a:r>
                      <a:r>
                        <a:rPr lang="en-CA" sz="2800" b="1" i="0" cap="small" baseline="0" err="1">
                          <a:latin typeface="Avenir Black" panose="02000503020000020003" pitchFamily="2" charset="0"/>
                        </a:rPr>
                        <a:t>aug</a:t>
                      </a:r>
                      <a:endParaRPr lang="en-CA" sz="2800" b="1" i="0">
                        <a:latin typeface="Avenir Black" panose="02000503020000020003" pitchFamily="2" charset="0"/>
                      </a:endParaRPr>
                    </a:p>
                  </a:txBody>
                  <a:tcPr/>
                </a:tc>
                <a:extLst>
                  <a:ext uri="{0D108BD9-81ED-4DB2-BD59-A6C34878D82A}">
                    <a16:rowId xmlns:a16="http://schemas.microsoft.com/office/drawing/2014/main" val="1285953794"/>
                  </a:ext>
                </a:extLst>
              </a:tr>
              <a:tr h="542725">
                <a:tc>
                  <a:txBody>
                    <a:bodyPr/>
                    <a:lstStyle/>
                    <a:p>
                      <a:r>
                        <a:rPr lang="en-CA" sz="2800">
                          <a:latin typeface="Garamond" panose="02020404030301010803" pitchFamily="18" charset="0"/>
                        </a:rPr>
                        <a:t>argument</a:t>
                      </a:r>
                    </a:p>
                  </a:txBody>
                  <a:tcPr anchor="ctr"/>
                </a:tc>
                <a:tc>
                  <a:txBody>
                    <a:bodyPr/>
                    <a:lstStyle/>
                    <a:p>
                      <a:pPr algn="ctr"/>
                      <a:r>
                        <a:rPr lang="en-CA" sz="2800">
                          <a:latin typeface="Garamond" panose="02020404030301010803" pitchFamily="18" charset="0"/>
                        </a:rPr>
                        <a:t>✓</a:t>
                      </a:r>
                    </a:p>
                  </a:txBody>
                  <a:tcPr anchor="ctr"/>
                </a:tc>
                <a:tc>
                  <a:txBody>
                    <a:bodyPr/>
                    <a:lstStyle/>
                    <a:p>
                      <a:pPr algn="ctr"/>
                      <a:r>
                        <a:rPr lang="en-CA" sz="2800">
                          <a:latin typeface="Garamond" panose="02020404030301010803" pitchFamily="18" charset="0"/>
                        </a:rPr>
                        <a:t>✓</a:t>
                      </a:r>
                    </a:p>
                  </a:txBody>
                  <a:tcPr anchor="ctr"/>
                </a:tc>
                <a:extLst>
                  <a:ext uri="{0D108BD9-81ED-4DB2-BD59-A6C34878D82A}">
                    <a16:rowId xmlns:a16="http://schemas.microsoft.com/office/drawing/2014/main" val="3155117435"/>
                  </a:ext>
                </a:extLst>
              </a:tr>
              <a:tr h="875895">
                <a:tc>
                  <a:txBody>
                    <a:bodyPr/>
                    <a:lstStyle/>
                    <a:p>
                      <a:r>
                        <a:rPr lang="en-CA" sz="2800">
                          <a:latin typeface="Garamond" panose="02020404030301010803" pitchFamily="18" charset="0"/>
                        </a:rPr>
                        <a:t>locative phrase</a:t>
                      </a:r>
                    </a:p>
                  </a:txBody>
                  <a:tcPr anchor="ctr"/>
                </a:tc>
                <a:tc>
                  <a:txBody>
                    <a:bodyPr/>
                    <a:lstStyle/>
                    <a:p>
                      <a:pPr algn="ctr"/>
                      <a:r>
                        <a:rPr lang="en-CA" sz="2800">
                          <a:latin typeface="Garamond" panose="02020404030301010803" pitchFamily="18" charset="0"/>
                        </a:rPr>
                        <a:t>×</a:t>
                      </a:r>
                    </a:p>
                  </a:txBody>
                  <a:tcPr anchor="ctr"/>
                </a:tc>
                <a:tc>
                  <a:txBody>
                    <a:bodyPr/>
                    <a:lstStyle/>
                    <a:p>
                      <a:pPr algn="ctr"/>
                      <a:r>
                        <a:rPr lang="en-CA" sz="2800">
                          <a:latin typeface="Garamond" panose="02020404030301010803" pitchFamily="18" charset="0"/>
                        </a:rPr>
                        <a:t>✓</a:t>
                      </a:r>
                    </a:p>
                  </a:txBody>
                  <a:tcPr anchor="ctr"/>
                </a:tc>
                <a:extLst>
                  <a:ext uri="{0D108BD9-81ED-4DB2-BD59-A6C34878D82A}">
                    <a16:rowId xmlns:a16="http://schemas.microsoft.com/office/drawing/2014/main" val="2581561092"/>
                  </a:ext>
                </a:extLst>
              </a:tr>
              <a:tr h="875895">
                <a:tc>
                  <a:txBody>
                    <a:bodyPr/>
                    <a:lstStyle/>
                    <a:p>
                      <a:r>
                        <a:rPr lang="en-CA" sz="2800">
                          <a:latin typeface="Garamond" panose="02020404030301010803" pitchFamily="18" charset="0"/>
                        </a:rPr>
                        <a:t>linker phrase</a:t>
                      </a:r>
                    </a:p>
                  </a:txBody>
                  <a:tcPr anchor="ctr"/>
                </a:tc>
                <a:tc>
                  <a:txBody>
                    <a:bodyPr/>
                    <a:lstStyle/>
                    <a:p>
                      <a:pPr algn="ctr"/>
                      <a:r>
                        <a:rPr lang="en-CA" sz="2800">
                          <a:latin typeface="Garamond" panose="02020404030301010803" pitchFamily="18" charset="0"/>
                        </a:rPr>
                        <a:t>✓</a:t>
                      </a:r>
                    </a:p>
                  </a:txBody>
                  <a:tcPr anchor="ctr"/>
                </a:tc>
                <a:tc>
                  <a:txBody>
                    <a:bodyPr/>
                    <a:lstStyle/>
                    <a:p>
                      <a:pPr algn="ctr"/>
                      <a:r>
                        <a:rPr lang="en-CA" sz="2800">
                          <a:latin typeface="Garamond" panose="02020404030301010803" pitchFamily="18" charset="0"/>
                        </a:rPr>
                        <a:t>✓</a:t>
                      </a:r>
                    </a:p>
                  </a:txBody>
                  <a:tcPr anchor="ctr"/>
                </a:tc>
                <a:extLst>
                  <a:ext uri="{0D108BD9-81ED-4DB2-BD59-A6C34878D82A}">
                    <a16:rowId xmlns:a16="http://schemas.microsoft.com/office/drawing/2014/main" val="371933257"/>
                  </a:ext>
                </a:extLst>
              </a:tr>
            </a:tbl>
          </a:graphicData>
        </a:graphic>
      </p:graphicFrame>
      <p:graphicFrame>
        <p:nvGraphicFramePr>
          <p:cNvPr id="14" name="Content Placeholder 7">
            <a:extLst>
              <a:ext uri="{FF2B5EF4-FFF2-40B4-BE49-F238E27FC236}">
                <a16:creationId xmlns:a16="http://schemas.microsoft.com/office/drawing/2014/main" id="{56EA6094-F291-9330-86AD-3468AA385257}"/>
              </a:ext>
            </a:extLst>
          </p:cNvPr>
          <p:cNvGraphicFramePr>
            <a:graphicFrameLocks/>
          </p:cNvGraphicFramePr>
          <p:nvPr/>
        </p:nvGraphicFramePr>
        <p:xfrm>
          <a:off x="6172200" y="2572385"/>
          <a:ext cx="5183187" cy="2432485"/>
        </p:xfrm>
        <a:graphic>
          <a:graphicData uri="http://schemas.openxmlformats.org/drawingml/2006/table">
            <a:tbl>
              <a:tblPr firstRow="1" bandRow="1">
                <a:tableStyleId>{5C22544A-7EE6-4342-B048-85BDC9FD1C3A}</a:tableStyleId>
              </a:tblPr>
              <a:tblGrid>
                <a:gridCol w="1649109">
                  <a:extLst>
                    <a:ext uri="{9D8B030D-6E8A-4147-A177-3AD203B41FA5}">
                      <a16:colId xmlns:a16="http://schemas.microsoft.com/office/drawing/2014/main" val="3554404250"/>
                    </a:ext>
                  </a:extLst>
                </a:gridCol>
                <a:gridCol w="1767039">
                  <a:extLst>
                    <a:ext uri="{9D8B030D-6E8A-4147-A177-3AD203B41FA5}">
                      <a16:colId xmlns:a16="http://schemas.microsoft.com/office/drawing/2014/main" val="1168434833"/>
                    </a:ext>
                  </a:extLst>
                </a:gridCol>
                <a:gridCol w="1767039">
                  <a:extLst>
                    <a:ext uri="{9D8B030D-6E8A-4147-A177-3AD203B41FA5}">
                      <a16:colId xmlns:a16="http://schemas.microsoft.com/office/drawing/2014/main" val="4228951421"/>
                    </a:ext>
                  </a:extLst>
                </a:gridCol>
              </a:tblGrid>
              <a:tr h="875895">
                <a:tc>
                  <a:txBody>
                    <a:bodyPr/>
                    <a:lstStyle/>
                    <a:p>
                      <a:endParaRPr lang="en-CA" sz="2800" b="1" i="0">
                        <a:latin typeface="Avenir Black" panose="02000503020000020003" pitchFamily="2" charset="0"/>
                      </a:endParaRPr>
                    </a:p>
                  </a:txBody>
                  <a:tcPr anchor="ctr"/>
                </a:tc>
                <a:tc>
                  <a:txBody>
                    <a:bodyPr/>
                    <a:lstStyle/>
                    <a:p>
                      <a:pPr algn="ctr"/>
                      <a:r>
                        <a:rPr lang="en-CA" sz="2800" b="1" i="0">
                          <a:latin typeface="Avenir Black" panose="02000503020000020003" pitchFamily="2" charset="0"/>
                        </a:rPr>
                        <a:t>mu,</a:t>
                      </a:r>
                    </a:p>
                    <a:p>
                      <a:pPr algn="ctr"/>
                      <a:r>
                        <a:rPr lang="en-CA" sz="2800" b="1" i="0">
                          <a:latin typeface="Avenir Black" panose="02000503020000020003" pitchFamily="2" charset="0"/>
                        </a:rPr>
                        <a:t>ku</a:t>
                      </a:r>
                      <a:endParaRPr lang="en-CA" sz="2800" b="1" i="0" cap="small" baseline="0">
                        <a:latin typeface="Avenir Black" panose="02000503020000020003" pitchFamily="2"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800" b="1" i="0">
                          <a:latin typeface="Avenir Black" panose="02000503020000020003" pitchFamily="2" charset="0"/>
                        </a:rPr>
                        <a:t>muri,</a:t>
                      </a:r>
                    </a:p>
                    <a:p>
                      <a:pPr marL="0" marR="0" lvl="0" indent="0" algn="ctr" defTabSz="914400" rtl="0" eaLnBrk="1" fontAlgn="auto" latinLnBrk="0" hangingPunct="1">
                        <a:lnSpc>
                          <a:spcPct val="100000"/>
                        </a:lnSpc>
                        <a:spcBef>
                          <a:spcPts val="0"/>
                        </a:spcBef>
                        <a:spcAft>
                          <a:spcPts val="0"/>
                        </a:spcAft>
                        <a:buClrTx/>
                        <a:buSzTx/>
                        <a:buFontTx/>
                        <a:buNone/>
                        <a:tabLst/>
                        <a:defRPr/>
                      </a:pPr>
                      <a:r>
                        <a:rPr lang="en-CA" sz="2800" b="1" i="0">
                          <a:latin typeface="Avenir Black" panose="02000503020000020003" pitchFamily="2" charset="0"/>
                        </a:rPr>
                        <a:t>kuri</a:t>
                      </a:r>
                    </a:p>
                  </a:txBody>
                  <a:tcPr anchor="ctr"/>
                </a:tc>
                <a:extLst>
                  <a:ext uri="{0D108BD9-81ED-4DB2-BD59-A6C34878D82A}">
                    <a16:rowId xmlns:a16="http://schemas.microsoft.com/office/drawing/2014/main" val="1285953794"/>
                  </a:ext>
                </a:extLst>
              </a:tr>
              <a:tr h="542725">
                <a:tc>
                  <a:txBody>
                    <a:bodyPr/>
                    <a:lstStyle/>
                    <a:p>
                      <a:r>
                        <a:rPr lang="en-CA" sz="2800">
                          <a:latin typeface="Garamond" panose="02020404030301010803" pitchFamily="18" charset="0"/>
                        </a:rPr>
                        <a:t>noun</a:t>
                      </a:r>
                    </a:p>
                  </a:txBody>
                  <a:tcPr anchor="ctr"/>
                </a:tc>
                <a:tc>
                  <a:txBody>
                    <a:bodyPr/>
                    <a:lstStyle/>
                    <a:p>
                      <a:pPr algn="ctr"/>
                      <a:r>
                        <a:rPr lang="en-CA" sz="2800">
                          <a:latin typeface="Garamond" panose="02020404030301010803"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800">
                          <a:latin typeface="Garamond" panose="02020404030301010803" pitchFamily="18" charset="0"/>
                        </a:rPr>
                        <a:t>×</a:t>
                      </a:r>
                    </a:p>
                  </a:txBody>
                  <a:tcPr anchor="ctr"/>
                </a:tc>
                <a:extLst>
                  <a:ext uri="{0D108BD9-81ED-4DB2-BD59-A6C34878D82A}">
                    <a16:rowId xmlns:a16="http://schemas.microsoft.com/office/drawing/2014/main" val="3155117435"/>
                  </a:ext>
                </a:extLst>
              </a:tr>
              <a:tr h="875895">
                <a:tc>
                  <a:txBody>
                    <a:bodyPr/>
                    <a:lstStyle/>
                    <a:p>
                      <a:r>
                        <a:rPr lang="en-CA" sz="2800">
                          <a:latin typeface="Garamond" panose="02020404030301010803" pitchFamily="18" charset="0"/>
                        </a:rPr>
                        <a:t>dem phrase</a:t>
                      </a:r>
                    </a:p>
                  </a:txBody>
                  <a:tcPr anchor="ctr"/>
                </a:tc>
                <a:tc>
                  <a:txBody>
                    <a:bodyPr/>
                    <a:lstStyle/>
                    <a:p>
                      <a:pPr algn="ctr"/>
                      <a:r>
                        <a:rPr lang="en-CA" sz="2800">
                          <a:latin typeface="Garamond" panose="02020404030301010803" pitchFamily="18" charset="0"/>
                        </a:rPr>
                        <a:t>×</a:t>
                      </a:r>
                    </a:p>
                  </a:txBody>
                  <a:tcPr anchor="ctr"/>
                </a:tc>
                <a:tc>
                  <a:txBody>
                    <a:bodyPr/>
                    <a:lstStyle/>
                    <a:p>
                      <a:pPr algn="ctr"/>
                      <a:r>
                        <a:rPr lang="en-CA" sz="2800">
                          <a:latin typeface="Garamond" panose="02020404030301010803" pitchFamily="18" charset="0"/>
                        </a:rPr>
                        <a:t>✓</a:t>
                      </a:r>
                    </a:p>
                  </a:txBody>
                  <a:tcPr anchor="ctr"/>
                </a:tc>
                <a:extLst>
                  <a:ext uri="{0D108BD9-81ED-4DB2-BD59-A6C34878D82A}">
                    <a16:rowId xmlns:a16="http://schemas.microsoft.com/office/drawing/2014/main" val="2581561092"/>
                  </a:ext>
                </a:extLst>
              </a:tr>
            </a:tbl>
          </a:graphicData>
        </a:graphic>
      </p:graphicFrame>
      <p:sp>
        <p:nvSpPr>
          <p:cNvPr id="3" name="Прямоугольник 2">
            <a:extLst>
              <a:ext uri="{FF2B5EF4-FFF2-40B4-BE49-F238E27FC236}">
                <a16:creationId xmlns:a16="http://schemas.microsoft.com/office/drawing/2014/main" id="{8BC9E5D6-2EB4-1AD4-B689-64A4BBBD907C}"/>
              </a:ext>
            </a:extLst>
          </p:cNvPr>
          <p:cNvSpPr/>
          <p:nvPr/>
        </p:nvSpPr>
        <p:spPr>
          <a:xfrm>
            <a:off x="838200" y="4068417"/>
            <a:ext cx="5159375" cy="1881333"/>
          </a:xfrm>
          <a:prstGeom prst="rect">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3252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2893-007C-C152-3620-63DA3BD0B5F7}"/>
              </a:ext>
            </a:extLst>
          </p:cNvPr>
          <p:cNvSpPr>
            <a:spLocks noGrp="1"/>
          </p:cNvSpPr>
          <p:nvPr>
            <p:ph type="title"/>
          </p:nvPr>
        </p:nvSpPr>
        <p:spPr/>
        <p:txBody>
          <a:bodyPr/>
          <a:lstStyle/>
          <a:p>
            <a:r>
              <a:rPr lang="en-CA">
                <a:latin typeface="Avenir Black"/>
              </a:rPr>
              <a:t>Kirundi</a:t>
            </a:r>
            <a:endParaRPr lang="en-CA"/>
          </a:p>
        </p:txBody>
      </p:sp>
      <p:sp>
        <p:nvSpPr>
          <p:cNvPr id="3" name="Content Placeholder 2">
            <a:extLst>
              <a:ext uri="{FF2B5EF4-FFF2-40B4-BE49-F238E27FC236}">
                <a16:creationId xmlns:a16="http://schemas.microsoft.com/office/drawing/2014/main" id="{9E52EFF6-32FB-23A7-245C-A06F3388949B}"/>
              </a:ext>
            </a:extLst>
          </p:cNvPr>
          <p:cNvSpPr>
            <a:spLocks noGrp="1"/>
          </p:cNvSpPr>
          <p:nvPr>
            <p:ph sz="half" idx="1"/>
          </p:nvPr>
        </p:nvSpPr>
        <p:spPr/>
        <p:txBody>
          <a:bodyPr vert="horz" lIns="91440" tIns="45720" rIns="91440" bIns="45720" rtlCol="0" anchor="t">
            <a:normAutofit/>
          </a:bodyPr>
          <a:lstStyle/>
          <a:p>
            <a:r>
              <a:rPr lang="en-CA">
                <a:latin typeface="Garamond"/>
              </a:rPr>
              <a:t>Great Lakes Bantu (J62/D62) </a:t>
            </a:r>
            <a:r>
              <a:rPr lang="en-CA" sz="2000">
                <a:latin typeface="Garamond"/>
              </a:rPr>
              <a:t>(</a:t>
            </a:r>
            <a:r>
              <a:rPr lang="en-CA" sz="2000" err="1">
                <a:latin typeface="Garamond"/>
              </a:rPr>
              <a:t>Bastin</a:t>
            </a:r>
            <a:r>
              <a:rPr lang="en-CA" sz="2000">
                <a:latin typeface="Garamond"/>
              </a:rPr>
              <a:t> 2003)</a:t>
            </a:r>
            <a:r>
              <a:rPr lang="en-CA">
                <a:latin typeface="Garamond"/>
              </a:rPr>
              <a:t>.</a:t>
            </a:r>
          </a:p>
          <a:p>
            <a:r>
              <a:rPr lang="en-US">
                <a:latin typeface="Garamond"/>
              </a:rPr>
              <a:t>11 million speakers primarily </a:t>
            </a:r>
            <a:r>
              <a:rPr lang="en-CA">
                <a:latin typeface="Garamond"/>
              </a:rPr>
              <a:t>in Burundi.</a:t>
            </a:r>
          </a:p>
          <a:p>
            <a:pPr lvl="1"/>
            <a:r>
              <a:rPr lang="en-CA">
                <a:latin typeface="Garamond"/>
              </a:rPr>
              <a:t>Also in the DRC, Kenya, Rwanda, Tanzania and Uganda.</a:t>
            </a:r>
          </a:p>
          <a:p>
            <a:r>
              <a:rPr lang="en-US">
                <a:latin typeface="Garamond"/>
              </a:rPr>
              <a:t>Part of the Rwanda-</a:t>
            </a:r>
            <a:r>
              <a:rPr lang="en-US" err="1">
                <a:latin typeface="Garamond"/>
              </a:rPr>
              <a:t>Rundi</a:t>
            </a:r>
            <a:r>
              <a:rPr lang="en-US">
                <a:latin typeface="Garamond"/>
              </a:rPr>
              <a:t> dialect continuum with Kinyarwanda and Ha.</a:t>
            </a:r>
            <a:endParaRPr lang="en-CA">
              <a:latin typeface="Garamond"/>
            </a:endParaRPr>
          </a:p>
        </p:txBody>
      </p:sp>
      <p:pic>
        <p:nvPicPr>
          <p:cNvPr id="8" name="Picture 8" descr="Map&#10;&#10;Description automatically generated">
            <a:extLst>
              <a:ext uri="{FF2B5EF4-FFF2-40B4-BE49-F238E27FC236}">
                <a16:creationId xmlns:a16="http://schemas.microsoft.com/office/drawing/2014/main" id="{4512A26B-B316-5D70-9CB8-5D9274196E49}"/>
              </a:ext>
            </a:extLst>
          </p:cNvPr>
          <p:cNvPicPr>
            <a:picLocks noGrp="1" noChangeAspect="1"/>
          </p:cNvPicPr>
          <p:nvPr>
            <p:ph sz="half" idx="2"/>
          </p:nvPr>
        </p:nvPicPr>
        <p:blipFill>
          <a:blip r:embed="rId2"/>
          <a:stretch>
            <a:fillRect/>
          </a:stretch>
        </p:blipFill>
        <p:spPr>
          <a:xfrm>
            <a:off x="6148188" y="775101"/>
            <a:ext cx="5643916" cy="5327881"/>
          </a:xfrm>
        </p:spPr>
      </p:pic>
      <p:sp>
        <p:nvSpPr>
          <p:cNvPr id="4" name="Date Placeholder 3">
            <a:extLst>
              <a:ext uri="{FF2B5EF4-FFF2-40B4-BE49-F238E27FC236}">
                <a16:creationId xmlns:a16="http://schemas.microsoft.com/office/drawing/2014/main" id="{CC2A25CD-D540-5839-163C-783473126D07}"/>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5C91C7DC-1BC4-A509-4E3B-3DF4AADAE12C}"/>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4CC5F694-1E60-B1B2-C768-09A0C28BEC1E}"/>
              </a:ext>
            </a:extLst>
          </p:cNvPr>
          <p:cNvSpPr>
            <a:spLocks noGrp="1"/>
          </p:cNvSpPr>
          <p:nvPr>
            <p:ph type="sldNum" sz="quarter" idx="12"/>
          </p:nvPr>
        </p:nvSpPr>
        <p:spPr/>
        <p:txBody>
          <a:bodyPr/>
          <a:lstStyle/>
          <a:p>
            <a:fld id="{CEEAE796-31E1-9946-B643-B100DCA73B79}" type="slidenum">
              <a:rPr lang="en-CA"/>
              <a:t>3</a:t>
            </a:fld>
            <a:endParaRPr lang="en-CA"/>
          </a:p>
        </p:txBody>
      </p:sp>
    </p:spTree>
    <p:extLst>
      <p:ext uri="{BB962C8B-B14F-4D97-AF65-F5344CB8AC3E}">
        <p14:creationId xmlns:p14="http://schemas.microsoft.com/office/powerpoint/2010/main" val="2513643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C74081-60E3-EECE-4516-1B4DB22ED7BB}"/>
              </a:ext>
            </a:extLst>
          </p:cNvPr>
          <p:cNvSpPr>
            <a:spLocks noGrp="1"/>
          </p:cNvSpPr>
          <p:nvPr>
            <p:ph type="title"/>
          </p:nvPr>
        </p:nvSpPr>
        <p:spPr/>
        <p:txBody>
          <a:bodyPr/>
          <a:lstStyle/>
          <a:p>
            <a:r>
              <a:rPr lang="en-CA"/>
              <a:t>Locative phrases as PPs</a:t>
            </a:r>
          </a:p>
        </p:txBody>
      </p:sp>
      <p:sp>
        <p:nvSpPr>
          <p:cNvPr id="8" name="Content Placeholder 7">
            <a:extLst>
              <a:ext uri="{FF2B5EF4-FFF2-40B4-BE49-F238E27FC236}">
                <a16:creationId xmlns:a16="http://schemas.microsoft.com/office/drawing/2014/main" id="{ED89F92E-B6FC-5E86-823A-BC54312D7FAC}"/>
              </a:ext>
            </a:extLst>
          </p:cNvPr>
          <p:cNvSpPr>
            <a:spLocks noGrp="1"/>
          </p:cNvSpPr>
          <p:nvPr>
            <p:ph sz="half" idx="1"/>
          </p:nvPr>
        </p:nvSpPr>
        <p:spPr/>
        <p:txBody>
          <a:bodyPr>
            <a:normAutofit/>
          </a:bodyPr>
          <a:lstStyle/>
          <a:p>
            <a:r>
              <a:rPr lang="en-CA"/>
              <a:t>We propose that locatives select 𝜑P as their complements. </a:t>
            </a:r>
          </a:p>
          <a:p>
            <a:r>
              <a:rPr lang="en-CA"/>
              <a:t>Locative heads are not D elements as their distribution differs from that of DPs </a:t>
            </a:r>
            <a:r>
              <a:rPr lang="en-CA" sz="2000"/>
              <a:t>(cf. </a:t>
            </a:r>
            <a:r>
              <a:rPr lang="en-CA" sz="2000" err="1"/>
              <a:t>Ngoboka</a:t>
            </a:r>
            <a:r>
              <a:rPr lang="en-CA" sz="2000"/>
              <a:t> 2017 for Kinyarwanda)</a:t>
            </a:r>
            <a:r>
              <a:rPr lang="en-CA"/>
              <a:t>.</a:t>
            </a:r>
          </a:p>
          <a:p>
            <a:pPr lvl="1"/>
            <a:r>
              <a:rPr lang="en-CA"/>
              <a:t>For examples, locative phrases can be adjuncts, while DPs cannot.</a:t>
            </a:r>
          </a:p>
        </p:txBody>
      </p:sp>
      <p:sp>
        <p:nvSpPr>
          <p:cNvPr id="4" name="Date Placeholder 3">
            <a:extLst>
              <a:ext uri="{FF2B5EF4-FFF2-40B4-BE49-F238E27FC236}">
                <a16:creationId xmlns:a16="http://schemas.microsoft.com/office/drawing/2014/main" id="{2949FF2C-3EFA-D230-523B-C301C4BEC90E}"/>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FAEA20AB-677C-6914-871E-EFC1E05F4B5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50FEEA6E-5079-3328-6136-E4964D3C5528}"/>
              </a:ext>
            </a:extLst>
          </p:cNvPr>
          <p:cNvSpPr>
            <a:spLocks noGrp="1"/>
          </p:cNvSpPr>
          <p:nvPr>
            <p:ph type="sldNum" sz="quarter" idx="12"/>
          </p:nvPr>
        </p:nvSpPr>
        <p:spPr/>
        <p:txBody>
          <a:bodyPr/>
          <a:lstStyle/>
          <a:p>
            <a:fld id="{CEEAE796-31E1-9946-B643-B100DCA73B79}" type="slidenum">
              <a:rPr lang="en-CA"/>
              <a:t>30</a:t>
            </a:fld>
            <a:endParaRPr lang="en-CA"/>
          </a:p>
        </p:txBody>
      </p:sp>
      <p:pic>
        <p:nvPicPr>
          <p:cNvPr id="3" name="Рисунок 2">
            <a:extLst>
              <a:ext uri="{FF2B5EF4-FFF2-40B4-BE49-F238E27FC236}">
                <a16:creationId xmlns:a16="http://schemas.microsoft.com/office/drawing/2014/main" id="{F808F986-CE52-A2A3-3F90-B9F9D786F8E7}"/>
              </a:ext>
            </a:extLst>
          </p:cNvPr>
          <p:cNvPicPr>
            <a:picLocks noChangeAspect="1"/>
          </p:cNvPicPr>
          <p:nvPr/>
        </p:nvPicPr>
        <p:blipFill>
          <a:blip r:embed="rId3"/>
          <a:srcRect/>
          <a:stretch/>
        </p:blipFill>
        <p:spPr>
          <a:xfrm>
            <a:off x="6263736" y="1870075"/>
            <a:ext cx="5087428" cy="3742622"/>
          </a:xfrm>
          <a:prstGeom prst="rect">
            <a:avLst/>
          </a:prstGeom>
        </p:spPr>
      </p:pic>
    </p:spTree>
    <p:extLst>
      <p:ext uri="{BB962C8B-B14F-4D97-AF65-F5344CB8AC3E}">
        <p14:creationId xmlns:p14="http://schemas.microsoft.com/office/powerpoint/2010/main" val="1471961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C74081-60E3-EECE-4516-1B4DB22ED7BB}"/>
              </a:ext>
            </a:extLst>
          </p:cNvPr>
          <p:cNvSpPr>
            <a:spLocks noGrp="1"/>
          </p:cNvSpPr>
          <p:nvPr>
            <p:ph type="title"/>
          </p:nvPr>
        </p:nvSpPr>
        <p:spPr/>
        <p:txBody>
          <a:bodyPr/>
          <a:lstStyle/>
          <a:p>
            <a:r>
              <a:rPr lang="en-CA"/>
              <a:t>-</a:t>
            </a:r>
            <a:r>
              <a:rPr lang="en-CA" i="1"/>
              <a:t>ri</a:t>
            </a:r>
            <a:r>
              <a:rPr lang="en-CA"/>
              <a:t> as a repair mechanism</a:t>
            </a:r>
          </a:p>
        </p:txBody>
      </p:sp>
      <p:sp>
        <p:nvSpPr>
          <p:cNvPr id="8" name="Content Placeholder 7">
            <a:extLst>
              <a:ext uri="{FF2B5EF4-FFF2-40B4-BE49-F238E27FC236}">
                <a16:creationId xmlns:a16="http://schemas.microsoft.com/office/drawing/2014/main" id="{ED89F92E-B6FC-5E86-823A-BC54312D7FAC}"/>
              </a:ext>
            </a:extLst>
          </p:cNvPr>
          <p:cNvSpPr>
            <a:spLocks noGrp="1"/>
          </p:cNvSpPr>
          <p:nvPr>
            <p:ph sz="half" idx="1"/>
          </p:nvPr>
        </p:nvSpPr>
        <p:spPr>
          <a:xfrm>
            <a:off x="838200" y="1825625"/>
            <a:ext cx="6252148" cy="4351338"/>
          </a:xfrm>
        </p:spPr>
        <p:txBody>
          <a:bodyPr>
            <a:noAutofit/>
          </a:bodyPr>
          <a:lstStyle/>
          <a:p>
            <a:r>
              <a:rPr lang="en-CA" dirty="0"/>
              <a:t>Locatives do not take DPs as their complements and therefore cannot merge with demonstrative phrases directly. </a:t>
            </a:r>
          </a:p>
          <a:p>
            <a:r>
              <a:rPr lang="en-CA" dirty="0"/>
              <a:t>Instead, default (class 5) nominal structure is inserted to satisfy the </a:t>
            </a:r>
            <a:r>
              <a:rPr lang="en-CA" dirty="0" err="1"/>
              <a:t>selectional</a:t>
            </a:r>
            <a:r>
              <a:rPr lang="en-CA" dirty="0"/>
              <a:t> restrictions of the locative head.</a:t>
            </a:r>
          </a:p>
          <a:p>
            <a:pPr marL="0" indent="0">
              <a:spcBef>
                <a:spcPts val="0"/>
              </a:spcBef>
              <a:buNone/>
            </a:pPr>
            <a:endParaRPr lang="en-CA" dirty="0"/>
          </a:p>
          <a:p>
            <a:pPr marL="0" indent="0">
              <a:spcBef>
                <a:spcPts val="0"/>
              </a:spcBef>
              <a:buNone/>
            </a:pPr>
            <a:r>
              <a:rPr lang="en-CA" dirty="0"/>
              <a:t>(13)	mu </a:t>
            </a:r>
            <a:r>
              <a:rPr lang="en-CA" b="1" dirty="0" err="1"/>
              <a:t>ri</a:t>
            </a:r>
            <a:r>
              <a:rPr lang="en-CA" dirty="0" err="1"/>
              <a:t>gí</a:t>
            </a:r>
            <a:endParaRPr lang="en-CA" dirty="0"/>
          </a:p>
          <a:p>
            <a:pPr marL="0" indent="0">
              <a:spcBef>
                <a:spcPts val="0"/>
              </a:spcBef>
              <a:buNone/>
            </a:pPr>
            <a:r>
              <a:rPr lang="en-CA" dirty="0"/>
              <a:t>	mu V-</a:t>
            </a:r>
            <a:r>
              <a:rPr lang="en-CA" b="1" dirty="0"/>
              <a:t>ri</a:t>
            </a:r>
            <a:r>
              <a:rPr lang="en-CA" dirty="0"/>
              <a:t>-</a:t>
            </a:r>
            <a:r>
              <a:rPr lang="en-CA" dirty="0" err="1"/>
              <a:t>gí</a:t>
            </a:r>
            <a:endParaRPr lang="en-CA" dirty="0"/>
          </a:p>
          <a:p>
            <a:pPr marL="0" indent="0">
              <a:spcBef>
                <a:spcPts val="0"/>
              </a:spcBef>
              <a:buNone/>
            </a:pPr>
            <a:r>
              <a:rPr lang="en-CA" dirty="0"/>
              <a:t>	in   V-</a:t>
            </a:r>
            <a:r>
              <a:rPr lang="en-CA" b="1" dirty="0"/>
              <a:t>5</a:t>
            </a:r>
            <a:r>
              <a:rPr lang="en-CA" dirty="0"/>
              <a:t>-egg</a:t>
            </a:r>
          </a:p>
          <a:p>
            <a:pPr marL="0" indent="0">
              <a:spcBef>
                <a:spcPts val="0"/>
              </a:spcBef>
              <a:buNone/>
            </a:pPr>
            <a:r>
              <a:rPr lang="en-CA" dirty="0"/>
              <a:t>	‘in the egg’</a:t>
            </a:r>
          </a:p>
          <a:p>
            <a:pPr marL="0" indent="0">
              <a:buNone/>
            </a:pPr>
            <a:r>
              <a:rPr lang="en-CA" dirty="0"/>
              <a:t>	</a:t>
            </a:r>
          </a:p>
        </p:txBody>
      </p:sp>
      <p:sp>
        <p:nvSpPr>
          <p:cNvPr id="4" name="Date Placeholder 3">
            <a:extLst>
              <a:ext uri="{FF2B5EF4-FFF2-40B4-BE49-F238E27FC236}">
                <a16:creationId xmlns:a16="http://schemas.microsoft.com/office/drawing/2014/main" id="{2949FF2C-3EFA-D230-523B-C301C4BEC90E}"/>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FAEA20AB-677C-6914-871E-EFC1E05F4B5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50FEEA6E-5079-3328-6136-E4964D3C5528}"/>
              </a:ext>
            </a:extLst>
          </p:cNvPr>
          <p:cNvSpPr>
            <a:spLocks noGrp="1"/>
          </p:cNvSpPr>
          <p:nvPr>
            <p:ph type="sldNum" sz="quarter" idx="12"/>
          </p:nvPr>
        </p:nvSpPr>
        <p:spPr/>
        <p:txBody>
          <a:bodyPr/>
          <a:lstStyle/>
          <a:p>
            <a:fld id="{CEEAE796-31E1-9946-B643-B100DCA73B79}" type="slidenum">
              <a:rPr lang="en-CA"/>
              <a:t>31</a:t>
            </a:fld>
            <a:endParaRPr lang="en-CA"/>
          </a:p>
        </p:txBody>
      </p:sp>
      <p:pic>
        <p:nvPicPr>
          <p:cNvPr id="13" name="Рисунок 12">
            <a:extLst>
              <a:ext uri="{FF2B5EF4-FFF2-40B4-BE49-F238E27FC236}">
                <a16:creationId xmlns:a16="http://schemas.microsoft.com/office/drawing/2014/main" id="{135582FC-4751-4444-8732-69E3B21E3119}"/>
              </a:ext>
            </a:extLst>
          </p:cNvPr>
          <p:cNvPicPr>
            <a:picLocks noChangeAspect="1"/>
          </p:cNvPicPr>
          <p:nvPr/>
        </p:nvPicPr>
        <p:blipFill>
          <a:blip r:embed="rId3"/>
          <a:srcRect/>
          <a:stretch/>
        </p:blipFill>
        <p:spPr>
          <a:xfrm>
            <a:off x="7353300" y="1870075"/>
            <a:ext cx="4387250" cy="4108694"/>
          </a:xfrm>
          <a:prstGeom prst="rect">
            <a:avLst/>
          </a:prstGeom>
        </p:spPr>
      </p:pic>
    </p:spTree>
    <p:extLst>
      <p:ext uri="{BB962C8B-B14F-4D97-AF65-F5344CB8AC3E}">
        <p14:creationId xmlns:p14="http://schemas.microsoft.com/office/powerpoint/2010/main" val="3329461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C74081-60E3-EECE-4516-1B4DB22ED7BB}"/>
              </a:ext>
            </a:extLst>
          </p:cNvPr>
          <p:cNvSpPr>
            <a:spLocks noGrp="1"/>
          </p:cNvSpPr>
          <p:nvPr>
            <p:ph type="title"/>
          </p:nvPr>
        </p:nvSpPr>
        <p:spPr/>
        <p:txBody>
          <a:bodyPr/>
          <a:lstStyle/>
          <a:p>
            <a:r>
              <a:rPr lang="en-CA"/>
              <a:t>The complements of linker phrases</a:t>
            </a:r>
          </a:p>
        </p:txBody>
      </p:sp>
      <p:sp>
        <p:nvSpPr>
          <p:cNvPr id="8" name="Content Placeholder 7">
            <a:extLst>
              <a:ext uri="{FF2B5EF4-FFF2-40B4-BE49-F238E27FC236}">
                <a16:creationId xmlns:a16="http://schemas.microsoft.com/office/drawing/2014/main" id="{ED89F92E-B6FC-5E86-823A-BC54312D7FAC}"/>
              </a:ext>
            </a:extLst>
          </p:cNvPr>
          <p:cNvSpPr>
            <a:spLocks noGrp="1"/>
          </p:cNvSpPr>
          <p:nvPr>
            <p:ph idx="1"/>
          </p:nvPr>
        </p:nvSpPr>
        <p:spPr/>
        <p:txBody>
          <a:bodyPr/>
          <a:lstStyle/>
          <a:p>
            <a:r>
              <a:rPr lang="en-CA" dirty="0"/>
              <a:t>Unlike locatives, the linker </a:t>
            </a:r>
            <a:r>
              <a:rPr lang="en-CA" i="1" dirty="0" err="1"/>
              <a:t>na</a:t>
            </a:r>
            <a:r>
              <a:rPr lang="en-CA" i="1" dirty="0"/>
              <a:t> </a:t>
            </a:r>
            <a:r>
              <a:rPr lang="en-CA" dirty="0"/>
              <a:t>can directly merge with both augmented nouns and demonstrative phrases.</a:t>
            </a:r>
          </a:p>
          <a:p>
            <a:r>
              <a:rPr lang="en-CA" dirty="0"/>
              <a:t>An additional asymmetry is that the augment is never deleted in linker phrases.</a:t>
            </a:r>
          </a:p>
          <a:p>
            <a:pPr marL="0" indent="0">
              <a:buNone/>
            </a:pPr>
            <a:endParaRPr lang="en-CA" dirty="0"/>
          </a:p>
          <a:p>
            <a:pPr marL="0" indent="0">
              <a:spcBef>
                <a:spcPts val="0"/>
              </a:spcBef>
              <a:buNone/>
            </a:pPr>
            <a:r>
              <a:rPr lang="en-US" dirty="0">
                <a:latin typeface="Garamond"/>
              </a:rPr>
              <a:t>(14) a.    </a:t>
            </a:r>
            <a:r>
              <a:rPr lang="en-US" dirty="0" err="1">
                <a:latin typeface="Garamond"/>
              </a:rPr>
              <a:t>n’umugoré</a:t>
            </a:r>
            <a:r>
              <a:rPr lang="en-US" dirty="0">
                <a:latin typeface="Garamond"/>
              </a:rPr>
              <a:t>                            b.    </a:t>
            </a:r>
            <a:r>
              <a:rPr lang="en-US" dirty="0" err="1">
                <a:latin typeface="Garamond"/>
              </a:rPr>
              <a:t>n’uyu</a:t>
            </a:r>
            <a:r>
              <a:rPr lang="en-US" dirty="0">
                <a:latin typeface="Garamond"/>
              </a:rPr>
              <a:t>          </a:t>
            </a:r>
            <a:r>
              <a:rPr lang="en-US" dirty="0" err="1">
                <a:latin typeface="Garamond"/>
              </a:rPr>
              <a:t>mugoré</a:t>
            </a:r>
            <a:endParaRPr lang="en-US" dirty="0">
              <a:latin typeface="Garamond"/>
            </a:endParaRPr>
          </a:p>
          <a:p>
            <a:pPr marL="0" indent="0">
              <a:spcBef>
                <a:spcPts val="0"/>
              </a:spcBef>
              <a:buNone/>
            </a:pPr>
            <a:r>
              <a:rPr lang="en-US" dirty="0">
                <a:latin typeface="Garamond"/>
              </a:rPr>
              <a:t>              </a:t>
            </a:r>
            <a:r>
              <a:rPr lang="en-US" dirty="0" err="1">
                <a:latin typeface="Garamond"/>
              </a:rPr>
              <a:t>na</a:t>
            </a:r>
            <a:r>
              <a:rPr lang="en-US" dirty="0">
                <a:latin typeface="Garamond"/>
              </a:rPr>
              <a:t>   u-mu-</a:t>
            </a:r>
            <a:r>
              <a:rPr lang="en-US" dirty="0" err="1">
                <a:latin typeface="Garamond"/>
              </a:rPr>
              <a:t>goré</a:t>
            </a:r>
            <a:r>
              <a:rPr lang="en-US" dirty="0">
                <a:latin typeface="Garamond"/>
              </a:rPr>
              <a:t>                     	    </a:t>
            </a:r>
            <a:r>
              <a:rPr lang="en-US" dirty="0" err="1">
                <a:latin typeface="Garamond"/>
              </a:rPr>
              <a:t>na</a:t>
            </a:r>
            <a:r>
              <a:rPr lang="en-US" dirty="0">
                <a:latin typeface="Garamond"/>
              </a:rPr>
              <a:t>  </a:t>
            </a:r>
            <a:r>
              <a:rPr lang="en-US" dirty="0" err="1">
                <a:latin typeface="Garamond"/>
              </a:rPr>
              <a:t>uyu</a:t>
            </a:r>
            <a:r>
              <a:rPr lang="en-US" dirty="0">
                <a:latin typeface="Garamond"/>
              </a:rPr>
              <a:t>       mu-</a:t>
            </a:r>
            <a:r>
              <a:rPr lang="en-US" dirty="0" err="1">
                <a:latin typeface="Garamond"/>
              </a:rPr>
              <a:t>goré</a:t>
            </a:r>
            <a:endParaRPr lang="en-US" dirty="0">
              <a:latin typeface="Garamond"/>
            </a:endParaRPr>
          </a:p>
          <a:p>
            <a:pPr marL="0" indent="0">
              <a:spcBef>
                <a:spcPts val="0"/>
              </a:spcBef>
              <a:buNone/>
            </a:pPr>
            <a:r>
              <a:rPr lang="en-US" dirty="0">
                <a:latin typeface="Garamond"/>
              </a:rPr>
              <a:t>              </a:t>
            </a:r>
            <a:r>
              <a:rPr lang="en-US" cap="small" dirty="0">
                <a:latin typeface="Garamond"/>
              </a:rPr>
              <a:t>lk</a:t>
            </a:r>
            <a:r>
              <a:rPr lang="en-US" dirty="0">
                <a:latin typeface="Garamond"/>
              </a:rPr>
              <a:t>   </a:t>
            </a:r>
            <a:r>
              <a:rPr lang="en-US" cap="small" dirty="0">
                <a:latin typeface="Garamond"/>
              </a:rPr>
              <a:t>aug</a:t>
            </a:r>
            <a:r>
              <a:rPr lang="en-US" dirty="0">
                <a:latin typeface="Garamond"/>
              </a:rPr>
              <a:t>-1-woman               </a:t>
            </a:r>
            <a:r>
              <a:rPr lang="en-US" cap="small" dirty="0">
                <a:latin typeface="Garamond"/>
              </a:rPr>
              <a:t> 	    lk  dem.1  1</a:t>
            </a:r>
            <a:r>
              <a:rPr lang="en-US" dirty="0">
                <a:latin typeface="Garamond"/>
              </a:rPr>
              <a:t>-stem</a:t>
            </a:r>
          </a:p>
          <a:p>
            <a:pPr marL="0" indent="0">
              <a:spcBef>
                <a:spcPts val="0"/>
              </a:spcBef>
              <a:buNone/>
            </a:pPr>
            <a:r>
              <a:rPr lang="en-US" dirty="0">
                <a:latin typeface="Garamond"/>
              </a:rPr>
              <a:t>              ‘with a woman’                            ‘with this woman’</a:t>
            </a:r>
          </a:p>
          <a:p>
            <a:pPr marL="0" indent="0">
              <a:buNone/>
            </a:pPr>
            <a:endParaRPr lang="en-CA" dirty="0"/>
          </a:p>
        </p:txBody>
      </p:sp>
      <p:sp>
        <p:nvSpPr>
          <p:cNvPr id="4" name="Date Placeholder 3">
            <a:extLst>
              <a:ext uri="{FF2B5EF4-FFF2-40B4-BE49-F238E27FC236}">
                <a16:creationId xmlns:a16="http://schemas.microsoft.com/office/drawing/2014/main" id="{2949FF2C-3EFA-D230-523B-C301C4BEC90E}"/>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FAEA20AB-677C-6914-871E-EFC1E05F4B5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50FEEA6E-5079-3328-6136-E4964D3C5528}"/>
              </a:ext>
            </a:extLst>
          </p:cNvPr>
          <p:cNvSpPr>
            <a:spLocks noGrp="1"/>
          </p:cNvSpPr>
          <p:nvPr>
            <p:ph type="sldNum" sz="quarter" idx="12"/>
          </p:nvPr>
        </p:nvSpPr>
        <p:spPr/>
        <p:txBody>
          <a:bodyPr/>
          <a:lstStyle/>
          <a:p>
            <a:fld id="{CEEAE796-31E1-9946-B643-B100DCA73B79}" type="slidenum">
              <a:rPr lang="en-CA"/>
              <a:t>32</a:t>
            </a:fld>
            <a:endParaRPr lang="en-CA"/>
          </a:p>
        </p:txBody>
      </p:sp>
    </p:spTree>
    <p:extLst>
      <p:ext uri="{BB962C8B-B14F-4D97-AF65-F5344CB8AC3E}">
        <p14:creationId xmlns:p14="http://schemas.microsoft.com/office/powerpoint/2010/main" val="2457444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C74081-60E3-EECE-4516-1B4DB22ED7BB}"/>
              </a:ext>
            </a:extLst>
          </p:cNvPr>
          <p:cNvSpPr>
            <a:spLocks noGrp="1"/>
          </p:cNvSpPr>
          <p:nvPr>
            <p:ph type="title"/>
          </p:nvPr>
        </p:nvSpPr>
        <p:spPr/>
        <p:txBody>
          <a:bodyPr/>
          <a:lstStyle/>
          <a:p>
            <a:r>
              <a:rPr lang="en-CA"/>
              <a:t>Linker phrases as KPs</a:t>
            </a:r>
          </a:p>
        </p:txBody>
      </p:sp>
      <p:sp>
        <p:nvSpPr>
          <p:cNvPr id="8" name="Content Placeholder 7">
            <a:extLst>
              <a:ext uri="{FF2B5EF4-FFF2-40B4-BE49-F238E27FC236}">
                <a16:creationId xmlns:a16="http://schemas.microsoft.com/office/drawing/2014/main" id="{ED89F92E-B6FC-5E86-823A-BC54312D7FAC}"/>
              </a:ext>
            </a:extLst>
          </p:cNvPr>
          <p:cNvSpPr>
            <a:spLocks noGrp="1"/>
          </p:cNvSpPr>
          <p:nvPr>
            <p:ph sz="half" idx="1"/>
          </p:nvPr>
        </p:nvSpPr>
        <p:spPr>
          <a:xfrm>
            <a:off x="838200" y="1825625"/>
            <a:ext cx="6313714" cy="4351338"/>
          </a:xfrm>
        </p:spPr>
        <p:txBody>
          <a:bodyPr/>
          <a:lstStyle/>
          <a:p>
            <a:r>
              <a:rPr lang="en-CA"/>
              <a:t>We propose that the linker </a:t>
            </a:r>
            <a:r>
              <a:rPr lang="en-CA" i="1" err="1"/>
              <a:t>na</a:t>
            </a:r>
            <a:r>
              <a:rPr lang="en-CA"/>
              <a:t> selects for a DP; that allows it to merge with both augmented nouns (with a null D head) and demonstrative phrases directly.</a:t>
            </a:r>
          </a:p>
          <a:p>
            <a:r>
              <a:rPr lang="en-CA"/>
              <a:t>The linker thus corresponds to a K head, associated with nominal licensing.</a:t>
            </a:r>
          </a:p>
          <a:p>
            <a:r>
              <a:rPr lang="en-CA"/>
              <a:t>The augment on the complement noun is always realized as it is spelled out as a part of the DP phase.</a:t>
            </a:r>
          </a:p>
        </p:txBody>
      </p:sp>
      <p:pic>
        <p:nvPicPr>
          <p:cNvPr id="13" name="Объект 12">
            <a:extLst>
              <a:ext uri="{FF2B5EF4-FFF2-40B4-BE49-F238E27FC236}">
                <a16:creationId xmlns:a16="http://schemas.microsoft.com/office/drawing/2014/main" id="{2570DC9C-A9EE-E8F3-8256-9FF57C3CD81C}"/>
              </a:ext>
            </a:extLst>
          </p:cNvPr>
          <p:cNvPicPr>
            <a:picLocks noGrp="1" noChangeAspect="1"/>
          </p:cNvPicPr>
          <p:nvPr>
            <p:ph sz="half" idx="2"/>
          </p:nvPr>
        </p:nvPicPr>
        <p:blipFill>
          <a:blip r:embed="rId2"/>
          <a:srcRect/>
          <a:stretch/>
        </p:blipFill>
        <p:spPr>
          <a:xfrm>
            <a:off x="7280458" y="1825625"/>
            <a:ext cx="4073342" cy="3732714"/>
          </a:xfrm>
        </p:spPr>
      </p:pic>
      <p:sp>
        <p:nvSpPr>
          <p:cNvPr id="4" name="Date Placeholder 3">
            <a:extLst>
              <a:ext uri="{FF2B5EF4-FFF2-40B4-BE49-F238E27FC236}">
                <a16:creationId xmlns:a16="http://schemas.microsoft.com/office/drawing/2014/main" id="{2949FF2C-3EFA-D230-523B-C301C4BEC90E}"/>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FAEA20AB-677C-6914-871E-EFC1E05F4B5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50FEEA6E-5079-3328-6136-E4964D3C5528}"/>
              </a:ext>
            </a:extLst>
          </p:cNvPr>
          <p:cNvSpPr>
            <a:spLocks noGrp="1"/>
          </p:cNvSpPr>
          <p:nvPr>
            <p:ph type="sldNum" sz="quarter" idx="12"/>
          </p:nvPr>
        </p:nvSpPr>
        <p:spPr/>
        <p:txBody>
          <a:bodyPr/>
          <a:lstStyle/>
          <a:p>
            <a:fld id="{CEEAE796-31E1-9946-B643-B100DCA73B79}" type="slidenum">
              <a:rPr lang="en-CA"/>
              <a:t>33</a:t>
            </a:fld>
            <a:endParaRPr lang="en-CA"/>
          </a:p>
        </p:txBody>
      </p:sp>
    </p:spTree>
    <p:extLst>
      <p:ext uri="{BB962C8B-B14F-4D97-AF65-F5344CB8AC3E}">
        <p14:creationId xmlns:p14="http://schemas.microsoft.com/office/powerpoint/2010/main" val="3128595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2B4EDE-A475-31BF-3A6C-0A1F2C1AC041}"/>
              </a:ext>
            </a:extLst>
          </p:cNvPr>
          <p:cNvSpPr>
            <a:spLocks noGrp="1"/>
          </p:cNvSpPr>
          <p:nvPr>
            <p:ph type="title"/>
          </p:nvPr>
        </p:nvSpPr>
        <p:spPr/>
        <p:txBody>
          <a:bodyPr/>
          <a:lstStyle/>
          <a:p>
            <a:r>
              <a:rPr lang="en-CA" dirty="0"/>
              <a:t>Conclusion</a:t>
            </a:r>
            <a:endParaRPr lang="ru-RU" dirty="0"/>
          </a:p>
        </p:txBody>
      </p:sp>
      <p:sp>
        <p:nvSpPr>
          <p:cNvPr id="8" name="Объект 7">
            <a:extLst>
              <a:ext uri="{FF2B5EF4-FFF2-40B4-BE49-F238E27FC236}">
                <a16:creationId xmlns:a16="http://schemas.microsoft.com/office/drawing/2014/main" id="{AA1AB2E4-B166-53D6-51F5-1FBCC5B352B9}"/>
              </a:ext>
            </a:extLst>
          </p:cNvPr>
          <p:cNvSpPr>
            <a:spLocks noGrp="1"/>
          </p:cNvSpPr>
          <p:nvPr>
            <p:ph idx="1"/>
          </p:nvPr>
        </p:nvSpPr>
        <p:spPr/>
        <p:txBody>
          <a:bodyPr>
            <a:normAutofit lnSpcReduction="10000"/>
          </a:bodyPr>
          <a:lstStyle/>
          <a:p>
            <a:r>
              <a:rPr lang="en-CA" dirty="0"/>
              <a:t>In this talk, we look at different elements appearing in nominal phrases and argue that they correspond to different functional categories in the nominal domain:</a:t>
            </a:r>
          </a:p>
          <a:p>
            <a:pPr marL="514350" indent="-514350">
              <a:buFont typeface="+mj-lt"/>
              <a:buAutoNum type="arabicPeriod"/>
            </a:pPr>
            <a:r>
              <a:rPr lang="en-CA" dirty="0"/>
              <a:t>The augment vowel is a 𝜑 head, making augmented nouns are 𝜑Ps. Demonstrative phrases are DPs; this explains the difference in the distribution of augmented nouns and demonstrative phrases.</a:t>
            </a:r>
          </a:p>
          <a:p>
            <a:pPr marL="514350" indent="-514350">
              <a:buFont typeface="+mj-lt"/>
              <a:buAutoNum type="arabicPeriod"/>
            </a:pPr>
            <a:r>
              <a:rPr lang="en-CA" dirty="0"/>
              <a:t>Locatives are P that select for 𝜑Ps as their complements. This triggers the appearance of the nominal layer on the DP complements they take.</a:t>
            </a:r>
          </a:p>
          <a:p>
            <a:pPr marL="514350" indent="-514350">
              <a:buFont typeface="+mj-lt"/>
              <a:buAutoNum type="arabicPeriod"/>
            </a:pPr>
            <a:r>
              <a:rPr lang="en-CA" dirty="0"/>
              <a:t>The linker </a:t>
            </a:r>
            <a:r>
              <a:rPr lang="en-CA" i="1" dirty="0" err="1"/>
              <a:t>na</a:t>
            </a:r>
            <a:r>
              <a:rPr lang="en-CA" i="1" dirty="0"/>
              <a:t> </a:t>
            </a:r>
            <a:r>
              <a:rPr lang="en-CA" dirty="0"/>
              <a:t>corresponds to the K head and acts as a nominal licensor. The augment is always realized in linker phrases as it is spelled out as a part of the DP phase. </a:t>
            </a:r>
          </a:p>
        </p:txBody>
      </p:sp>
      <p:sp>
        <p:nvSpPr>
          <p:cNvPr id="5" name="Дата 4">
            <a:extLst>
              <a:ext uri="{FF2B5EF4-FFF2-40B4-BE49-F238E27FC236}">
                <a16:creationId xmlns:a16="http://schemas.microsoft.com/office/drawing/2014/main" id="{17BF3E48-372B-50B0-31BA-B84C52949EC4}"/>
              </a:ext>
            </a:extLst>
          </p:cNvPr>
          <p:cNvSpPr>
            <a:spLocks noGrp="1"/>
          </p:cNvSpPr>
          <p:nvPr>
            <p:ph type="dt" sz="half" idx="10"/>
          </p:nvPr>
        </p:nvSpPr>
        <p:spPr/>
        <p:txBody>
          <a:bodyPr/>
          <a:lstStyle/>
          <a:p>
            <a:r>
              <a:rPr lang="en-CA"/>
              <a:t>June 13, 2023</a:t>
            </a:r>
          </a:p>
        </p:txBody>
      </p:sp>
      <p:sp>
        <p:nvSpPr>
          <p:cNvPr id="6" name="Нижний колонтитул 5">
            <a:extLst>
              <a:ext uri="{FF2B5EF4-FFF2-40B4-BE49-F238E27FC236}">
                <a16:creationId xmlns:a16="http://schemas.microsoft.com/office/drawing/2014/main" id="{FA8C22B2-E3CF-E45F-94BB-11CC44B4378A}"/>
              </a:ext>
            </a:extLst>
          </p:cNvPr>
          <p:cNvSpPr>
            <a:spLocks noGrp="1"/>
          </p:cNvSpPr>
          <p:nvPr>
            <p:ph type="ftr" sz="quarter" idx="11"/>
          </p:nvPr>
        </p:nvSpPr>
        <p:spPr/>
        <p:txBody>
          <a:bodyPr/>
          <a:lstStyle/>
          <a:p>
            <a:r>
              <a:rPr lang="en-CA"/>
              <a:t>The Kirundi noun phrase: An interface approach</a:t>
            </a:r>
          </a:p>
        </p:txBody>
      </p:sp>
      <p:sp>
        <p:nvSpPr>
          <p:cNvPr id="7" name="Номер слайда 6">
            <a:extLst>
              <a:ext uri="{FF2B5EF4-FFF2-40B4-BE49-F238E27FC236}">
                <a16:creationId xmlns:a16="http://schemas.microsoft.com/office/drawing/2014/main" id="{A5731440-A15E-B205-470A-102CA52BB3CB}"/>
              </a:ext>
            </a:extLst>
          </p:cNvPr>
          <p:cNvSpPr>
            <a:spLocks noGrp="1"/>
          </p:cNvSpPr>
          <p:nvPr>
            <p:ph type="sldNum" sz="quarter" idx="12"/>
          </p:nvPr>
        </p:nvSpPr>
        <p:spPr/>
        <p:txBody>
          <a:bodyPr/>
          <a:lstStyle/>
          <a:p>
            <a:fld id="{CEEAE796-31E1-9946-B643-B100DCA73B79}" type="slidenum">
              <a:rPr lang="en-CA" smtClean="0"/>
              <a:t>34</a:t>
            </a:fld>
            <a:endParaRPr lang="en-CA"/>
          </a:p>
        </p:txBody>
      </p:sp>
    </p:spTree>
    <p:extLst>
      <p:ext uri="{BB962C8B-B14F-4D97-AF65-F5344CB8AC3E}">
        <p14:creationId xmlns:p14="http://schemas.microsoft.com/office/powerpoint/2010/main" val="442400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C13A47-C679-49A2-6121-56F161C084D9}"/>
              </a:ext>
            </a:extLst>
          </p:cNvPr>
          <p:cNvSpPr>
            <a:spLocks noGrp="1"/>
          </p:cNvSpPr>
          <p:nvPr>
            <p:ph type="title"/>
          </p:nvPr>
        </p:nvSpPr>
        <p:spPr/>
        <p:txBody>
          <a:bodyPr/>
          <a:lstStyle/>
          <a:p>
            <a:r>
              <a:rPr lang="en-CA" err="1"/>
              <a:t>Aknowledgements</a:t>
            </a:r>
            <a:endParaRPr lang="ru-RU"/>
          </a:p>
        </p:txBody>
      </p:sp>
      <p:sp>
        <p:nvSpPr>
          <p:cNvPr id="3" name="Объект 2">
            <a:extLst>
              <a:ext uri="{FF2B5EF4-FFF2-40B4-BE49-F238E27FC236}">
                <a16:creationId xmlns:a16="http://schemas.microsoft.com/office/drawing/2014/main" id="{8D3585BD-E967-F826-1934-01BCCEC4EEC7}"/>
              </a:ext>
            </a:extLst>
          </p:cNvPr>
          <p:cNvSpPr>
            <a:spLocks noGrp="1"/>
          </p:cNvSpPr>
          <p:nvPr>
            <p:ph idx="1"/>
          </p:nvPr>
        </p:nvSpPr>
        <p:spPr/>
        <p:txBody>
          <a:bodyPr/>
          <a:lstStyle/>
          <a:p>
            <a:pPr marL="0" indent="0">
              <a:buNone/>
            </a:pPr>
            <a:r>
              <a:rPr lang="fr-CA" b="0" i="0" err="1">
                <a:effectLst/>
              </a:rPr>
              <a:t>We</a:t>
            </a:r>
            <a:r>
              <a:rPr lang="fr-CA" b="0" i="0">
                <a:effectLst/>
              </a:rPr>
              <a:t> are </a:t>
            </a:r>
            <a:r>
              <a:rPr lang="fr-CA" b="0" i="0" err="1">
                <a:effectLst/>
              </a:rPr>
              <a:t>very</a:t>
            </a:r>
            <a:r>
              <a:rPr lang="fr-CA" b="0" i="0">
                <a:effectLst/>
              </a:rPr>
              <a:t> </a:t>
            </a:r>
            <a:r>
              <a:rPr lang="fr-CA" b="0" i="0" err="1">
                <a:effectLst/>
              </a:rPr>
              <a:t>grateful</a:t>
            </a:r>
            <a:r>
              <a:rPr lang="fr-CA" b="0" i="0">
                <a:effectLst/>
              </a:rPr>
              <a:t> to </a:t>
            </a:r>
            <a:r>
              <a:rPr lang="fr-CA" b="0" i="0" err="1">
                <a:effectLst/>
              </a:rPr>
              <a:t>Benilde</a:t>
            </a:r>
            <a:r>
              <a:rPr lang="fr-CA" b="0" i="0">
                <a:effectLst/>
              </a:rPr>
              <a:t> </a:t>
            </a:r>
            <a:r>
              <a:rPr lang="fr-CA" b="0" i="0" err="1">
                <a:effectLst/>
              </a:rPr>
              <a:t>Mizero</a:t>
            </a:r>
            <a:r>
              <a:rPr lang="fr-CA" b="0" i="0">
                <a:effectLst/>
              </a:rPr>
              <a:t> for sharing </a:t>
            </a:r>
            <a:r>
              <a:rPr lang="fr-CA" b="0" i="0" err="1">
                <a:effectLst/>
              </a:rPr>
              <a:t>his</a:t>
            </a:r>
            <a:r>
              <a:rPr lang="fr-CA" b="0" i="0">
                <a:effectLst/>
              </a:rPr>
              <a:t> </a:t>
            </a:r>
            <a:r>
              <a:rPr lang="fr-CA" b="0" i="0" err="1">
                <a:effectLst/>
              </a:rPr>
              <a:t>language</a:t>
            </a:r>
            <a:r>
              <a:rPr lang="fr-CA" b="0" i="0">
                <a:effectLst/>
              </a:rPr>
              <a:t> </a:t>
            </a:r>
            <a:r>
              <a:rPr lang="fr-CA" b="0" i="0" err="1">
                <a:effectLst/>
              </a:rPr>
              <a:t>with</a:t>
            </a:r>
            <a:r>
              <a:rPr lang="fr-CA" b="0" i="0">
                <a:effectLst/>
              </a:rPr>
              <a:t> us and </a:t>
            </a:r>
            <a:r>
              <a:rPr lang="fr-CA" b="0" i="0" err="1">
                <a:effectLst/>
              </a:rPr>
              <a:t>always</a:t>
            </a:r>
            <a:r>
              <a:rPr lang="fr-CA" b="0" i="0">
                <a:effectLst/>
              </a:rPr>
              <a:t> </a:t>
            </a:r>
            <a:r>
              <a:rPr lang="fr-CA" b="0" i="0" err="1">
                <a:effectLst/>
              </a:rPr>
              <a:t>being</a:t>
            </a:r>
            <a:r>
              <a:rPr lang="fr-CA" b="0" i="0">
                <a:effectLst/>
              </a:rPr>
              <a:t> an </a:t>
            </a:r>
            <a:r>
              <a:rPr lang="fr-CA" b="0" i="0" err="1">
                <a:effectLst/>
              </a:rPr>
              <a:t>enthusiastic</a:t>
            </a:r>
            <a:r>
              <a:rPr lang="fr-CA" b="0" i="0">
                <a:effectLst/>
              </a:rPr>
              <a:t> and </a:t>
            </a:r>
            <a:r>
              <a:rPr lang="fr-CA" b="0" i="0" err="1">
                <a:effectLst/>
              </a:rPr>
              <a:t>refreshing</a:t>
            </a:r>
            <a:r>
              <a:rPr lang="fr-CA" b="0" i="0">
                <a:effectLst/>
              </a:rPr>
              <a:t> </a:t>
            </a:r>
            <a:r>
              <a:rPr lang="fr-CA" b="0" i="0" err="1">
                <a:effectLst/>
              </a:rPr>
              <a:t>voice</a:t>
            </a:r>
            <a:r>
              <a:rPr lang="fr-CA" b="0" i="0">
                <a:effectLst/>
              </a:rPr>
              <a:t>. </a:t>
            </a:r>
            <a:r>
              <a:rPr lang="fr-CA" b="0" i="1" err="1">
                <a:effectLst/>
              </a:rPr>
              <a:t>Urakóze</a:t>
            </a:r>
            <a:r>
              <a:rPr lang="fr-CA" b="0" i="1">
                <a:effectLst/>
              </a:rPr>
              <a:t> </a:t>
            </a:r>
            <a:r>
              <a:rPr lang="fr-CA" b="0" i="1" err="1">
                <a:effectLst/>
              </a:rPr>
              <a:t>caane</a:t>
            </a:r>
            <a:r>
              <a:rPr lang="fr-CA" b="0" i="1">
                <a:effectLst/>
              </a:rPr>
              <a:t>! </a:t>
            </a:r>
          </a:p>
          <a:p>
            <a:pPr marL="0" indent="0">
              <a:buNone/>
            </a:pPr>
            <a:r>
              <a:rPr lang="fr-CA" b="0" i="0" err="1">
                <a:effectLst/>
              </a:rPr>
              <a:t>Thanks</a:t>
            </a:r>
            <a:r>
              <a:rPr lang="fr-CA" b="0" i="0">
                <a:effectLst/>
              </a:rPr>
              <a:t> to Jessica </a:t>
            </a:r>
            <a:r>
              <a:rPr lang="fr-CA" b="0" i="0" err="1">
                <a:effectLst/>
              </a:rPr>
              <a:t>Coon</a:t>
            </a:r>
            <a:r>
              <a:rPr lang="fr-CA" b="0" i="0">
                <a:effectLst/>
              </a:rPr>
              <a:t>, </a:t>
            </a:r>
            <a:r>
              <a:rPr lang="fr-CA" b="0" i="0" err="1">
                <a:effectLst/>
              </a:rPr>
              <a:t>Terrance</a:t>
            </a:r>
            <a:r>
              <a:rPr lang="fr-CA" b="0" i="0">
                <a:effectLst/>
              </a:rPr>
              <a:t> </a:t>
            </a:r>
            <a:r>
              <a:rPr lang="fr-CA" b="0" i="0" err="1">
                <a:effectLst/>
              </a:rPr>
              <a:t>Gatchalian</a:t>
            </a:r>
            <a:r>
              <a:rPr lang="fr-CA" b="0" i="0">
                <a:effectLst/>
              </a:rPr>
              <a:t>, Heather </a:t>
            </a:r>
            <a:r>
              <a:rPr lang="fr-CA" b="0" i="0" err="1">
                <a:effectLst/>
              </a:rPr>
              <a:t>Goad</a:t>
            </a:r>
            <a:r>
              <a:rPr lang="fr-CA" b="0" i="0">
                <a:effectLst/>
              </a:rPr>
              <a:t>, Martina </a:t>
            </a:r>
            <a:r>
              <a:rPr lang="fr-CA" b="0" i="0" err="1">
                <a:effectLst/>
              </a:rPr>
              <a:t>Martinović</a:t>
            </a:r>
            <a:r>
              <a:rPr lang="fr-CA" b="0" i="0">
                <a:effectLst/>
              </a:rPr>
              <a:t>, Willie Myers, Juvénal </a:t>
            </a:r>
            <a:r>
              <a:rPr lang="fr-CA" b="0" i="0" err="1">
                <a:effectLst/>
              </a:rPr>
              <a:t>Ndayiragije</a:t>
            </a:r>
            <a:r>
              <a:rPr lang="fr-CA" b="0" i="0">
                <a:effectLst/>
              </a:rPr>
              <a:t>, and </a:t>
            </a:r>
            <a:r>
              <a:rPr lang="fr-CA" b="0" i="0" err="1">
                <a:effectLst/>
              </a:rPr>
              <a:t>Junko</a:t>
            </a:r>
            <a:r>
              <a:rPr lang="fr-CA" b="0" i="0">
                <a:effectLst/>
              </a:rPr>
              <a:t> </a:t>
            </a:r>
            <a:r>
              <a:rPr lang="fr-CA" b="0" i="0" err="1">
                <a:effectLst/>
              </a:rPr>
              <a:t>Shimoyama</a:t>
            </a:r>
            <a:r>
              <a:rPr lang="fr-CA" b="0" i="0">
                <a:effectLst/>
              </a:rPr>
              <a:t>. </a:t>
            </a:r>
          </a:p>
          <a:p>
            <a:pPr marL="0" indent="0">
              <a:buNone/>
            </a:pPr>
            <a:r>
              <a:rPr lang="fr-CA" b="0" i="0" err="1">
                <a:effectLst/>
              </a:rPr>
              <a:t>We</a:t>
            </a:r>
            <a:r>
              <a:rPr lang="fr-CA" b="0" i="0">
                <a:effectLst/>
              </a:rPr>
              <a:t> are </a:t>
            </a:r>
            <a:r>
              <a:rPr lang="fr-CA" b="0" i="0" err="1">
                <a:effectLst/>
              </a:rPr>
              <a:t>also</a:t>
            </a:r>
            <a:r>
              <a:rPr lang="fr-CA" b="0" i="0">
                <a:effectLst/>
              </a:rPr>
              <a:t> </a:t>
            </a:r>
            <a:r>
              <a:rPr lang="fr-CA" b="0" i="0" err="1">
                <a:effectLst/>
              </a:rPr>
              <a:t>grateful</a:t>
            </a:r>
            <a:r>
              <a:rPr lang="fr-CA" b="0" i="0">
                <a:effectLst/>
              </a:rPr>
              <a:t> to the participants of the Winter 2022 </a:t>
            </a:r>
            <a:r>
              <a:rPr lang="fr-CA" b="0" i="0" err="1">
                <a:effectLst/>
              </a:rPr>
              <a:t>Linguistic</a:t>
            </a:r>
            <a:r>
              <a:rPr lang="fr-CA" b="0" i="0">
                <a:effectLst/>
              </a:rPr>
              <a:t> Field </a:t>
            </a:r>
            <a:r>
              <a:rPr lang="fr-CA" b="0" i="0" err="1">
                <a:effectLst/>
              </a:rPr>
              <a:t>Research</a:t>
            </a:r>
            <a:r>
              <a:rPr lang="fr-CA" b="0" i="0">
                <a:effectLst/>
              </a:rPr>
              <a:t> class at McGill </a:t>
            </a:r>
            <a:r>
              <a:rPr lang="fr-CA" b="0" i="0" err="1">
                <a:effectLst/>
              </a:rPr>
              <a:t>University</a:t>
            </a:r>
            <a:r>
              <a:rPr lang="fr-CA" b="0" i="0">
                <a:effectLst/>
              </a:rPr>
              <a:t>, the audience at Ba-TOM 1 and members of MULL-</a:t>
            </a:r>
            <a:r>
              <a:rPr lang="fr-CA" b="0" i="0" err="1">
                <a:effectLst/>
              </a:rPr>
              <a:t>Lab at McGill University</a:t>
            </a:r>
            <a:r>
              <a:rPr lang="fr-CA" b="0" i="0">
                <a:effectLst/>
              </a:rPr>
              <a:t> for </a:t>
            </a:r>
            <a:r>
              <a:rPr lang="fr-CA" b="0" i="0" err="1">
                <a:effectLst/>
              </a:rPr>
              <a:t>their</a:t>
            </a:r>
            <a:r>
              <a:rPr lang="fr-CA" b="0" i="0">
                <a:effectLst/>
              </a:rPr>
              <a:t> feedback.</a:t>
            </a:r>
          </a:p>
        </p:txBody>
      </p:sp>
      <p:sp>
        <p:nvSpPr>
          <p:cNvPr id="4" name="Дата 3">
            <a:extLst>
              <a:ext uri="{FF2B5EF4-FFF2-40B4-BE49-F238E27FC236}">
                <a16:creationId xmlns:a16="http://schemas.microsoft.com/office/drawing/2014/main" id="{E6934DB3-00CA-21DB-CADD-3F4F5D0DD9A5}"/>
              </a:ext>
            </a:extLst>
          </p:cNvPr>
          <p:cNvSpPr>
            <a:spLocks noGrp="1"/>
          </p:cNvSpPr>
          <p:nvPr>
            <p:ph type="dt" sz="half" idx="10"/>
          </p:nvPr>
        </p:nvSpPr>
        <p:spPr/>
        <p:txBody>
          <a:bodyPr/>
          <a:lstStyle/>
          <a:p>
            <a:r>
              <a:rPr lang="en-CA"/>
              <a:t>June 13, 2023</a:t>
            </a:r>
          </a:p>
        </p:txBody>
      </p:sp>
      <p:sp>
        <p:nvSpPr>
          <p:cNvPr id="5" name="Нижний колонтитул 4">
            <a:extLst>
              <a:ext uri="{FF2B5EF4-FFF2-40B4-BE49-F238E27FC236}">
                <a16:creationId xmlns:a16="http://schemas.microsoft.com/office/drawing/2014/main" id="{F8752B30-863E-1219-A257-76AA99772ED6}"/>
              </a:ext>
            </a:extLst>
          </p:cNvPr>
          <p:cNvSpPr>
            <a:spLocks noGrp="1"/>
          </p:cNvSpPr>
          <p:nvPr>
            <p:ph type="ftr" sz="quarter" idx="11"/>
          </p:nvPr>
        </p:nvSpPr>
        <p:spPr/>
        <p:txBody>
          <a:bodyPr/>
          <a:lstStyle/>
          <a:p>
            <a:r>
              <a:rPr lang="en-CA"/>
              <a:t>The Kirundi noun phrase: An interface approach</a:t>
            </a:r>
          </a:p>
        </p:txBody>
      </p:sp>
      <p:sp>
        <p:nvSpPr>
          <p:cNvPr id="6" name="Номер слайда 5">
            <a:extLst>
              <a:ext uri="{FF2B5EF4-FFF2-40B4-BE49-F238E27FC236}">
                <a16:creationId xmlns:a16="http://schemas.microsoft.com/office/drawing/2014/main" id="{A7648EE6-7A2B-8C9A-1E56-5C8443ED1607}"/>
              </a:ext>
            </a:extLst>
          </p:cNvPr>
          <p:cNvSpPr>
            <a:spLocks noGrp="1"/>
          </p:cNvSpPr>
          <p:nvPr>
            <p:ph type="sldNum" sz="quarter" idx="12"/>
          </p:nvPr>
        </p:nvSpPr>
        <p:spPr/>
        <p:txBody>
          <a:bodyPr/>
          <a:lstStyle/>
          <a:p>
            <a:fld id="{CEEAE796-31E1-9946-B643-B100DCA73B79}" type="slidenum">
              <a:rPr lang="en-CA" smtClean="0"/>
              <a:t>35</a:t>
            </a:fld>
            <a:endParaRPr lang="en-CA"/>
          </a:p>
        </p:txBody>
      </p:sp>
    </p:spTree>
    <p:extLst>
      <p:ext uri="{BB962C8B-B14F-4D97-AF65-F5344CB8AC3E}">
        <p14:creationId xmlns:p14="http://schemas.microsoft.com/office/powerpoint/2010/main" val="3522884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4573-B122-6B63-B85D-506A36E8ACFB}"/>
              </a:ext>
            </a:extLst>
          </p:cNvPr>
          <p:cNvSpPr>
            <a:spLocks noGrp="1"/>
          </p:cNvSpPr>
          <p:nvPr>
            <p:ph type="title"/>
          </p:nvPr>
        </p:nvSpPr>
        <p:spPr/>
        <p:txBody>
          <a:bodyPr/>
          <a:lstStyle/>
          <a:p>
            <a:r>
              <a:rPr lang="en-CA"/>
              <a:t>References</a:t>
            </a:r>
          </a:p>
        </p:txBody>
      </p:sp>
      <p:sp>
        <p:nvSpPr>
          <p:cNvPr id="3" name="Content Placeholder 2">
            <a:extLst>
              <a:ext uri="{FF2B5EF4-FFF2-40B4-BE49-F238E27FC236}">
                <a16:creationId xmlns:a16="http://schemas.microsoft.com/office/drawing/2014/main" id="{ADBF5DB1-50B9-3A26-F6DD-80227AA00080}"/>
              </a:ext>
            </a:extLst>
          </p:cNvPr>
          <p:cNvSpPr>
            <a:spLocks noGrp="1"/>
          </p:cNvSpPr>
          <p:nvPr>
            <p:ph idx="1"/>
          </p:nvPr>
        </p:nvSpPr>
        <p:spPr/>
        <p:txBody>
          <a:bodyPr numCol="1">
            <a:noAutofit/>
          </a:bodyPr>
          <a:lstStyle/>
          <a:p>
            <a:pPr marL="457200" indent="-457200">
              <a:buNone/>
            </a:pPr>
            <a:r>
              <a:rPr lang="en-CA" sz="1800"/>
              <a:t>Bastin, Y. 2003. The Interlacustrine zone (zone J). In </a:t>
            </a:r>
            <a:r>
              <a:rPr lang="en-CA" sz="1800" i="1"/>
              <a:t>The Bantu languages</a:t>
            </a:r>
            <a:r>
              <a:rPr lang="en-CA" sz="1800"/>
              <a:t>, ed. by D Nurse &amp; G Philippson, 501–28. Routledge.</a:t>
            </a:r>
          </a:p>
          <a:p>
            <a:pPr marL="457200" indent="-457200">
              <a:buNone/>
            </a:pPr>
            <a:r>
              <a:rPr lang="en-CA" sz="1800"/>
              <a:t>Bliss, H. </a:t>
            </a:r>
            <a:r>
              <a:rPr lang="en-CA" sz="1800" i="1"/>
              <a:t>The Blackfoot </a:t>
            </a:r>
            <a:r>
              <a:rPr lang="en-CA" sz="1800" i="1" err="1"/>
              <a:t>configurationality</a:t>
            </a:r>
            <a:r>
              <a:rPr lang="en-CA" sz="1800" i="1"/>
              <a:t> conspiracy: Parallels and differences in clausal and nominal structures</a:t>
            </a:r>
            <a:r>
              <a:rPr lang="en-CA" sz="1800"/>
              <a:t>. UBC dissertation.</a:t>
            </a:r>
          </a:p>
          <a:p>
            <a:pPr marL="457200" indent="-457200">
              <a:buNone/>
            </a:pPr>
            <a:r>
              <a:rPr lang="en-CA" sz="1800"/>
              <a:t>de Blois, KF. 1970. The augment in Bantu languages. </a:t>
            </a:r>
            <a:r>
              <a:rPr lang="en-CA" sz="1800" i="1"/>
              <a:t>Africana </a:t>
            </a:r>
            <a:r>
              <a:rPr lang="en-CA" sz="1800" i="1" err="1"/>
              <a:t>Linguistica</a:t>
            </a:r>
            <a:r>
              <a:rPr lang="en-CA" sz="1800"/>
              <a:t>. 4.85–165.</a:t>
            </a:r>
          </a:p>
          <a:p>
            <a:pPr marL="457200" indent="-457200">
              <a:buNone/>
            </a:pPr>
            <a:r>
              <a:rPr lang="en-CA" sz="1800"/>
              <a:t>Bresnan, J. 1994. Locative inversion and the architecture of Universal Grammar. </a:t>
            </a:r>
            <a:r>
              <a:rPr lang="en-CA" sz="1800" i="1"/>
              <a:t>Language</a:t>
            </a:r>
            <a:r>
              <a:rPr lang="en-CA" sz="1800"/>
              <a:t>. 70.72–131.</a:t>
            </a:r>
          </a:p>
          <a:p>
            <a:pPr marL="457200" indent="-457200">
              <a:buNone/>
            </a:pPr>
            <a:r>
              <a:rPr lang="en-CA" sz="1800"/>
              <a:t>Carstens, V. 2008. DP in Bantu and Romance. In </a:t>
            </a:r>
            <a:r>
              <a:rPr lang="en-CA" sz="1800" i="1"/>
              <a:t>The Bantu-Romance connection</a:t>
            </a:r>
            <a:r>
              <a:rPr lang="en-CA" sz="1800"/>
              <a:t>, ed. by K Demuth &amp; C de Cat, 131-166. </a:t>
            </a:r>
            <a:r>
              <a:rPr lang="en-CA" sz="1800" err="1"/>
              <a:t>Benjamins</a:t>
            </a:r>
            <a:r>
              <a:rPr lang="en-CA" sz="1800"/>
              <a:t>.</a:t>
            </a:r>
          </a:p>
          <a:p>
            <a:pPr marL="457200" indent="-457200">
              <a:buNone/>
            </a:pPr>
            <a:r>
              <a:rPr lang="en-CA" sz="1800"/>
              <a:t>Chierchia, G. 1998. Reference to kinds across language. </a:t>
            </a:r>
            <a:r>
              <a:rPr lang="en-CA" sz="1800" i="1"/>
              <a:t>Natural Language Semantics</a:t>
            </a:r>
            <a:r>
              <a:rPr lang="en-CA" sz="1800"/>
              <a:t>. 6.339–405.</a:t>
            </a:r>
          </a:p>
          <a:p>
            <a:pPr marL="457200" indent="-457200">
              <a:buNone/>
            </a:pPr>
            <a:r>
              <a:rPr lang="en-CA" sz="1800"/>
              <a:t>Chomsky, N. 2000. Minimalist inquiries. In </a:t>
            </a:r>
            <a:r>
              <a:rPr lang="en-CA" sz="1800" i="1"/>
              <a:t>Step by step: Essays on minimalist syntax in honor of Howard </a:t>
            </a:r>
            <a:r>
              <a:rPr lang="en-CA" sz="1800" i="1" err="1"/>
              <a:t>Lasnik</a:t>
            </a:r>
            <a:r>
              <a:rPr lang="en-CA" sz="1800"/>
              <a:t>, ed. by R Martin, D Michaels &amp; J </a:t>
            </a:r>
            <a:r>
              <a:rPr lang="en-CA" sz="1800" err="1"/>
              <a:t>Uriagereka</a:t>
            </a:r>
            <a:r>
              <a:rPr lang="en-CA" sz="1800"/>
              <a:t>, 89–155. MIT Press.</a:t>
            </a:r>
          </a:p>
          <a:p>
            <a:pPr marL="457200" indent="-457200">
              <a:buNone/>
            </a:pPr>
            <a:r>
              <a:rPr lang="en-CA" sz="1800"/>
              <a:t>Chomsky, N. 2001. Derivation by phase. In </a:t>
            </a:r>
            <a:r>
              <a:rPr lang="en-CA" sz="1800" i="1"/>
              <a:t>Ken Hale: A life in language</a:t>
            </a:r>
            <a:r>
              <a:rPr lang="en-CA" sz="1800"/>
              <a:t>, ed. by M </a:t>
            </a:r>
            <a:r>
              <a:rPr lang="en-CA" sz="1800" err="1"/>
              <a:t>Kenstowicz</a:t>
            </a:r>
            <a:r>
              <a:rPr lang="en-CA" sz="1800"/>
              <a:t>, 1–52. MIT Press.</a:t>
            </a:r>
          </a:p>
          <a:p>
            <a:pPr marL="457200" indent="-457200">
              <a:buNone/>
            </a:pPr>
            <a:r>
              <a:rPr lang="en-CA" sz="1800" err="1"/>
              <a:t>Choti</a:t>
            </a:r>
            <a:r>
              <a:rPr lang="en-CA" sz="1800"/>
              <a:t>, J. 2015. </a:t>
            </a:r>
            <a:r>
              <a:rPr lang="en-CA" sz="1800" i="1"/>
              <a:t>Phonological (a)symmetries of nasal prefixes in Bantu.</a:t>
            </a:r>
            <a:r>
              <a:rPr lang="en-CA" sz="1800"/>
              <a:t> MSU dissertation.</a:t>
            </a:r>
          </a:p>
        </p:txBody>
      </p:sp>
      <p:sp>
        <p:nvSpPr>
          <p:cNvPr id="4" name="Date Placeholder 3">
            <a:extLst>
              <a:ext uri="{FF2B5EF4-FFF2-40B4-BE49-F238E27FC236}">
                <a16:creationId xmlns:a16="http://schemas.microsoft.com/office/drawing/2014/main" id="{13DD80C3-B9C2-45A8-ECC3-E894B45275B2}"/>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0A8CB9EA-4816-729F-96CF-E1C5B7593F00}"/>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9F589054-72ED-E5B7-07EA-70B76CB294B3}"/>
              </a:ext>
            </a:extLst>
          </p:cNvPr>
          <p:cNvSpPr>
            <a:spLocks noGrp="1"/>
          </p:cNvSpPr>
          <p:nvPr>
            <p:ph type="sldNum" sz="quarter" idx="12"/>
          </p:nvPr>
        </p:nvSpPr>
        <p:spPr/>
        <p:txBody>
          <a:bodyPr/>
          <a:lstStyle/>
          <a:p>
            <a:fld id="{CEEAE796-31E1-9946-B643-B100DCA73B79}" type="slidenum">
              <a:rPr/>
              <a:t>36</a:t>
            </a:fld>
            <a:endParaRPr lang="en-CA"/>
          </a:p>
        </p:txBody>
      </p:sp>
    </p:spTree>
    <p:extLst>
      <p:ext uri="{BB962C8B-B14F-4D97-AF65-F5344CB8AC3E}">
        <p14:creationId xmlns:p14="http://schemas.microsoft.com/office/powerpoint/2010/main" val="3809636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4573-B122-6B63-B85D-506A36E8ACFB}"/>
              </a:ext>
            </a:extLst>
          </p:cNvPr>
          <p:cNvSpPr>
            <a:spLocks noGrp="1"/>
          </p:cNvSpPr>
          <p:nvPr>
            <p:ph type="title"/>
          </p:nvPr>
        </p:nvSpPr>
        <p:spPr/>
        <p:txBody>
          <a:bodyPr/>
          <a:lstStyle/>
          <a:p>
            <a:r>
              <a:rPr lang="en-CA"/>
              <a:t>References</a:t>
            </a:r>
          </a:p>
        </p:txBody>
      </p:sp>
      <p:sp>
        <p:nvSpPr>
          <p:cNvPr id="3" name="Content Placeholder 2">
            <a:extLst>
              <a:ext uri="{FF2B5EF4-FFF2-40B4-BE49-F238E27FC236}">
                <a16:creationId xmlns:a16="http://schemas.microsoft.com/office/drawing/2014/main" id="{ADBF5DB1-50B9-3A26-F6DD-80227AA00080}"/>
              </a:ext>
            </a:extLst>
          </p:cNvPr>
          <p:cNvSpPr>
            <a:spLocks noGrp="1"/>
          </p:cNvSpPr>
          <p:nvPr>
            <p:ph idx="1"/>
          </p:nvPr>
        </p:nvSpPr>
        <p:spPr/>
        <p:txBody>
          <a:bodyPr numCol="1">
            <a:noAutofit/>
          </a:bodyPr>
          <a:lstStyle/>
          <a:p>
            <a:pPr marL="457200" indent="-457200">
              <a:buNone/>
            </a:pPr>
            <a:r>
              <a:rPr lang="en-CA" sz="1800"/>
              <a:t>Clem, E. 2014. </a:t>
            </a:r>
            <a:r>
              <a:rPr lang="en-CA" sz="1800" i="1"/>
              <a:t>The interaction of lexical and grammatical tone in the Bulu verb system</a:t>
            </a:r>
            <a:r>
              <a:rPr lang="en-CA" sz="1800"/>
              <a:t>. OSU dissertation.</a:t>
            </a:r>
          </a:p>
          <a:p>
            <a:pPr marL="457200" indent="-457200">
              <a:buNone/>
            </a:pPr>
            <a:r>
              <a:rPr lang="en-CA" sz="1800"/>
              <a:t>Halle, M &amp; A Marantz. 1994. Some key features of Distributed Morphology. </a:t>
            </a:r>
            <a:r>
              <a:rPr lang="en-CA" sz="1800" i="1"/>
              <a:t>MIT Working Papers in Linguistics</a:t>
            </a:r>
            <a:r>
              <a:rPr lang="en-CA" sz="1800"/>
              <a:t>. 21.275–288.</a:t>
            </a:r>
          </a:p>
          <a:p>
            <a:pPr marL="457200" indent="-457200">
              <a:buNone/>
            </a:pPr>
            <a:r>
              <a:rPr lang="en-CA" sz="1800" err="1"/>
              <a:t>Morgunova</a:t>
            </a:r>
            <a:r>
              <a:rPr lang="en-CA" sz="1800"/>
              <a:t>, K &amp; D Shanks. 2023. On the left periphery of the Kirundi noun phrase. </a:t>
            </a:r>
            <a:r>
              <a:rPr lang="en-CA" sz="1800" i="1"/>
              <a:t>TWPL</a:t>
            </a:r>
            <a:r>
              <a:rPr lang="en-CA" sz="1800"/>
              <a:t>, to appear.</a:t>
            </a:r>
          </a:p>
          <a:p>
            <a:pPr marL="457200" indent="-457200">
              <a:buNone/>
            </a:pPr>
            <a:r>
              <a:rPr lang="en-CA" sz="1800" err="1"/>
              <a:t>Ndayiragije</a:t>
            </a:r>
            <a:r>
              <a:rPr lang="en-CA" sz="1800"/>
              <a:t>, J, E </a:t>
            </a:r>
            <a:r>
              <a:rPr lang="en-CA" sz="1800" err="1"/>
              <a:t>Nikiema</a:t>
            </a:r>
            <a:r>
              <a:rPr lang="en-CA" sz="1800"/>
              <a:t> &amp; P Bhatt. 2012. The augment in Kirundi: When syntax meets phonology. In </a:t>
            </a:r>
            <a:r>
              <a:rPr lang="en-CA" sz="1800" i="1"/>
              <a:t>Selected proceedings of ACAL 42</a:t>
            </a:r>
            <a:r>
              <a:rPr lang="en-CA" sz="1800"/>
              <a:t>, ed. by MR Marlo, N Adams, CR Green, M Morrison &amp; TM Purvis, 112–21. </a:t>
            </a:r>
            <a:r>
              <a:rPr lang="en-CA" sz="1800" err="1"/>
              <a:t>Cascadilla</a:t>
            </a:r>
            <a:r>
              <a:rPr lang="en-CA" sz="1800"/>
              <a:t>.</a:t>
            </a:r>
          </a:p>
          <a:p>
            <a:pPr marL="457200" indent="-457200">
              <a:buNone/>
            </a:pPr>
            <a:r>
              <a:rPr lang="en-CA" sz="1800"/>
              <a:t>Newell, H. 2008. </a:t>
            </a:r>
            <a:r>
              <a:rPr lang="en-CA" sz="1800" i="1"/>
              <a:t>Aspects of the morphology and phonology of phases</a:t>
            </a:r>
            <a:r>
              <a:rPr lang="en-CA" sz="1800"/>
              <a:t>. McGill dissertation.</a:t>
            </a:r>
          </a:p>
          <a:p>
            <a:pPr marL="457200" indent="-457200">
              <a:buNone/>
            </a:pPr>
            <a:r>
              <a:rPr lang="en-CA" sz="1800" err="1"/>
              <a:t>Niyondagara</a:t>
            </a:r>
            <a:r>
              <a:rPr lang="en-CA" sz="1800"/>
              <a:t>, A. 1993. </a:t>
            </a:r>
            <a:r>
              <a:rPr lang="en-CA" sz="1800" i="1"/>
              <a:t>Kirundi phonological representations and the formation of complex segments</a:t>
            </a:r>
            <a:r>
              <a:rPr lang="en-CA" sz="1800"/>
              <a:t>. Stony Brook dissertation.</a:t>
            </a:r>
          </a:p>
          <a:p>
            <a:pPr marL="457200" indent="-457200">
              <a:buNone/>
            </a:pPr>
            <a:r>
              <a:rPr lang="en-CA" sz="1800" err="1"/>
              <a:t>Ngoboka</a:t>
            </a:r>
            <a:r>
              <a:rPr lang="en-CA" sz="1800"/>
              <a:t>, JP. 2017. Locative markers in Kinyarwanda as determiners. </a:t>
            </a:r>
            <a:r>
              <a:rPr lang="en-CA" sz="1800" i="1"/>
              <a:t>Nordic Journal of African Studies</a:t>
            </a:r>
            <a:r>
              <a:rPr lang="en-CA" sz="1800"/>
              <a:t>. 26.292–317.</a:t>
            </a:r>
          </a:p>
          <a:p>
            <a:pPr marL="457200" indent="-457200">
              <a:buNone/>
            </a:pPr>
            <a:r>
              <a:rPr lang="en-CA" sz="1800"/>
              <a:t>Ntahokaja, J-B. 1994. </a:t>
            </a:r>
            <a:r>
              <a:rPr lang="en-CA" sz="1800" i="1" dirty="0" err="1"/>
              <a:t>Grammaire</a:t>
            </a:r>
            <a:r>
              <a:rPr lang="en-CA" sz="1800" i="1" dirty="0"/>
              <a:t> structurale du kirundi</a:t>
            </a:r>
            <a:r>
              <a:rPr lang="en-CA" sz="1800" dirty="0"/>
              <a:t>. L’université du Burundi.</a:t>
            </a:r>
          </a:p>
          <a:p>
            <a:pPr marL="457200" indent="-457200">
              <a:buNone/>
            </a:pPr>
            <a:r>
              <a:rPr lang="en-CA" sz="1800" dirty="0"/>
              <a:t>Shanks, D. 2022. Copying your neighbour: The Kirundi augment as total vowel assimilation. Paper presented at Ba-TOM 1.</a:t>
            </a:r>
          </a:p>
        </p:txBody>
      </p:sp>
      <p:sp>
        <p:nvSpPr>
          <p:cNvPr id="4" name="Date Placeholder 3">
            <a:extLst>
              <a:ext uri="{FF2B5EF4-FFF2-40B4-BE49-F238E27FC236}">
                <a16:creationId xmlns:a16="http://schemas.microsoft.com/office/drawing/2014/main" id="{13DD80C3-B9C2-45A8-ECC3-E894B45275B2}"/>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0A8CB9EA-4816-729F-96CF-E1C5B7593F00}"/>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9F589054-72ED-E5B7-07EA-70B76CB294B3}"/>
              </a:ext>
            </a:extLst>
          </p:cNvPr>
          <p:cNvSpPr>
            <a:spLocks noGrp="1"/>
          </p:cNvSpPr>
          <p:nvPr>
            <p:ph type="sldNum" sz="quarter" idx="12"/>
          </p:nvPr>
        </p:nvSpPr>
        <p:spPr/>
        <p:txBody>
          <a:bodyPr/>
          <a:lstStyle/>
          <a:p>
            <a:fld id="{CEEAE796-31E1-9946-B643-B100DCA73B79}" type="slidenum">
              <a:rPr/>
              <a:t>37</a:t>
            </a:fld>
            <a:endParaRPr lang="en-CA"/>
          </a:p>
        </p:txBody>
      </p:sp>
    </p:spTree>
    <p:extLst>
      <p:ext uri="{BB962C8B-B14F-4D97-AF65-F5344CB8AC3E}">
        <p14:creationId xmlns:p14="http://schemas.microsoft.com/office/powerpoint/2010/main" val="4086951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04573-B122-6B63-B85D-506A36E8ACFB}"/>
              </a:ext>
            </a:extLst>
          </p:cNvPr>
          <p:cNvSpPr>
            <a:spLocks noGrp="1"/>
          </p:cNvSpPr>
          <p:nvPr>
            <p:ph type="title"/>
          </p:nvPr>
        </p:nvSpPr>
        <p:spPr/>
        <p:txBody>
          <a:bodyPr/>
          <a:lstStyle/>
          <a:p>
            <a:r>
              <a:rPr lang="en-CA"/>
              <a:t>References</a:t>
            </a:r>
          </a:p>
        </p:txBody>
      </p:sp>
      <p:sp>
        <p:nvSpPr>
          <p:cNvPr id="3" name="Content Placeholder 2">
            <a:extLst>
              <a:ext uri="{FF2B5EF4-FFF2-40B4-BE49-F238E27FC236}">
                <a16:creationId xmlns:a16="http://schemas.microsoft.com/office/drawing/2014/main" id="{ADBF5DB1-50B9-3A26-F6DD-80227AA00080}"/>
              </a:ext>
            </a:extLst>
          </p:cNvPr>
          <p:cNvSpPr>
            <a:spLocks noGrp="1"/>
          </p:cNvSpPr>
          <p:nvPr>
            <p:ph idx="1"/>
          </p:nvPr>
        </p:nvSpPr>
        <p:spPr/>
        <p:txBody>
          <a:bodyPr numCol="1">
            <a:noAutofit/>
          </a:bodyPr>
          <a:lstStyle/>
          <a:p>
            <a:pPr marL="457200" indent="-457200">
              <a:buNone/>
            </a:pPr>
            <a:r>
              <a:rPr lang="en-CA" sz="1800" dirty="0"/>
              <a:t>Shanks, D. 2023. Spelling out the Kirundi augment: Prosodic domains, epenthesis, and weight. </a:t>
            </a:r>
            <a:r>
              <a:rPr lang="en-CA" sz="1800" i="1" dirty="0"/>
              <a:t>TWPL</a:t>
            </a:r>
            <a:r>
              <a:rPr lang="en-CA" sz="1800" dirty="0"/>
              <a:t>, to appear.</a:t>
            </a:r>
          </a:p>
          <a:p>
            <a:pPr marL="457200" indent="-457200">
              <a:buNone/>
            </a:pPr>
            <a:r>
              <a:rPr lang="en-CA" sz="1800" dirty="0" err="1"/>
              <a:t>Wiltschko</a:t>
            </a:r>
            <a:r>
              <a:rPr lang="en-CA" sz="1800"/>
              <a:t>, M. 2014. </a:t>
            </a:r>
            <a:r>
              <a:rPr lang="en-CA" sz="1800" i="1"/>
              <a:t>The universal structure of categories: Towards a formal typology</a:t>
            </a:r>
            <a:r>
              <a:rPr lang="en-CA" sz="1800"/>
              <a:t>. CUP.</a:t>
            </a:r>
          </a:p>
          <a:p>
            <a:pPr marL="457200" indent="-457200">
              <a:buNone/>
            </a:pPr>
            <a:r>
              <a:rPr lang="en-CA" sz="1800"/>
              <a:t>Ziervogel, D. 1971. The Bantu locative. </a:t>
            </a:r>
            <a:r>
              <a:rPr lang="en-CA" sz="1800" i="1"/>
              <a:t>African Studies</a:t>
            </a:r>
            <a:r>
              <a:rPr lang="en-CA" sz="1800"/>
              <a:t>. 3/4.371–384.</a:t>
            </a:r>
          </a:p>
          <a:p>
            <a:pPr marL="457200" indent="-457200">
              <a:buNone/>
            </a:pPr>
            <a:r>
              <a:rPr lang="en-CA" sz="1800"/>
              <a:t>Zorc, R &amp; L Nibagwire. 2007. </a:t>
            </a:r>
            <a:r>
              <a:rPr lang="en-CA" sz="1800" i="1"/>
              <a:t>Kinyarwanda and Kirundi comparative grammar</a:t>
            </a:r>
            <a:r>
              <a:rPr lang="en-CA" sz="1800"/>
              <a:t>. Dunwoody.</a:t>
            </a:r>
          </a:p>
        </p:txBody>
      </p:sp>
      <p:sp>
        <p:nvSpPr>
          <p:cNvPr id="4" name="Date Placeholder 3">
            <a:extLst>
              <a:ext uri="{FF2B5EF4-FFF2-40B4-BE49-F238E27FC236}">
                <a16:creationId xmlns:a16="http://schemas.microsoft.com/office/drawing/2014/main" id="{13DD80C3-B9C2-45A8-ECC3-E894B45275B2}"/>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0A8CB9EA-4816-729F-96CF-E1C5B7593F00}"/>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9F589054-72ED-E5B7-07EA-70B76CB294B3}"/>
              </a:ext>
            </a:extLst>
          </p:cNvPr>
          <p:cNvSpPr>
            <a:spLocks noGrp="1"/>
          </p:cNvSpPr>
          <p:nvPr>
            <p:ph type="sldNum" sz="quarter" idx="12"/>
          </p:nvPr>
        </p:nvSpPr>
        <p:spPr/>
        <p:txBody>
          <a:bodyPr/>
          <a:lstStyle/>
          <a:p>
            <a:fld id="{CEEAE796-31E1-9946-B643-B100DCA73B79}" type="slidenum">
              <a:rPr/>
              <a:t>38</a:t>
            </a:fld>
            <a:endParaRPr lang="en-CA"/>
          </a:p>
        </p:txBody>
      </p:sp>
    </p:spTree>
    <p:extLst>
      <p:ext uri="{BB962C8B-B14F-4D97-AF65-F5344CB8AC3E}">
        <p14:creationId xmlns:p14="http://schemas.microsoft.com/office/powerpoint/2010/main" val="437883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8A80-8255-282C-9917-3B82ACF285B3}"/>
              </a:ext>
            </a:extLst>
          </p:cNvPr>
          <p:cNvSpPr>
            <a:spLocks noGrp="1"/>
          </p:cNvSpPr>
          <p:nvPr>
            <p:ph type="title"/>
          </p:nvPr>
        </p:nvSpPr>
        <p:spPr/>
        <p:txBody>
          <a:bodyPr/>
          <a:lstStyle/>
          <a:p>
            <a:r>
              <a:rPr lang="en-US">
                <a:latin typeface="Avenir Black"/>
              </a:rPr>
              <a:t>Augmentless nouns</a:t>
            </a:r>
            <a:endParaRPr lang="en-US"/>
          </a:p>
        </p:txBody>
      </p:sp>
      <p:sp>
        <p:nvSpPr>
          <p:cNvPr id="3" name="Text Placeholder 2">
            <a:extLst>
              <a:ext uri="{FF2B5EF4-FFF2-40B4-BE49-F238E27FC236}">
                <a16:creationId xmlns:a16="http://schemas.microsoft.com/office/drawing/2014/main" id="{9F752453-07BE-7F1C-0ED0-E6CFAFD84C37}"/>
              </a:ext>
            </a:extLst>
          </p:cNvPr>
          <p:cNvSpPr>
            <a:spLocks noGrp="1"/>
          </p:cNvSpPr>
          <p:nvPr>
            <p:ph idx="1"/>
          </p:nvPr>
        </p:nvSpPr>
        <p:spPr/>
        <p:txBody>
          <a:bodyPr vert="horz" lIns="91440" tIns="45720" rIns="91440" bIns="45720" rtlCol="0" anchor="t">
            <a:normAutofit/>
          </a:bodyPr>
          <a:lstStyle/>
          <a:p>
            <a:r>
              <a:rPr lang="en-US" dirty="0">
                <a:latin typeface="Garamond"/>
              </a:rPr>
              <a:t>The augment is obligatorily present on most nouns in citation form and argument positions, with the exception of proper names, kinship terms and certain loanwords.</a:t>
            </a:r>
            <a:endParaRPr lang="en-US" dirty="0"/>
          </a:p>
          <a:p>
            <a:pPr indent="0"/>
            <a:endParaRPr lang="en-US" dirty="0">
              <a:latin typeface="Garamond"/>
            </a:endParaRPr>
          </a:p>
          <a:p>
            <a:pPr marL="0" indent="0">
              <a:spcBef>
                <a:spcPts val="0"/>
              </a:spcBef>
              <a:buNone/>
            </a:pPr>
            <a:r>
              <a:rPr lang="en-US" dirty="0">
                <a:latin typeface="Garamond"/>
              </a:rPr>
              <a:t>(15)    a.   </a:t>
            </a:r>
            <a:r>
              <a:rPr lang="en-US" dirty="0" err="1">
                <a:latin typeface="Garamond"/>
              </a:rPr>
              <a:t>Kagabo</a:t>
            </a:r>
            <a:r>
              <a:rPr lang="en-US" dirty="0">
                <a:latin typeface="Garamond"/>
              </a:rPr>
              <a:t>                   b.   </a:t>
            </a:r>
            <a:r>
              <a:rPr lang="en-US" dirty="0" err="1">
                <a:latin typeface="Garamond"/>
              </a:rPr>
              <a:t>maawe</a:t>
            </a:r>
            <a:r>
              <a:rPr lang="en-US" dirty="0">
                <a:latin typeface="Garamond"/>
              </a:rPr>
              <a:t>                    c.    </a:t>
            </a:r>
            <a:r>
              <a:rPr lang="en-US" dirty="0" err="1">
                <a:latin typeface="Garamond"/>
              </a:rPr>
              <a:t>paruwaasi</a:t>
            </a:r>
            <a:endParaRPr lang="en-US" dirty="0">
              <a:latin typeface="Garamond"/>
            </a:endParaRPr>
          </a:p>
          <a:p>
            <a:pPr marL="0" indent="0">
              <a:spcBef>
                <a:spcPts val="0"/>
              </a:spcBef>
              <a:buNone/>
            </a:pPr>
            <a:r>
              <a:rPr lang="en-US" dirty="0">
                <a:latin typeface="Garamond"/>
              </a:rPr>
              <a:t>               ‘</a:t>
            </a:r>
            <a:r>
              <a:rPr lang="en-US" dirty="0" err="1">
                <a:latin typeface="Garamond"/>
              </a:rPr>
              <a:t>Kagabo</a:t>
            </a:r>
            <a:r>
              <a:rPr lang="en-US" dirty="0">
                <a:latin typeface="Garamond"/>
              </a:rPr>
              <a:t>’                       ‘my mom’                      ‘perish’</a:t>
            </a:r>
            <a:endParaRPr lang="en-US" dirty="0">
              <a:solidFill>
                <a:srgbClr val="1F2C8F"/>
              </a:solidFill>
              <a:latin typeface="Garamond"/>
            </a:endParaRPr>
          </a:p>
          <a:p>
            <a:pPr marL="0" indent="0">
              <a:buNone/>
            </a:pPr>
            <a:endParaRPr lang="en-US" dirty="0">
              <a:latin typeface="Garamond"/>
            </a:endParaRPr>
          </a:p>
          <a:p>
            <a:pPr indent="0"/>
            <a:endParaRPr lang="en-US" dirty="0"/>
          </a:p>
        </p:txBody>
      </p:sp>
      <p:sp>
        <p:nvSpPr>
          <p:cNvPr id="4" name="Date Placeholder 3">
            <a:extLst>
              <a:ext uri="{FF2B5EF4-FFF2-40B4-BE49-F238E27FC236}">
                <a16:creationId xmlns:a16="http://schemas.microsoft.com/office/drawing/2014/main" id="{523523CB-95AD-2CCA-7F3A-363E7E82AC3D}"/>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9D8E3824-5144-B859-5E39-8D648DF54FA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BDD1E3BA-AC0A-93D1-62E1-88B2435CC940}"/>
              </a:ext>
            </a:extLst>
          </p:cNvPr>
          <p:cNvSpPr>
            <a:spLocks noGrp="1"/>
          </p:cNvSpPr>
          <p:nvPr>
            <p:ph type="sldNum" sz="quarter" idx="12"/>
          </p:nvPr>
        </p:nvSpPr>
        <p:spPr/>
        <p:txBody>
          <a:bodyPr/>
          <a:lstStyle/>
          <a:p>
            <a:fld id="{CEEAE796-31E1-9946-B643-B100DCA73B79}" type="slidenum">
              <a:rPr lang="en-US"/>
              <a:t>39</a:t>
            </a:fld>
            <a:endParaRPr lang="en-US"/>
          </a:p>
        </p:txBody>
      </p:sp>
    </p:spTree>
    <p:extLst>
      <p:ext uri="{BB962C8B-B14F-4D97-AF65-F5344CB8AC3E}">
        <p14:creationId xmlns:p14="http://schemas.microsoft.com/office/powerpoint/2010/main" val="1326845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2893-007C-C152-3620-63DA3BD0B5F7}"/>
              </a:ext>
            </a:extLst>
          </p:cNvPr>
          <p:cNvSpPr>
            <a:spLocks noGrp="1"/>
          </p:cNvSpPr>
          <p:nvPr>
            <p:ph type="title"/>
          </p:nvPr>
        </p:nvSpPr>
        <p:spPr/>
        <p:txBody>
          <a:bodyPr/>
          <a:lstStyle/>
          <a:p>
            <a:r>
              <a:rPr lang="en-CA">
                <a:latin typeface="Avenir Black"/>
              </a:rPr>
              <a:t>Data</a:t>
            </a:r>
            <a:endParaRPr lang="en-CA"/>
          </a:p>
        </p:txBody>
      </p:sp>
      <p:sp>
        <p:nvSpPr>
          <p:cNvPr id="3" name="Content Placeholder 2">
            <a:extLst>
              <a:ext uri="{FF2B5EF4-FFF2-40B4-BE49-F238E27FC236}">
                <a16:creationId xmlns:a16="http://schemas.microsoft.com/office/drawing/2014/main" id="{9E52EFF6-32FB-23A7-245C-A06F3388949B}"/>
              </a:ext>
            </a:extLst>
          </p:cNvPr>
          <p:cNvSpPr>
            <a:spLocks noGrp="1"/>
          </p:cNvSpPr>
          <p:nvPr>
            <p:ph type="body" idx="1"/>
          </p:nvPr>
        </p:nvSpPr>
        <p:spPr/>
        <p:txBody>
          <a:bodyPr/>
          <a:lstStyle/>
          <a:p>
            <a:endParaRPr lang="en-CA"/>
          </a:p>
        </p:txBody>
      </p:sp>
      <p:sp>
        <p:nvSpPr>
          <p:cNvPr id="4" name="Date Placeholder 3">
            <a:extLst>
              <a:ext uri="{FF2B5EF4-FFF2-40B4-BE49-F238E27FC236}">
                <a16:creationId xmlns:a16="http://schemas.microsoft.com/office/drawing/2014/main" id="{CC2A25CD-D540-5839-163C-783473126D07}"/>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5C91C7DC-1BC4-A509-4E3B-3DF4AADAE12C}"/>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4CC5F694-1E60-B1B2-C768-09A0C28BEC1E}"/>
              </a:ext>
            </a:extLst>
          </p:cNvPr>
          <p:cNvSpPr>
            <a:spLocks noGrp="1"/>
          </p:cNvSpPr>
          <p:nvPr>
            <p:ph type="sldNum" sz="quarter" idx="12"/>
          </p:nvPr>
        </p:nvSpPr>
        <p:spPr/>
        <p:txBody>
          <a:bodyPr/>
          <a:lstStyle/>
          <a:p>
            <a:fld id="{CEEAE796-31E1-9946-B643-B100DCA73B79}" type="slidenum">
              <a:rPr lang="en-CA"/>
              <a:t>4</a:t>
            </a:fld>
            <a:endParaRPr lang="en-CA"/>
          </a:p>
        </p:txBody>
      </p:sp>
    </p:spTree>
    <p:extLst>
      <p:ext uri="{BB962C8B-B14F-4D97-AF65-F5344CB8AC3E}">
        <p14:creationId xmlns:p14="http://schemas.microsoft.com/office/powerpoint/2010/main" val="2037068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8A80-8255-282C-9917-3B82ACF285B3}"/>
              </a:ext>
            </a:extLst>
          </p:cNvPr>
          <p:cNvSpPr>
            <a:spLocks noGrp="1"/>
          </p:cNvSpPr>
          <p:nvPr>
            <p:ph type="title"/>
          </p:nvPr>
        </p:nvSpPr>
        <p:spPr/>
        <p:txBody>
          <a:bodyPr/>
          <a:lstStyle/>
          <a:p>
            <a:r>
              <a:rPr lang="en-US"/>
              <a:t>Augment asymmetries</a:t>
            </a:r>
          </a:p>
        </p:txBody>
      </p:sp>
      <p:sp>
        <p:nvSpPr>
          <p:cNvPr id="3" name="Text Placeholder 2">
            <a:extLst>
              <a:ext uri="{FF2B5EF4-FFF2-40B4-BE49-F238E27FC236}">
                <a16:creationId xmlns:a16="http://schemas.microsoft.com/office/drawing/2014/main" id="{9F752453-07BE-7F1C-0ED0-E6CFAFD84C37}"/>
              </a:ext>
            </a:extLst>
          </p:cNvPr>
          <p:cNvSpPr>
            <a:spLocks noGrp="1"/>
          </p:cNvSpPr>
          <p:nvPr>
            <p:ph idx="1"/>
          </p:nvPr>
        </p:nvSpPr>
        <p:spPr/>
        <p:txBody>
          <a:bodyPr vert="horz" lIns="91440" tIns="45720" rIns="91440" bIns="45720" rtlCol="0" anchor="t">
            <a:normAutofit/>
          </a:bodyPr>
          <a:lstStyle/>
          <a:p>
            <a:r>
              <a:rPr lang="en-US" dirty="0">
                <a:latin typeface="Garamond"/>
              </a:rPr>
              <a:t>While augments are realized with null class nouns in locative phrases, they are never realized with demonstratives. We have argued that this shows that the augment is not present underlyingly in demonstrative phrases </a:t>
            </a:r>
            <a:r>
              <a:rPr lang="en-US" sz="2000" dirty="0">
                <a:latin typeface="Garamond"/>
              </a:rPr>
              <a:t>(</a:t>
            </a:r>
            <a:r>
              <a:rPr lang="en-US" sz="2000" dirty="0" err="1">
                <a:latin typeface="Garamond"/>
              </a:rPr>
              <a:t>Morgunova</a:t>
            </a:r>
            <a:r>
              <a:rPr lang="en-US" sz="2000" dirty="0">
                <a:latin typeface="Garamond"/>
              </a:rPr>
              <a:t> &amp; Shanks 2023, Shanks 2022, 2023)</a:t>
            </a:r>
            <a:r>
              <a:rPr lang="en-US" dirty="0">
                <a:latin typeface="Garamond"/>
              </a:rPr>
              <a:t>.</a:t>
            </a:r>
          </a:p>
          <a:p>
            <a:pPr marL="0" indent="0">
              <a:buNone/>
            </a:pPr>
            <a:endParaRPr lang="en-US" dirty="0">
              <a:latin typeface="Garamond"/>
            </a:endParaRPr>
          </a:p>
          <a:p>
            <a:pPr marL="0" indent="0">
              <a:spcBef>
                <a:spcPts val="0"/>
              </a:spcBef>
              <a:buNone/>
            </a:pPr>
            <a:r>
              <a:rPr lang="en-US" dirty="0">
                <a:latin typeface="Garamond"/>
              </a:rPr>
              <a:t>(16)	</a:t>
            </a:r>
            <a:r>
              <a:rPr lang="en-US" dirty="0" err="1">
                <a:latin typeface="Garamond"/>
              </a:rPr>
              <a:t>mw’iishuúre</a:t>
            </a:r>
            <a:r>
              <a:rPr lang="en-US" dirty="0">
                <a:latin typeface="Garamond"/>
              </a:rPr>
              <a:t> 				(17)	</a:t>
            </a:r>
            <a:r>
              <a:rPr lang="en-US" dirty="0" err="1">
                <a:latin typeface="Garamond"/>
              </a:rPr>
              <a:t>iyo</a:t>
            </a:r>
            <a:r>
              <a:rPr lang="en-US" dirty="0">
                <a:latin typeface="Garamond"/>
              </a:rPr>
              <a:t>	</a:t>
            </a:r>
            <a:r>
              <a:rPr lang="en-US" dirty="0" err="1">
                <a:latin typeface="Garamond"/>
              </a:rPr>
              <a:t>shuúre</a:t>
            </a:r>
            <a:r>
              <a:rPr lang="en-US" dirty="0">
                <a:latin typeface="Garamond"/>
              </a:rPr>
              <a:t> </a:t>
            </a:r>
          </a:p>
          <a:p>
            <a:pPr marL="0" indent="0">
              <a:spcBef>
                <a:spcPts val="0"/>
              </a:spcBef>
              <a:buNone/>
            </a:pPr>
            <a:r>
              <a:rPr lang="en-US" dirty="0">
                <a:latin typeface="Garamond"/>
              </a:rPr>
              <a:t>	mu	i-</a:t>
            </a:r>
            <a:r>
              <a:rPr lang="en-US" dirty="0" err="1">
                <a:latin typeface="Garamond"/>
              </a:rPr>
              <a:t>Ø</a:t>
            </a:r>
            <a:r>
              <a:rPr lang="en-US" sz="2800" dirty="0">
                <a:latin typeface="Garamond"/>
              </a:rPr>
              <a:t>-</a:t>
            </a:r>
            <a:r>
              <a:rPr lang="en-US" dirty="0" err="1">
                <a:latin typeface="Garamond"/>
              </a:rPr>
              <a:t>shuúre</a:t>
            </a:r>
            <a:r>
              <a:rPr lang="en-US" dirty="0">
                <a:latin typeface="Garamond"/>
              </a:rPr>
              <a:t> 				</a:t>
            </a:r>
            <a:r>
              <a:rPr lang="en-US" dirty="0" err="1">
                <a:latin typeface="Garamond"/>
              </a:rPr>
              <a:t>iyo</a:t>
            </a:r>
            <a:r>
              <a:rPr lang="en-US" dirty="0">
                <a:latin typeface="Garamond"/>
              </a:rPr>
              <a:t>	</a:t>
            </a:r>
            <a:r>
              <a:rPr lang="en-US" dirty="0" err="1">
                <a:latin typeface="Garamond"/>
              </a:rPr>
              <a:t>Ø</a:t>
            </a:r>
            <a:r>
              <a:rPr lang="en-US" sz="2800" dirty="0" err="1">
                <a:latin typeface="Garamond"/>
              </a:rPr>
              <a:t>-</a:t>
            </a:r>
            <a:r>
              <a:rPr lang="en-US" dirty="0" err="1">
                <a:latin typeface="Garamond"/>
              </a:rPr>
              <a:t>shuúre</a:t>
            </a:r>
            <a:r>
              <a:rPr lang="en-US" dirty="0">
                <a:latin typeface="Garamond"/>
              </a:rPr>
              <a:t> </a:t>
            </a:r>
          </a:p>
          <a:p>
            <a:pPr marL="0" indent="0">
              <a:spcBef>
                <a:spcPts val="0"/>
              </a:spcBef>
              <a:buNone/>
            </a:pPr>
            <a:r>
              <a:rPr lang="en-US" dirty="0">
                <a:latin typeface="Garamond"/>
              </a:rPr>
              <a:t>	in	</a:t>
            </a:r>
            <a:r>
              <a:rPr lang="en-US" cap="small" dirty="0">
                <a:latin typeface="Garamond"/>
              </a:rPr>
              <a:t>aug</a:t>
            </a:r>
            <a:r>
              <a:rPr lang="en-US" dirty="0">
                <a:latin typeface="Garamond"/>
              </a:rPr>
              <a:t>-9-school			</a:t>
            </a:r>
            <a:r>
              <a:rPr lang="en-US" cap="small" dirty="0">
                <a:latin typeface="Garamond"/>
              </a:rPr>
              <a:t>dem</a:t>
            </a:r>
            <a:r>
              <a:rPr lang="en-US" dirty="0">
                <a:latin typeface="Garamond"/>
              </a:rPr>
              <a:t>	9-school</a:t>
            </a:r>
          </a:p>
          <a:p>
            <a:pPr marL="0" indent="0">
              <a:spcBef>
                <a:spcPts val="0"/>
              </a:spcBef>
              <a:buNone/>
            </a:pPr>
            <a:r>
              <a:rPr lang="en-US" dirty="0">
                <a:latin typeface="Garamond"/>
              </a:rPr>
              <a:t>	‘in the school’				‘that school’</a:t>
            </a:r>
          </a:p>
          <a:p>
            <a:pPr marL="0" indent="0">
              <a:buNone/>
            </a:pPr>
            <a:r>
              <a:rPr lang="en-US" dirty="0">
                <a:solidFill>
                  <a:srgbClr val="1F2C8F"/>
                </a:solidFill>
                <a:latin typeface="Garamond"/>
              </a:rPr>
              <a:t>              </a:t>
            </a:r>
          </a:p>
          <a:p>
            <a:pPr marL="0" indent="0">
              <a:buNone/>
            </a:pPr>
            <a:endParaRPr lang="en-US" dirty="0">
              <a:latin typeface="Garamond"/>
            </a:endParaRPr>
          </a:p>
          <a:p>
            <a:pPr indent="0"/>
            <a:endParaRPr lang="en-US" dirty="0"/>
          </a:p>
        </p:txBody>
      </p:sp>
      <p:sp>
        <p:nvSpPr>
          <p:cNvPr id="4" name="Date Placeholder 3">
            <a:extLst>
              <a:ext uri="{FF2B5EF4-FFF2-40B4-BE49-F238E27FC236}">
                <a16:creationId xmlns:a16="http://schemas.microsoft.com/office/drawing/2014/main" id="{523523CB-95AD-2CCA-7F3A-363E7E82AC3D}"/>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9D8E3824-5144-B859-5E39-8D648DF54FA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BDD1E3BA-AC0A-93D1-62E1-88B2435CC940}"/>
              </a:ext>
            </a:extLst>
          </p:cNvPr>
          <p:cNvSpPr>
            <a:spLocks noGrp="1"/>
          </p:cNvSpPr>
          <p:nvPr>
            <p:ph type="sldNum" sz="quarter" idx="12"/>
          </p:nvPr>
        </p:nvSpPr>
        <p:spPr/>
        <p:txBody>
          <a:bodyPr/>
          <a:lstStyle/>
          <a:p>
            <a:fld id="{CEEAE796-31E1-9946-B643-B100DCA73B79}" type="slidenum">
              <a:rPr lang="en-US"/>
              <a:t>40</a:t>
            </a:fld>
            <a:endParaRPr lang="en-US"/>
          </a:p>
        </p:txBody>
      </p:sp>
    </p:spTree>
    <p:extLst>
      <p:ext uri="{BB962C8B-B14F-4D97-AF65-F5344CB8AC3E}">
        <p14:creationId xmlns:p14="http://schemas.microsoft.com/office/powerpoint/2010/main" val="2610716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C74081-60E3-EECE-4516-1B4DB22ED7BB}"/>
              </a:ext>
            </a:extLst>
          </p:cNvPr>
          <p:cNvSpPr>
            <a:spLocks noGrp="1"/>
          </p:cNvSpPr>
          <p:nvPr>
            <p:ph type="title"/>
          </p:nvPr>
        </p:nvSpPr>
        <p:spPr/>
        <p:txBody>
          <a:bodyPr/>
          <a:lstStyle/>
          <a:p>
            <a:r>
              <a:rPr lang="en-CA"/>
              <a:t>No augment in DemPs</a:t>
            </a:r>
          </a:p>
        </p:txBody>
      </p:sp>
      <p:sp>
        <p:nvSpPr>
          <p:cNvPr id="8" name="Content Placeholder 7">
            <a:extLst>
              <a:ext uri="{FF2B5EF4-FFF2-40B4-BE49-F238E27FC236}">
                <a16:creationId xmlns:a16="http://schemas.microsoft.com/office/drawing/2014/main" id="{ED89F92E-B6FC-5E86-823A-BC54312D7FAC}"/>
              </a:ext>
            </a:extLst>
          </p:cNvPr>
          <p:cNvSpPr>
            <a:spLocks noGrp="1"/>
          </p:cNvSpPr>
          <p:nvPr>
            <p:ph idx="1"/>
          </p:nvPr>
        </p:nvSpPr>
        <p:spPr/>
        <p:txBody>
          <a:bodyPr/>
          <a:lstStyle/>
          <a:p>
            <a:r>
              <a:rPr lang="en-CA"/>
              <a:t>We propose that demonstratives are modifiers that merge to the </a:t>
            </a:r>
            <a:r>
              <a:rPr lang="en-CA" i="1" err="1"/>
              <a:t>n</a:t>
            </a:r>
            <a:r>
              <a:rPr lang="en-CA" err="1"/>
              <a:t>P</a:t>
            </a:r>
            <a:endParaRPr lang="en-CA"/>
          </a:p>
          <a:p>
            <a:pPr lvl="1"/>
            <a:r>
              <a:rPr lang="en-CA"/>
              <a:t>This explains why there is no augment on the nouns that act as complement to the demonstratives.</a:t>
            </a:r>
          </a:p>
          <a:p>
            <a:r>
              <a:rPr lang="en-CA"/>
              <a:t>To explain why demonstrative phrases are always DPs, we propose that the demonstrative have a [</a:t>
            </a:r>
            <a:r>
              <a:rPr lang="en-CA" i="1"/>
              <a:t>u </a:t>
            </a:r>
            <a:r>
              <a:rPr lang="en-CA"/>
              <a:t>referential] feature that needs to be checked by the agreement with the D head. </a:t>
            </a:r>
          </a:p>
          <a:p>
            <a:r>
              <a:rPr lang="en-CA"/>
              <a:t>This in turn triggers the movement of the </a:t>
            </a:r>
            <a:r>
              <a:rPr lang="en-CA" i="1" err="1"/>
              <a:t>n</a:t>
            </a:r>
            <a:r>
              <a:rPr lang="en-CA" err="1"/>
              <a:t>P</a:t>
            </a:r>
            <a:r>
              <a:rPr lang="en-CA"/>
              <a:t> to the Spec, DP. </a:t>
            </a:r>
          </a:p>
          <a:p>
            <a:r>
              <a:rPr lang="en-CA"/>
              <a:t>As the complement of the 𝜑P is moved, the augment vowel cannot get realized. </a:t>
            </a:r>
          </a:p>
          <a:p>
            <a:endParaRPr lang="en-CA"/>
          </a:p>
        </p:txBody>
      </p:sp>
      <p:sp>
        <p:nvSpPr>
          <p:cNvPr id="4" name="Date Placeholder 3">
            <a:extLst>
              <a:ext uri="{FF2B5EF4-FFF2-40B4-BE49-F238E27FC236}">
                <a16:creationId xmlns:a16="http://schemas.microsoft.com/office/drawing/2014/main" id="{2949FF2C-3EFA-D230-523B-C301C4BEC90E}"/>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FAEA20AB-677C-6914-871E-EFC1E05F4B5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50FEEA6E-5079-3328-6136-E4964D3C5528}"/>
              </a:ext>
            </a:extLst>
          </p:cNvPr>
          <p:cNvSpPr>
            <a:spLocks noGrp="1"/>
          </p:cNvSpPr>
          <p:nvPr>
            <p:ph type="sldNum" sz="quarter" idx="12"/>
          </p:nvPr>
        </p:nvSpPr>
        <p:spPr/>
        <p:txBody>
          <a:bodyPr/>
          <a:lstStyle/>
          <a:p>
            <a:fld id="{CEEAE796-31E1-9946-B643-B100DCA73B79}" type="slidenum">
              <a:rPr lang="en-CA"/>
              <a:t>41</a:t>
            </a:fld>
            <a:endParaRPr lang="en-CA"/>
          </a:p>
        </p:txBody>
      </p:sp>
    </p:spTree>
    <p:extLst>
      <p:ext uri="{BB962C8B-B14F-4D97-AF65-F5344CB8AC3E}">
        <p14:creationId xmlns:p14="http://schemas.microsoft.com/office/powerpoint/2010/main" val="1452450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CC74081-60E3-EECE-4516-1B4DB22ED7BB}"/>
              </a:ext>
            </a:extLst>
          </p:cNvPr>
          <p:cNvSpPr>
            <a:spLocks noGrp="1"/>
          </p:cNvSpPr>
          <p:nvPr>
            <p:ph type="title"/>
          </p:nvPr>
        </p:nvSpPr>
        <p:spPr/>
        <p:txBody>
          <a:bodyPr/>
          <a:lstStyle/>
          <a:p>
            <a:r>
              <a:rPr lang="en-CA"/>
              <a:t>Locative phrases as PPs</a:t>
            </a:r>
          </a:p>
        </p:txBody>
      </p:sp>
      <p:sp>
        <p:nvSpPr>
          <p:cNvPr id="8" name="Content Placeholder 7">
            <a:extLst>
              <a:ext uri="{FF2B5EF4-FFF2-40B4-BE49-F238E27FC236}">
                <a16:creationId xmlns:a16="http://schemas.microsoft.com/office/drawing/2014/main" id="{ED89F92E-B6FC-5E86-823A-BC54312D7FAC}"/>
              </a:ext>
            </a:extLst>
          </p:cNvPr>
          <p:cNvSpPr>
            <a:spLocks noGrp="1"/>
          </p:cNvSpPr>
          <p:nvPr>
            <p:ph idx="1"/>
          </p:nvPr>
        </p:nvSpPr>
        <p:spPr/>
        <p:txBody>
          <a:bodyPr/>
          <a:lstStyle/>
          <a:p>
            <a:r>
              <a:rPr lang="en-CA" dirty="0"/>
              <a:t>Locative phrases also differ from DPs in linker phrases</a:t>
            </a:r>
          </a:p>
          <a:p>
            <a:pPr lvl="1"/>
            <a:r>
              <a:rPr lang="en-CA" dirty="0"/>
              <a:t>The linker surfaces as </a:t>
            </a:r>
            <a:r>
              <a:rPr lang="en-CA" i="1" dirty="0" err="1"/>
              <a:t>na</a:t>
            </a:r>
            <a:r>
              <a:rPr lang="en-CA" i="1" dirty="0"/>
              <a:t> </a:t>
            </a:r>
            <a:r>
              <a:rPr lang="en-CA" dirty="0"/>
              <a:t>with DPs</a:t>
            </a:r>
          </a:p>
          <a:p>
            <a:pPr lvl="1"/>
            <a:r>
              <a:rPr lang="en-CA" dirty="0"/>
              <a:t>But, it surfaces as </a:t>
            </a:r>
            <a:r>
              <a:rPr lang="en-CA" i="1" dirty="0" err="1"/>
              <a:t>nó</a:t>
            </a:r>
            <a:r>
              <a:rPr lang="en-CA" i="1" dirty="0"/>
              <a:t> </a:t>
            </a:r>
            <a:r>
              <a:rPr lang="en-CA" dirty="0"/>
              <a:t>with locatives.</a:t>
            </a:r>
          </a:p>
          <a:p>
            <a:pPr marL="457200" lvl="1" indent="0">
              <a:buNone/>
            </a:pPr>
            <a:endParaRPr lang="en-CA" dirty="0"/>
          </a:p>
          <a:p>
            <a:pPr marL="0" lvl="1" indent="0">
              <a:buNone/>
            </a:pPr>
            <a:r>
              <a:rPr lang="en-CA" dirty="0"/>
              <a:t>(18)   a.	 </a:t>
            </a:r>
            <a:r>
              <a:rPr lang="en-CA" dirty="0" err="1"/>
              <a:t>na</a:t>
            </a:r>
            <a:r>
              <a:rPr lang="en-CA" dirty="0"/>
              <a:t> Montreal	  b.    </a:t>
            </a:r>
            <a:r>
              <a:rPr lang="en-CA" dirty="0" err="1"/>
              <a:t>n’inká</a:t>
            </a:r>
            <a:r>
              <a:rPr lang="en-CA" dirty="0"/>
              <a:t>	            c.    </a:t>
            </a:r>
            <a:r>
              <a:rPr lang="en-CA" dirty="0" err="1"/>
              <a:t>nó</a:t>
            </a:r>
            <a:r>
              <a:rPr lang="en-CA" dirty="0"/>
              <a:t>   mu  </a:t>
            </a:r>
            <a:r>
              <a:rPr lang="en-CA" dirty="0" err="1"/>
              <a:t>cuúmba</a:t>
            </a:r>
            <a:endParaRPr lang="en-CA" dirty="0"/>
          </a:p>
          <a:p>
            <a:pPr marL="0" lvl="1" indent="0">
              <a:buNone/>
            </a:pPr>
            <a:r>
              <a:rPr lang="en-CA" dirty="0"/>
              <a:t>	 </a:t>
            </a:r>
            <a:r>
              <a:rPr lang="en-CA" dirty="0" err="1"/>
              <a:t>na</a:t>
            </a:r>
            <a:r>
              <a:rPr lang="en-CA" dirty="0"/>
              <a:t> Montreal             </a:t>
            </a:r>
            <a:r>
              <a:rPr lang="en-CA" dirty="0" err="1"/>
              <a:t>na</a:t>
            </a:r>
            <a:r>
              <a:rPr lang="en-CA" dirty="0"/>
              <a:t>    </a:t>
            </a:r>
            <a:r>
              <a:rPr lang="en-CA" dirty="0" err="1"/>
              <a:t>i</a:t>
            </a:r>
            <a:r>
              <a:rPr lang="en-CA" dirty="0"/>
              <a:t>-n-</a:t>
            </a:r>
            <a:r>
              <a:rPr lang="en-CA" dirty="0" err="1"/>
              <a:t>ká</a:t>
            </a:r>
            <a:r>
              <a:rPr lang="en-CA" dirty="0"/>
              <a:t>	       </a:t>
            </a:r>
            <a:r>
              <a:rPr lang="en-CA" dirty="0" err="1"/>
              <a:t>nó</a:t>
            </a:r>
            <a:r>
              <a:rPr lang="en-CA" dirty="0"/>
              <a:t>   mu  ki-</a:t>
            </a:r>
            <a:r>
              <a:rPr lang="en-CA" dirty="0" err="1"/>
              <a:t>uúmba</a:t>
            </a:r>
            <a:endParaRPr lang="en-CA" dirty="0"/>
          </a:p>
          <a:p>
            <a:pPr marL="0" lvl="1" indent="0">
              <a:buNone/>
            </a:pPr>
            <a:r>
              <a:rPr lang="en-CA" dirty="0"/>
              <a:t>	 </a:t>
            </a:r>
            <a:r>
              <a:rPr lang="en-CA" cap="small" dirty="0"/>
              <a:t>lk</a:t>
            </a:r>
            <a:r>
              <a:rPr lang="en-CA" dirty="0"/>
              <a:t>  Montreal            </a:t>
            </a:r>
            <a:r>
              <a:rPr lang="en-CA" cap="small" dirty="0"/>
              <a:t>lk</a:t>
            </a:r>
            <a:r>
              <a:rPr lang="en-CA" dirty="0"/>
              <a:t>   </a:t>
            </a:r>
            <a:r>
              <a:rPr lang="en-CA" cap="small" dirty="0"/>
              <a:t>aug</a:t>
            </a:r>
            <a:r>
              <a:rPr lang="en-CA" dirty="0"/>
              <a:t>-9-cow         </a:t>
            </a:r>
            <a:r>
              <a:rPr lang="en-CA" cap="small" dirty="0"/>
              <a:t>lk</a:t>
            </a:r>
            <a:r>
              <a:rPr lang="en-CA" dirty="0"/>
              <a:t>   in    7-room</a:t>
            </a:r>
          </a:p>
          <a:p>
            <a:pPr marL="0" lvl="1" indent="0">
              <a:buNone/>
            </a:pPr>
            <a:r>
              <a:rPr lang="en-CA" dirty="0"/>
              <a:t>	 ‘by Montreal’	         ‘by a cow’                   ‘by the insides of the room’</a:t>
            </a:r>
          </a:p>
          <a:p>
            <a:pPr marL="457200" lvl="1" indent="0">
              <a:buNone/>
            </a:pPr>
            <a:endParaRPr lang="en-CA" dirty="0"/>
          </a:p>
        </p:txBody>
      </p:sp>
      <p:sp>
        <p:nvSpPr>
          <p:cNvPr id="4" name="Date Placeholder 3">
            <a:extLst>
              <a:ext uri="{FF2B5EF4-FFF2-40B4-BE49-F238E27FC236}">
                <a16:creationId xmlns:a16="http://schemas.microsoft.com/office/drawing/2014/main" id="{2949FF2C-3EFA-D230-523B-C301C4BEC90E}"/>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FAEA20AB-677C-6914-871E-EFC1E05F4B5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50FEEA6E-5079-3328-6136-E4964D3C5528}"/>
              </a:ext>
            </a:extLst>
          </p:cNvPr>
          <p:cNvSpPr>
            <a:spLocks noGrp="1"/>
          </p:cNvSpPr>
          <p:nvPr>
            <p:ph type="sldNum" sz="quarter" idx="12"/>
          </p:nvPr>
        </p:nvSpPr>
        <p:spPr/>
        <p:txBody>
          <a:bodyPr/>
          <a:lstStyle/>
          <a:p>
            <a:fld id="{CEEAE796-31E1-9946-B643-B100DCA73B79}" type="slidenum">
              <a:rPr lang="en-CA"/>
              <a:t>42</a:t>
            </a:fld>
            <a:endParaRPr lang="en-CA"/>
          </a:p>
        </p:txBody>
      </p:sp>
    </p:spTree>
    <p:extLst>
      <p:ext uri="{BB962C8B-B14F-4D97-AF65-F5344CB8AC3E}">
        <p14:creationId xmlns:p14="http://schemas.microsoft.com/office/powerpoint/2010/main" val="3056669727"/>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8A80-8255-282C-9917-3B82ACF285B3}"/>
              </a:ext>
            </a:extLst>
          </p:cNvPr>
          <p:cNvSpPr>
            <a:spLocks noGrp="1"/>
          </p:cNvSpPr>
          <p:nvPr>
            <p:ph type="title"/>
          </p:nvPr>
        </p:nvSpPr>
        <p:spPr/>
        <p:txBody>
          <a:bodyPr/>
          <a:lstStyle/>
          <a:p>
            <a:r>
              <a:rPr lang="en-US">
                <a:latin typeface="Avenir Black"/>
              </a:rPr>
              <a:t>Nominals in Kirundi</a:t>
            </a:r>
            <a:endParaRPr lang="en-US"/>
          </a:p>
        </p:txBody>
      </p:sp>
      <p:sp>
        <p:nvSpPr>
          <p:cNvPr id="3" name="Text Placeholder 2">
            <a:extLst>
              <a:ext uri="{FF2B5EF4-FFF2-40B4-BE49-F238E27FC236}">
                <a16:creationId xmlns:a16="http://schemas.microsoft.com/office/drawing/2014/main" id="{9F752453-07BE-7F1C-0ED0-E6CFAFD84C37}"/>
              </a:ext>
            </a:extLst>
          </p:cNvPr>
          <p:cNvSpPr>
            <a:spLocks noGrp="1"/>
          </p:cNvSpPr>
          <p:nvPr>
            <p:ph idx="1"/>
          </p:nvPr>
        </p:nvSpPr>
        <p:spPr/>
        <p:txBody>
          <a:bodyPr vert="horz" lIns="91440" tIns="45720" rIns="91440" bIns="45720" rtlCol="0" anchor="t">
            <a:normAutofit/>
          </a:bodyPr>
          <a:lstStyle/>
          <a:p>
            <a:r>
              <a:rPr lang="en-US" dirty="0">
                <a:latin typeface="Garamond"/>
              </a:rPr>
              <a:t>Kirundi nouns in citation form consist of an augment (V-), a noun class prefix (CV-, N- or null) and a noun stem.</a:t>
            </a:r>
          </a:p>
          <a:p>
            <a:pPr indent="0"/>
            <a:endParaRPr lang="en-US" dirty="0">
              <a:latin typeface="Garamond"/>
            </a:endParaRPr>
          </a:p>
          <a:p>
            <a:pPr marL="0" indent="0">
              <a:spcBef>
                <a:spcPts val="0"/>
              </a:spcBef>
              <a:buNone/>
            </a:pPr>
            <a:r>
              <a:rPr lang="en-US" dirty="0">
                <a:latin typeface="Garamond"/>
              </a:rPr>
              <a:t>(1)    a.    </a:t>
            </a:r>
            <a:r>
              <a:rPr lang="en-US" dirty="0" err="1">
                <a:latin typeface="Garamond"/>
              </a:rPr>
              <a:t>umugoré</a:t>
            </a:r>
            <a:r>
              <a:rPr lang="en-US" dirty="0">
                <a:latin typeface="Garamond"/>
              </a:rPr>
              <a:t>                 b.   </a:t>
            </a:r>
            <a:r>
              <a:rPr lang="en-US" dirty="0" err="1">
                <a:latin typeface="Garamond"/>
              </a:rPr>
              <a:t>igikére</a:t>
            </a:r>
            <a:r>
              <a:rPr lang="en-US" dirty="0">
                <a:latin typeface="Garamond"/>
              </a:rPr>
              <a:t>                     c.    </a:t>
            </a:r>
            <a:r>
              <a:rPr lang="en-US" dirty="0" err="1">
                <a:latin typeface="Garamond"/>
              </a:rPr>
              <a:t>izúuba</a:t>
            </a:r>
            <a:endParaRPr lang="en-US" dirty="0">
              <a:latin typeface="Garamond"/>
            </a:endParaRPr>
          </a:p>
          <a:p>
            <a:pPr marL="0" indent="0">
              <a:spcBef>
                <a:spcPts val="0"/>
              </a:spcBef>
              <a:buNone/>
            </a:pPr>
            <a:r>
              <a:rPr lang="en-US" dirty="0">
                <a:latin typeface="Garamond"/>
              </a:rPr>
              <a:t>              u-mu-</a:t>
            </a:r>
            <a:r>
              <a:rPr lang="en-US" dirty="0" err="1">
                <a:latin typeface="Garamond"/>
              </a:rPr>
              <a:t>goré</a:t>
            </a:r>
            <a:r>
              <a:rPr lang="en-US" dirty="0">
                <a:latin typeface="Garamond"/>
              </a:rPr>
              <a:t>                     i-ki-</a:t>
            </a:r>
            <a:r>
              <a:rPr lang="en-US" dirty="0" err="1">
                <a:latin typeface="Garamond"/>
              </a:rPr>
              <a:t>kére</a:t>
            </a:r>
            <a:r>
              <a:rPr lang="en-US" dirty="0">
                <a:latin typeface="Garamond"/>
              </a:rPr>
              <a:t>                         i-</a:t>
            </a:r>
            <a:r>
              <a:rPr lang="en-US" sz="2400" dirty="0" err="1">
                <a:latin typeface="Garamond"/>
              </a:rPr>
              <a:t>Ø</a:t>
            </a:r>
            <a:r>
              <a:rPr lang="en-US" sz="2400" dirty="0">
                <a:solidFill>
                  <a:srgbClr val="202124"/>
                </a:solidFill>
                <a:latin typeface="Garamond"/>
              </a:rPr>
              <a:t>-</a:t>
            </a:r>
            <a:r>
              <a:rPr lang="en-US" dirty="0" err="1">
                <a:solidFill>
                  <a:srgbClr val="1F2C8F"/>
                </a:solidFill>
                <a:latin typeface="Garamond"/>
              </a:rPr>
              <a:t>zúuba</a:t>
            </a:r>
            <a:endParaRPr lang="en-US" dirty="0">
              <a:solidFill>
                <a:srgbClr val="1F2C8F"/>
              </a:solidFill>
              <a:latin typeface="Garamond"/>
            </a:endParaRPr>
          </a:p>
          <a:p>
            <a:pPr marL="0" indent="0">
              <a:spcBef>
                <a:spcPts val="0"/>
              </a:spcBef>
              <a:buNone/>
            </a:pPr>
            <a:r>
              <a:rPr lang="en-US" dirty="0">
                <a:latin typeface="Garamond"/>
              </a:rPr>
              <a:t>              </a:t>
            </a:r>
            <a:r>
              <a:rPr lang="en-US" cap="small" dirty="0">
                <a:latin typeface="Garamond"/>
              </a:rPr>
              <a:t>aug</a:t>
            </a:r>
            <a:r>
              <a:rPr lang="en-US" dirty="0">
                <a:latin typeface="Garamond"/>
              </a:rPr>
              <a:t>-1-woman               </a:t>
            </a:r>
            <a:r>
              <a:rPr lang="en-US" cap="small" dirty="0">
                <a:latin typeface="Garamond"/>
              </a:rPr>
              <a:t>aug</a:t>
            </a:r>
            <a:r>
              <a:rPr lang="en-US" dirty="0">
                <a:latin typeface="Garamond"/>
              </a:rPr>
              <a:t>-7-frog                    </a:t>
            </a:r>
            <a:r>
              <a:rPr lang="en-US" cap="small" dirty="0">
                <a:latin typeface="Garamond"/>
              </a:rPr>
              <a:t>aug</a:t>
            </a:r>
            <a:r>
              <a:rPr lang="en-US" dirty="0">
                <a:latin typeface="Garamond"/>
              </a:rPr>
              <a:t>-5-sun</a:t>
            </a:r>
          </a:p>
          <a:p>
            <a:pPr marL="0" indent="0">
              <a:spcBef>
                <a:spcPts val="0"/>
              </a:spcBef>
              <a:buNone/>
            </a:pPr>
            <a:r>
              <a:rPr lang="en-US" dirty="0">
                <a:latin typeface="Garamond"/>
              </a:rPr>
              <a:t>              ‘woman’                        ‘frog’                              ‘sun’</a:t>
            </a:r>
          </a:p>
          <a:p>
            <a:pPr marL="0" indent="0">
              <a:buNone/>
            </a:pPr>
            <a:endParaRPr lang="en-US" dirty="0">
              <a:latin typeface="Garamond"/>
            </a:endParaRPr>
          </a:p>
          <a:p>
            <a:pPr indent="0"/>
            <a:endParaRPr lang="en-US" dirty="0"/>
          </a:p>
        </p:txBody>
      </p:sp>
      <p:sp>
        <p:nvSpPr>
          <p:cNvPr id="4" name="Date Placeholder 3">
            <a:extLst>
              <a:ext uri="{FF2B5EF4-FFF2-40B4-BE49-F238E27FC236}">
                <a16:creationId xmlns:a16="http://schemas.microsoft.com/office/drawing/2014/main" id="{523523CB-95AD-2CCA-7F3A-363E7E82AC3D}"/>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9D8E3824-5144-B859-5E39-8D648DF54FA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BDD1E3BA-AC0A-93D1-62E1-88B2435CC940}"/>
              </a:ext>
            </a:extLst>
          </p:cNvPr>
          <p:cNvSpPr>
            <a:spLocks noGrp="1"/>
          </p:cNvSpPr>
          <p:nvPr>
            <p:ph type="sldNum" sz="quarter" idx="12"/>
          </p:nvPr>
        </p:nvSpPr>
        <p:spPr/>
        <p:txBody>
          <a:bodyPr/>
          <a:lstStyle/>
          <a:p>
            <a:fld id="{CEEAE796-31E1-9946-B643-B100DCA73B79}" type="slidenum">
              <a:rPr lang="en-US"/>
              <a:t>5</a:t>
            </a:fld>
            <a:endParaRPr lang="en-US"/>
          </a:p>
        </p:txBody>
      </p:sp>
    </p:spTree>
    <p:extLst>
      <p:ext uri="{BB962C8B-B14F-4D97-AF65-F5344CB8AC3E}">
        <p14:creationId xmlns:p14="http://schemas.microsoft.com/office/powerpoint/2010/main" val="330986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8A80-8255-282C-9917-3B82ACF285B3}"/>
              </a:ext>
            </a:extLst>
          </p:cNvPr>
          <p:cNvSpPr>
            <a:spLocks noGrp="1"/>
          </p:cNvSpPr>
          <p:nvPr>
            <p:ph type="title"/>
          </p:nvPr>
        </p:nvSpPr>
        <p:spPr/>
        <p:txBody>
          <a:bodyPr/>
          <a:lstStyle/>
          <a:p>
            <a:r>
              <a:rPr lang="en-US" dirty="0">
                <a:latin typeface="Avenir Black"/>
              </a:rPr>
              <a:t>Kirundi noun classes</a:t>
            </a:r>
            <a:endParaRPr lang="en-US" dirty="0"/>
          </a:p>
        </p:txBody>
      </p:sp>
      <p:sp>
        <p:nvSpPr>
          <p:cNvPr id="4" name="Date Placeholder 3">
            <a:extLst>
              <a:ext uri="{FF2B5EF4-FFF2-40B4-BE49-F238E27FC236}">
                <a16:creationId xmlns:a16="http://schemas.microsoft.com/office/drawing/2014/main" id="{523523CB-95AD-2CCA-7F3A-363E7E82AC3D}"/>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9D8E3824-5144-B859-5E39-8D648DF54FA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BDD1E3BA-AC0A-93D1-62E1-88B2435CC940}"/>
              </a:ext>
            </a:extLst>
          </p:cNvPr>
          <p:cNvSpPr>
            <a:spLocks noGrp="1"/>
          </p:cNvSpPr>
          <p:nvPr>
            <p:ph type="sldNum" sz="quarter" idx="12"/>
          </p:nvPr>
        </p:nvSpPr>
        <p:spPr/>
        <p:txBody>
          <a:bodyPr/>
          <a:lstStyle/>
          <a:p>
            <a:fld id="{CEEAE796-31E1-9946-B643-B100DCA73B79}" type="slidenum">
              <a:rPr lang="en-US"/>
              <a:t>6</a:t>
            </a:fld>
            <a:endParaRPr lang="en-US"/>
          </a:p>
        </p:txBody>
      </p:sp>
      <p:graphicFrame>
        <p:nvGraphicFramePr>
          <p:cNvPr id="3" name="Table 6">
            <a:extLst>
              <a:ext uri="{FF2B5EF4-FFF2-40B4-BE49-F238E27FC236}">
                <a16:creationId xmlns:a16="http://schemas.microsoft.com/office/drawing/2014/main" id="{B7967207-4D4C-8E62-495A-8FCB91F361DD}"/>
              </a:ext>
            </a:extLst>
          </p:cNvPr>
          <p:cNvGraphicFramePr>
            <a:graphicFrameLocks noGrp="1"/>
          </p:cNvGraphicFramePr>
          <p:nvPr>
            <p:extLst>
              <p:ext uri="{D42A27DB-BD31-4B8C-83A1-F6EECF244321}">
                <p14:modId xmlns:p14="http://schemas.microsoft.com/office/powerpoint/2010/main" val="1298052395"/>
              </p:ext>
            </p:extLst>
          </p:nvPr>
        </p:nvGraphicFramePr>
        <p:xfrm>
          <a:off x="1407317" y="1545851"/>
          <a:ext cx="9377366" cy="4563645"/>
        </p:xfrm>
        <a:graphic>
          <a:graphicData uri="http://schemas.openxmlformats.org/drawingml/2006/table">
            <a:tbl>
              <a:tblPr firstRow="1" bandRow="1">
                <a:tableStyleId>{5C22544A-7EE6-4342-B048-85BDC9FD1C3A}</a:tableStyleId>
              </a:tblPr>
              <a:tblGrid>
                <a:gridCol w="1136968">
                  <a:extLst>
                    <a:ext uri="{9D8B030D-6E8A-4147-A177-3AD203B41FA5}">
                      <a16:colId xmlns:a16="http://schemas.microsoft.com/office/drawing/2014/main" val="1457874266"/>
                    </a:ext>
                  </a:extLst>
                </a:gridCol>
                <a:gridCol w="886778">
                  <a:extLst>
                    <a:ext uri="{9D8B030D-6E8A-4147-A177-3AD203B41FA5}">
                      <a16:colId xmlns:a16="http://schemas.microsoft.com/office/drawing/2014/main" val="2995574137"/>
                    </a:ext>
                  </a:extLst>
                </a:gridCol>
                <a:gridCol w="1343343">
                  <a:extLst>
                    <a:ext uri="{9D8B030D-6E8A-4147-A177-3AD203B41FA5}">
                      <a16:colId xmlns:a16="http://schemas.microsoft.com/office/drawing/2014/main" val="381066431"/>
                    </a:ext>
                  </a:extLst>
                </a:gridCol>
                <a:gridCol w="1612583">
                  <a:extLst>
                    <a:ext uri="{9D8B030D-6E8A-4147-A177-3AD203B41FA5}">
                      <a16:colId xmlns:a16="http://schemas.microsoft.com/office/drawing/2014/main" val="1795997432"/>
                    </a:ext>
                  </a:extLst>
                </a:gridCol>
                <a:gridCol w="1136968">
                  <a:extLst>
                    <a:ext uri="{9D8B030D-6E8A-4147-A177-3AD203B41FA5}">
                      <a16:colId xmlns:a16="http://schemas.microsoft.com/office/drawing/2014/main" val="2749820136"/>
                    </a:ext>
                  </a:extLst>
                </a:gridCol>
                <a:gridCol w="886778">
                  <a:extLst>
                    <a:ext uri="{9D8B030D-6E8A-4147-A177-3AD203B41FA5}">
                      <a16:colId xmlns:a16="http://schemas.microsoft.com/office/drawing/2014/main" val="799810419"/>
                    </a:ext>
                  </a:extLst>
                </a:gridCol>
                <a:gridCol w="1340168">
                  <a:extLst>
                    <a:ext uri="{9D8B030D-6E8A-4147-A177-3AD203B41FA5}">
                      <a16:colId xmlns:a16="http://schemas.microsoft.com/office/drawing/2014/main" val="438329487"/>
                    </a:ext>
                  </a:extLst>
                </a:gridCol>
                <a:gridCol w="1033780">
                  <a:extLst>
                    <a:ext uri="{9D8B030D-6E8A-4147-A177-3AD203B41FA5}">
                      <a16:colId xmlns:a16="http://schemas.microsoft.com/office/drawing/2014/main" val="443075061"/>
                    </a:ext>
                  </a:extLst>
                </a:gridCol>
              </a:tblGrid>
              <a:tr h="316249">
                <a:tc>
                  <a:txBody>
                    <a:bodyPr/>
                    <a:lstStyle/>
                    <a:p>
                      <a:r>
                        <a:rPr lang="en-CA" b="1" i="0" dirty="0">
                          <a:latin typeface="Avenir Black" panose="02000503020000020003" pitchFamily="2" charset="0"/>
                        </a:rPr>
                        <a:t>Number</a:t>
                      </a:r>
                    </a:p>
                  </a:txBody>
                  <a:tcPr>
                    <a:solidFill>
                      <a:schemeClr val="accent2">
                        <a:lumMod val="40000"/>
                        <a:lumOff val="60000"/>
                      </a:schemeClr>
                    </a:solidFill>
                  </a:tcPr>
                </a:tc>
                <a:tc>
                  <a:txBody>
                    <a:bodyPr/>
                    <a:lstStyle/>
                    <a:p>
                      <a:r>
                        <a:rPr lang="en-CA" b="1" i="0">
                          <a:latin typeface="Avenir Black" panose="02000503020000020003" pitchFamily="2" charset="0"/>
                        </a:rPr>
                        <a:t>Prefix</a:t>
                      </a:r>
                    </a:p>
                  </a:txBody>
                  <a:tcPr/>
                </a:tc>
                <a:tc gridSpan="2">
                  <a:txBody>
                    <a:bodyPr/>
                    <a:lstStyle/>
                    <a:p>
                      <a:r>
                        <a:rPr lang="en-CA" b="1" i="0">
                          <a:latin typeface="Avenir Black" panose="02000503020000020003" pitchFamily="2" charset="0"/>
                        </a:rPr>
                        <a:t>Example</a:t>
                      </a:r>
                    </a:p>
                  </a:txBody>
                  <a:tcPr/>
                </a:tc>
                <a:tc hMerge="1">
                  <a:txBody>
                    <a:bodyPr/>
                    <a:lstStyle/>
                    <a:p>
                      <a:endParaRPr lang="en-CA" b="1" i="0">
                        <a:latin typeface="Avenir Black" panose="02000503020000020003" pitchFamily="2" charset="0"/>
                      </a:endParaRPr>
                    </a:p>
                  </a:txBody>
                  <a:tcPr/>
                </a:tc>
                <a:tc>
                  <a:txBody>
                    <a:bodyPr/>
                    <a:lstStyle/>
                    <a:p>
                      <a:r>
                        <a:rPr lang="en-CA" b="1" i="0" dirty="0">
                          <a:latin typeface="Avenir Black" panose="02000503020000020003" pitchFamily="2" charset="0"/>
                        </a:rPr>
                        <a:t>Number</a:t>
                      </a:r>
                    </a:p>
                  </a:txBody>
                  <a:tcPr>
                    <a:solidFill>
                      <a:schemeClr val="accent2">
                        <a:lumMod val="40000"/>
                        <a:lumOff val="60000"/>
                      </a:schemeClr>
                    </a:solidFill>
                  </a:tcPr>
                </a:tc>
                <a:tc>
                  <a:txBody>
                    <a:bodyPr/>
                    <a:lstStyle/>
                    <a:p>
                      <a:r>
                        <a:rPr lang="en-CA" b="1" i="0">
                          <a:latin typeface="Avenir Black" panose="02000503020000020003" pitchFamily="2" charset="0"/>
                        </a:rPr>
                        <a:t>Prefix</a:t>
                      </a:r>
                    </a:p>
                  </a:txBody>
                  <a:tcPr/>
                </a:tc>
                <a:tc gridSpan="2">
                  <a:txBody>
                    <a:bodyPr/>
                    <a:lstStyle/>
                    <a:p>
                      <a:r>
                        <a:rPr lang="en-CA" b="1" i="0">
                          <a:latin typeface="Avenir Black" panose="02000503020000020003" pitchFamily="2" charset="0"/>
                        </a:rPr>
                        <a:t>Example</a:t>
                      </a:r>
                    </a:p>
                  </a:txBody>
                  <a:tcPr/>
                </a:tc>
                <a:tc hMerge="1">
                  <a:txBody>
                    <a:bodyPr/>
                    <a:lstStyle/>
                    <a:p>
                      <a:endParaRPr lang="en-CA" b="1" i="0">
                        <a:latin typeface="Avenir Black" panose="02000503020000020003" pitchFamily="2" charset="0"/>
                      </a:endParaRPr>
                    </a:p>
                  </a:txBody>
                  <a:tcPr/>
                </a:tc>
                <a:extLst>
                  <a:ext uri="{0D108BD9-81ED-4DB2-BD59-A6C34878D82A}">
                    <a16:rowId xmlns:a16="http://schemas.microsoft.com/office/drawing/2014/main" val="901105135"/>
                  </a:ext>
                </a:extLst>
              </a:tr>
              <a:tr h="316249">
                <a:tc>
                  <a:txBody>
                    <a:bodyPr/>
                    <a:lstStyle/>
                    <a:p>
                      <a:r>
                        <a:rPr lang="en-CA">
                          <a:latin typeface="Garamond" panose="02020404030301010803" pitchFamily="18" charset="0"/>
                        </a:rPr>
                        <a:t>1</a:t>
                      </a:r>
                    </a:p>
                  </a:txBody>
                  <a:tcPr>
                    <a:solidFill>
                      <a:schemeClr val="accent2">
                        <a:lumMod val="40000"/>
                        <a:lumOff val="60000"/>
                      </a:schemeClr>
                    </a:solidFill>
                  </a:tcPr>
                </a:tc>
                <a:tc>
                  <a:txBody>
                    <a:bodyPr/>
                    <a:lstStyle/>
                    <a:p>
                      <a:r>
                        <a:rPr lang="en-CA">
                          <a:latin typeface="Garamond" panose="02020404030301010803" pitchFamily="18" charset="0"/>
                        </a:rPr>
                        <a:t>mu-</a:t>
                      </a:r>
                    </a:p>
                  </a:txBody>
                  <a:tcPr/>
                </a:tc>
                <a:tc>
                  <a:txBody>
                    <a:bodyPr/>
                    <a:lstStyle/>
                    <a:p>
                      <a:r>
                        <a:rPr lang="en-CA">
                          <a:latin typeface="Garamond" panose="02020404030301010803" pitchFamily="18" charset="0"/>
                        </a:rPr>
                        <a:t>u-mu-goré</a:t>
                      </a:r>
                    </a:p>
                  </a:txBody>
                  <a:tcPr/>
                </a:tc>
                <a:tc>
                  <a:txBody>
                    <a:bodyPr/>
                    <a:lstStyle/>
                    <a:p>
                      <a:r>
                        <a:rPr lang="en-CA">
                          <a:latin typeface="Garamond" panose="02020404030301010803" pitchFamily="18" charset="0"/>
                        </a:rPr>
                        <a:t>‘woman’</a:t>
                      </a:r>
                    </a:p>
                  </a:txBody>
                  <a:tcPr/>
                </a:tc>
                <a:tc>
                  <a:txBody>
                    <a:bodyPr/>
                    <a:lstStyle/>
                    <a:p>
                      <a:r>
                        <a:rPr lang="en-CA">
                          <a:latin typeface="Garamond" panose="02020404030301010803" pitchFamily="18" charset="0"/>
                        </a:rPr>
                        <a:t>2</a:t>
                      </a:r>
                    </a:p>
                  </a:txBody>
                  <a:tcPr>
                    <a:solidFill>
                      <a:schemeClr val="accent2">
                        <a:lumMod val="40000"/>
                        <a:lumOff val="60000"/>
                      </a:schemeClr>
                    </a:solidFill>
                  </a:tcPr>
                </a:tc>
                <a:tc>
                  <a:txBody>
                    <a:bodyPr/>
                    <a:lstStyle/>
                    <a:p>
                      <a:r>
                        <a:rPr lang="en-CA">
                          <a:latin typeface="Garamond" panose="02020404030301010803" pitchFamily="18" charset="0"/>
                        </a:rPr>
                        <a:t>ba-</a:t>
                      </a:r>
                    </a:p>
                  </a:txBody>
                  <a:tcPr/>
                </a:tc>
                <a:tc>
                  <a:txBody>
                    <a:bodyPr/>
                    <a:lstStyle/>
                    <a:p>
                      <a:r>
                        <a:rPr lang="en-CA">
                          <a:latin typeface="Garamond" panose="02020404030301010803" pitchFamily="18" charset="0"/>
                        </a:rPr>
                        <a:t>a-ba-goré</a:t>
                      </a:r>
                    </a:p>
                  </a:txBody>
                  <a:tcPr/>
                </a:tc>
                <a:tc>
                  <a:txBody>
                    <a:bodyPr/>
                    <a:lstStyle/>
                    <a:p>
                      <a:r>
                        <a:rPr lang="en-CA">
                          <a:latin typeface="Garamond" panose="02020404030301010803" pitchFamily="18" charset="0"/>
                        </a:rPr>
                        <a:t>‘women’</a:t>
                      </a:r>
                    </a:p>
                  </a:txBody>
                  <a:tcPr/>
                </a:tc>
                <a:extLst>
                  <a:ext uri="{0D108BD9-81ED-4DB2-BD59-A6C34878D82A}">
                    <a16:rowId xmlns:a16="http://schemas.microsoft.com/office/drawing/2014/main" val="1985960463"/>
                  </a:ext>
                </a:extLst>
              </a:tr>
              <a:tr h="316249">
                <a:tc>
                  <a:txBody>
                    <a:bodyPr/>
                    <a:lstStyle/>
                    <a:p>
                      <a:r>
                        <a:rPr lang="en-CA">
                          <a:latin typeface="Garamond" panose="02020404030301010803" pitchFamily="18" charset="0"/>
                        </a:rPr>
                        <a:t>3</a:t>
                      </a:r>
                    </a:p>
                  </a:txBody>
                  <a:tcPr>
                    <a:solidFill>
                      <a:schemeClr val="accent2">
                        <a:lumMod val="40000"/>
                        <a:lumOff val="60000"/>
                      </a:schemeClr>
                    </a:solidFill>
                  </a:tcPr>
                </a:tc>
                <a:tc>
                  <a:txBody>
                    <a:bodyPr/>
                    <a:lstStyle/>
                    <a:p>
                      <a:r>
                        <a:rPr lang="en-CA">
                          <a:latin typeface="Garamond" panose="02020404030301010803" pitchFamily="18" charset="0"/>
                        </a:rPr>
                        <a:t>mu-</a:t>
                      </a:r>
                    </a:p>
                  </a:txBody>
                  <a:tcPr/>
                </a:tc>
                <a:tc>
                  <a:txBody>
                    <a:bodyPr/>
                    <a:lstStyle/>
                    <a:p>
                      <a:r>
                        <a:rPr lang="en-CA">
                          <a:latin typeface="Garamond" panose="02020404030301010803" pitchFamily="18" charset="0"/>
                        </a:rPr>
                        <a:t>u-mu-twe</a:t>
                      </a:r>
                    </a:p>
                  </a:txBody>
                  <a:tcPr/>
                </a:tc>
                <a:tc>
                  <a:txBody>
                    <a:bodyPr/>
                    <a:lstStyle/>
                    <a:p>
                      <a:r>
                        <a:rPr lang="en-CA">
                          <a:latin typeface="Garamond" panose="02020404030301010803" pitchFamily="18" charset="0"/>
                        </a:rPr>
                        <a:t>‘head’</a:t>
                      </a:r>
                    </a:p>
                  </a:txBody>
                  <a:tcPr/>
                </a:tc>
                <a:tc>
                  <a:txBody>
                    <a:bodyPr/>
                    <a:lstStyle/>
                    <a:p>
                      <a:r>
                        <a:rPr lang="en-CA" dirty="0">
                          <a:latin typeface="Garamond" panose="02020404030301010803" pitchFamily="18" charset="0"/>
                        </a:rPr>
                        <a:t>4</a:t>
                      </a:r>
                    </a:p>
                  </a:txBody>
                  <a:tcPr>
                    <a:solidFill>
                      <a:schemeClr val="accent2">
                        <a:lumMod val="40000"/>
                        <a:lumOff val="60000"/>
                      </a:schemeClr>
                    </a:solidFill>
                  </a:tcPr>
                </a:tc>
                <a:tc>
                  <a:txBody>
                    <a:bodyPr/>
                    <a:lstStyle/>
                    <a:p>
                      <a:r>
                        <a:rPr lang="en-CA">
                          <a:latin typeface="Garamond" panose="02020404030301010803" pitchFamily="18" charset="0"/>
                        </a:rPr>
                        <a:t>mi-</a:t>
                      </a:r>
                    </a:p>
                  </a:txBody>
                  <a:tcPr/>
                </a:tc>
                <a:tc>
                  <a:txBody>
                    <a:bodyPr/>
                    <a:lstStyle/>
                    <a:p>
                      <a:r>
                        <a:rPr lang="en-CA">
                          <a:latin typeface="Garamond" panose="02020404030301010803" pitchFamily="18" charset="0"/>
                        </a:rPr>
                        <a:t>i-mi-twe</a:t>
                      </a:r>
                    </a:p>
                  </a:txBody>
                  <a:tcPr/>
                </a:tc>
                <a:tc>
                  <a:txBody>
                    <a:bodyPr/>
                    <a:lstStyle/>
                    <a:p>
                      <a:r>
                        <a:rPr lang="en-CA">
                          <a:latin typeface="Garamond" panose="02020404030301010803" pitchFamily="18" charset="0"/>
                        </a:rPr>
                        <a:t>‘heads’</a:t>
                      </a:r>
                    </a:p>
                  </a:txBody>
                  <a:tcPr/>
                </a:tc>
                <a:extLst>
                  <a:ext uri="{0D108BD9-81ED-4DB2-BD59-A6C34878D82A}">
                    <a16:rowId xmlns:a16="http://schemas.microsoft.com/office/drawing/2014/main" val="2113153071"/>
                  </a:ext>
                </a:extLst>
              </a:tr>
              <a:tr h="316249">
                <a:tc>
                  <a:txBody>
                    <a:bodyPr/>
                    <a:lstStyle/>
                    <a:p>
                      <a:r>
                        <a:rPr lang="en-CA">
                          <a:latin typeface="Garamond" panose="02020404030301010803" pitchFamily="18" charset="0"/>
                        </a:rPr>
                        <a:t>5</a:t>
                      </a:r>
                    </a:p>
                  </a:txBody>
                  <a:tcPr>
                    <a:solidFill>
                      <a:schemeClr val="accent2">
                        <a:lumMod val="40000"/>
                        <a:lumOff val="60000"/>
                      </a:schemeClr>
                    </a:solidFill>
                  </a:tcPr>
                </a:tc>
                <a:tc>
                  <a:txBody>
                    <a:bodyPr/>
                    <a:lstStyle/>
                    <a:p>
                      <a:r>
                        <a:rPr lang="en-CA">
                          <a:latin typeface="Garamond" panose="02020404030301010803" pitchFamily="18" charset="0"/>
                        </a:rPr>
                        <a:t>ri-/Ø-</a:t>
                      </a:r>
                    </a:p>
                  </a:txBody>
                  <a:tcPr/>
                </a:tc>
                <a:tc>
                  <a:txBody>
                    <a:bodyPr/>
                    <a:lstStyle/>
                    <a:p>
                      <a:r>
                        <a:rPr lang="en-CA">
                          <a:latin typeface="Garamond" panose="02020404030301010803" pitchFamily="18" charset="0"/>
                        </a:rPr>
                        <a:t>i-Ø-buye</a:t>
                      </a:r>
                    </a:p>
                  </a:txBody>
                  <a:tcPr/>
                </a:tc>
                <a:tc>
                  <a:txBody>
                    <a:bodyPr/>
                    <a:lstStyle/>
                    <a:p>
                      <a:r>
                        <a:rPr lang="en-CA">
                          <a:latin typeface="Garamond" panose="02020404030301010803" pitchFamily="18" charset="0"/>
                        </a:rPr>
                        <a:t>‘stone’</a:t>
                      </a:r>
                    </a:p>
                  </a:txBody>
                  <a:tcPr/>
                </a:tc>
                <a:tc>
                  <a:txBody>
                    <a:bodyPr/>
                    <a:lstStyle/>
                    <a:p>
                      <a:r>
                        <a:rPr lang="en-CA" dirty="0">
                          <a:latin typeface="Garamond" panose="02020404030301010803" pitchFamily="18" charset="0"/>
                        </a:rPr>
                        <a:t>6</a:t>
                      </a:r>
                    </a:p>
                  </a:txBody>
                  <a:tcPr>
                    <a:solidFill>
                      <a:schemeClr val="accent2">
                        <a:lumMod val="40000"/>
                        <a:lumOff val="60000"/>
                      </a:schemeClr>
                    </a:solidFill>
                  </a:tcPr>
                </a:tc>
                <a:tc>
                  <a:txBody>
                    <a:bodyPr/>
                    <a:lstStyle/>
                    <a:p>
                      <a:r>
                        <a:rPr lang="en-CA">
                          <a:latin typeface="Garamond" panose="02020404030301010803" pitchFamily="18" charset="0"/>
                        </a:rPr>
                        <a:t>ma-</a:t>
                      </a:r>
                    </a:p>
                  </a:txBody>
                  <a:tcPr/>
                </a:tc>
                <a:tc>
                  <a:txBody>
                    <a:bodyPr/>
                    <a:lstStyle/>
                    <a:p>
                      <a:r>
                        <a:rPr lang="en-CA">
                          <a:latin typeface="Garamond" panose="02020404030301010803" pitchFamily="18" charset="0"/>
                        </a:rPr>
                        <a:t>a-ma-buye</a:t>
                      </a:r>
                    </a:p>
                  </a:txBody>
                  <a:tcPr/>
                </a:tc>
                <a:tc>
                  <a:txBody>
                    <a:bodyPr/>
                    <a:lstStyle/>
                    <a:p>
                      <a:r>
                        <a:rPr lang="en-CA">
                          <a:latin typeface="Garamond" panose="02020404030301010803" pitchFamily="18" charset="0"/>
                        </a:rPr>
                        <a:t>‘stones’</a:t>
                      </a:r>
                    </a:p>
                  </a:txBody>
                  <a:tcPr/>
                </a:tc>
                <a:extLst>
                  <a:ext uri="{0D108BD9-81ED-4DB2-BD59-A6C34878D82A}">
                    <a16:rowId xmlns:a16="http://schemas.microsoft.com/office/drawing/2014/main" val="3547138209"/>
                  </a:ext>
                </a:extLst>
              </a:tr>
              <a:tr h="316249">
                <a:tc>
                  <a:txBody>
                    <a:bodyPr/>
                    <a:lstStyle/>
                    <a:p>
                      <a:r>
                        <a:rPr lang="en-CA" dirty="0">
                          <a:latin typeface="Garamond" panose="02020404030301010803" pitchFamily="18" charset="0"/>
                        </a:rPr>
                        <a:t>7</a:t>
                      </a:r>
                    </a:p>
                  </a:txBody>
                  <a:tcPr>
                    <a:solidFill>
                      <a:schemeClr val="accent2">
                        <a:lumMod val="40000"/>
                        <a:lumOff val="60000"/>
                      </a:schemeClr>
                    </a:solidFill>
                  </a:tcPr>
                </a:tc>
                <a:tc>
                  <a:txBody>
                    <a:bodyPr/>
                    <a:lstStyle/>
                    <a:p>
                      <a:r>
                        <a:rPr lang="en-CA">
                          <a:latin typeface="Garamond" panose="02020404030301010803" pitchFamily="18" charset="0"/>
                        </a:rPr>
                        <a:t>ki-</a:t>
                      </a:r>
                    </a:p>
                  </a:txBody>
                  <a:tcPr/>
                </a:tc>
                <a:tc>
                  <a:txBody>
                    <a:bodyPr/>
                    <a:lstStyle/>
                    <a:p>
                      <a:r>
                        <a:rPr lang="en-CA">
                          <a:latin typeface="Garamond" panose="02020404030301010803" pitchFamily="18" charset="0"/>
                        </a:rPr>
                        <a:t>i-gi-keré</a:t>
                      </a:r>
                    </a:p>
                  </a:txBody>
                  <a:tcPr/>
                </a:tc>
                <a:tc>
                  <a:txBody>
                    <a:bodyPr/>
                    <a:lstStyle/>
                    <a:p>
                      <a:r>
                        <a:rPr lang="en-CA">
                          <a:latin typeface="Garamond" panose="02020404030301010803" pitchFamily="18" charset="0"/>
                        </a:rPr>
                        <a:t>‘frog’</a:t>
                      </a:r>
                    </a:p>
                  </a:txBody>
                  <a:tcPr/>
                </a:tc>
                <a:tc>
                  <a:txBody>
                    <a:bodyPr/>
                    <a:lstStyle/>
                    <a:p>
                      <a:r>
                        <a:rPr lang="en-CA" dirty="0">
                          <a:latin typeface="Garamond" panose="02020404030301010803" pitchFamily="18" charset="0"/>
                        </a:rPr>
                        <a:t>8</a:t>
                      </a:r>
                    </a:p>
                  </a:txBody>
                  <a:tcPr>
                    <a:solidFill>
                      <a:schemeClr val="accent2">
                        <a:lumMod val="40000"/>
                        <a:lumOff val="60000"/>
                      </a:schemeClr>
                    </a:solidFill>
                  </a:tcPr>
                </a:tc>
                <a:tc>
                  <a:txBody>
                    <a:bodyPr/>
                    <a:lstStyle/>
                    <a:p>
                      <a:r>
                        <a:rPr lang="en-CA">
                          <a:latin typeface="Garamond" panose="02020404030301010803" pitchFamily="18" charset="0"/>
                        </a:rPr>
                        <a:t>bi-</a:t>
                      </a:r>
                    </a:p>
                  </a:txBody>
                  <a:tcPr/>
                </a:tc>
                <a:tc>
                  <a:txBody>
                    <a:bodyPr/>
                    <a:lstStyle/>
                    <a:p>
                      <a:r>
                        <a:rPr lang="en-CA">
                          <a:latin typeface="Garamond" panose="02020404030301010803" pitchFamily="18" charset="0"/>
                        </a:rPr>
                        <a:t>i-bi-keré</a:t>
                      </a:r>
                    </a:p>
                  </a:txBody>
                  <a:tcPr/>
                </a:tc>
                <a:tc>
                  <a:txBody>
                    <a:bodyPr/>
                    <a:lstStyle/>
                    <a:p>
                      <a:r>
                        <a:rPr lang="en-CA">
                          <a:latin typeface="Garamond" panose="02020404030301010803" pitchFamily="18" charset="0"/>
                        </a:rPr>
                        <a:t>‘frogs’</a:t>
                      </a:r>
                    </a:p>
                  </a:txBody>
                  <a:tcPr/>
                </a:tc>
                <a:extLst>
                  <a:ext uri="{0D108BD9-81ED-4DB2-BD59-A6C34878D82A}">
                    <a16:rowId xmlns:a16="http://schemas.microsoft.com/office/drawing/2014/main" val="4110088150"/>
                  </a:ext>
                </a:extLst>
              </a:tr>
              <a:tr h="316249">
                <a:tc>
                  <a:txBody>
                    <a:bodyPr/>
                    <a:lstStyle/>
                    <a:p>
                      <a:r>
                        <a:rPr lang="en-CA">
                          <a:latin typeface="Garamond" panose="02020404030301010803" pitchFamily="18" charset="0"/>
                        </a:rPr>
                        <a:t>9</a:t>
                      </a:r>
                    </a:p>
                  </a:txBody>
                  <a:tcPr>
                    <a:solidFill>
                      <a:schemeClr val="accent2">
                        <a:lumMod val="40000"/>
                        <a:lumOff val="60000"/>
                      </a:schemeClr>
                    </a:solidFill>
                  </a:tcPr>
                </a:tc>
                <a:tc>
                  <a:txBody>
                    <a:bodyPr/>
                    <a:lstStyle/>
                    <a:p>
                      <a:r>
                        <a:rPr lang="en-CA">
                          <a:latin typeface="Garamond" panose="02020404030301010803" pitchFamily="18" charset="0"/>
                        </a:rPr>
                        <a:t>n-/Ø-</a:t>
                      </a:r>
                    </a:p>
                  </a:txBody>
                  <a:tcPr/>
                </a:tc>
                <a:tc>
                  <a:txBody>
                    <a:bodyPr/>
                    <a:lstStyle/>
                    <a:p>
                      <a:r>
                        <a:rPr lang="en-CA">
                          <a:latin typeface="Garamond" panose="02020404030301010803" pitchFamily="18" charset="0"/>
                        </a:rPr>
                        <a:t>i-n-ká</a:t>
                      </a:r>
                    </a:p>
                  </a:txBody>
                  <a:tcPr/>
                </a:tc>
                <a:tc>
                  <a:txBody>
                    <a:bodyPr/>
                    <a:lstStyle/>
                    <a:p>
                      <a:r>
                        <a:rPr lang="en-CA">
                          <a:latin typeface="Garamond" panose="02020404030301010803" pitchFamily="18" charset="0"/>
                        </a:rPr>
                        <a:t>‘cow’</a:t>
                      </a:r>
                    </a:p>
                  </a:txBody>
                  <a:tcPr/>
                </a:tc>
                <a:tc>
                  <a:txBody>
                    <a:bodyPr/>
                    <a:lstStyle/>
                    <a:p>
                      <a:r>
                        <a:rPr lang="en-CA">
                          <a:latin typeface="Garamond" panose="02020404030301010803" pitchFamily="18" charset="0"/>
                        </a:rPr>
                        <a:t>10</a:t>
                      </a:r>
                    </a:p>
                  </a:txBody>
                  <a:tcPr>
                    <a:solidFill>
                      <a:schemeClr val="accent2">
                        <a:lumMod val="40000"/>
                        <a:lumOff val="60000"/>
                      </a:schemeClr>
                    </a:solidFill>
                  </a:tcPr>
                </a:tc>
                <a:tc>
                  <a:txBody>
                    <a:bodyPr/>
                    <a:lstStyle/>
                    <a:p>
                      <a:r>
                        <a:rPr lang="en-CA">
                          <a:latin typeface="Garamond" panose="02020404030301010803" pitchFamily="18" charset="0"/>
                        </a:rPr>
                        <a:t>n-</a:t>
                      </a:r>
                    </a:p>
                  </a:txBody>
                  <a:tcPr/>
                </a:tc>
                <a:tc>
                  <a:txBody>
                    <a:bodyPr/>
                    <a:lstStyle/>
                    <a:p>
                      <a:r>
                        <a:rPr lang="en-CA">
                          <a:latin typeface="Garamond" panose="02020404030301010803" pitchFamily="18" charset="0"/>
                        </a:rPr>
                        <a:t>i-n-ká</a:t>
                      </a:r>
                    </a:p>
                  </a:txBody>
                  <a:tcPr/>
                </a:tc>
                <a:tc>
                  <a:txBody>
                    <a:bodyPr/>
                    <a:lstStyle/>
                    <a:p>
                      <a:r>
                        <a:rPr lang="en-CA">
                          <a:latin typeface="Garamond" panose="02020404030301010803" pitchFamily="18" charset="0"/>
                        </a:rPr>
                        <a:t>‘cows’</a:t>
                      </a:r>
                    </a:p>
                  </a:txBody>
                  <a:tcPr/>
                </a:tc>
                <a:extLst>
                  <a:ext uri="{0D108BD9-81ED-4DB2-BD59-A6C34878D82A}">
                    <a16:rowId xmlns:a16="http://schemas.microsoft.com/office/drawing/2014/main" val="3913101731"/>
                  </a:ext>
                </a:extLst>
              </a:tr>
              <a:tr h="545855">
                <a:tc>
                  <a:txBody>
                    <a:bodyPr/>
                    <a:lstStyle/>
                    <a:p>
                      <a:r>
                        <a:rPr lang="en-CA">
                          <a:latin typeface="Garamond" panose="02020404030301010803" pitchFamily="18" charset="0"/>
                        </a:rPr>
                        <a:t>11</a:t>
                      </a:r>
                    </a:p>
                  </a:txBody>
                  <a:tcPr>
                    <a:solidFill>
                      <a:schemeClr val="accent2">
                        <a:lumMod val="40000"/>
                        <a:lumOff val="60000"/>
                      </a:schemeClr>
                    </a:solidFill>
                  </a:tcPr>
                </a:tc>
                <a:tc>
                  <a:txBody>
                    <a:bodyPr/>
                    <a:lstStyle/>
                    <a:p>
                      <a:r>
                        <a:rPr lang="en-CA">
                          <a:latin typeface="Garamond" panose="02020404030301010803" pitchFamily="18" charset="0"/>
                        </a:rPr>
                        <a:t>ru-</a:t>
                      </a:r>
                    </a:p>
                  </a:txBody>
                  <a:tcPr/>
                </a:tc>
                <a:tc>
                  <a:txBody>
                    <a:bodyPr/>
                    <a:lstStyle/>
                    <a:p>
                      <a:r>
                        <a:rPr lang="en-CA">
                          <a:latin typeface="Garamond" panose="02020404030301010803" pitchFamily="18" charset="0"/>
                        </a:rPr>
                        <a:t>u-ru-syo</a:t>
                      </a:r>
                    </a:p>
                  </a:txBody>
                  <a:tcPr/>
                </a:tc>
                <a:tc>
                  <a:txBody>
                    <a:bodyPr/>
                    <a:lstStyle/>
                    <a:p>
                      <a:r>
                        <a:rPr lang="en-CA">
                          <a:latin typeface="Garamond" panose="02020404030301010803" pitchFamily="18" charset="0"/>
                        </a:rPr>
                        <a:t>‘grinding stone’</a:t>
                      </a:r>
                    </a:p>
                  </a:txBody>
                  <a:tcPr/>
                </a:tc>
                <a:tc>
                  <a:txBody>
                    <a:bodyPr/>
                    <a:lstStyle/>
                    <a:p>
                      <a:endParaRPr lang="en-CA" dirty="0">
                        <a:latin typeface="Garamond" panose="02020404030301010803" pitchFamily="18" charset="0"/>
                      </a:endParaRPr>
                    </a:p>
                  </a:txBody>
                  <a:tcPr>
                    <a:solidFill>
                      <a:schemeClr val="accent2">
                        <a:lumMod val="40000"/>
                        <a:lumOff val="60000"/>
                      </a:schemeClr>
                    </a:solidFill>
                  </a:tcPr>
                </a:tc>
                <a:tc>
                  <a:txBody>
                    <a:bodyPr/>
                    <a:lstStyle/>
                    <a:p>
                      <a:endParaRPr lang="en-CA">
                        <a:latin typeface="Garamond" panose="02020404030301010803" pitchFamily="18" charset="0"/>
                      </a:endParaRPr>
                    </a:p>
                  </a:txBody>
                  <a:tcPr/>
                </a:tc>
                <a:tc>
                  <a:txBody>
                    <a:bodyPr/>
                    <a:lstStyle/>
                    <a:p>
                      <a:endParaRPr lang="en-CA">
                        <a:latin typeface="Garamond" panose="02020404030301010803" pitchFamily="18" charset="0"/>
                      </a:endParaRPr>
                    </a:p>
                  </a:txBody>
                  <a:tcPr/>
                </a:tc>
                <a:tc>
                  <a:txBody>
                    <a:bodyPr/>
                    <a:lstStyle/>
                    <a:p>
                      <a:endParaRPr lang="en-CA">
                        <a:latin typeface="Garamond" panose="02020404030301010803" pitchFamily="18" charset="0"/>
                      </a:endParaRPr>
                    </a:p>
                  </a:txBody>
                  <a:tcPr/>
                </a:tc>
                <a:extLst>
                  <a:ext uri="{0D108BD9-81ED-4DB2-BD59-A6C34878D82A}">
                    <a16:rowId xmlns:a16="http://schemas.microsoft.com/office/drawing/2014/main" val="1123803107"/>
                  </a:ext>
                </a:extLst>
              </a:tr>
              <a:tr h="545855">
                <a:tc>
                  <a:txBody>
                    <a:bodyPr/>
                    <a:lstStyle/>
                    <a:p>
                      <a:r>
                        <a:rPr lang="en-CA" dirty="0">
                          <a:latin typeface="Garamond" panose="02020404030301010803" pitchFamily="18" charset="0"/>
                        </a:rPr>
                        <a:t>12</a:t>
                      </a:r>
                    </a:p>
                  </a:txBody>
                  <a:tcPr>
                    <a:solidFill>
                      <a:schemeClr val="accent2">
                        <a:lumMod val="40000"/>
                        <a:lumOff val="60000"/>
                      </a:schemeClr>
                    </a:solidFill>
                  </a:tcPr>
                </a:tc>
                <a:tc>
                  <a:txBody>
                    <a:bodyPr/>
                    <a:lstStyle/>
                    <a:p>
                      <a:r>
                        <a:rPr lang="en-CA">
                          <a:latin typeface="Garamond" panose="02020404030301010803" pitchFamily="18" charset="0"/>
                        </a:rPr>
                        <a:t>ka-</a:t>
                      </a:r>
                    </a:p>
                  </a:txBody>
                  <a:tcPr/>
                </a:tc>
                <a:tc>
                  <a:txBody>
                    <a:bodyPr/>
                    <a:lstStyle/>
                    <a:p>
                      <a:r>
                        <a:rPr lang="en-CA">
                          <a:latin typeface="Garamond" panose="02020404030301010803" pitchFamily="18" charset="0"/>
                        </a:rPr>
                        <a:t>a-ka-buúnda</a:t>
                      </a:r>
                    </a:p>
                  </a:txBody>
                  <a:tcPr/>
                </a:tc>
                <a:tc>
                  <a:txBody>
                    <a:bodyPr/>
                    <a:lstStyle/>
                    <a:p>
                      <a:r>
                        <a:rPr lang="en-CA">
                          <a:latin typeface="Garamond" panose="02020404030301010803" pitchFamily="18" charset="0"/>
                        </a:rPr>
                        <a:t>‘puppy’</a:t>
                      </a:r>
                    </a:p>
                  </a:txBody>
                  <a:tcPr/>
                </a:tc>
                <a:tc>
                  <a:txBody>
                    <a:bodyPr/>
                    <a:lstStyle/>
                    <a:p>
                      <a:r>
                        <a:rPr lang="en-CA" dirty="0">
                          <a:latin typeface="Garamond" panose="02020404030301010803" pitchFamily="18" charset="0"/>
                        </a:rPr>
                        <a:t>13</a:t>
                      </a:r>
                    </a:p>
                  </a:txBody>
                  <a:tcPr>
                    <a:solidFill>
                      <a:schemeClr val="accent2">
                        <a:lumMod val="40000"/>
                        <a:lumOff val="60000"/>
                      </a:schemeClr>
                    </a:solidFill>
                  </a:tcPr>
                </a:tc>
                <a:tc>
                  <a:txBody>
                    <a:bodyPr/>
                    <a:lstStyle/>
                    <a:p>
                      <a:r>
                        <a:rPr lang="en-CA">
                          <a:latin typeface="Garamond" panose="02020404030301010803" pitchFamily="18" charset="0"/>
                        </a:rPr>
                        <a:t>tu-</a:t>
                      </a:r>
                    </a:p>
                  </a:txBody>
                  <a:tcPr/>
                </a:tc>
                <a:tc>
                  <a:txBody>
                    <a:bodyPr/>
                    <a:lstStyle/>
                    <a:p>
                      <a:r>
                        <a:rPr lang="en-CA">
                          <a:latin typeface="Garamond" panose="02020404030301010803" pitchFamily="18" charset="0"/>
                        </a:rPr>
                        <a:t>u-tu-buúnda</a:t>
                      </a:r>
                    </a:p>
                  </a:txBody>
                  <a:tcPr/>
                </a:tc>
                <a:tc>
                  <a:txBody>
                    <a:bodyPr/>
                    <a:lstStyle/>
                    <a:p>
                      <a:r>
                        <a:rPr lang="en-CA">
                          <a:latin typeface="Garamond" panose="02020404030301010803" pitchFamily="18" charset="0"/>
                        </a:rPr>
                        <a:t>‘puppies’</a:t>
                      </a:r>
                    </a:p>
                  </a:txBody>
                  <a:tcPr/>
                </a:tc>
                <a:extLst>
                  <a:ext uri="{0D108BD9-81ED-4DB2-BD59-A6C34878D82A}">
                    <a16:rowId xmlns:a16="http://schemas.microsoft.com/office/drawing/2014/main" val="1957847984"/>
                  </a:ext>
                </a:extLst>
              </a:tr>
              <a:tr h="545855">
                <a:tc>
                  <a:txBody>
                    <a:bodyPr/>
                    <a:lstStyle/>
                    <a:p>
                      <a:r>
                        <a:rPr lang="en-CA" dirty="0">
                          <a:latin typeface="Garamond" panose="02020404030301010803" pitchFamily="18" charset="0"/>
                        </a:rPr>
                        <a:t>14</a:t>
                      </a:r>
                    </a:p>
                  </a:txBody>
                  <a:tcPr>
                    <a:solidFill>
                      <a:schemeClr val="accent2">
                        <a:lumMod val="40000"/>
                        <a:lumOff val="60000"/>
                      </a:schemeClr>
                    </a:solidFill>
                  </a:tcPr>
                </a:tc>
                <a:tc>
                  <a:txBody>
                    <a:bodyPr/>
                    <a:lstStyle/>
                    <a:p>
                      <a:r>
                        <a:rPr lang="en-CA">
                          <a:latin typeface="Garamond" panose="02020404030301010803" pitchFamily="18" charset="0"/>
                        </a:rPr>
                        <a:t>bu-</a:t>
                      </a:r>
                    </a:p>
                  </a:txBody>
                  <a:tcPr/>
                </a:tc>
                <a:tc>
                  <a:txBody>
                    <a:bodyPr/>
                    <a:lstStyle/>
                    <a:p>
                      <a:r>
                        <a:rPr lang="en-CA">
                          <a:latin typeface="Garamond" panose="02020404030301010803" pitchFamily="18" charset="0"/>
                        </a:rPr>
                        <a:t>u-bu-menyi</a:t>
                      </a:r>
                    </a:p>
                  </a:txBody>
                  <a:tcPr/>
                </a:tc>
                <a:tc>
                  <a:txBody>
                    <a:bodyPr/>
                    <a:lstStyle/>
                    <a:p>
                      <a:r>
                        <a:rPr lang="en-CA">
                          <a:latin typeface="Garamond" panose="02020404030301010803" pitchFamily="18" charset="0"/>
                        </a:rPr>
                        <a:t>‘knowledge’</a:t>
                      </a:r>
                    </a:p>
                  </a:txBody>
                  <a:tcPr/>
                </a:tc>
                <a:tc>
                  <a:txBody>
                    <a:bodyPr/>
                    <a:lstStyle/>
                    <a:p>
                      <a:endParaRPr lang="en-CA" dirty="0">
                        <a:latin typeface="Garamond" panose="02020404030301010803" pitchFamily="18" charset="0"/>
                      </a:endParaRPr>
                    </a:p>
                  </a:txBody>
                  <a:tcPr>
                    <a:solidFill>
                      <a:schemeClr val="accent2">
                        <a:lumMod val="40000"/>
                        <a:lumOff val="60000"/>
                      </a:schemeClr>
                    </a:solidFill>
                  </a:tcPr>
                </a:tc>
                <a:tc>
                  <a:txBody>
                    <a:bodyPr/>
                    <a:lstStyle/>
                    <a:p>
                      <a:endParaRPr lang="en-CA">
                        <a:latin typeface="Garamond" panose="02020404030301010803" pitchFamily="18" charset="0"/>
                      </a:endParaRPr>
                    </a:p>
                  </a:txBody>
                  <a:tcPr/>
                </a:tc>
                <a:tc>
                  <a:txBody>
                    <a:bodyPr/>
                    <a:lstStyle/>
                    <a:p>
                      <a:endParaRPr lang="en-CA">
                        <a:latin typeface="Garamond" panose="02020404030301010803" pitchFamily="18" charset="0"/>
                      </a:endParaRPr>
                    </a:p>
                  </a:txBody>
                  <a:tcPr/>
                </a:tc>
                <a:tc>
                  <a:txBody>
                    <a:bodyPr/>
                    <a:lstStyle/>
                    <a:p>
                      <a:endParaRPr lang="en-CA">
                        <a:latin typeface="Garamond" panose="02020404030301010803" pitchFamily="18" charset="0"/>
                      </a:endParaRPr>
                    </a:p>
                  </a:txBody>
                  <a:tcPr/>
                </a:tc>
                <a:extLst>
                  <a:ext uri="{0D108BD9-81ED-4DB2-BD59-A6C34878D82A}">
                    <a16:rowId xmlns:a16="http://schemas.microsoft.com/office/drawing/2014/main" val="2049210778"/>
                  </a:ext>
                </a:extLst>
              </a:tr>
              <a:tr h="316249">
                <a:tc>
                  <a:txBody>
                    <a:bodyPr/>
                    <a:lstStyle/>
                    <a:p>
                      <a:r>
                        <a:rPr lang="en-CA" dirty="0">
                          <a:latin typeface="Garamond" panose="02020404030301010803" pitchFamily="18" charset="0"/>
                        </a:rPr>
                        <a:t>15</a:t>
                      </a:r>
                    </a:p>
                  </a:txBody>
                  <a:tcPr>
                    <a:solidFill>
                      <a:schemeClr val="accent2">
                        <a:lumMod val="40000"/>
                        <a:lumOff val="60000"/>
                      </a:schemeClr>
                    </a:solidFill>
                  </a:tcPr>
                </a:tc>
                <a:tc>
                  <a:txBody>
                    <a:bodyPr/>
                    <a:lstStyle/>
                    <a:p>
                      <a:r>
                        <a:rPr lang="en-CA">
                          <a:latin typeface="Garamond" panose="02020404030301010803" pitchFamily="18" charset="0"/>
                        </a:rPr>
                        <a:t>ku-</a:t>
                      </a:r>
                    </a:p>
                  </a:txBody>
                  <a:tcPr/>
                </a:tc>
                <a:tc>
                  <a:txBody>
                    <a:bodyPr/>
                    <a:lstStyle/>
                    <a:p>
                      <a:r>
                        <a:rPr lang="en-CA">
                          <a:latin typeface="Garamond" panose="02020404030301010803" pitchFamily="18" charset="0"/>
                        </a:rPr>
                        <a:t>u-ku-ri</a:t>
                      </a:r>
                    </a:p>
                  </a:txBody>
                  <a:tcPr/>
                </a:tc>
                <a:tc>
                  <a:txBody>
                    <a:bodyPr/>
                    <a:lstStyle/>
                    <a:p>
                      <a:r>
                        <a:rPr lang="en-CA">
                          <a:latin typeface="Garamond" panose="02020404030301010803" pitchFamily="18" charset="0"/>
                        </a:rPr>
                        <a:t>‘truth’</a:t>
                      </a:r>
                    </a:p>
                  </a:txBody>
                  <a:tcPr/>
                </a:tc>
                <a:tc>
                  <a:txBody>
                    <a:bodyPr/>
                    <a:lstStyle/>
                    <a:p>
                      <a:endParaRPr lang="en-CA" dirty="0">
                        <a:latin typeface="Garamond" panose="02020404030301010803" pitchFamily="18" charset="0"/>
                      </a:endParaRPr>
                    </a:p>
                  </a:txBody>
                  <a:tcPr>
                    <a:solidFill>
                      <a:schemeClr val="accent2">
                        <a:lumMod val="40000"/>
                        <a:lumOff val="60000"/>
                      </a:schemeClr>
                    </a:solidFill>
                  </a:tcPr>
                </a:tc>
                <a:tc>
                  <a:txBody>
                    <a:bodyPr/>
                    <a:lstStyle/>
                    <a:p>
                      <a:endParaRPr lang="en-CA">
                        <a:latin typeface="Garamond" panose="02020404030301010803" pitchFamily="18" charset="0"/>
                      </a:endParaRPr>
                    </a:p>
                  </a:txBody>
                  <a:tcPr/>
                </a:tc>
                <a:tc>
                  <a:txBody>
                    <a:bodyPr/>
                    <a:lstStyle/>
                    <a:p>
                      <a:endParaRPr lang="en-CA">
                        <a:latin typeface="Garamond" panose="02020404030301010803" pitchFamily="18" charset="0"/>
                      </a:endParaRPr>
                    </a:p>
                  </a:txBody>
                  <a:tcPr/>
                </a:tc>
                <a:tc>
                  <a:txBody>
                    <a:bodyPr/>
                    <a:lstStyle/>
                    <a:p>
                      <a:endParaRPr lang="en-CA">
                        <a:latin typeface="Garamond" panose="02020404030301010803" pitchFamily="18" charset="0"/>
                      </a:endParaRPr>
                    </a:p>
                  </a:txBody>
                  <a:tcPr/>
                </a:tc>
                <a:extLst>
                  <a:ext uri="{0D108BD9-81ED-4DB2-BD59-A6C34878D82A}">
                    <a16:rowId xmlns:a16="http://schemas.microsoft.com/office/drawing/2014/main" val="1525235239"/>
                  </a:ext>
                </a:extLst>
              </a:tr>
              <a:tr h="316249">
                <a:tc>
                  <a:txBody>
                    <a:bodyPr/>
                    <a:lstStyle/>
                    <a:p>
                      <a:r>
                        <a:rPr lang="en-CA" dirty="0">
                          <a:latin typeface="Garamond" panose="02020404030301010803" pitchFamily="18" charset="0"/>
                        </a:rPr>
                        <a:t>16</a:t>
                      </a:r>
                    </a:p>
                  </a:txBody>
                  <a:tcPr>
                    <a:solidFill>
                      <a:schemeClr val="accent2">
                        <a:lumMod val="40000"/>
                        <a:lumOff val="60000"/>
                      </a:schemeClr>
                    </a:solidFill>
                  </a:tcPr>
                </a:tc>
                <a:tc>
                  <a:txBody>
                    <a:bodyPr/>
                    <a:lstStyle/>
                    <a:p>
                      <a:r>
                        <a:rPr lang="en-CA">
                          <a:latin typeface="Garamond" panose="02020404030301010803" pitchFamily="18" charset="0"/>
                        </a:rPr>
                        <a:t>ha-</a:t>
                      </a:r>
                    </a:p>
                  </a:txBody>
                  <a:tcPr/>
                </a:tc>
                <a:tc>
                  <a:txBody>
                    <a:bodyPr/>
                    <a:lstStyle/>
                    <a:p>
                      <a:r>
                        <a:rPr lang="en-CA">
                          <a:latin typeface="Garamond" panose="02020404030301010803" pitchFamily="18" charset="0"/>
                        </a:rPr>
                        <a:t>a-ha-ntu</a:t>
                      </a:r>
                    </a:p>
                  </a:txBody>
                  <a:tcPr/>
                </a:tc>
                <a:tc>
                  <a:txBody>
                    <a:bodyPr/>
                    <a:lstStyle/>
                    <a:p>
                      <a:r>
                        <a:rPr lang="en-CA">
                          <a:latin typeface="Garamond" panose="02020404030301010803" pitchFamily="18" charset="0"/>
                        </a:rPr>
                        <a:t>‘location’</a:t>
                      </a:r>
                    </a:p>
                  </a:txBody>
                  <a:tcPr/>
                </a:tc>
                <a:tc>
                  <a:txBody>
                    <a:bodyPr/>
                    <a:lstStyle/>
                    <a:p>
                      <a:endParaRPr lang="en-CA" dirty="0">
                        <a:latin typeface="Garamond" panose="02020404030301010803" pitchFamily="18" charset="0"/>
                      </a:endParaRPr>
                    </a:p>
                  </a:txBody>
                  <a:tcPr>
                    <a:solidFill>
                      <a:schemeClr val="accent2">
                        <a:lumMod val="40000"/>
                        <a:lumOff val="60000"/>
                      </a:schemeClr>
                    </a:solidFill>
                  </a:tcPr>
                </a:tc>
                <a:tc>
                  <a:txBody>
                    <a:bodyPr/>
                    <a:lstStyle/>
                    <a:p>
                      <a:endParaRPr lang="en-CA">
                        <a:latin typeface="Garamond" panose="02020404030301010803" pitchFamily="18" charset="0"/>
                      </a:endParaRPr>
                    </a:p>
                  </a:txBody>
                  <a:tcPr/>
                </a:tc>
                <a:tc>
                  <a:txBody>
                    <a:bodyPr/>
                    <a:lstStyle/>
                    <a:p>
                      <a:endParaRPr lang="en-CA">
                        <a:latin typeface="Garamond" panose="02020404030301010803" pitchFamily="18" charset="0"/>
                      </a:endParaRPr>
                    </a:p>
                  </a:txBody>
                  <a:tcPr/>
                </a:tc>
                <a:tc>
                  <a:txBody>
                    <a:bodyPr/>
                    <a:lstStyle/>
                    <a:p>
                      <a:endParaRPr lang="en-CA" dirty="0">
                        <a:latin typeface="Garamond" panose="02020404030301010803" pitchFamily="18" charset="0"/>
                      </a:endParaRPr>
                    </a:p>
                  </a:txBody>
                  <a:tcPr/>
                </a:tc>
                <a:extLst>
                  <a:ext uri="{0D108BD9-81ED-4DB2-BD59-A6C34878D82A}">
                    <a16:rowId xmlns:a16="http://schemas.microsoft.com/office/drawing/2014/main" val="2464364963"/>
                  </a:ext>
                </a:extLst>
              </a:tr>
            </a:tbl>
          </a:graphicData>
        </a:graphic>
      </p:graphicFrame>
    </p:spTree>
    <p:extLst>
      <p:ext uri="{BB962C8B-B14F-4D97-AF65-F5344CB8AC3E}">
        <p14:creationId xmlns:p14="http://schemas.microsoft.com/office/powerpoint/2010/main" val="2463317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8A80-8255-282C-9917-3B82ACF285B3}"/>
              </a:ext>
            </a:extLst>
          </p:cNvPr>
          <p:cNvSpPr>
            <a:spLocks noGrp="1"/>
          </p:cNvSpPr>
          <p:nvPr>
            <p:ph type="title"/>
          </p:nvPr>
        </p:nvSpPr>
        <p:spPr/>
        <p:txBody>
          <a:bodyPr/>
          <a:lstStyle/>
          <a:p>
            <a:r>
              <a:rPr lang="en-US">
                <a:latin typeface="Avenir Black"/>
              </a:rPr>
              <a:t>Demonstrative phrases</a:t>
            </a:r>
            <a:endParaRPr lang="en-US"/>
          </a:p>
        </p:txBody>
      </p:sp>
      <p:sp>
        <p:nvSpPr>
          <p:cNvPr id="3" name="Text Placeholder 2">
            <a:extLst>
              <a:ext uri="{FF2B5EF4-FFF2-40B4-BE49-F238E27FC236}">
                <a16:creationId xmlns:a16="http://schemas.microsoft.com/office/drawing/2014/main" id="{9F752453-07BE-7F1C-0ED0-E6CFAFD84C37}"/>
              </a:ext>
            </a:extLst>
          </p:cNvPr>
          <p:cNvSpPr>
            <a:spLocks noGrp="1"/>
          </p:cNvSpPr>
          <p:nvPr>
            <p:ph idx="1"/>
          </p:nvPr>
        </p:nvSpPr>
        <p:spPr/>
        <p:txBody>
          <a:bodyPr vert="horz" lIns="91440" tIns="45720" rIns="91440" bIns="45720" rtlCol="0" anchor="t">
            <a:normAutofit/>
          </a:bodyPr>
          <a:lstStyle/>
          <a:p>
            <a:r>
              <a:rPr lang="en-US" dirty="0">
                <a:latin typeface="Garamond"/>
              </a:rPr>
              <a:t>Kirundi has multiple series of deictic demonstratives, differentiated by degree of distance, as well as one series of anaphoric demonstratives. </a:t>
            </a:r>
          </a:p>
          <a:p>
            <a:pPr marL="0" indent="0">
              <a:buNone/>
            </a:pPr>
            <a:endParaRPr lang="en-US" dirty="0">
              <a:latin typeface="Garamond"/>
            </a:endParaRPr>
          </a:p>
          <a:p>
            <a:pPr marL="0" indent="0">
              <a:spcBef>
                <a:spcPts val="0"/>
              </a:spcBef>
              <a:buNone/>
            </a:pPr>
            <a:r>
              <a:rPr lang="en-US" dirty="0">
                <a:latin typeface="Garamond"/>
              </a:rPr>
              <a:t>(2)    a.   iyi                  </a:t>
            </a:r>
            <a:r>
              <a:rPr lang="en-US" dirty="0" err="1">
                <a:latin typeface="Garamond"/>
              </a:rPr>
              <a:t>nká</a:t>
            </a:r>
            <a:r>
              <a:rPr lang="en-US" dirty="0">
                <a:latin typeface="Garamond"/>
              </a:rPr>
              <a:t>      b.     </a:t>
            </a:r>
            <a:r>
              <a:rPr lang="en-US" dirty="0" err="1">
                <a:latin typeface="Garamond"/>
              </a:rPr>
              <a:t>yáa</a:t>
            </a:r>
            <a:r>
              <a:rPr lang="en-US" dirty="0">
                <a:latin typeface="Garamond"/>
              </a:rPr>
              <a:t>                   </a:t>
            </a:r>
            <a:r>
              <a:rPr lang="en-US" dirty="0" err="1">
                <a:latin typeface="Garamond"/>
              </a:rPr>
              <a:t>nká</a:t>
            </a:r>
          </a:p>
          <a:p>
            <a:pPr marL="0" indent="0">
              <a:spcBef>
                <a:spcPts val="0"/>
              </a:spcBef>
              <a:buNone/>
            </a:pPr>
            <a:r>
              <a:rPr lang="en-US" dirty="0">
                <a:latin typeface="Garamond"/>
              </a:rPr>
              <a:t>              iyi                  n-</a:t>
            </a:r>
            <a:r>
              <a:rPr lang="en-US" dirty="0" err="1">
                <a:latin typeface="Garamond"/>
              </a:rPr>
              <a:t>ká</a:t>
            </a:r>
            <a:r>
              <a:rPr lang="en-US" dirty="0">
                <a:latin typeface="Garamond"/>
              </a:rPr>
              <a:t>            </a:t>
            </a:r>
            <a:r>
              <a:rPr lang="en-US" dirty="0" err="1">
                <a:latin typeface="Garamond"/>
              </a:rPr>
              <a:t>yáa</a:t>
            </a:r>
            <a:r>
              <a:rPr lang="en-US" dirty="0">
                <a:latin typeface="Garamond"/>
              </a:rPr>
              <a:t>                   n-</a:t>
            </a:r>
            <a:r>
              <a:rPr lang="en-US" dirty="0" err="1">
                <a:latin typeface="Garamond"/>
              </a:rPr>
              <a:t>ká</a:t>
            </a:r>
            <a:endParaRPr lang="en-US" dirty="0">
              <a:latin typeface="Garamond"/>
            </a:endParaRPr>
          </a:p>
          <a:p>
            <a:pPr marL="0" indent="0">
              <a:spcBef>
                <a:spcPts val="0"/>
              </a:spcBef>
              <a:buNone/>
            </a:pPr>
            <a:r>
              <a:rPr lang="en-US" dirty="0">
                <a:latin typeface="Garamond"/>
              </a:rPr>
              <a:t>	    </a:t>
            </a:r>
            <a:r>
              <a:rPr lang="en-US" cap="small" dirty="0">
                <a:latin typeface="Garamond"/>
              </a:rPr>
              <a:t>dem.prox.9  </a:t>
            </a:r>
            <a:r>
              <a:rPr lang="en-US" dirty="0">
                <a:latin typeface="Garamond"/>
              </a:rPr>
              <a:t>9-cow         </a:t>
            </a:r>
            <a:r>
              <a:rPr lang="en-US" cap="small" dirty="0">
                <a:latin typeface="Garamond"/>
              </a:rPr>
              <a:t>dem.anaph.9  </a:t>
            </a:r>
            <a:r>
              <a:rPr lang="en-US" dirty="0">
                <a:latin typeface="Garamond"/>
              </a:rPr>
              <a:t>9-cow	    </a:t>
            </a:r>
          </a:p>
          <a:p>
            <a:pPr marL="0" indent="0">
              <a:spcBef>
                <a:spcPts val="0"/>
              </a:spcBef>
              <a:buNone/>
            </a:pPr>
            <a:r>
              <a:rPr lang="en-US" dirty="0">
                <a:latin typeface="Garamond"/>
              </a:rPr>
              <a:t>	    ‘this cow’                         ‘this (aforementioned) cow’</a:t>
            </a:r>
          </a:p>
          <a:p>
            <a:pPr marL="0" indent="0">
              <a:buNone/>
            </a:pPr>
            <a:r>
              <a:rPr lang="en-US" dirty="0">
                <a:solidFill>
                  <a:srgbClr val="1F2C8F"/>
                </a:solidFill>
                <a:latin typeface="Garamond"/>
              </a:rPr>
              <a:t>              </a:t>
            </a:r>
          </a:p>
          <a:p>
            <a:pPr marL="0" indent="0">
              <a:buNone/>
            </a:pPr>
            <a:endParaRPr lang="en-US" dirty="0">
              <a:latin typeface="Garamond"/>
            </a:endParaRPr>
          </a:p>
          <a:p>
            <a:pPr indent="0"/>
            <a:endParaRPr lang="en-US" dirty="0"/>
          </a:p>
        </p:txBody>
      </p:sp>
      <p:sp>
        <p:nvSpPr>
          <p:cNvPr id="4" name="Date Placeholder 3">
            <a:extLst>
              <a:ext uri="{FF2B5EF4-FFF2-40B4-BE49-F238E27FC236}">
                <a16:creationId xmlns:a16="http://schemas.microsoft.com/office/drawing/2014/main" id="{523523CB-95AD-2CCA-7F3A-363E7E82AC3D}"/>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9D8E3824-5144-B859-5E39-8D648DF54FA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BDD1E3BA-AC0A-93D1-62E1-88B2435CC940}"/>
              </a:ext>
            </a:extLst>
          </p:cNvPr>
          <p:cNvSpPr>
            <a:spLocks noGrp="1"/>
          </p:cNvSpPr>
          <p:nvPr>
            <p:ph type="sldNum" sz="quarter" idx="12"/>
          </p:nvPr>
        </p:nvSpPr>
        <p:spPr/>
        <p:txBody>
          <a:bodyPr/>
          <a:lstStyle/>
          <a:p>
            <a:fld id="{CEEAE796-31E1-9946-B643-B100DCA73B79}" type="slidenum">
              <a:rPr lang="en-US"/>
              <a:t>7</a:t>
            </a:fld>
            <a:endParaRPr lang="en-US"/>
          </a:p>
        </p:txBody>
      </p:sp>
    </p:spTree>
    <p:extLst>
      <p:ext uri="{BB962C8B-B14F-4D97-AF65-F5344CB8AC3E}">
        <p14:creationId xmlns:p14="http://schemas.microsoft.com/office/powerpoint/2010/main" val="3317400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8A80-8255-282C-9917-3B82ACF285B3}"/>
              </a:ext>
            </a:extLst>
          </p:cNvPr>
          <p:cNvSpPr>
            <a:spLocks noGrp="1"/>
          </p:cNvSpPr>
          <p:nvPr>
            <p:ph type="title"/>
          </p:nvPr>
        </p:nvSpPr>
        <p:spPr/>
        <p:txBody>
          <a:bodyPr/>
          <a:lstStyle/>
          <a:p>
            <a:r>
              <a:rPr lang="en-US">
                <a:latin typeface="Avenir Black"/>
              </a:rPr>
              <a:t>The augment in locative phrases</a:t>
            </a:r>
            <a:endParaRPr lang="en-US"/>
          </a:p>
        </p:txBody>
      </p:sp>
      <p:sp>
        <p:nvSpPr>
          <p:cNvPr id="3" name="Text Placeholder 2">
            <a:extLst>
              <a:ext uri="{FF2B5EF4-FFF2-40B4-BE49-F238E27FC236}">
                <a16:creationId xmlns:a16="http://schemas.microsoft.com/office/drawing/2014/main" id="{9F752453-07BE-7F1C-0ED0-E6CFAFD84C37}"/>
              </a:ext>
            </a:extLst>
          </p:cNvPr>
          <p:cNvSpPr>
            <a:spLocks noGrp="1"/>
          </p:cNvSpPr>
          <p:nvPr>
            <p:ph idx="1"/>
          </p:nvPr>
        </p:nvSpPr>
        <p:spPr/>
        <p:txBody>
          <a:bodyPr vert="horz" lIns="91440" tIns="45720" rIns="91440" bIns="45720" rtlCol="0" anchor="t">
            <a:normAutofit/>
          </a:bodyPr>
          <a:lstStyle/>
          <a:p>
            <a:r>
              <a:rPr lang="en-US" dirty="0">
                <a:latin typeface="Garamond"/>
              </a:rPr>
              <a:t>Kirundi also has three locative elements: </a:t>
            </a:r>
          </a:p>
          <a:p>
            <a:pPr lvl="1"/>
            <a:r>
              <a:rPr lang="en-US" dirty="0">
                <a:latin typeface="Garamond"/>
              </a:rPr>
              <a:t>mu ‘in, into, within’</a:t>
            </a:r>
          </a:p>
          <a:p>
            <a:pPr lvl="1"/>
            <a:r>
              <a:rPr lang="en-US" dirty="0" err="1">
                <a:latin typeface="Garamond"/>
              </a:rPr>
              <a:t>ku</a:t>
            </a:r>
            <a:r>
              <a:rPr lang="en-US" dirty="0">
                <a:latin typeface="Garamond"/>
              </a:rPr>
              <a:t> ‘on, upon, at, from’</a:t>
            </a:r>
          </a:p>
          <a:p>
            <a:pPr lvl="1"/>
            <a:r>
              <a:rPr lang="en-US" dirty="0" err="1">
                <a:latin typeface="Garamond"/>
              </a:rPr>
              <a:t>i</a:t>
            </a:r>
            <a:r>
              <a:rPr lang="en-US" dirty="0">
                <a:latin typeface="Garamond"/>
              </a:rPr>
              <a:t> ‘in, to, at’</a:t>
            </a:r>
          </a:p>
          <a:p>
            <a:pPr marL="457200" lvl="1" indent="0">
              <a:buNone/>
            </a:pPr>
            <a:endParaRPr lang="en-US" dirty="0">
              <a:latin typeface="Garamond"/>
            </a:endParaRPr>
          </a:p>
          <a:p>
            <a:pPr marL="514350" indent="-514350">
              <a:spcBef>
                <a:spcPts val="0"/>
              </a:spcBef>
              <a:buAutoNum type="arabicParenBoth" startAt="3"/>
            </a:pPr>
            <a:r>
              <a:rPr lang="en-US" dirty="0">
                <a:latin typeface="Garamond"/>
              </a:rPr>
              <a:t>a.    mu   </a:t>
            </a:r>
            <a:r>
              <a:rPr lang="en-US" dirty="0" err="1">
                <a:latin typeface="Garamond"/>
              </a:rPr>
              <a:t>murima</a:t>
            </a:r>
            <a:r>
              <a:rPr lang="en-US" dirty="0">
                <a:latin typeface="Garamond"/>
              </a:rPr>
              <a:t>            b. </a:t>
            </a:r>
            <a:r>
              <a:rPr lang="en-US" dirty="0" err="1">
                <a:latin typeface="Garamond"/>
              </a:rPr>
              <a:t>ku</a:t>
            </a:r>
            <a:r>
              <a:rPr lang="en-US" dirty="0">
                <a:latin typeface="Garamond"/>
              </a:rPr>
              <a:t> </a:t>
            </a:r>
            <a:r>
              <a:rPr lang="en-US" dirty="0" err="1">
                <a:latin typeface="Garamond"/>
              </a:rPr>
              <a:t>bavyéeyi</a:t>
            </a:r>
            <a:r>
              <a:rPr lang="en-US" dirty="0">
                <a:latin typeface="Garamond"/>
              </a:rPr>
              <a:t>           c. i   Bujumbura  </a:t>
            </a:r>
          </a:p>
          <a:p>
            <a:pPr marL="0" indent="0">
              <a:spcBef>
                <a:spcPts val="0"/>
              </a:spcBef>
              <a:buNone/>
            </a:pPr>
            <a:r>
              <a:rPr lang="en-US" dirty="0">
                <a:latin typeface="Garamond"/>
              </a:rPr>
              <a:t>	  mu	mu-</a:t>
            </a:r>
            <a:r>
              <a:rPr lang="en-US" dirty="0" err="1">
                <a:latin typeface="Garamond"/>
              </a:rPr>
              <a:t>rima</a:t>
            </a:r>
            <a:r>
              <a:rPr lang="en-US" dirty="0">
                <a:latin typeface="Garamond"/>
              </a:rPr>
              <a:t>	       </a:t>
            </a:r>
            <a:r>
              <a:rPr lang="en-US" dirty="0" err="1">
                <a:latin typeface="Garamond"/>
              </a:rPr>
              <a:t>ku</a:t>
            </a:r>
            <a:r>
              <a:rPr lang="en-US" dirty="0">
                <a:latin typeface="Garamond"/>
              </a:rPr>
              <a:t> </a:t>
            </a:r>
            <a:r>
              <a:rPr lang="en-US" dirty="0" err="1">
                <a:latin typeface="Garamond"/>
              </a:rPr>
              <a:t>ba-vyéeyi</a:t>
            </a:r>
            <a:r>
              <a:rPr lang="en-US" dirty="0">
                <a:latin typeface="Garamond"/>
              </a:rPr>
              <a:t>	        i   Bu-</a:t>
            </a:r>
            <a:r>
              <a:rPr lang="en-US" dirty="0" err="1">
                <a:latin typeface="Garamond"/>
              </a:rPr>
              <a:t>jumbura</a:t>
            </a:r>
            <a:endParaRPr lang="en-US" dirty="0">
              <a:latin typeface="Garamond"/>
            </a:endParaRPr>
          </a:p>
          <a:p>
            <a:pPr marL="0" indent="0">
              <a:spcBef>
                <a:spcPts val="0"/>
              </a:spcBef>
              <a:buNone/>
            </a:pPr>
            <a:r>
              <a:rPr lang="en-US" dirty="0">
                <a:latin typeface="Garamond"/>
              </a:rPr>
              <a:t>	  in     3-field                  to  2-parent              in 14-Bujumbura</a:t>
            </a:r>
          </a:p>
          <a:p>
            <a:pPr marL="0" indent="0">
              <a:spcBef>
                <a:spcPts val="0"/>
              </a:spcBef>
              <a:buNone/>
            </a:pPr>
            <a:r>
              <a:rPr lang="en-US" dirty="0">
                <a:latin typeface="Garamond"/>
              </a:rPr>
              <a:t>	  ‘in the field’		      ‘to the parents’	        ‘in Bujumbura’ </a:t>
            </a:r>
            <a:endParaRPr lang="en-US" dirty="0">
              <a:solidFill>
                <a:srgbClr val="1F2C8F"/>
              </a:solidFill>
              <a:latin typeface="Garamond"/>
            </a:endParaRPr>
          </a:p>
          <a:p>
            <a:pPr marL="0" indent="0">
              <a:buNone/>
            </a:pPr>
            <a:endParaRPr lang="en-US" dirty="0">
              <a:latin typeface="Garamond"/>
            </a:endParaRPr>
          </a:p>
          <a:p>
            <a:pPr indent="0"/>
            <a:endParaRPr lang="en-US" dirty="0"/>
          </a:p>
        </p:txBody>
      </p:sp>
      <p:sp>
        <p:nvSpPr>
          <p:cNvPr id="4" name="Date Placeholder 3">
            <a:extLst>
              <a:ext uri="{FF2B5EF4-FFF2-40B4-BE49-F238E27FC236}">
                <a16:creationId xmlns:a16="http://schemas.microsoft.com/office/drawing/2014/main" id="{523523CB-95AD-2CCA-7F3A-363E7E82AC3D}"/>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9D8E3824-5144-B859-5E39-8D648DF54FA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BDD1E3BA-AC0A-93D1-62E1-88B2435CC940}"/>
              </a:ext>
            </a:extLst>
          </p:cNvPr>
          <p:cNvSpPr>
            <a:spLocks noGrp="1"/>
          </p:cNvSpPr>
          <p:nvPr>
            <p:ph type="sldNum" sz="quarter" idx="12"/>
          </p:nvPr>
        </p:nvSpPr>
        <p:spPr/>
        <p:txBody>
          <a:bodyPr/>
          <a:lstStyle/>
          <a:p>
            <a:fld id="{CEEAE796-31E1-9946-B643-B100DCA73B79}" type="slidenum">
              <a:rPr lang="en-US"/>
              <a:t>8</a:t>
            </a:fld>
            <a:endParaRPr lang="en-US"/>
          </a:p>
        </p:txBody>
      </p:sp>
    </p:spTree>
    <p:extLst>
      <p:ext uri="{BB962C8B-B14F-4D97-AF65-F5344CB8AC3E}">
        <p14:creationId xmlns:p14="http://schemas.microsoft.com/office/powerpoint/2010/main" val="4148110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8A80-8255-282C-9917-3B82ACF285B3}"/>
              </a:ext>
            </a:extLst>
          </p:cNvPr>
          <p:cNvSpPr>
            <a:spLocks noGrp="1"/>
          </p:cNvSpPr>
          <p:nvPr>
            <p:ph type="title"/>
          </p:nvPr>
        </p:nvSpPr>
        <p:spPr/>
        <p:txBody>
          <a:bodyPr/>
          <a:lstStyle/>
          <a:p>
            <a:r>
              <a:rPr lang="en-US">
                <a:latin typeface="Avenir Black"/>
              </a:rPr>
              <a:t>The augment in locative phrases</a:t>
            </a:r>
            <a:endParaRPr lang="en-US"/>
          </a:p>
        </p:txBody>
      </p:sp>
      <p:sp>
        <p:nvSpPr>
          <p:cNvPr id="3" name="Text Placeholder 2">
            <a:extLst>
              <a:ext uri="{FF2B5EF4-FFF2-40B4-BE49-F238E27FC236}">
                <a16:creationId xmlns:a16="http://schemas.microsoft.com/office/drawing/2014/main" id="{9F752453-07BE-7F1C-0ED0-E6CFAFD84C37}"/>
              </a:ext>
            </a:extLst>
          </p:cNvPr>
          <p:cNvSpPr>
            <a:spLocks noGrp="1"/>
          </p:cNvSpPr>
          <p:nvPr>
            <p:ph idx="1"/>
          </p:nvPr>
        </p:nvSpPr>
        <p:spPr/>
        <p:txBody>
          <a:bodyPr vert="horz" lIns="91440" tIns="45720" rIns="91440" bIns="45720" rtlCol="0" anchor="t">
            <a:normAutofit/>
          </a:bodyPr>
          <a:lstStyle/>
          <a:p>
            <a:r>
              <a:rPr lang="en-US" dirty="0">
                <a:latin typeface="Garamond"/>
              </a:rPr>
              <a:t>Nouns of most classes lack the augment when they are preceded by a locative element, with the exception of null class nominals; the latter retain the initial </a:t>
            </a:r>
            <a:r>
              <a:rPr lang="en-US" i="1" dirty="0" err="1">
                <a:latin typeface="Garamond"/>
              </a:rPr>
              <a:t>i</a:t>
            </a:r>
            <a:r>
              <a:rPr lang="en-US" i="1" dirty="0">
                <a:latin typeface="Garamond"/>
              </a:rPr>
              <a:t>-</a:t>
            </a:r>
            <a:r>
              <a:rPr lang="en-US" dirty="0">
                <a:latin typeface="Garamond"/>
              </a:rPr>
              <a:t> in locative phrases.	</a:t>
            </a:r>
            <a:r>
              <a:rPr lang="en-US">
                <a:latin typeface="Garamond"/>
              </a:rPr>
              <a:t>    </a:t>
            </a:r>
          </a:p>
          <a:p>
            <a:pPr marL="0" indent="0">
              <a:buNone/>
            </a:pPr>
            <a:endParaRPr lang="en-US">
              <a:latin typeface="Garamond"/>
            </a:endParaRPr>
          </a:p>
          <a:p>
            <a:pPr marL="0" indent="0">
              <a:spcBef>
                <a:spcPts val="0"/>
              </a:spcBef>
              <a:buNone/>
            </a:pPr>
            <a:r>
              <a:rPr lang="en-US" dirty="0">
                <a:latin typeface="Garamond"/>
              </a:rPr>
              <a:t>(4)	</a:t>
            </a:r>
            <a:r>
              <a:rPr lang="en-US" dirty="0" err="1">
                <a:latin typeface="Garamond"/>
              </a:rPr>
              <a:t>mw’iishuúre</a:t>
            </a:r>
            <a:r>
              <a:rPr lang="en-US">
                <a:latin typeface="Garamond"/>
              </a:rPr>
              <a:t> </a:t>
            </a:r>
            <a:endParaRPr lang="en-US" dirty="0">
              <a:latin typeface="Garamond"/>
            </a:endParaRPr>
          </a:p>
          <a:p>
            <a:pPr marL="0" indent="0">
              <a:spcBef>
                <a:spcPts val="0"/>
              </a:spcBef>
              <a:buNone/>
            </a:pPr>
            <a:r>
              <a:rPr lang="en-US" dirty="0">
                <a:latin typeface="Garamond"/>
              </a:rPr>
              <a:t>	mu	</a:t>
            </a:r>
            <a:r>
              <a:rPr lang="en-US" dirty="0" err="1">
                <a:latin typeface="Garamond"/>
              </a:rPr>
              <a:t>i</a:t>
            </a:r>
            <a:r>
              <a:rPr lang="en-US" dirty="0">
                <a:latin typeface="Garamond"/>
              </a:rPr>
              <a:t>-Ø</a:t>
            </a:r>
            <a:r>
              <a:rPr lang="en-US" sz="2800" dirty="0">
                <a:latin typeface="Garamond"/>
              </a:rPr>
              <a:t>-</a:t>
            </a:r>
            <a:r>
              <a:rPr lang="en-US" dirty="0" err="1">
                <a:latin typeface="Garamond"/>
              </a:rPr>
              <a:t>shuúre</a:t>
            </a:r>
            <a:r>
              <a:rPr lang="en-US">
                <a:latin typeface="Garamond"/>
              </a:rPr>
              <a:t> </a:t>
            </a:r>
            <a:endParaRPr lang="en-US" dirty="0">
              <a:latin typeface="Garamond"/>
            </a:endParaRPr>
          </a:p>
          <a:p>
            <a:pPr marL="0" indent="0">
              <a:spcBef>
                <a:spcPts val="0"/>
              </a:spcBef>
              <a:buNone/>
            </a:pPr>
            <a:r>
              <a:rPr lang="en-US" dirty="0">
                <a:latin typeface="Garamond"/>
              </a:rPr>
              <a:t>	in	</a:t>
            </a:r>
            <a:r>
              <a:rPr lang="en-US" cap="small" dirty="0">
                <a:latin typeface="Garamond"/>
              </a:rPr>
              <a:t>aug</a:t>
            </a:r>
            <a:r>
              <a:rPr lang="en-US" dirty="0">
                <a:latin typeface="Garamond"/>
              </a:rPr>
              <a:t>-5-school</a:t>
            </a:r>
          </a:p>
          <a:p>
            <a:pPr marL="0" indent="0">
              <a:spcBef>
                <a:spcPts val="0"/>
              </a:spcBef>
              <a:buNone/>
            </a:pPr>
            <a:r>
              <a:rPr lang="en-US" dirty="0">
                <a:latin typeface="Garamond"/>
              </a:rPr>
              <a:t>	‘in the school’</a:t>
            </a:r>
          </a:p>
          <a:p>
            <a:pPr marL="0" indent="0">
              <a:buNone/>
            </a:pPr>
            <a:r>
              <a:rPr lang="en-US" dirty="0">
                <a:solidFill>
                  <a:srgbClr val="1F2C8F"/>
                </a:solidFill>
                <a:latin typeface="Garamond"/>
              </a:rPr>
              <a:t>              </a:t>
            </a:r>
          </a:p>
          <a:p>
            <a:pPr marL="0" indent="0">
              <a:buNone/>
            </a:pPr>
            <a:endParaRPr lang="en-US">
              <a:latin typeface="Garamond"/>
            </a:endParaRPr>
          </a:p>
          <a:p>
            <a:pPr indent="0"/>
            <a:endParaRPr lang="en-US"/>
          </a:p>
        </p:txBody>
      </p:sp>
      <p:sp>
        <p:nvSpPr>
          <p:cNvPr id="4" name="Date Placeholder 3">
            <a:extLst>
              <a:ext uri="{FF2B5EF4-FFF2-40B4-BE49-F238E27FC236}">
                <a16:creationId xmlns:a16="http://schemas.microsoft.com/office/drawing/2014/main" id="{523523CB-95AD-2CCA-7F3A-363E7E82AC3D}"/>
              </a:ext>
            </a:extLst>
          </p:cNvPr>
          <p:cNvSpPr>
            <a:spLocks noGrp="1"/>
          </p:cNvSpPr>
          <p:nvPr>
            <p:ph type="dt" sz="half" idx="10"/>
          </p:nvPr>
        </p:nvSpPr>
        <p:spPr/>
        <p:txBody>
          <a:bodyPr/>
          <a:lstStyle/>
          <a:p>
            <a:r>
              <a:rPr lang="en-CA"/>
              <a:t>June 13, 2023</a:t>
            </a:r>
          </a:p>
        </p:txBody>
      </p:sp>
      <p:sp>
        <p:nvSpPr>
          <p:cNvPr id="5" name="Footer Placeholder 4">
            <a:extLst>
              <a:ext uri="{FF2B5EF4-FFF2-40B4-BE49-F238E27FC236}">
                <a16:creationId xmlns:a16="http://schemas.microsoft.com/office/drawing/2014/main" id="{9D8E3824-5144-B859-5E39-8D648DF54FAF}"/>
              </a:ext>
            </a:extLst>
          </p:cNvPr>
          <p:cNvSpPr>
            <a:spLocks noGrp="1"/>
          </p:cNvSpPr>
          <p:nvPr>
            <p:ph type="ftr" sz="quarter" idx="11"/>
          </p:nvPr>
        </p:nvSpPr>
        <p:spPr/>
        <p:txBody>
          <a:bodyPr/>
          <a:lstStyle/>
          <a:p>
            <a:r>
              <a:rPr lang="en-CA"/>
              <a:t>The Kirundi noun phrase: An interface approach</a:t>
            </a:r>
          </a:p>
        </p:txBody>
      </p:sp>
      <p:sp>
        <p:nvSpPr>
          <p:cNvPr id="6" name="Slide Number Placeholder 5">
            <a:extLst>
              <a:ext uri="{FF2B5EF4-FFF2-40B4-BE49-F238E27FC236}">
                <a16:creationId xmlns:a16="http://schemas.microsoft.com/office/drawing/2014/main" id="{BDD1E3BA-AC0A-93D1-62E1-88B2435CC940}"/>
              </a:ext>
            </a:extLst>
          </p:cNvPr>
          <p:cNvSpPr>
            <a:spLocks noGrp="1"/>
          </p:cNvSpPr>
          <p:nvPr>
            <p:ph type="sldNum" sz="quarter" idx="12"/>
          </p:nvPr>
        </p:nvSpPr>
        <p:spPr/>
        <p:txBody>
          <a:bodyPr/>
          <a:lstStyle/>
          <a:p>
            <a:fld id="{CEEAE796-31E1-9946-B643-B100DCA73B79}" type="slidenum">
              <a:rPr lang="en-US"/>
              <a:t>9</a:t>
            </a:fld>
            <a:endParaRPr lang="en-US"/>
          </a:p>
        </p:txBody>
      </p:sp>
    </p:spTree>
    <p:extLst>
      <p:ext uri="{BB962C8B-B14F-4D97-AF65-F5344CB8AC3E}">
        <p14:creationId xmlns:p14="http://schemas.microsoft.com/office/powerpoint/2010/main" val="468595176"/>
      </p:ext>
    </p:extLst>
  </p:cSld>
  <p:clrMapOvr>
    <a:masterClrMapping/>
  </p:clrMapOvr>
</p:sld>
</file>

<file path=ppt/theme/theme1.xml><?xml version="1.0" encoding="utf-8"?>
<a:theme xmlns:a="http://schemas.openxmlformats.org/drawingml/2006/main" name="Office Theme">
  <a:themeElements>
    <a:clrScheme name="Gentler">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7090</TotalTime>
  <Words>4027</Words>
  <Application>Microsoft Macintosh PowerPoint</Application>
  <PresentationFormat>Широкоэкранный</PresentationFormat>
  <Paragraphs>528</Paragraphs>
  <Slides>42</Slides>
  <Notes>13</Notes>
  <HiddenSlides>1</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42</vt:i4>
      </vt:variant>
    </vt:vector>
  </HeadingPairs>
  <TitlesOfParts>
    <vt:vector size="48" baseType="lpstr">
      <vt:lpstr>Arial</vt:lpstr>
      <vt:lpstr>Avenir Black</vt:lpstr>
      <vt:lpstr>Calibri</vt:lpstr>
      <vt:lpstr>Garamond</vt:lpstr>
      <vt:lpstr>Helvetica</vt:lpstr>
      <vt:lpstr>Office Theme</vt:lpstr>
      <vt:lpstr>The Kirundi noun phrase An interface approach</vt:lpstr>
      <vt:lpstr>Overview</vt:lpstr>
      <vt:lpstr>Kirundi</vt:lpstr>
      <vt:lpstr>Data</vt:lpstr>
      <vt:lpstr>Nominals in Kirundi</vt:lpstr>
      <vt:lpstr>Kirundi noun classes</vt:lpstr>
      <vt:lpstr>Demonstrative phrases</vt:lpstr>
      <vt:lpstr>The augment in locative phrases</vt:lpstr>
      <vt:lpstr>The augment in locative phrases</vt:lpstr>
      <vt:lpstr>muri and kuri</vt:lpstr>
      <vt:lpstr>muri and kuri</vt:lpstr>
      <vt:lpstr>The augment in linker phrases</vt:lpstr>
      <vt:lpstr>The augment in linker phrases</vt:lpstr>
      <vt:lpstr>The augment in linker phrases</vt:lpstr>
      <vt:lpstr>Summary</vt:lpstr>
      <vt:lpstr>Background</vt:lpstr>
      <vt:lpstr>The augment</vt:lpstr>
      <vt:lpstr>Bantu locatives</vt:lpstr>
      <vt:lpstr>Universal syntactic spine</vt:lpstr>
      <vt:lpstr>The phonology-syntax interface</vt:lpstr>
      <vt:lpstr>The phonology of Kirundi nominals</vt:lpstr>
      <vt:lpstr>The phonology of Kirundi nominals</vt:lpstr>
      <vt:lpstr>The phonology of locative phrases</vt:lpstr>
      <vt:lpstr>Proposal</vt:lpstr>
      <vt:lpstr>Summary</vt:lpstr>
      <vt:lpstr>Two categories of nominals</vt:lpstr>
      <vt:lpstr>Two categories of nominals</vt:lpstr>
      <vt:lpstr>Two categories of nominals</vt:lpstr>
      <vt:lpstr>Summary</vt:lpstr>
      <vt:lpstr>Locative phrases as PPs</vt:lpstr>
      <vt:lpstr>-ri as a repair mechanism</vt:lpstr>
      <vt:lpstr>The complements of linker phrases</vt:lpstr>
      <vt:lpstr>Linker phrases as KPs</vt:lpstr>
      <vt:lpstr>Conclusion</vt:lpstr>
      <vt:lpstr>Aknowledgements</vt:lpstr>
      <vt:lpstr>References</vt:lpstr>
      <vt:lpstr>References</vt:lpstr>
      <vt:lpstr>References</vt:lpstr>
      <vt:lpstr>Augmentless nouns</vt:lpstr>
      <vt:lpstr>Augment asymmetries</vt:lpstr>
      <vt:lpstr>No augment in DemPs</vt:lpstr>
      <vt:lpstr>Locative phrases as PPs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Shanks</dc:creator>
  <cp:lastModifiedBy>Katya Morgunova</cp:lastModifiedBy>
  <cp:revision>115</cp:revision>
  <dcterms:created xsi:type="dcterms:W3CDTF">2023-06-07T19:34:24Z</dcterms:created>
  <dcterms:modified xsi:type="dcterms:W3CDTF">2023-06-13T15:30:01Z</dcterms:modified>
</cp:coreProperties>
</file>