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4" r:id="rId10"/>
    <p:sldId id="262" r:id="rId11"/>
    <p:sldId id="266"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B5D5"/>
    <a:srgbClr val="AFC6DF"/>
    <a:srgbClr val="B2C8E0"/>
    <a:srgbClr val="C3D4E7"/>
    <a:srgbClr val="C4CDE6"/>
    <a:srgbClr val="C1D2E9"/>
    <a:srgbClr val="CAC1FF"/>
    <a:srgbClr val="272939"/>
    <a:srgbClr val="16172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196305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137839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163176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43866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179139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1D60ED6-978B-4BE6-8877-768C16522593}" type="datetimeFigureOut">
              <a:rPr lang="ru-RU" smtClean="0"/>
              <a:t>18.12.2022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5308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1D60ED6-978B-4BE6-8877-768C16522593}" type="datetimeFigureOut">
              <a:rPr lang="ru-RU" smtClean="0"/>
              <a:t>18.12.2022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301223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1D60ED6-978B-4BE6-8877-768C16522593}" type="datetimeFigureOut">
              <a:rPr lang="ru-RU" smtClean="0"/>
              <a:t>18.12.2022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264109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1D60ED6-978B-4BE6-8877-768C16522593}" type="datetimeFigureOut">
              <a:rPr lang="ru-RU" smtClean="0"/>
              <a:t>18.12.2022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14185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1D60ED6-978B-4BE6-8877-768C16522593}" type="datetimeFigureOut">
              <a:rPr lang="ru-RU" smtClean="0"/>
              <a:t>18.12.2022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313725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1D60ED6-978B-4BE6-8877-768C16522593}" type="datetimeFigureOut">
              <a:rPr lang="ru-RU" smtClean="0"/>
              <a:t>18.12.2022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750323C-3BDA-4C46-BFEE-42969D3C7693}" type="slidenum">
              <a:rPr lang="ru-RU" smtClean="0"/>
              <a:t>‹#›</a:t>
            </a:fld>
            <a:endParaRPr lang="ru-RU"/>
          </a:p>
        </p:txBody>
      </p:sp>
    </p:spTree>
    <p:extLst>
      <p:ext uri="{BB962C8B-B14F-4D97-AF65-F5344CB8AC3E}">
        <p14:creationId xmlns:p14="http://schemas.microsoft.com/office/powerpoint/2010/main" val="57704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60ED6-978B-4BE6-8877-768C16522593}" type="datetimeFigureOut">
              <a:rPr lang="ru-RU" smtClean="0"/>
              <a:t>18.12.2022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0323C-3BDA-4C46-BFEE-42969D3C7693}" type="slidenum">
              <a:rPr lang="ru-RU" smtClean="0"/>
              <a:t>‹#›</a:t>
            </a:fld>
            <a:endParaRPr lang="ru-RU"/>
          </a:p>
        </p:txBody>
      </p:sp>
    </p:spTree>
    <p:extLst>
      <p:ext uri="{BB962C8B-B14F-4D97-AF65-F5344CB8AC3E}">
        <p14:creationId xmlns:p14="http://schemas.microsoft.com/office/powerpoint/2010/main" val="135544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7B5D5"/>
        </a:solidFill>
        <a:effectLst/>
      </p:bgPr>
    </p:bg>
    <p:spTree>
      <p:nvGrpSpPr>
        <p:cNvPr id="1" name=""/>
        <p:cNvGrpSpPr/>
        <p:nvPr/>
      </p:nvGrpSpPr>
      <p:grpSpPr>
        <a:xfrm>
          <a:off x="0" y="0"/>
          <a:ext cx="0" cy="0"/>
          <a:chOff x="0" y="0"/>
          <a:chExt cx="0" cy="0"/>
        </a:xfrm>
      </p:grpSpPr>
      <p:sp>
        <p:nvSpPr>
          <p:cNvPr id="9" name="TextBox 8"/>
          <p:cNvSpPr txBox="1"/>
          <p:nvPr/>
        </p:nvSpPr>
        <p:spPr>
          <a:xfrm>
            <a:off x="0" y="1720839"/>
            <a:ext cx="7603433" cy="3416320"/>
          </a:xfrm>
          <a:prstGeom prst="rect">
            <a:avLst/>
          </a:prstGeom>
          <a:noFill/>
        </p:spPr>
        <p:txBody>
          <a:bodyPr wrap="square" rtlCol="0">
            <a:spAutoFit/>
          </a:bodyPr>
          <a:lstStyle/>
          <a:p>
            <a:pPr algn="ctr"/>
            <a:r>
              <a:rPr lang="ru-RU" sz="5400" dirty="0">
                <a:solidFill>
                  <a:schemeClr val="bg1"/>
                </a:solidFill>
                <a:latin typeface="Century Gothic" panose="020B0502020202020204" pitchFamily="34" charset="0"/>
              </a:rPr>
              <a:t>Оптимизация возвратов из рекурсивных процедур</a:t>
            </a:r>
          </a:p>
        </p:txBody>
      </p:sp>
      <p:sp>
        <p:nvSpPr>
          <p:cNvPr id="11" name="Прямоугольник 10"/>
          <p:cNvSpPr/>
          <p:nvPr/>
        </p:nvSpPr>
        <p:spPr>
          <a:xfrm>
            <a:off x="7603435" y="-1"/>
            <a:ext cx="4588565"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285" y="412472"/>
            <a:ext cx="3900863" cy="6033054"/>
          </a:xfrm>
          <a:prstGeom prst="rect">
            <a:avLst/>
          </a:prstGeom>
        </p:spPr>
      </p:pic>
    </p:spTree>
    <p:extLst>
      <p:ext uri="{BB962C8B-B14F-4D97-AF65-F5344CB8AC3E}">
        <p14:creationId xmlns:p14="http://schemas.microsoft.com/office/powerpoint/2010/main" val="2825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559826" y="-11475"/>
            <a:ext cx="5632174" cy="6869475"/>
          </a:xfrm>
          <a:prstGeom prst="rect">
            <a:avLst/>
          </a:prstGeom>
          <a:solidFill>
            <a:srgbClr val="97B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6708913" y="753388"/>
            <a:ext cx="5333999" cy="1815882"/>
          </a:xfrm>
          <a:prstGeom prst="rect">
            <a:avLst/>
          </a:prstGeom>
          <a:noFill/>
        </p:spPr>
        <p:txBody>
          <a:bodyPr wrap="square" rtlCol="0">
            <a:spAutoFit/>
          </a:bodyPr>
          <a:lstStyle/>
          <a:p>
            <a:r>
              <a:rPr lang="ru-RU" sz="2800" dirty="0">
                <a:solidFill>
                  <a:schemeClr val="bg1"/>
                </a:solidFill>
              </a:rPr>
              <a:t>Таким образом, рекурсия является простыв в реализации и удобным для чтения способом решения поставленных задач. </a:t>
            </a:r>
          </a:p>
        </p:txBody>
      </p:sp>
      <p:sp>
        <p:nvSpPr>
          <p:cNvPr id="6" name="TextBox 5"/>
          <p:cNvSpPr txBox="1"/>
          <p:nvPr/>
        </p:nvSpPr>
        <p:spPr>
          <a:xfrm>
            <a:off x="1181241" y="391666"/>
            <a:ext cx="4726670" cy="830997"/>
          </a:xfrm>
          <a:prstGeom prst="rect">
            <a:avLst/>
          </a:prstGeom>
          <a:noFill/>
        </p:spPr>
        <p:txBody>
          <a:bodyPr wrap="square" rtlCol="0">
            <a:spAutoFit/>
          </a:bodyPr>
          <a:lstStyle/>
          <a:p>
            <a:r>
              <a:rPr lang="ru-RU" sz="4800" dirty="0">
                <a:latin typeface="Century Gothic" panose="020B0502020202020204" pitchFamily="34" charset="0"/>
              </a:rPr>
              <a:t>Заключение</a:t>
            </a:r>
          </a:p>
        </p:txBody>
      </p:sp>
      <p:sp>
        <p:nvSpPr>
          <p:cNvPr id="9" name="TextBox 8"/>
          <p:cNvSpPr txBox="1"/>
          <p:nvPr/>
        </p:nvSpPr>
        <p:spPr>
          <a:xfrm>
            <a:off x="377688" y="1965455"/>
            <a:ext cx="5128590" cy="3108543"/>
          </a:xfrm>
          <a:prstGeom prst="rect">
            <a:avLst/>
          </a:prstGeom>
          <a:noFill/>
        </p:spPr>
        <p:txBody>
          <a:bodyPr wrap="square" rtlCol="0">
            <a:spAutoFit/>
          </a:bodyPr>
          <a:lstStyle/>
          <a:p>
            <a:r>
              <a:rPr lang="ru-RU" sz="2800" dirty="0">
                <a:latin typeface="Century Gothic" panose="020B0502020202020204" pitchFamily="34" charset="0"/>
              </a:rPr>
              <a:t>А для оптимизации возвратов можно использовать хвостовую рекурсию. Которая имеет ограничение на число итераций в любых циклических вычислениях</a:t>
            </a:r>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565521" y="3765019"/>
            <a:ext cx="3918958" cy="2204413"/>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32965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1000"/>
                                        <p:tgtEl>
                                          <p:spTgt spid="9">
                                            <p:txEl>
                                              <p:pRg st="0" end="0"/>
                                            </p:txEl>
                                          </p:spTgt>
                                        </p:tgtEl>
                                      </p:cBhvr>
                                    </p:animEffect>
                                    <p:anim calcmode="lin" valueType="num">
                                      <p:cBhvr>
                                        <p:cTn id="3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2E613D-9A72-6147-6758-49A1DA6AA975}"/>
              </a:ext>
            </a:extLst>
          </p:cNvPr>
          <p:cNvSpPr>
            <a:spLocks noGrp="1"/>
          </p:cNvSpPr>
          <p:nvPr>
            <p:ph type="title"/>
          </p:nvPr>
        </p:nvSpPr>
        <p:spPr>
          <a:xfrm>
            <a:off x="2307936" y="2103437"/>
            <a:ext cx="7576127" cy="1325563"/>
          </a:xfrm>
        </p:spPr>
        <p:txBody>
          <a:bodyPr/>
          <a:lstStyle/>
          <a:p>
            <a:r>
              <a:rPr lang="ru-RU" dirty="0">
                <a:latin typeface="Century Gothic" panose="020B0502020202020204" pitchFamily="34" charset="0"/>
              </a:rPr>
              <a:t>Презентацию подготовил</a:t>
            </a:r>
            <a:r>
              <a:rPr lang="en-US" dirty="0">
                <a:latin typeface="Century Gothic" panose="020B0502020202020204" pitchFamily="34" charset="0"/>
              </a:rPr>
              <a:t>:</a:t>
            </a:r>
            <a:endParaRPr lang="ru-RU" dirty="0">
              <a:latin typeface="Century Gothic" panose="020B0502020202020204" pitchFamily="34" charset="0"/>
            </a:endParaRPr>
          </a:p>
        </p:txBody>
      </p:sp>
      <p:sp>
        <p:nvSpPr>
          <p:cNvPr id="3" name="Объект 2">
            <a:extLst>
              <a:ext uri="{FF2B5EF4-FFF2-40B4-BE49-F238E27FC236}">
                <a16:creationId xmlns:a16="http://schemas.microsoft.com/office/drawing/2014/main" id="{8EECBC01-8D31-60B7-AF95-F1B6789E6442}"/>
              </a:ext>
            </a:extLst>
          </p:cNvPr>
          <p:cNvSpPr>
            <a:spLocks noGrp="1"/>
          </p:cNvSpPr>
          <p:nvPr>
            <p:ph idx="1"/>
          </p:nvPr>
        </p:nvSpPr>
        <p:spPr>
          <a:xfrm>
            <a:off x="3873498" y="3429000"/>
            <a:ext cx="4445001" cy="751320"/>
          </a:xfrm>
        </p:spPr>
        <p:txBody>
          <a:bodyPr>
            <a:normAutofit/>
          </a:bodyPr>
          <a:lstStyle/>
          <a:p>
            <a:pPr marL="0" indent="0">
              <a:buNone/>
            </a:pPr>
            <a:r>
              <a:rPr lang="ru-RU" sz="4400" dirty="0">
                <a:latin typeface="Century Gothic" panose="020B0502020202020204" pitchFamily="34" charset="0"/>
              </a:rPr>
              <a:t>Макеёнок</a:t>
            </a:r>
            <a:r>
              <a:rPr lang="ru-RU" dirty="0">
                <a:latin typeface="Century Gothic" panose="020B0502020202020204" pitchFamily="34" charset="0"/>
              </a:rPr>
              <a:t> </a:t>
            </a:r>
            <a:r>
              <a:rPr lang="ru-RU" sz="4400" dirty="0">
                <a:latin typeface="Century Gothic" panose="020B0502020202020204" pitchFamily="34" charset="0"/>
              </a:rPr>
              <a:t>Д.И.</a:t>
            </a:r>
          </a:p>
        </p:txBody>
      </p:sp>
    </p:spTree>
    <p:extLst>
      <p:ext uri="{BB962C8B-B14F-4D97-AF65-F5344CB8AC3E}">
        <p14:creationId xmlns:p14="http://schemas.microsoft.com/office/powerpoint/2010/main" val="9979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
            <a:ext cx="12274063" cy="6858000"/>
          </a:xfrm>
          <a:prstGeom prst="rect">
            <a:avLst/>
          </a:prstGeom>
          <a:solidFill>
            <a:srgbClr val="282B3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effectLst>
                <a:outerShdw blurRad="50800" dist="38100" dir="10800000" algn="r" rotWithShape="0">
                  <a:prstClr val="black">
                    <a:alpha val="40000"/>
                  </a:prstClr>
                </a:outerShdw>
              </a:effectLst>
            </a:endParaRPr>
          </a:p>
        </p:txBody>
      </p:sp>
      <p:sp>
        <p:nvSpPr>
          <p:cNvPr id="7" name="TextBox 6"/>
          <p:cNvSpPr txBox="1"/>
          <p:nvPr/>
        </p:nvSpPr>
        <p:spPr>
          <a:xfrm>
            <a:off x="457199" y="341018"/>
            <a:ext cx="11494656" cy="1938992"/>
          </a:xfrm>
          <a:prstGeom prst="rect">
            <a:avLst/>
          </a:prstGeom>
          <a:noFill/>
        </p:spPr>
        <p:txBody>
          <a:bodyPr wrap="square" rtlCol="0">
            <a:spAutoFit/>
          </a:bodyPr>
          <a:lstStyle/>
          <a:p>
            <a:r>
              <a:rPr lang="ru-RU" sz="4000" dirty="0">
                <a:solidFill>
                  <a:schemeClr val="bg1"/>
                </a:solidFill>
                <a:latin typeface="Century Gothic" panose="020B0502020202020204" pitchFamily="34" charset="0"/>
              </a:rPr>
              <a:t>Что такое рекурсия? Что называется рекурсией</a:t>
            </a:r>
            <a:r>
              <a:rPr lang="en-US" sz="4000" dirty="0">
                <a:solidFill>
                  <a:schemeClr val="bg1"/>
                </a:solidFill>
                <a:latin typeface="Century Gothic" panose="020B0502020202020204" pitchFamily="34" charset="0"/>
              </a:rPr>
              <a:t>?</a:t>
            </a:r>
            <a:endParaRPr lang="ru-RU" sz="4000" dirty="0">
              <a:solidFill>
                <a:schemeClr val="bg1"/>
              </a:solidFill>
              <a:latin typeface="Century Gothic" panose="020B0502020202020204" pitchFamily="34" charset="0"/>
            </a:endParaRPr>
          </a:p>
          <a:p>
            <a:endParaRPr lang="ru-RU" sz="4000" dirty="0">
              <a:solidFill>
                <a:schemeClr val="bg1"/>
              </a:solidFill>
              <a:latin typeface="Century Gothic" panose="020B0502020202020204" pitchFamily="34" charset="0"/>
            </a:endParaRPr>
          </a:p>
        </p:txBody>
      </p:sp>
      <p:sp>
        <p:nvSpPr>
          <p:cNvPr id="10" name="TextBox 9"/>
          <p:cNvSpPr txBox="1"/>
          <p:nvPr/>
        </p:nvSpPr>
        <p:spPr>
          <a:xfrm>
            <a:off x="457199" y="2020862"/>
            <a:ext cx="10664688" cy="1200329"/>
          </a:xfrm>
          <a:prstGeom prst="rect">
            <a:avLst/>
          </a:prstGeom>
          <a:noFill/>
        </p:spPr>
        <p:txBody>
          <a:bodyPr wrap="square" rtlCol="0">
            <a:spAutoFit/>
          </a:bodyPr>
          <a:lstStyle/>
          <a:p>
            <a:r>
              <a:rPr lang="ru-RU" dirty="0">
                <a:solidFill>
                  <a:schemeClr val="bg1"/>
                </a:solidFill>
                <a:latin typeface="Century Gothic" panose="020B0502020202020204" pitchFamily="34" charset="0"/>
              </a:rPr>
              <a:t>Любая функция (метод) в своем теле может вызывать сама себя. Рекурсия – это такой способ определения функции, при котором результат возврата из функции для данного значения аргумента определяется на основе результата возврата из той же функции для предыдущего (меньшего или большего) значения аргумента.</a:t>
            </a:r>
          </a:p>
        </p:txBody>
      </p:sp>
      <p:pic>
        <p:nvPicPr>
          <p:cNvPr id="11" name="Рисунок 10">
            <a:extLst>
              <a:ext uri="{FF2B5EF4-FFF2-40B4-BE49-F238E27FC236}">
                <a16:creationId xmlns:a16="http://schemas.microsoft.com/office/drawing/2014/main" id="{A949FB6A-298B-7616-250B-2F24626AF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95505" y="3558340"/>
            <a:ext cx="6788075" cy="2777754"/>
          </a:xfrm>
          <a:prstGeom prst="rect">
            <a:avLst/>
          </a:prstGeom>
        </p:spPr>
      </p:pic>
    </p:spTree>
    <p:extLst>
      <p:ext uri="{BB962C8B-B14F-4D97-AF65-F5344CB8AC3E}">
        <p14:creationId xmlns:p14="http://schemas.microsoft.com/office/powerpoint/2010/main" val="26924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8581" y="504462"/>
            <a:ext cx="11330910" cy="2031325"/>
          </a:xfrm>
          <a:prstGeom prst="rect">
            <a:avLst/>
          </a:prstGeom>
          <a:noFill/>
        </p:spPr>
        <p:txBody>
          <a:bodyPr wrap="square" rtlCol="0">
            <a:spAutoFit/>
          </a:bodyPr>
          <a:lstStyle/>
          <a:p>
            <a:r>
              <a:rPr lang="ru-RU" dirty="0">
                <a:latin typeface="Century Gothic" panose="020B0502020202020204" pitchFamily="34" charset="0"/>
              </a:rPr>
              <a:t>Если функция (метод) вызывает сам себя, то такой вызов называется рекурсивным вызовом функции. При каждом рекурсивном вызове запоминаются предыдущие значения внутренних локальных переменных и полученных параметров функции. Чтобы следующий шаг рекурсивного вызова отличался от предыдущего, значение как-минимум одного из параметров функции должно быть изменено. Остановка процесса рекурсивных вызовов функции происходит, когда изменяемый параметр достиг некоторого конечного значения, например, обработан последний элемент в массиве.</a:t>
            </a:r>
          </a:p>
        </p:txBody>
      </p:sp>
      <p:pic>
        <p:nvPicPr>
          <p:cNvPr id="6" name="Рисунок 5">
            <a:extLst>
              <a:ext uri="{FF2B5EF4-FFF2-40B4-BE49-F238E27FC236}">
                <a16:creationId xmlns:a16="http://schemas.microsoft.com/office/drawing/2014/main" id="{465ECA1E-62E2-9651-68C5-4186A4E74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746" y="2731284"/>
            <a:ext cx="5902960" cy="3935307"/>
          </a:xfrm>
          <a:prstGeom prst="rect">
            <a:avLst/>
          </a:prstGeom>
        </p:spPr>
      </p:pic>
    </p:spTree>
    <p:extLst>
      <p:ext uri="{BB962C8B-B14F-4D97-AF65-F5344CB8AC3E}">
        <p14:creationId xmlns:p14="http://schemas.microsoft.com/office/powerpoint/2010/main" val="22071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37930" y="2489382"/>
            <a:ext cx="11688419" cy="4247317"/>
          </a:xfrm>
          <a:prstGeom prst="rect">
            <a:avLst/>
          </a:prstGeom>
          <a:noFill/>
        </p:spPr>
        <p:txBody>
          <a:bodyPr wrap="square" rtlCol="0">
            <a:spAutoFit/>
          </a:bodyPr>
          <a:lstStyle/>
          <a:p>
            <a:pPr fontAlgn="base"/>
            <a:r>
              <a:rPr lang="ru-RU" dirty="0">
                <a:latin typeface="Century Gothic" panose="020B0502020202020204" pitchFamily="34" charset="0"/>
              </a:rPr>
              <a:t>Рекурсивное обращение к функции может быть осуществлено, если алгоритм определен рекурсивно.</a:t>
            </a:r>
          </a:p>
          <a:p>
            <a:pPr fontAlgn="base"/>
            <a:r>
              <a:rPr lang="ru-RU" dirty="0">
                <a:latin typeface="Century Gothic" panose="020B0502020202020204" pitchFamily="34" charset="0"/>
              </a:rPr>
              <a:t>Чтобы циклический процесс преобразовать в рекурсивный, нужно уметь определить (выделить) три важных момента:</a:t>
            </a:r>
          </a:p>
          <a:p>
            <a:pPr marL="285750" indent="-285750" fontAlgn="base">
              <a:buFont typeface="Arial" panose="020B0604020202020204" pitchFamily="34" charset="0"/>
              <a:buChar char="•"/>
            </a:pPr>
            <a:r>
              <a:rPr lang="ru-RU" dirty="0">
                <a:latin typeface="Century Gothic" panose="020B0502020202020204" pitchFamily="34" charset="0"/>
              </a:rPr>
              <a:t>условие прекращения последовательности рекурсивных вызовов функции. Например, если счетчик или итератор с именем k изменяется от 1 до 10 в возрастающем порядке, то условие прекращения есть достижение значения k=10. Условие прекращения указывается в операторе </a:t>
            </a:r>
            <a:r>
              <a:rPr lang="ru-RU" dirty="0" err="1">
                <a:latin typeface="Century Gothic" panose="020B0502020202020204" pitchFamily="34" charset="0"/>
              </a:rPr>
              <a:t>return</a:t>
            </a:r>
            <a:r>
              <a:rPr lang="ru-RU" dirty="0">
                <a:latin typeface="Century Gothic" panose="020B0502020202020204" pitchFamily="34" charset="0"/>
              </a:rPr>
              <a:t>;</a:t>
            </a:r>
          </a:p>
          <a:p>
            <a:pPr marL="285750" indent="-285750" fontAlgn="base">
              <a:buFont typeface="Arial" panose="020B0604020202020204" pitchFamily="34" charset="0"/>
              <a:buChar char="•"/>
            </a:pPr>
            <a:r>
              <a:rPr lang="ru-RU" dirty="0">
                <a:latin typeface="Century Gothic" panose="020B0502020202020204" pitchFamily="34" charset="0"/>
              </a:rPr>
              <a:t>формулу следующего элемента или итератора, который используется в рекурсивном процессе. Эта формула указывается в операторе </a:t>
            </a:r>
            <a:r>
              <a:rPr lang="ru-RU" dirty="0" err="1">
                <a:latin typeface="Century Gothic" panose="020B0502020202020204" pitchFamily="34" charset="0"/>
              </a:rPr>
              <a:t>return</a:t>
            </a:r>
            <a:r>
              <a:rPr lang="ru-RU" dirty="0">
                <a:latin typeface="Century Gothic" panose="020B0502020202020204" pitchFamily="34" charset="0"/>
              </a:rPr>
              <a:t>;</a:t>
            </a:r>
          </a:p>
          <a:p>
            <a:pPr marL="285750" indent="-285750" fontAlgn="base">
              <a:buFont typeface="Arial" panose="020B0604020202020204" pitchFamily="34" charset="0"/>
              <a:buChar char="•"/>
            </a:pPr>
            <a:r>
              <a:rPr lang="ru-RU" dirty="0">
                <a:latin typeface="Century Gothic" panose="020B0502020202020204" pitchFamily="34" charset="0"/>
              </a:rPr>
              <a:t>список параметров, которые передаются в рекурсивную функцию. Один из параметров обязательно есть итератор (счетчик) изменяющий свое значение. Другие параметры являются дополнительными, например, ссылка на массив, над которым осуществляется обработка.</a:t>
            </a:r>
          </a:p>
          <a:p>
            <a:br>
              <a:rPr lang="ru-RU" dirty="0"/>
            </a:br>
            <a:endParaRPr lang="ru-RU" dirty="0">
              <a:latin typeface="Century Gothic" panose="020B0502020202020204" pitchFamily="34" charset="0"/>
            </a:endParaRPr>
          </a:p>
        </p:txBody>
      </p:sp>
      <p:sp>
        <p:nvSpPr>
          <p:cNvPr id="12" name="TextBox 11"/>
          <p:cNvSpPr txBox="1"/>
          <p:nvPr/>
        </p:nvSpPr>
        <p:spPr>
          <a:xfrm>
            <a:off x="412424" y="230219"/>
            <a:ext cx="11613925" cy="1938992"/>
          </a:xfrm>
          <a:prstGeom prst="rect">
            <a:avLst/>
          </a:prstGeom>
          <a:noFill/>
        </p:spPr>
        <p:txBody>
          <a:bodyPr wrap="square" rtlCol="0">
            <a:spAutoFit/>
          </a:bodyPr>
          <a:lstStyle/>
          <a:p>
            <a:pPr algn="ctr"/>
            <a:r>
              <a:rPr lang="ru-RU" sz="4000" dirty="0">
                <a:latin typeface="Century Gothic" panose="020B0502020202020204" pitchFamily="34" charset="0"/>
              </a:rPr>
              <a:t>Объяснения к реализации задач на рекурсию. Как правильно организовать рекурсивный вызов функции?</a:t>
            </a:r>
          </a:p>
        </p:txBody>
      </p:sp>
    </p:spTree>
    <p:extLst>
      <p:ext uri="{BB962C8B-B14F-4D97-AF65-F5344CB8AC3E}">
        <p14:creationId xmlns:p14="http://schemas.microsoft.com/office/powerpoint/2010/main" val="153653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42668" y="259450"/>
            <a:ext cx="11306661" cy="1323439"/>
          </a:xfrm>
          <a:prstGeom prst="rect">
            <a:avLst/>
          </a:prstGeom>
          <a:noFill/>
        </p:spPr>
        <p:txBody>
          <a:bodyPr wrap="square" rtlCol="0">
            <a:spAutoFit/>
          </a:bodyPr>
          <a:lstStyle/>
          <a:p>
            <a:pPr algn="ctr"/>
            <a:r>
              <a:rPr lang="ru-RU" sz="4000" dirty="0">
                <a:latin typeface="Century Gothic" panose="020B0502020202020204" pitchFamily="34" charset="0"/>
              </a:rPr>
              <a:t>Преимущества использования рекурсии в программах</a:t>
            </a:r>
          </a:p>
        </p:txBody>
      </p:sp>
      <p:sp>
        <p:nvSpPr>
          <p:cNvPr id="7" name="TextBox 6"/>
          <p:cNvSpPr txBox="1"/>
          <p:nvPr/>
        </p:nvSpPr>
        <p:spPr>
          <a:xfrm>
            <a:off x="442669" y="1797477"/>
            <a:ext cx="10504757" cy="707886"/>
          </a:xfrm>
          <a:prstGeom prst="rect">
            <a:avLst/>
          </a:prstGeom>
          <a:noFill/>
        </p:spPr>
        <p:txBody>
          <a:bodyPr wrap="square" rtlCol="0">
            <a:spAutoFit/>
          </a:bodyPr>
          <a:lstStyle/>
          <a:p>
            <a:r>
              <a:rPr lang="ru-RU" sz="2000" dirty="0">
                <a:latin typeface="Century Gothic" panose="020B0502020202020204" pitchFamily="34" charset="0"/>
              </a:rPr>
              <a:t>Рекурсию часто сравнивают с итерацией. Организация циклического процесса с помощью рекурсии имеет свои преимущества и недостатки.</a:t>
            </a:r>
          </a:p>
        </p:txBody>
      </p:sp>
      <p:sp>
        <p:nvSpPr>
          <p:cNvPr id="2" name="TextBox 1">
            <a:extLst>
              <a:ext uri="{FF2B5EF4-FFF2-40B4-BE49-F238E27FC236}">
                <a16:creationId xmlns:a16="http://schemas.microsoft.com/office/drawing/2014/main" id="{2CBB10FB-C2A7-2B69-27EB-C781210A3475}"/>
              </a:ext>
            </a:extLst>
          </p:cNvPr>
          <p:cNvSpPr txBox="1"/>
          <p:nvPr/>
        </p:nvSpPr>
        <p:spPr>
          <a:xfrm>
            <a:off x="442669" y="2905780"/>
            <a:ext cx="10504757" cy="646331"/>
          </a:xfrm>
          <a:prstGeom prst="rect">
            <a:avLst/>
          </a:prstGeom>
          <a:noFill/>
        </p:spPr>
        <p:txBody>
          <a:bodyPr wrap="square" rtlCol="0">
            <a:spAutoFit/>
          </a:bodyPr>
          <a:lstStyle/>
          <a:p>
            <a:r>
              <a:rPr lang="ru-RU" sz="3600" dirty="0">
                <a:latin typeface="Century Gothic" panose="020B0502020202020204" pitchFamily="34" charset="0"/>
              </a:rPr>
              <a:t>Преимущества</a:t>
            </a:r>
            <a:r>
              <a:rPr lang="ru-RU" sz="2800" dirty="0">
                <a:latin typeface="Century Gothic" panose="020B0502020202020204" pitchFamily="34" charset="0"/>
              </a:rPr>
              <a:t>:</a:t>
            </a:r>
          </a:p>
        </p:txBody>
      </p:sp>
      <p:sp>
        <p:nvSpPr>
          <p:cNvPr id="3" name="TextBox 2">
            <a:extLst>
              <a:ext uri="{FF2B5EF4-FFF2-40B4-BE49-F238E27FC236}">
                <a16:creationId xmlns:a16="http://schemas.microsoft.com/office/drawing/2014/main" id="{DCEA92F2-57BF-04D7-0F92-8FA934B9F18F}"/>
              </a:ext>
            </a:extLst>
          </p:cNvPr>
          <p:cNvSpPr txBox="1"/>
          <p:nvPr/>
        </p:nvSpPr>
        <p:spPr>
          <a:xfrm>
            <a:off x="442668" y="3829417"/>
            <a:ext cx="11121259" cy="2554545"/>
          </a:xfrm>
          <a:prstGeom prst="rect">
            <a:avLst/>
          </a:prstGeom>
          <a:noFill/>
        </p:spPr>
        <p:txBody>
          <a:bodyPr wrap="square" rtlCol="0">
            <a:spAutoFit/>
          </a:bodyPr>
          <a:lstStyle/>
          <a:p>
            <a:pPr marL="285750" indent="-285750" fontAlgn="base">
              <a:buFont typeface="Arial" panose="020B0604020202020204" pitchFamily="34" charset="0"/>
              <a:buChar char="•"/>
            </a:pPr>
            <a:r>
              <a:rPr lang="ru-RU" sz="2000" dirty="0">
                <a:latin typeface="Century Gothic" panose="020B0502020202020204" pitchFamily="34" charset="0"/>
              </a:rPr>
              <a:t>естественность (натуральность) представления сложных, на первый взгляд, алгоритмов;</a:t>
            </a:r>
          </a:p>
          <a:p>
            <a:pPr marL="285750" indent="-285750" fontAlgn="base">
              <a:buFont typeface="Arial" panose="020B0604020202020204" pitchFamily="34" charset="0"/>
              <a:buChar char="•"/>
            </a:pPr>
            <a:endParaRPr lang="ru-RU" sz="2000" dirty="0">
              <a:latin typeface="Century Gothic" panose="020B0502020202020204" pitchFamily="34" charset="0"/>
            </a:endParaRPr>
          </a:p>
          <a:p>
            <a:pPr marL="285750" indent="-285750" fontAlgn="base">
              <a:buFont typeface="Arial" panose="020B0604020202020204" pitchFamily="34" charset="0"/>
              <a:buChar char="•"/>
            </a:pPr>
            <a:r>
              <a:rPr lang="ru-RU" sz="2000" dirty="0">
                <a:latin typeface="Century Gothic" panose="020B0502020202020204" pitchFamily="34" charset="0"/>
              </a:rPr>
              <a:t>рекурсивный алгоритм более читабелен в сравнении с итерационным;</a:t>
            </a:r>
          </a:p>
          <a:p>
            <a:pPr marL="285750" indent="-285750" fontAlgn="base">
              <a:buFont typeface="Arial" panose="020B0604020202020204" pitchFamily="34" charset="0"/>
              <a:buChar char="•"/>
            </a:pPr>
            <a:endParaRPr lang="ru-RU" sz="2000" dirty="0">
              <a:latin typeface="Century Gothic" panose="020B0502020202020204" pitchFamily="34" charset="0"/>
            </a:endParaRPr>
          </a:p>
          <a:p>
            <a:pPr marL="285750" indent="-285750" fontAlgn="base">
              <a:buFont typeface="Arial" panose="020B0604020202020204" pitchFamily="34" charset="0"/>
              <a:buChar char="•"/>
            </a:pPr>
            <a:r>
              <a:rPr lang="ru-RU" sz="2000" dirty="0">
                <a:latin typeface="Century Gothic" panose="020B0502020202020204" pitchFamily="34" charset="0"/>
              </a:rPr>
              <a:t>для многих распространенных задач рекурсию более легко реализовать чем итерацию. Рекурсия хорошо подходит для реализации алгоритмов обхода списков, деревьев, анализаторов выражений, комбинаторных задач и т.д.</a:t>
            </a:r>
          </a:p>
        </p:txBody>
      </p:sp>
    </p:spTree>
    <p:extLst>
      <p:ext uri="{BB962C8B-B14F-4D97-AF65-F5344CB8AC3E}">
        <p14:creationId xmlns:p14="http://schemas.microsoft.com/office/powerpoint/2010/main" val="15306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1000"/>
                                        <p:tgtEl>
                                          <p:spTgt spid="2">
                                            <p:txEl>
                                              <p:pRg st="0" end="0"/>
                                            </p:txEl>
                                          </p:spTgt>
                                        </p:tgtEl>
                                      </p:cBhvr>
                                    </p:animEffect>
                                    <p:anim calcmode="lin" valueType="num">
                                      <p:cBhvr>
                                        <p:cTn id="2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109" y="705789"/>
            <a:ext cx="5506278" cy="646331"/>
          </a:xfrm>
          <a:prstGeom prst="rect">
            <a:avLst/>
          </a:prstGeom>
          <a:noFill/>
        </p:spPr>
        <p:txBody>
          <a:bodyPr wrap="square" rtlCol="0">
            <a:spAutoFit/>
          </a:bodyPr>
          <a:lstStyle/>
          <a:p>
            <a:r>
              <a:rPr lang="ru-RU" sz="3600" dirty="0">
                <a:latin typeface="Century Gothic" panose="020B0502020202020204" pitchFamily="34" charset="0"/>
              </a:rPr>
              <a:t>Недостатки: </a:t>
            </a:r>
          </a:p>
        </p:txBody>
      </p:sp>
      <p:sp>
        <p:nvSpPr>
          <p:cNvPr id="2" name="TextBox 1">
            <a:extLst>
              <a:ext uri="{FF2B5EF4-FFF2-40B4-BE49-F238E27FC236}">
                <a16:creationId xmlns:a16="http://schemas.microsoft.com/office/drawing/2014/main" id="{9AD8793F-786E-EB8D-CE52-C752D3E90189}"/>
              </a:ext>
            </a:extLst>
          </p:cNvPr>
          <p:cNvSpPr txBox="1"/>
          <p:nvPr/>
        </p:nvSpPr>
        <p:spPr>
          <a:xfrm>
            <a:off x="320411" y="1762702"/>
            <a:ext cx="11455953" cy="3754874"/>
          </a:xfrm>
          <a:prstGeom prst="rect">
            <a:avLst/>
          </a:prstGeom>
          <a:noFill/>
        </p:spPr>
        <p:txBody>
          <a:bodyPr wrap="square" rtlCol="0">
            <a:spAutoFit/>
          </a:bodyPr>
          <a:lstStyle/>
          <a:p>
            <a:pPr marL="285750" indent="-285750" algn="l" fontAlgn="base">
              <a:buFont typeface="Arial" panose="020B0604020202020204" pitchFamily="34" charset="0"/>
              <a:buChar char="•"/>
            </a:pPr>
            <a:r>
              <a:rPr lang="ru-RU" sz="2000" b="0" i="0" dirty="0">
                <a:solidFill>
                  <a:srgbClr val="2B2B2B"/>
                </a:solidFill>
                <a:effectLst/>
                <a:latin typeface="Century Gothic" panose="020B0502020202020204" pitchFamily="34" charset="0"/>
              </a:rPr>
              <a:t>по сравнению с итерацией многоразовый вызов рекурсивной функции требует больше времени. Это связано с тем, что при вызове рекурсивного метода его параметры копируются в стек. При завершении вызова рекурсивной функции предыдущие значения параметров вытягиваются из стека, что приводит к лишним операциям. Итерационный алгоритм для той же задачи работает быстрее;</a:t>
            </a:r>
            <a:endParaRPr lang="en-US" sz="2000" b="0" i="0" dirty="0">
              <a:solidFill>
                <a:srgbClr val="2B2B2B"/>
              </a:solidFill>
              <a:effectLst/>
              <a:latin typeface="Century Gothic" panose="020B0502020202020204" pitchFamily="34" charset="0"/>
            </a:endParaRPr>
          </a:p>
          <a:p>
            <a:pPr marL="285750" indent="-285750" algn="l" fontAlgn="base">
              <a:buFont typeface="Arial" panose="020B0604020202020204" pitchFamily="34" charset="0"/>
              <a:buChar char="•"/>
            </a:pPr>
            <a:endParaRPr lang="ru-RU" sz="2000" b="0" i="0" dirty="0">
              <a:solidFill>
                <a:srgbClr val="2B2B2B"/>
              </a:solidFill>
              <a:effectLst/>
              <a:latin typeface="Century Gothic" panose="020B0502020202020204" pitchFamily="34" charset="0"/>
            </a:endParaRPr>
          </a:p>
          <a:p>
            <a:pPr marL="285750" indent="-285750" algn="l" fontAlgn="base">
              <a:buFont typeface="Arial" panose="020B0604020202020204" pitchFamily="34" charset="0"/>
              <a:buChar char="•"/>
            </a:pPr>
            <a:r>
              <a:rPr lang="ru-RU" sz="2000" b="0" i="0" dirty="0">
                <a:solidFill>
                  <a:srgbClr val="2B2B2B"/>
                </a:solidFill>
                <a:effectLst/>
                <a:latin typeface="Century Gothic" panose="020B0502020202020204" pitchFamily="34" charset="0"/>
              </a:rPr>
              <a:t>если рекурсивная функция содержит большие объемы локальных внутренних переменных и большое количество параметров, то использование рекурсии не является эффективным. Это связано с тем, что для каждого рекурсивного вызова нужно делать копии этих переменных и параметров. При большом количестве рекурсивных вызовов это приведет к чрезмерному использованию памяти.</a:t>
            </a:r>
          </a:p>
          <a:p>
            <a:endParaRPr lang="ru-RU" dirty="0"/>
          </a:p>
        </p:txBody>
      </p:sp>
    </p:spTree>
    <p:extLst>
      <p:ext uri="{BB962C8B-B14F-4D97-AF65-F5344CB8AC3E}">
        <p14:creationId xmlns:p14="http://schemas.microsoft.com/office/powerpoint/2010/main" val="302807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8969" y="500130"/>
            <a:ext cx="5794062" cy="646331"/>
          </a:xfrm>
          <a:prstGeom prst="rect">
            <a:avLst/>
          </a:prstGeom>
          <a:noFill/>
        </p:spPr>
        <p:txBody>
          <a:bodyPr wrap="square" rtlCol="0">
            <a:spAutoFit/>
          </a:bodyPr>
          <a:lstStyle/>
          <a:p>
            <a:r>
              <a:rPr lang="ru-RU" sz="3600" dirty="0">
                <a:latin typeface="Century Gothic" panose="020B0502020202020204" pitchFamily="34" charset="0"/>
              </a:rPr>
              <a:t>Оптимизация возвратов</a:t>
            </a:r>
          </a:p>
        </p:txBody>
      </p:sp>
      <p:sp>
        <p:nvSpPr>
          <p:cNvPr id="2" name="TextBox 1">
            <a:extLst>
              <a:ext uri="{FF2B5EF4-FFF2-40B4-BE49-F238E27FC236}">
                <a16:creationId xmlns:a16="http://schemas.microsoft.com/office/drawing/2014/main" id="{9AD8793F-786E-EB8D-CE52-C752D3E90189}"/>
              </a:ext>
            </a:extLst>
          </p:cNvPr>
          <p:cNvSpPr txBox="1"/>
          <p:nvPr/>
        </p:nvSpPr>
        <p:spPr>
          <a:xfrm>
            <a:off x="368022" y="1522557"/>
            <a:ext cx="11455953" cy="2831544"/>
          </a:xfrm>
          <a:prstGeom prst="rect">
            <a:avLst/>
          </a:prstGeom>
          <a:noFill/>
        </p:spPr>
        <p:txBody>
          <a:bodyPr wrap="square" rtlCol="0">
            <a:spAutoFit/>
          </a:bodyPr>
          <a:lstStyle/>
          <a:p>
            <a:pPr fontAlgn="base"/>
            <a:r>
              <a:rPr lang="ru-RU" sz="2000" dirty="0">
                <a:solidFill>
                  <a:srgbClr val="2B2B2B"/>
                </a:solidFill>
                <a:latin typeface="Century Gothic" panose="020B0502020202020204" pitchFamily="34" charset="0"/>
              </a:rPr>
              <a:t>Хвостовая рекурсия — частный случай рекурсии, при котором любой рекурсивный вызов является последней операцией перед возвратом из функции. Подобный вид рекурсии примечателен тем, что может быть легко заменён на итерацию путём формальной и гарантированно корректной перестройки кода функции. Оптимизация хвостовой рекурсии путём преобразования её в плоскую итерацию реализована во многих оптимизирующих компиляторах. В некоторых функциональных языках программирования спецификация гарантирует обязательную оптимизацию хвостовой рекурсии.</a:t>
            </a:r>
          </a:p>
          <a:p>
            <a:endParaRPr lang="ru-RU" dirty="0"/>
          </a:p>
        </p:txBody>
      </p:sp>
      <p:pic>
        <p:nvPicPr>
          <p:cNvPr id="5" name="Рисунок 4">
            <a:extLst>
              <a:ext uri="{FF2B5EF4-FFF2-40B4-BE49-F238E27FC236}">
                <a16:creationId xmlns:a16="http://schemas.microsoft.com/office/drawing/2014/main" id="{10C9E986-8CE6-264C-762B-2D0FCD547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877" y="4594246"/>
            <a:ext cx="5336245" cy="2024821"/>
          </a:xfrm>
          <a:prstGeom prst="rect">
            <a:avLst/>
          </a:prstGeom>
        </p:spPr>
      </p:pic>
    </p:spTree>
    <p:extLst>
      <p:ext uri="{BB962C8B-B14F-4D97-AF65-F5344CB8AC3E}">
        <p14:creationId xmlns:p14="http://schemas.microsoft.com/office/powerpoint/2010/main" val="32817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8400" y="546311"/>
            <a:ext cx="2635200" cy="646331"/>
          </a:xfrm>
          <a:prstGeom prst="rect">
            <a:avLst/>
          </a:prstGeom>
          <a:noFill/>
        </p:spPr>
        <p:txBody>
          <a:bodyPr wrap="square" rtlCol="0">
            <a:spAutoFit/>
          </a:bodyPr>
          <a:lstStyle/>
          <a:p>
            <a:pPr algn="ctr"/>
            <a:r>
              <a:rPr lang="ru-RU" sz="3600" dirty="0">
                <a:latin typeface="Century Gothic" panose="020B0502020202020204" pitchFamily="34" charset="0"/>
              </a:rPr>
              <a:t>Описание</a:t>
            </a:r>
          </a:p>
        </p:txBody>
      </p:sp>
      <p:sp>
        <p:nvSpPr>
          <p:cNvPr id="2" name="TextBox 1">
            <a:extLst>
              <a:ext uri="{FF2B5EF4-FFF2-40B4-BE49-F238E27FC236}">
                <a16:creationId xmlns:a16="http://schemas.microsoft.com/office/drawing/2014/main" id="{9AD8793F-786E-EB8D-CE52-C752D3E90189}"/>
              </a:ext>
            </a:extLst>
          </p:cNvPr>
          <p:cNvSpPr txBox="1"/>
          <p:nvPr/>
        </p:nvSpPr>
        <p:spPr>
          <a:xfrm>
            <a:off x="368023" y="1661102"/>
            <a:ext cx="11455953" cy="4370427"/>
          </a:xfrm>
          <a:prstGeom prst="rect">
            <a:avLst/>
          </a:prstGeom>
          <a:noFill/>
        </p:spPr>
        <p:txBody>
          <a:bodyPr wrap="square" rtlCol="0">
            <a:spAutoFit/>
          </a:bodyPr>
          <a:lstStyle/>
          <a:p>
            <a:pPr fontAlgn="base"/>
            <a:r>
              <a:rPr lang="ru-RU" sz="2000" dirty="0">
                <a:solidFill>
                  <a:srgbClr val="2B2B2B"/>
                </a:solidFill>
                <a:latin typeface="Century Gothic" panose="020B0502020202020204" pitchFamily="34" charset="0"/>
              </a:rPr>
              <a:t>Типовой механизм реализации вызова функции основан на сохранении адреса возврата, параметров и локальных переменных функции в стеке и выглядит следующим образом:</a:t>
            </a:r>
          </a:p>
          <a:p>
            <a:pPr marL="457200" indent="-457200" fontAlgn="base">
              <a:buFont typeface="+mj-lt"/>
              <a:buAutoNum type="arabicPeriod"/>
            </a:pPr>
            <a:r>
              <a:rPr lang="ru-RU" sz="2000" dirty="0">
                <a:solidFill>
                  <a:srgbClr val="2B2B2B"/>
                </a:solidFill>
                <a:latin typeface="Century Gothic" panose="020B0502020202020204" pitchFamily="34" charset="0"/>
              </a:rPr>
              <a:t>В точке вызова в стек помещаются параметры, передаваемые функции, и адрес возврата.</a:t>
            </a:r>
          </a:p>
          <a:p>
            <a:pPr marL="457200" indent="-457200" fontAlgn="base">
              <a:buFont typeface="+mj-lt"/>
              <a:buAutoNum type="arabicPeriod"/>
            </a:pPr>
            <a:r>
              <a:rPr lang="ru-RU" sz="2000" dirty="0">
                <a:solidFill>
                  <a:srgbClr val="2B2B2B"/>
                </a:solidFill>
                <a:latin typeface="Century Gothic" panose="020B0502020202020204" pitchFamily="34" charset="0"/>
              </a:rPr>
              <a:t>Вызываемая функция в ходе работы размещает в стеке собственные локальные переменные.</a:t>
            </a:r>
          </a:p>
          <a:p>
            <a:pPr marL="457200" indent="-457200" fontAlgn="base">
              <a:buFont typeface="+mj-lt"/>
              <a:buAutoNum type="arabicPeriod"/>
            </a:pPr>
            <a:r>
              <a:rPr lang="ru-RU" sz="2000" dirty="0">
                <a:solidFill>
                  <a:srgbClr val="2B2B2B"/>
                </a:solidFill>
                <a:latin typeface="Century Gothic" panose="020B0502020202020204" pitchFamily="34" charset="0"/>
              </a:rPr>
              <a:t>По завершении вычислений функция очищает стек от своих локальных переменных, записывает результат (обычно — в один из регистров процессора).</a:t>
            </a:r>
          </a:p>
          <a:p>
            <a:pPr marL="457200" indent="-457200" fontAlgn="base">
              <a:buFont typeface="+mj-lt"/>
              <a:buAutoNum type="arabicPeriod"/>
            </a:pPr>
            <a:r>
              <a:rPr lang="ru-RU" sz="2000" dirty="0">
                <a:solidFill>
                  <a:srgbClr val="2B2B2B"/>
                </a:solidFill>
                <a:latin typeface="Century Gothic" panose="020B0502020202020204" pitchFamily="34" charset="0"/>
              </a:rPr>
              <a:t>Команда возврата из функции считывает из стека адрес возврата и выполняет переход по этому адресу. Либо непосредственно перед, либо сразу после возврата из функции стек очищается от параметров.</a:t>
            </a:r>
          </a:p>
          <a:p>
            <a:pPr marL="285750" indent="-285750" algn="l" fontAlgn="base">
              <a:buFont typeface="Arial" panose="020B0604020202020204" pitchFamily="34" charset="0"/>
              <a:buChar char="•"/>
            </a:pPr>
            <a:endParaRPr lang="ru-RU" sz="2000" b="0" i="0" dirty="0">
              <a:solidFill>
                <a:srgbClr val="2B2B2B"/>
              </a:solidFill>
              <a:effectLst/>
              <a:latin typeface="Century Gothic" panose="020B0502020202020204" pitchFamily="34" charset="0"/>
            </a:endParaRPr>
          </a:p>
          <a:p>
            <a:endParaRPr lang="ru-RU" dirty="0"/>
          </a:p>
        </p:txBody>
      </p:sp>
    </p:spTree>
    <p:extLst>
      <p:ext uri="{BB962C8B-B14F-4D97-AF65-F5344CB8AC3E}">
        <p14:creationId xmlns:p14="http://schemas.microsoft.com/office/powerpoint/2010/main" val="336407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981" y="493352"/>
            <a:ext cx="3254037" cy="646331"/>
          </a:xfrm>
          <a:prstGeom prst="rect">
            <a:avLst/>
          </a:prstGeom>
          <a:noFill/>
        </p:spPr>
        <p:txBody>
          <a:bodyPr wrap="square" rtlCol="0">
            <a:spAutoFit/>
          </a:bodyPr>
          <a:lstStyle/>
          <a:p>
            <a:pPr algn="ctr"/>
            <a:r>
              <a:rPr lang="ru-RU" sz="3600" dirty="0">
                <a:latin typeface="Century Gothic" panose="020B0502020202020204" pitchFamily="34" charset="0"/>
              </a:rPr>
              <a:t>Применение</a:t>
            </a:r>
          </a:p>
        </p:txBody>
      </p:sp>
      <p:sp>
        <p:nvSpPr>
          <p:cNvPr id="2" name="TextBox 1">
            <a:extLst>
              <a:ext uri="{FF2B5EF4-FFF2-40B4-BE49-F238E27FC236}">
                <a16:creationId xmlns:a16="http://schemas.microsoft.com/office/drawing/2014/main" id="{9AD8793F-786E-EB8D-CE52-C752D3E90189}"/>
              </a:ext>
            </a:extLst>
          </p:cNvPr>
          <p:cNvSpPr txBox="1"/>
          <p:nvPr/>
        </p:nvSpPr>
        <p:spPr>
          <a:xfrm>
            <a:off x="368023" y="1633393"/>
            <a:ext cx="11455953" cy="2677656"/>
          </a:xfrm>
          <a:prstGeom prst="rect">
            <a:avLst/>
          </a:prstGeom>
          <a:noFill/>
        </p:spPr>
        <p:txBody>
          <a:bodyPr wrap="square" rtlCol="0">
            <a:spAutoFit/>
          </a:bodyPr>
          <a:lstStyle/>
          <a:p>
            <a:pPr fontAlgn="base"/>
            <a:r>
              <a:rPr lang="ru-RU" sz="2400" dirty="0">
                <a:solidFill>
                  <a:srgbClr val="2B2B2B"/>
                </a:solidFill>
                <a:latin typeface="Century Gothic" panose="020B0502020202020204" pitchFamily="34" charset="0"/>
              </a:rPr>
              <a:t>Хвостовая рекурсия часто применяется в программах на функциональных языках программирования. Многие вычисления на таких языках естественно выражать в виде рекурсивных функций, а возможность автоматической замены транслятором хвостовой рекурсии на итерацию означает, что по вычислительной эффективности она равна эквивалентному коду, записанному в итеративном виде.</a:t>
            </a:r>
            <a:endParaRPr lang="ru-RU" sz="2000" dirty="0">
              <a:solidFill>
                <a:srgbClr val="2B2B2B"/>
              </a:solidFill>
              <a:latin typeface="Century Gothic" panose="020B0502020202020204" pitchFamily="34" charset="0"/>
            </a:endParaRPr>
          </a:p>
        </p:txBody>
      </p:sp>
    </p:spTree>
    <p:extLst>
      <p:ext uri="{BB962C8B-B14F-4D97-AF65-F5344CB8AC3E}">
        <p14:creationId xmlns:p14="http://schemas.microsoft.com/office/powerpoint/2010/main" val="6444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737</Words>
  <Application>Microsoft Office PowerPoint</Application>
  <PresentationFormat>Широкоэкранный</PresentationFormat>
  <Paragraphs>38</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Century Gothic</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Презентацию подготовил:</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Lenovo</dc:creator>
  <cp:lastModifiedBy>макеёнок денис</cp:lastModifiedBy>
  <cp:revision>33</cp:revision>
  <dcterms:created xsi:type="dcterms:W3CDTF">2022-11-10T14:53:34Z</dcterms:created>
  <dcterms:modified xsi:type="dcterms:W3CDTF">2022-12-18T17:07:55Z</dcterms:modified>
</cp:coreProperties>
</file>