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CD7B7-3835-D07D-4255-5E0958AB9E6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7DB1543-7E32-4ADB-FBE0-2AC3460DC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0F250E8-1179-CAAD-AF56-C3A09C53FEFB}"/>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5" name="Нижний колонтитул 4">
            <a:extLst>
              <a:ext uri="{FF2B5EF4-FFF2-40B4-BE49-F238E27FC236}">
                <a16:creationId xmlns:a16="http://schemas.microsoft.com/office/drawing/2014/main" id="{D2C41EE8-C4D2-859D-8D73-C19C7D36D4C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7B1814E-D996-8C7A-41DE-365B48F45ACE}"/>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399083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19FC42-78DE-5FD7-AA92-FF1D1A45776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6999B31-5490-8EB8-118E-0413DD4866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23CC700-A002-F7D9-1B66-2AB566CDFA0D}"/>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5" name="Нижний колонтитул 4">
            <a:extLst>
              <a:ext uri="{FF2B5EF4-FFF2-40B4-BE49-F238E27FC236}">
                <a16:creationId xmlns:a16="http://schemas.microsoft.com/office/drawing/2014/main" id="{41E046D3-DA54-7252-B5EE-C320889D087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AE40044-88E5-35DA-A87E-D8C4D7D9E644}"/>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346885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3C2E0CD-B934-DC10-0AB9-2DEF8B91308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B1E5756-7605-6EC1-30F6-A8A14D6BEE8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148ACF-DADC-6F1C-B661-42879959D64E}"/>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5" name="Нижний колонтитул 4">
            <a:extLst>
              <a:ext uri="{FF2B5EF4-FFF2-40B4-BE49-F238E27FC236}">
                <a16:creationId xmlns:a16="http://schemas.microsoft.com/office/drawing/2014/main" id="{BBD1744C-0517-36A3-B718-9BBC7E94F6C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422F588-D2E0-1F12-536F-AB40303241BD}"/>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356466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04A7FC-40B5-A08D-3838-0901AD19FF1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E5105D-57FE-DF6A-9766-65961CE6626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51DC51F-6B3E-6104-A934-CA827A0DB8C5}"/>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5" name="Нижний колонтитул 4">
            <a:extLst>
              <a:ext uri="{FF2B5EF4-FFF2-40B4-BE49-F238E27FC236}">
                <a16:creationId xmlns:a16="http://schemas.microsoft.com/office/drawing/2014/main" id="{6530B078-00A8-BBE4-F047-2532D8AE5AE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5DCAB01-68E2-99E9-11A2-5496CAAE27C1}"/>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70556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E034E9-0F3A-C737-817F-0501B1C17FF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295721D-D838-3A92-0684-207C07CD4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180417D-AA18-2ED0-1486-4D737F2DC7AF}"/>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5" name="Нижний колонтитул 4">
            <a:extLst>
              <a:ext uri="{FF2B5EF4-FFF2-40B4-BE49-F238E27FC236}">
                <a16:creationId xmlns:a16="http://schemas.microsoft.com/office/drawing/2014/main" id="{6BF7C00E-09B2-5702-455C-2719B155D5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8056EFB-4423-11B4-2C9A-16D5E0D929C5}"/>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103672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079B91-1F68-89A7-50AF-6886C486078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699A9A0-F79C-4820-D0CA-2A2A6EB47DA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3D597B7-3A5F-F554-1FE2-D8C7AE4EBF3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BDA3891-8DEF-0AD3-DAFF-B8C6E2ABCF36}"/>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6" name="Нижний колонтитул 5">
            <a:extLst>
              <a:ext uri="{FF2B5EF4-FFF2-40B4-BE49-F238E27FC236}">
                <a16:creationId xmlns:a16="http://schemas.microsoft.com/office/drawing/2014/main" id="{F349D1CF-E4B4-BA1A-EC7A-4E2F39152A7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4487E4F-1AB9-8B15-EB76-8BE7A38F5964}"/>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157812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B14C37-17D9-D368-0AB4-76A1C94EE5B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F1504F1-B417-8B1D-56AF-D95027DF0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56FEEDA-3509-8F51-C554-B56E72C6CA6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5062CF0-7740-CCA1-B052-1BF77F166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573C1D7-0AF7-7E2B-2C92-35F43DD9327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7D473C1-0998-A226-445B-FBE46E9BEECE}"/>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8" name="Нижний колонтитул 7">
            <a:extLst>
              <a:ext uri="{FF2B5EF4-FFF2-40B4-BE49-F238E27FC236}">
                <a16:creationId xmlns:a16="http://schemas.microsoft.com/office/drawing/2014/main" id="{C5818038-50BE-BA4B-0F0A-61E6275A1E2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0748405-D5D7-2C38-2413-A75676B950A2}"/>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423438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7362A-4A9C-8669-D755-C98E9CBFE6F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E4BF94D-BA34-7F3C-72B9-547C79D228E7}"/>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4" name="Нижний колонтитул 3">
            <a:extLst>
              <a:ext uri="{FF2B5EF4-FFF2-40B4-BE49-F238E27FC236}">
                <a16:creationId xmlns:a16="http://schemas.microsoft.com/office/drawing/2014/main" id="{A5629DAD-B018-38D1-4101-DBBA9256A2F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43A1528-C84F-0FD7-67B3-8BCD6C4C39BE}"/>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343800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4A383DE-EACC-0357-CAE3-A3813E9E3AC7}"/>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3" name="Нижний колонтитул 2">
            <a:extLst>
              <a:ext uri="{FF2B5EF4-FFF2-40B4-BE49-F238E27FC236}">
                <a16:creationId xmlns:a16="http://schemas.microsoft.com/office/drawing/2014/main" id="{C4EF6A6C-1C88-0FE8-25E4-A419ACCF462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22979DE-20FA-8B74-291C-6156E328882B}"/>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428367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21C8DE-C743-80CC-9D65-5681281AA7D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2A1BD3F-120E-AFAC-FD31-387133357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1AA5A87-B875-CFD8-3F3C-43527C7F8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489FF3C-DA33-ADE3-A615-DEC91F10167C}"/>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6" name="Нижний колонтитул 5">
            <a:extLst>
              <a:ext uri="{FF2B5EF4-FFF2-40B4-BE49-F238E27FC236}">
                <a16:creationId xmlns:a16="http://schemas.microsoft.com/office/drawing/2014/main" id="{AE00B40E-0064-3F6A-28D5-447292FCAAC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D38A7CA-A198-A5FF-AFE2-BF6CD6F10B57}"/>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332291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B0E5D5-F13D-4707-2B12-BD66064BE1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F61845F-BBCE-FA20-87AF-937774E47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A9B8553-37A6-4979-F46C-10AA73078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7FA037D-5FD2-3856-3E07-BB2957F19E45}"/>
              </a:ext>
            </a:extLst>
          </p:cNvPr>
          <p:cNvSpPr>
            <a:spLocks noGrp="1"/>
          </p:cNvSpPr>
          <p:nvPr>
            <p:ph type="dt" sz="half" idx="10"/>
          </p:nvPr>
        </p:nvSpPr>
        <p:spPr/>
        <p:txBody>
          <a:bodyPr/>
          <a:lstStyle/>
          <a:p>
            <a:fld id="{71030ECB-8F5C-4DB5-BA9B-A293233876C1}" type="datetimeFigureOut">
              <a:rPr lang="ru-RU" smtClean="0"/>
              <a:t>12.05.2023</a:t>
            </a:fld>
            <a:endParaRPr lang="ru-RU"/>
          </a:p>
        </p:txBody>
      </p:sp>
      <p:sp>
        <p:nvSpPr>
          <p:cNvPr id="6" name="Нижний колонтитул 5">
            <a:extLst>
              <a:ext uri="{FF2B5EF4-FFF2-40B4-BE49-F238E27FC236}">
                <a16:creationId xmlns:a16="http://schemas.microsoft.com/office/drawing/2014/main" id="{1074A915-82C3-D684-57EF-53A5E6D96EB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160CA62-895E-756E-C22B-9BC698A3D45F}"/>
              </a:ext>
            </a:extLst>
          </p:cNvPr>
          <p:cNvSpPr>
            <a:spLocks noGrp="1"/>
          </p:cNvSpPr>
          <p:nvPr>
            <p:ph type="sldNum" sz="quarter" idx="12"/>
          </p:nvPr>
        </p:nvSpPr>
        <p:spPr/>
        <p:txBody>
          <a:bodyPr/>
          <a:lstStyle/>
          <a:p>
            <a:fld id="{890498BD-1761-4706-8CA3-672BB98EE4F9}" type="slidenum">
              <a:rPr lang="ru-RU" smtClean="0"/>
              <a:t>‹#›</a:t>
            </a:fld>
            <a:endParaRPr lang="ru-RU"/>
          </a:p>
        </p:txBody>
      </p:sp>
    </p:spTree>
    <p:extLst>
      <p:ext uri="{BB962C8B-B14F-4D97-AF65-F5344CB8AC3E}">
        <p14:creationId xmlns:p14="http://schemas.microsoft.com/office/powerpoint/2010/main" val="356633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F86CE0-5745-72EC-811F-FB36B5863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5C5401D-80E7-2477-EF64-B4493E1094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DCE4367-0B97-CAD4-A585-8480374E2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30ECB-8F5C-4DB5-BA9B-A293233876C1}" type="datetimeFigureOut">
              <a:rPr lang="ru-RU" smtClean="0"/>
              <a:t>12.05.2023</a:t>
            </a:fld>
            <a:endParaRPr lang="ru-RU"/>
          </a:p>
        </p:txBody>
      </p:sp>
      <p:sp>
        <p:nvSpPr>
          <p:cNvPr id="5" name="Нижний колонтитул 4">
            <a:extLst>
              <a:ext uri="{FF2B5EF4-FFF2-40B4-BE49-F238E27FC236}">
                <a16:creationId xmlns:a16="http://schemas.microsoft.com/office/drawing/2014/main" id="{E794F9EF-0D15-A22D-7C93-8C5205CF6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53A4134-2630-7F05-D26D-C22B0C839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498BD-1761-4706-8CA3-672BB98EE4F9}" type="slidenum">
              <a:rPr lang="ru-RU" smtClean="0"/>
              <a:t>‹#›</a:t>
            </a:fld>
            <a:endParaRPr lang="ru-RU"/>
          </a:p>
        </p:txBody>
      </p:sp>
    </p:spTree>
    <p:extLst>
      <p:ext uri="{BB962C8B-B14F-4D97-AF65-F5344CB8AC3E}">
        <p14:creationId xmlns:p14="http://schemas.microsoft.com/office/powerpoint/2010/main" val="4239815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F6B36E-94FC-45B0-12CD-7C3D99AE46B1}"/>
              </a:ext>
            </a:extLst>
          </p:cNvPr>
          <p:cNvSpPr>
            <a:spLocks noGrp="1"/>
          </p:cNvSpPr>
          <p:nvPr>
            <p:ph type="ctrTitle"/>
          </p:nvPr>
        </p:nvSpPr>
        <p:spPr>
          <a:xfrm>
            <a:off x="1524000" y="2209876"/>
            <a:ext cx="9144000" cy="2438247"/>
          </a:xfrm>
        </p:spPr>
        <p:txBody>
          <a:bodyPr>
            <a:noAutofit/>
          </a:bodyPr>
          <a:lstStyle/>
          <a:p>
            <a:r>
              <a:rPr lang="ru-RU" dirty="0">
                <a:latin typeface="Times New Roman" panose="02020603050405020304" pitchFamily="18" charset="0"/>
                <a:cs typeface="Times New Roman" panose="02020603050405020304" pitchFamily="18" charset="0"/>
              </a:rPr>
              <a:t>модель устойчивого развития </a:t>
            </a:r>
            <a:r>
              <a:rPr lang="ru-RU">
                <a:latin typeface="Times New Roman" panose="02020603050405020304" pitchFamily="18" charset="0"/>
                <a:cs typeface="Times New Roman" panose="02020603050405020304" pitchFamily="18" charset="0"/>
              </a:rPr>
              <a:t>белорусского социума</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09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A2177B8-005E-59C1-35DF-EC123BAD049E}"/>
              </a:ext>
            </a:extLst>
          </p:cNvPr>
          <p:cNvSpPr>
            <a:spLocks noGrp="1"/>
          </p:cNvSpPr>
          <p:nvPr>
            <p:ph idx="1"/>
          </p:nvPr>
        </p:nvSpPr>
        <p:spPr>
          <a:xfrm>
            <a:off x="5299588" y="1067669"/>
            <a:ext cx="6892412" cy="6611323"/>
          </a:xfrm>
        </p:spPr>
        <p:txBody>
          <a:bodyPr>
            <a:normAutofit/>
          </a:bodyPr>
          <a:lstStyle/>
          <a:p>
            <a:pPr marL="0" indent="0">
              <a:buNone/>
            </a:pPr>
            <a:r>
              <a:rPr lang="ru-RU" sz="3200" b="0" i="0" dirty="0">
                <a:solidFill>
                  <a:srgbClr val="000000"/>
                </a:solidFill>
                <a:effectLst/>
                <a:latin typeface="Times New Roman" panose="02020603050405020304" pitchFamily="18" charset="0"/>
                <a:cs typeface="Times New Roman" panose="02020603050405020304" pitchFamily="18" charset="0"/>
              </a:rPr>
              <a:t>	Формирование белорусской модели социально ориентированной рыночной экономики требует, прежде всего, адекватного понимания ее как компонента идеологии белорусского государства, как важнейшей составляющей целостного единства экономики-государства-общества. Необходимо представлять взаимодействие экономики, политики, идеологии. </a:t>
            </a:r>
            <a:endParaRPr lang="ru-RU" sz="3200" dirty="0">
              <a:latin typeface="Times New Roman" panose="02020603050405020304" pitchFamily="18" charset="0"/>
              <a:cs typeface="Times New Roman" panose="02020603050405020304" pitchFamily="18" charset="0"/>
            </a:endParaRPr>
          </a:p>
        </p:txBody>
      </p:sp>
      <p:pic>
        <p:nvPicPr>
          <p:cNvPr id="1028" name="Picture 4" descr="Значение и сущность слова социология - Образование - Вопросы ответы">
            <a:extLst>
              <a:ext uri="{FF2B5EF4-FFF2-40B4-BE49-F238E27FC236}">
                <a16:creationId xmlns:a16="http://schemas.microsoft.com/office/drawing/2014/main" id="{356FF206-EEB1-BE8E-E98D-7CB3F21C7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17" y="1433052"/>
            <a:ext cx="4630994" cy="399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7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8F04DE3-DB4A-7ACE-86F2-CC59C3526AE2}"/>
              </a:ext>
            </a:extLst>
          </p:cNvPr>
          <p:cNvSpPr>
            <a:spLocks noGrp="1"/>
          </p:cNvSpPr>
          <p:nvPr>
            <p:ph idx="1"/>
          </p:nvPr>
        </p:nvSpPr>
        <p:spPr>
          <a:xfrm>
            <a:off x="501445" y="766916"/>
            <a:ext cx="11690555" cy="6282813"/>
          </a:xfrm>
        </p:spPr>
        <p:txBody>
          <a:bodyPr>
            <a:noAutofit/>
          </a:bodyPr>
          <a:lstStyle/>
          <a:p>
            <a:pPr marL="0" indent="0">
              <a:buNone/>
            </a:pPr>
            <a:r>
              <a:rPr lang="ru-RU" sz="3200" b="0" i="0" dirty="0">
                <a:solidFill>
                  <a:srgbClr val="000000"/>
                </a:solidFill>
                <a:effectLst/>
                <a:latin typeface="Times New Roman" panose="02020603050405020304" pitchFamily="18" charset="0"/>
                <a:cs typeface="Times New Roman" panose="02020603050405020304" pitchFamily="18" charset="0"/>
              </a:rPr>
              <a:t>	Для рассмотрения концептуальных основ формирования белорусской экономической модели необходимо видеть идеологическую картину современного мира, знать экономические платформы основных идеологических течений, идеологии национальных моделей рыночных экономик. Для представления социально ориентированной модели рыночной экономики Республики Беларусь следует выделить ее характерные черты, особенности и условия становления. Необходимо также рассмотреть экономическую политику, цели, задачи социально-экономического развития Республики Беларусь на современном этапе, формы и методы реализации экономической политики.</a:t>
            </a:r>
            <a:endParaRPr lang="ru-RU" sz="3200" dirty="0"/>
          </a:p>
        </p:txBody>
      </p:sp>
    </p:spTree>
    <p:extLst>
      <p:ext uri="{BB962C8B-B14F-4D97-AF65-F5344CB8AC3E}">
        <p14:creationId xmlns:p14="http://schemas.microsoft.com/office/powerpoint/2010/main" val="333524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701FB5A-AEF5-6B3C-4F5A-72CED1597AE2}"/>
              </a:ext>
            </a:extLst>
          </p:cNvPr>
          <p:cNvSpPr>
            <a:spLocks noGrp="1"/>
          </p:cNvSpPr>
          <p:nvPr>
            <p:ph idx="1"/>
          </p:nvPr>
        </p:nvSpPr>
        <p:spPr>
          <a:xfrm>
            <a:off x="130277" y="1646620"/>
            <a:ext cx="7184923" cy="4351338"/>
          </a:xfrm>
        </p:spPr>
        <p:txBody>
          <a:bodyPr>
            <a:normAutofit/>
          </a:bodyPr>
          <a:lstStyle/>
          <a:p>
            <a:pPr marL="0" indent="0">
              <a:buNone/>
            </a:pPr>
            <a:r>
              <a:rPr lang="ru-RU" sz="3600" b="0" i="0" dirty="0">
                <a:solidFill>
                  <a:srgbClr val="000000"/>
                </a:solidFill>
                <a:effectLst/>
                <a:latin typeface="Times New Roman" panose="02020603050405020304" pitchFamily="18" charset="0"/>
                <a:cs typeface="Times New Roman" panose="02020603050405020304" pitchFamily="18" charset="0"/>
              </a:rPr>
              <a:t>особая сфера, которая связана с производством благ и услуг, с ведением национального хозяйства. Она обеспечивает материальную жизнеспособность общества, создает условия для развития человека и социума в целом.</a:t>
            </a:r>
            <a:endParaRPr lang="ru-RU" sz="3600" dirty="0">
              <a:latin typeface="Times New Roman" panose="02020603050405020304" pitchFamily="18" charset="0"/>
              <a:cs typeface="Times New Roman" panose="02020603050405020304" pitchFamily="18" charset="0"/>
            </a:endParaRPr>
          </a:p>
        </p:txBody>
      </p:sp>
      <p:pic>
        <p:nvPicPr>
          <p:cNvPr id="2050" name="Picture 2" descr="Экономика России приспосабливается к санкциям», - считают эксперты |  Экономика | Окружная телерадиокомпания Югра">
            <a:extLst>
              <a:ext uri="{FF2B5EF4-FFF2-40B4-BE49-F238E27FC236}">
                <a16:creationId xmlns:a16="http://schemas.microsoft.com/office/drawing/2014/main" id="{0D610A4A-DA85-7A0B-1BF4-3316B1003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986039"/>
            <a:ext cx="4619471" cy="28859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691D7C-3D2D-28BA-E78D-2DBBCA27A200}"/>
              </a:ext>
            </a:extLst>
          </p:cNvPr>
          <p:cNvSpPr txBox="1"/>
          <p:nvPr/>
        </p:nvSpPr>
        <p:spPr>
          <a:xfrm>
            <a:off x="1219200" y="638609"/>
            <a:ext cx="6096000" cy="707886"/>
          </a:xfrm>
          <a:prstGeom prst="rect">
            <a:avLst/>
          </a:prstGeom>
          <a:noFill/>
        </p:spPr>
        <p:txBody>
          <a:bodyPr wrap="square">
            <a:spAutoFit/>
          </a:bodyPr>
          <a:lstStyle/>
          <a:p>
            <a:r>
              <a:rPr lang="ru-RU" sz="4000" b="1" i="0" dirty="0">
                <a:solidFill>
                  <a:srgbClr val="000000"/>
                </a:solidFill>
                <a:effectLst/>
                <a:latin typeface="Times New Roman" panose="02020603050405020304" pitchFamily="18" charset="0"/>
                <a:cs typeface="Times New Roman" panose="02020603050405020304" pitchFamily="18" charset="0"/>
              </a:rPr>
              <a:t>Экономика – это</a:t>
            </a:r>
            <a:endParaRPr lang="ru-RU" sz="4000" b="1" dirty="0"/>
          </a:p>
        </p:txBody>
      </p:sp>
    </p:spTree>
    <p:extLst>
      <p:ext uri="{BB962C8B-B14F-4D97-AF65-F5344CB8AC3E}">
        <p14:creationId xmlns:p14="http://schemas.microsoft.com/office/powerpoint/2010/main" val="2724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D71C997-8D5E-D0B7-A55B-ECF8D80962D4}"/>
              </a:ext>
            </a:extLst>
          </p:cNvPr>
          <p:cNvSpPr>
            <a:spLocks noGrp="1"/>
          </p:cNvSpPr>
          <p:nvPr>
            <p:ph idx="1"/>
          </p:nvPr>
        </p:nvSpPr>
        <p:spPr>
          <a:xfrm>
            <a:off x="344129" y="240607"/>
            <a:ext cx="11592232" cy="6484657"/>
          </a:xfrm>
        </p:spPr>
        <p:txBody>
          <a:bodyPr>
            <a:noAutofit/>
          </a:bodyPr>
          <a:lstStyle/>
          <a:p>
            <a:pPr marL="0" indent="0" algn="just">
              <a:buNone/>
            </a:pPr>
            <a:r>
              <a:rPr lang="ru-RU" b="0" i="0" dirty="0">
                <a:solidFill>
                  <a:srgbClr val="000000"/>
                </a:solidFill>
                <a:effectLst/>
                <a:latin typeface="Times New Roman" panose="02020603050405020304" pitchFamily="18" charset="0"/>
                <a:cs typeface="Times New Roman" panose="02020603050405020304" pitchFamily="18" charset="0"/>
              </a:rPr>
              <a:t>На современном этапе своего развития белорусское государство призвано обеспечить устойчивую жизнеспособность и эффективность национальной экономики, устойчивое социально-экономическое развитие. Его важнейшими задачами являются:</a:t>
            </a:r>
          </a:p>
          <a:p>
            <a:pPr algn="just">
              <a:buFont typeface="Arial" panose="020B0604020202020204" pitchFamily="34" charset="0"/>
              <a:buChar char="•"/>
            </a:pPr>
            <a:r>
              <a:rPr lang="ru-RU" b="0" i="0" dirty="0">
                <a:solidFill>
                  <a:srgbClr val="000000"/>
                </a:solidFill>
                <a:effectLst/>
                <a:latin typeface="Times New Roman" panose="02020603050405020304" pitchFamily="18" charset="0"/>
                <a:cs typeface="Times New Roman" panose="02020603050405020304" pitchFamily="18" charset="0"/>
              </a:rPr>
              <a:t>становление и развитие социально ориентированной рыночной экономики;</a:t>
            </a:r>
          </a:p>
          <a:p>
            <a:pPr algn="just">
              <a:buFont typeface="Arial" panose="020B0604020202020204" pitchFamily="34" charset="0"/>
              <a:buChar char="•"/>
            </a:pPr>
            <a:r>
              <a:rPr lang="ru-RU" b="0" i="0" dirty="0">
                <a:solidFill>
                  <a:srgbClr val="000000"/>
                </a:solidFill>
                <a:effectLst/>
                <a:latin typeface="Times New Roman" panose="02020603050405020304" pitchFamily="18" charset="0"/>
                <a:cs typeface="Times New Roman" panose="02020603050405020304" pitchFamily="18" charset="0"/>
              </a:rPr>
              <a:t>обеспечение постепенного перехода к постиндустриальному, информационному обществу на основе реализации достижений науки, новых, высокоэффективных технологий;</a:t>
            </a:r>
          </a:p>
          <a:p>
            <a:pPr algn="just">
              <a:buFont typeface="Arial" panose="020B0604020202020204" pitchFamily="34" charset="0"/>
              <a:buChar char="•"/>
            </a:pPr>
            <a:r>
              <a:rPr lang="ru-RU" b="0" i="0" dirty="0">
                <a:solidFill>
                  <a:srgbClr val="000000"/>
                </a:solidFill>
                <a:effectLst/>
                <a:latin typeface="Times New Roman" panose="02020603050405020304" pitchFamily="18" charset="0"/>
                <a:cs typeface="Times New Roman" panose="02020603050405020304" pitchFamily="18" charset="0"/>
              </a:rPr>
              <a:t>повышение благосостояния народа до уровня европейских стандартов и формирование целостного, социально и духовно развитого человека, человека творческого и деятельного, инициативного и предприимчивого;</a:t>
            </a:r>
          </a:p>
          <a:p>
            <a:pPr algn="just">
              <a:buFont typeface="Arial" panose="020B0604020202020204" pitchFamily="34" charset="0"/>
              <a:buChar char="•"/>
            </a:pPr>
            <a:r>
              <a:rPr lang="ru-RU" b="0" i="0" dirty="0">
                <a:solidFill>
                  <a:srgbClr val="000000"/>
                </a:solidFill>
                <a:effectLst/>
                <a:latin typeface="Times New Roman" panose="02020603050405020304" pitchFamily="18" charset="0"/>
                <a:cs typeface="Times New Roman" panose="02020603050405020304" pitchFamily="18" charset="0"/>
              </a:rPr>
              <a:t>создание эффективного правового государства в органическом единстве с формированием и развитием гражданского общества.</a:t>
            </a:r>
          </a:p>
          <a:p>
            <a:endParaRPr lang="ru-RU" dirty="0"/>
          </a:p>
        </p:txBody>
      </p:sp>
    </p:spTree>
    <p:extLst>
      <p:ext uri="{BB962C8B-B14F-4D97-AF65-F5344CB8AC3E}">
        <p14:creationId xmlns:p14="http://schemas.microsoft.com/office/powerpoint/2010/main" val="421155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98FCB2-5987-D4BD-97AF-F04C092719A9}"/>
              </a:ext>
            </a:extLst>
          </p:cNvPr>
          <p:cNvSpPr>
            <a:spLocks noGrp="1"/>
          </p:cNvSpPr>
          <p:nvPr>
            <p:ph idx="1"/>
          </p:nvPr>
        </p:nvSpPr>
        <p:spPr>
          <a:xfrm>
            <a:off x="946355" y="307309"/>
            <a:ext cx="10515600" cy="4351338"/>
          </a:xfrm>
        </p:spPr>
        <p:txBody>
          <a:bodyPr>
            <a:normAutofit fontScale="77500" lnSpcReduction="20000"/>
          </a:bodyPr>
          <a:lstStyle/>
          <a:p>
            <a:pPr marL="0" indent="0">
              <a:buNone/>
            </a:pPr>
            <a:r>
              <a:rPr lang="ru-RU" sz="3600" b="0" i="0" dirty="0">
                <a:solidFill>
                  <a:srgbClr val="000000"/>
                </a:solidFill>
                <a:effectLst/>
                <a:latin typeface="Times New Roman" panose="02020603050405020304" pitchFamily="18" charset="0"/>
                <a:cs typeface="Times New Roman" panose="02020603050405020304" pitchFamily="18" charset="0"/>
              </a:rPr>
              <a:t>	Поступательное развитие белорусской экономики находит свое отражение в идеологии белорусского государства, в четких идеологических ориентирах, представляющих собой систему целей развития нашей экономики, учитывающих политическую, экономическую, социальную, экологическую и технологическую ситуацию в республике.</a:t>
            </a:r>
            <a:r>
              <a:rPr lang="ru-RU" sz="2400" b="0" i="0" dirty="0">
                <a:solidFill>
                  <a:srgbClr val="000000"/>
                </a:solidFill>
                <a:effectLst/>
                <a:latin typeface="Arial" panose="020B0604020202020204" pitchFamily="34" charset="0"/>
              </a:rPr>
              <a:t> </a:t>
            </a:r>
          </a:p>
          <a:p>
            <a:pPr marL="0" indent="0">
              <a:buNone/>
            </a:pPr>
            <a:r>
              <a:rPr lang="ru-RU" sz="3500" b="0" i="0" dirty="0">
                <a:solidFill>
                  <a:srgbClr val="000000"/>
                </a:solidFill>
                <a:effectLst/>
                <a:latin typeface="Times New Roman" panose="02020603050405020304" pitchFamily="18" charset="0"/>
                <a:cs typeface="Times New Roman" panose="02020603050405020304" pitchFamily="18" charset="0"/>
              </a:rPr>
              <a:t>	</a:t>
            </a:r>
            <a:r>
              <a:rPr lang="ru-RU" sz="3600" b="0" i="0" dirty="0">
                <a:solidFill>
                  <a:srgbClr val="000000"/>
                </a:solidFill>
                <a:effectLst/>
                <a:latin typeface="Times New Roman" panose="02020603050405020304" pitchFamily="18" charset="0"/>
                <a:cs typeface="Times New Roman" panose="02020603050405020304" pitchFamily="18" charset="0"/>
              </a:rPr>
              <a:t>Процесс формирования и развития социально ориентированной рыночной экономики в Республике Беларусь связан с процессами утверждения гражданского общества, политической демократии, правового государства. Он неотделим от современных решений в области политики, идеологии, социальной сферы.</a:t>
            </a:r>
            <a:endParaRPr lang="ru-RU" sz="3600" dirty="0">
              <a:latin typeface="Times New Roman" panose="02020603050405020304" pitchFamily="18" charset="0"/>
              <a:cs typeface="Times New Roman" panose="02020603050405020304" pitchFamily="18" charset="0"/>
            </a:endParaRPr>
          </a:p>
        </p:txBody>
      </p:sp>
      <p:pic>
        <p:nvPicPr>
          <p:cNvPr id="3076" name="Picture 4" descr="СОЦИОЛОГ: сведения о специальности, профессии">
            <a:extLst>
              <a:ext uri="{FF2B5EF4-FFF2-40B4-BE49-F238E27FC236}">
                <a16:creationId xmlns:a16="http://schemas.microsoft.com/office/drawing/2014/main" id="{4A893BD6-D685-ABCD-9127-8454073DF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4188542"/>
            <a:ext cx="6191250" cy="249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3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animEffect transition="in" filter="fade">
                                      <p:cBhvr>
                                        <p:cTn id="13"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89521B-B713-37D6-7BD3-FCBC8909A433}"/>
              </a:ext>
            </a:extLst>
          </p:cNvPr>
          <p:cNvSpPr>
            <a:spLocks noGrp="1"/>
          </p:cNvSpPr>
          <p:nvPr>
            <p:ph idx="1"/>
          </p:nvPr>
        </p:nvSpPr>
        <p:spPr>
          <a:xfrm>
            <a:off x="838200" y="1137366"/>
            <a:ext cx="10515600" cy="4351338"/>
          </a:xfrm>
        </p:spPr>
        <p:txBody>
          <a:bodyPr>
            <a:noAutofit/>
          </a:bodyPr>
          <a:lstStyle/>
          <a:p>
            <a:pPr marL="0" indent="0">
              <a:buNone/>
            </a:pPr>
            <a:r>
              <a:rPr lang="ru-RU" sz="3200" b="0" i="0" dirty="0">
                <a:solidFill>
                  <a:srgbClr val="000000"/>
                </a:solidFill>
                <a:effectLst/>
                <a:latin typeface="Times New Roman" panose="02020603050405020304" pitchFamily="18" charset="0"/>
                <a:cs typeface="Times New Roman" panose="02020603050405020304" pitchFamily="18" charset="0"/>
              </a:rPr>
              <a:t>	процесс изменения всех сторон жизни общества, начавшегося после обретения страной государственной независимости, выработалось разделяемое всеми социальными слоями, группами и общественными движениями (организациями) представление о необходимости становления и развития социально ориентированной рыночной экономики. Выбор именно таких изменений обусловил и конструирование теоретической модели социально-экономического развития страны.</a:t>
            </a:r>
            <a:endParaRPr lang="ru-RU"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A6FE8C-DD3F-90C0-00B8-870B9AACBD4B}"/>
              </a:ext>
            </a:extLst>
          </p:cNvPr>
          <p:cNvSpPr txBox="1"/>
          <p:nvPr/>
        </p:nvSpPr>
        <p:spPr>
          <a:xfrm>
            <a:off x="3048000" y="247953"/>
            <a:ext cx="6096000" cy="707886"/>
          </a:xfrm>
          <a:prstGeom prst="rect">
            <a:avLst/>
          </a:prstGeom>
          <a:noFill/>
        </p:spPr>
        <p:txBody>
          <a:bodyPr wrap="square">
            <a:spAutoFit/>
          </a:bodyPr>
          <a:lstStyle/>
          <a:p>
            <a:r>
              <a:rPr lang="ru-RU" sz="4000" b="1" i="0" dirty="0">
                <a:solidFill>
                  <a:srgbClr val="000000"/>
                </a:solidFill>
                <a:effectLst/>
                <a:latin typeface="Times New Roman" panose="02020603050405020304" pitchFamily="18" charset="0"/>
                <a:cs typeface="Times New Roman" panose="02020603050405020304" pitchFamily="18" charset="0"/>
              </a:rPr>
              <a:t>В Республике Беларусь</a:t>
            </a:r>
            <a:endParaRPr lang="ru-RU" sz="4000" b="1" dirty="0"/>
          </a:p>
        </p:txBody>
      </p:sp>
    </p:spTree>
    <p:extLst>
      <p:ext uri="{BB962C8B-B14F-4D97-AF65-F5344CB8AC3E}">
        <p14:creationId xmlns:p14="http://schemas.microsoft.com/office/powerpoint/2010/main" val="60995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5494DC-3C17-F387-3ADD-122BBB39523F}"/>
              </a:ext>
            </a:extLst>
          </p:cNvPr>
          <p:cNvSpPr>
            <a:spLocks noGrp="1"/>
          </p:cNvSpPr>
          <p:nvPr>
            <p:ph type="title"/>
          </p:nvPr>
        </p:nvSpPr>
        <p:spPr>
          <a:xfrm>
            <a:off x="3211462" y="2766218"/>
            <a:ext cx="5529416" cy="1325563"/>
          </a:xfrm>
        </p:spPr>
        <p:txBody>
          <a:bodyPr/>
          <a:lstStyle/>
          <a:p>
            <a:r>
              <a:rPr lang="ru-RU" dirty="0"/>
              <a:t>Спасибо за внимание!</a:t>
            </a:r>
          </a:p>
        </p:txBody>
      </p:sp>
    </p:spTree>
    <p:extLst>
      <p:ext uri="{BB962C8B-B14F-4D97-AF65-F5344CB8AC3E}">
        <p14:creationId xmlns:p14="http://schemas.microsoft.com/office/powerpoint/2010/main" val="122441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381</Words>
  <Application>Microsoft Office PowerPoint</Application>
  <PresentationFormat>Широкоэкранный</PresentationFormat>
  <Paragraphs>15</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Calibri Light</vt:lpstr>
      <vt:lpstr>Times New Roman</vt:lpstr>
      <vt:lpstr>Тема Office</vt:lpstr>
      <vt:lpstr>модель устойчивого развития белорусского социума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модель устойчивого развития белорусского социум</dc:title>
  <dc:creator>макеёнок</dc:creator>
  <cp:lastModifiedBy>макеёнок</cp:lastModifiedBy>
  <cp:revision>3</cp:revision>
  <dcterms:created xsi:type="dcterms:W3CDTF">2023-05-11T21:03:18Z</dcterms:created>
  <dcterms:modified xsi:type="dcterms:W3CDTF">2023-05-11T21:54:09Z</dcterms:modified>
</cp:coreProperties>
</file>