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67FE3C6-3731-48D9-A7C3-367C51769DE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B3AFAE-B8B3-461B-B0A8-ACFA206A125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26648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E3C6-3731-48D9-A7C3-367C51769DE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AFAE-B8B3-461B-B0A8-ACFA206A1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7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E3C6-3731-48D9-A7C3-367C51769DE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AFAE-B8B3-461B-B0A8-ACFA206A1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8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E3C6-3731-48D9-A7C3-367C51769DE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AFAE-B8B3-461B-B0A8-ACFA206A1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1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7FE3C6-3731-48D9-A7C3-367C51769DE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B3AFAE-B8B3-461B-B0A8-ACFA206A12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63522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E3C6-3731-48D9-A7C3-367C51769DE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AFAE-B8B3-461B-B0A8-ACFA206A1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8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E3C6-3731-48D9-A7C3-367C51769DE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AFAE-B8B3-461B-B0A8-ACFA206A1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4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E3C6-3731-48D9-A7C3-367C51769DE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AFAE-B8B3-461B-B0A8-ACFA206A1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9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E3C6-3731-48D9-A7C3-367C51769DE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AFAE-B8B3-461B-B0A8-ACFA206A1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1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7FE3C6-3731-48D9-A7C3-367C51769DE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B3AFAE-B8B3-461B-B0A8-ACFA206A12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066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7FE3C6-3731-48D9-A7C3-367C51769DE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B3AFAE-B8B3-461B-B0A8-ACFA206A12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383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67FE3C6-3731-48D9-A7C3-367C51769DE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5B3AFAE-B8B3-461B-B0A8-ACFA206A12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805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B9EF-755E-4032-B942-3DB73CB42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Segmenting and Clustering Calgary Neighbourhoods Based on Current Real Estate and Location Information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1D340-B281-41B2-80A4-6ECE6AA24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/>
              <a:t>By Moriah Rempel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699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9E166-FC05-42CE-A63E-1DE1D613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EAC28-76DA-4D99-A719-BC89980D6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Clusters created</a:t>
            </a:r>
          </a:p>
          <a:p>
            <a:pPr lvl="1"/>
            <a:r>
              <a:rPr lang="en-US" dirty="0"/>
              <a:t>Expensive and big houses, few venues</a:t>
            </a:r>
          </a:p>
          <a:p>
            <a:pPr lvl="1"/>
            <a:r>
              <a:rPr lang="en-US" dirty="0"/>
              <a:t>Less Expensive apartments and townhouses, good amount of venues</a:t>
            </a:r>
          </a:p>
          <a:p>
            <a:pPr lvl="1"/>
            <a:r>
              <a:rPr lang="en-US" dirty="0"/>
              <a:t>Less expensive, smaller houses, few venues</a:t>
            </a:r>
          </a:p>
          <a:p>
            <a:pPr lvl="1"/>
            <a:r>
              <a:rPr lang="en-US" dirty="0"/>
              <a:t>Mid-priced apartments and townhouses, in city core with lots of venues</a:t>
            </a:r>
          </a:p>
          <a:p>
            <a:pPr lvl="1"/>
            <a:r>
              <a:rPr lang="en-US" dirty="0"/>
              <a:t>Mid-priced, mid-sized houses, few venues</a:t>
            </a:r>
          </a:p>
        </p:txBody>
      </p:sp>
    </p:spTree>
    <p:extLst>
      <p:ext uri="{BB962C8B-B14F-4D97-AF65-F5344CB8AC3E}">
        <p14:creationId xmlns:p14="http://schemas.microsoft.com/office/powerpoint/2010/main" val="2136220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31AB-0CC4-4A92-9BB4-928D0A6B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AAD04-B237-4E75-B9B4-0685AAD8E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Neighbourhoods clustered into 5 groups based on real estate and venue data</a:t>
            </a:r>
          </a:p>
          <a:p>
            <a:r>
              <a:rPr lang="en-US" dirty="0"/>
              <a:t>Future directions</a:t>
            </a:r>
          </a:p>
          <a:p>
            <a:pPr lvl="1"/>
            <a:r>
              <a:rPr lang="en-US" dirty="0"/>
              <a:t>Split data by building type to find most and least expensive </a:t>
            </a:r>
            <a:r>
              <a:rPr lang="en-US" dirty="0" err="1"/>
              <a:t>neighbhourhoods</a:t>
            </a:r>
            <a:r>
              <a:rPr lang="en-US" dirty="0"/>
              <a:t> by comparing similar listings</a:t>
            </a:r>
          </a:p>
          <a:p>
            <a:pPr lvl="1"/>
            <a:r>
              <a:rPr lang="en-US" dirty="0"/>
              <a:t>Incorporate transit data</a:t>
            </a:r>
          </a:p>
        </p:txBody>
      </p:sp>
    </p:spTree>
    <p:extLst>
      <p:ext uri="{BB962C8B-B14F-4D97-AF65-F5344CB8AC3E}">
        <p14:creationId xmlns:p14="http://schemas.microsoft.com/office/powerpoint/2010/main" val="257479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BCA7-6BCE-4AA4-9CF0-689A6C07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Buyers find a home using Neighbourhood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1738F-C47B-4071-A1C6-4112B5C5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the perfect home can be a challenge as there are many different factors to consider when purchasing a home. </a:t>
            </a:r>
          </a:p>
          <a:p>
            <a:r>
              <a:rPr lang="en-US" dirty="0"/>
              <a:t>Clustering can be used to group Calgary neighbourhoods with similar real estate and venue traits </a:t>
            </a:r>
          </a:p>
          <a:p>
            <a:r>
              <a:rPr lang="en-US" dirty="0"/>
              <a:t>Buyers can be paired to these clusters to help them narrow down the neighbourhoods they are searching for homes in</a:t>
            </a:r>
          </a:p>
        </p:txBody>
      </p:sp>
    </p:spTree>
    <p:extLst>
      <p:ext uri="{BB962C8B-B14F-4D97-AF65-F5344CB8AC3E}">
        <p14:creationId xmlns:p14="http://schemas.microsoft.com/office/powerpoint/2010/main" val="347470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E42B-F02A-4DD0-BB87-B8DDF08A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E5B66-D8E1-4C0F-8ABF-D47231738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Estate Data retrieved from realtor.ca using an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FA11A-3455-48C1-93E1-D387E4E7D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69" y="3329463"/>
            <a:ext cx="10160925" cy="218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5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E42B-F02A-4DD0-BB87-B8DDF08A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E5B66-D8E1-4C0F-8ABF-D47231738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Neighbourhood list scraped from Wikipedia with coordinates found by averaging coordinates from neighbourhood listings in the real estate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CEADF-E8B5-4C4B-ADC1-4F3617CE6D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89020" y="3118802"/>
            <a:ext cx="5529928" cy="305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1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E42B-F02A-4DD0-BB87-B8DDF08A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E5B66-D8E1-4C0F-8ABF-D47231738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Neighbourhood venue data retrieved off Four Square using the API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A3B33E-ECBD-4AE1-9862-2757FC426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429000"/>
            <a:ext cx="10841676" cy="191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9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1B38-2961-4B94-AB10-D547E57B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1F98-2C82-4D98-9D7B-19C3983C3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set number of clusters </a:t>
            </a:r>
          </a:p>
          <a:p>
            <a:r>
              <a:rPr lang="en-US" dirty="0"/>
              <a:t>randomly distributing the set number of cluster centroids throughout the data</a:t>
            </a:r>
          </a:p>
          <a:p>
            <a:r>
              <a:rPr lang="en-US" dirty="0"/>
              <a:t>data is assigned to the nearest cluster centroid</a:t>
            </a:r>
          </a:p>
          <a:p>
            <a:r>
              <a:rPr lang="en-US" dirty="0"/>
              <a:t>the average of the data within the cluster is found and the centroid is moved to the average. </a:t>
            </a:r>
          </a:p>
          <a:p>
            <a:r>
              <a:rPr lang="en-US" dirty="0"/>
              <a:t>Repeat assigning data and averaging until there is no change in the centroid 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5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83111-723C-4F7D-9372-5BB1CA148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Neighbourhoods using Venue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60415-5982-4813-AE1B-07E996C3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229225" cy="3581400"/>
          </a:xfrm>
        </p:spPr>
        <p:txBody>
          <a:bodyPr/>
          <a:lstStyle/>
          <a:p>
            <a:r>
              <a:rPr lang="en-US" dirty="0"/>
              <a:t>K-means clustering of neighbourhoods performed using the venue data</a:t>
            </a:r>
          </a:p>
          <a:p>
            <a:pPr lvl="1"/>
            <a:r>
              <a:rPr lang="en-US" dirty="0"/>
              <a:t>Top 5 venues</a:t>
            </a:r>
          </a:p>
          <a:p>
            <a:pPr lvl="1"/>
            <a:r>
              <a:rPr lang="en-US" dirty="0"/>
              <a:t>Number of venues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29C9E-57C9-4009-994B-D142AE4789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7" t="9901" r="24589" b="5686"/>
          <a:stretch/>
        </p:blipFill>
        <p:spPr bwMode="auto">
          <a:xfrm>
            <a:off x="7901595" y="1428750"/>
            <a:ext cx="3685111" cy="5162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52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83111-723C-4F7D-9372-5BB1CA148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Neighbourhoods using Real Estate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60415-5982-4813-AE1B-07E996C3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229225" cy="3581400"/>
          </a:xfrm>
        </p:spPr>
        <p:txBody>
          <a:bodyPr/>
          <a:lstStyle/>
          <a:p>
            <a:r>
              <a:rPr lang="en-US" dirty="0"/>
              <a:t>K-means clustering of neighbourhoods performed using the real estate data</a:t>
            </a:r>
          </a:p>
          <a:p>
            <a:pPr lvl="1"/>
            <a:r>
              <a:rPr lang="en-US" dirty="0"/>
              <a:t>Building type (house, apartment,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Price</a:t>
            </a:r>
          </a:p>
          <a:p>
            <a:pPr lvl="1"/>
            <a:r>
              <a:rPr lang="en-US" dirty="0"/>
              <a:t>Number of Bathrooms</a:t>
            </a:r>
          </a:p>
          <a:p>
            <a:pPr lvl="1"/>
            <a:r>
              <a:rPr lang="en-US" dirty="0"/>
              <a:t>Number of Bedrooms</a:t>
            </a:r>
          </a:p>
          <a:p>
            <a:pPr lvl="1"/>
            <a:r>
              <a:rPr lang="en-US" dirty="0"/>
              <a:t>Interior Size (</a:t>
            </a:r>
            <a:r>
              <a:rPr lang="en-US" dirty="0" err="1"/>
              <a:t>sqft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DAA8B-0401-47B8-B6BF-8C38172CC5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1" t="8255" r="23375" b="5595"/>
          <a:stretch/>
        </p:blipFill>
        <p:spPr bwMode="auto">
          <a:xfrm>
            <a:off x="7558414" y="1545138"/>
            <a:ext cx="3843011" cy="5044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907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83111-723C-4F7D-9372-5BB1CA148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8020050" cy="1485900"/>
          </a:xfrm>
        </p:spPr>
        <p:txBody>
          <a:bodyPr>
            <a:normAutofit fontScale="90000"/>
          </a:bodyPr>
          <a:lstStyle/>
          <a:p>
            <a:r>
              <a:rPr lang="en-US"/>
              <a:t>K-means Clustering Neighbourhoods using both Venue and Real Estate Data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60415-5982-4813-AE1B-07E996C3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350" y="2657475"/>
            <a:ext cx="5229225" cy="3581400"/>
          </a:xfrm>
        </p:spPr>
        <p:txBody>
          <a:bodyPr/>
          <a:lstStyle/>
          <a:p>
            <a:r>
              <a:rPr lang="en-US" dirty="0"/>
              <a:t>K-means clustering of neighbourhoods performed using a combination of the venue and real estate data mentioned previously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227B64-CE13-4E10-97B2-956EA2819F1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7" t="6086" r="12806"/>
          <a:stretch/>
        </p:blipFill>
        <p:spPr bwMode="auto">
          <a:xfrm>
            <a:off x="7275533" y="1766170"/>
            <a:ext cx="3544867" cy="49283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955490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25</TotalTime>
  <Words>353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Segmenting and Clustering Calgary Neighbourhoods Based on Current Real Estate and Location Information</vt:lpstr>
      <vt:lpstr>Help Buyers find a home using Neighbourhood Clusters</vt:lpstr>
      <vt:lpstr>Data</vt:lpstr>
      <vt:lpstr>Data</vt:lpstr>
      <vt:lpstr>Data</vt:lpstr>
      <vt:lpstr>K-means Clustering</vt:lpstr>
      <vt:lpstr>K-means Clustering Neighbourhoods using Venue Data</vt:lpstr>
      <vt:lpstr>K-means Clustering Neighbourhoods using Real Estate Data</vt:lpstr>
      <vt:lpstr>K-means Clustering Neighbourhoods using both Venue and Real Estate Data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Segmenting and Clustering Calgary Neighbourhoods Based on Current Real Estate and Location Information</dc:title>
  <dc:creator>Moriah Rempel</dc:creator>
  <cp:lastModifiedBy>Moriah Rempel</cp:lastModifiedBy>
  <cp:revision>4</cp:revision>
  <dcterms:created xsi:type="dcterms:W3CDTF">2020-05-01T22:50:59Z</dcterms:created>
  <dcterms:modified xsi:type="dcterms:W3CDTF">2020-05-01T23:16:10Z</dcterms:modified>
</cp:coreProperties>
</file>