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Economica" panose="020B0604020202020204" charset="0"/>
      <p:regular r:id="rId28"/>
      <p:bold r:id="rId29"/>
      <p:italic r:id="rId30"/>
      <p:boldItalic r:id="rId31"/>
    </p:embeddedFont>
    <p:embeddedFont>
      <p:font typeface="Open San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BB152-F69D-40E5-99B4-F2D5E477D763}" v="16" dt="2021-04-12T23:50:23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McCarthy" userId="197cec705b9a3ddf" providerId="LiveId" clId="{1D6BB152-F69D-40E5-99B4-F2D5E477D763}"/>
    <pc:docChg chg="custSel modSld">
      <pc:chgData name="Lauren McCarthy" userId="197cec705b9a3ddf" providerId="LiveId" clId="{1D6BB152-F69D-40E5-99B4-F2D5E477D763}" dt="2021-04-12T23:50:23.851" v="258" actId="1076"/>
      <pc:docMkLst>
        <pc:docMk/>
      </pc:docMkLst>
      <pc:sldChg chg="modSp mod">
        <pc:chgData name="Lauren McCarthy" userId="197cec705b9a3ddf" providerId="LiveId" clId="{1D6BB152-F69D-40E5-99B4-F2D5E477D763}" dt="2021-04-12T23:34:57.022" v="242" actId="20577"/>
        <pc:sldMkLst>
          <pc:docMk/>
          <pc:sldMk cId="0" sldId="258"/>
        </pc:sldMkLst>
        <pc:spChg chg="mod">
          <ac:chgData name="Lauren McCarthy" userId="197cec705b9a3ddf" providerId="LiveId" clId="{1D6BB152-F69D-40E5-99B4-F2D5E477D763}" dt="2021-04-12T23:34:57.022" v="242" actId="20577"/>
          <ac:spMkLst>
            <pc:docMk/>
            <pc:sldMk cId="0" sldId="258"/>
            <ac:spMk id="75" creationId="{00000000-0000-0000-0000-000000000000}"/>
          </ac:spMkLst>
        </pc:spChg>
      </pc:sldChg>
      <pc:sldChg chg="addSp delSp modSp modNotes">
        <pc:chgData name="Lauren McCarthy" userId="197cec705b9a3ddf" providerId="LiveId" clId="{1D6BB152-F69D-40E5-99B4-F2D5E477D763}" dt="2021-04-12T23:50:23.851" v="258" actId="1076"/>
        <pc:sldMkLst>
          <pc:docMk/>
          <pc:sldMk cId="0" sldId="265"/>
        </pc:sldMkLst>
        <pc:picChg chg="del mod">
          <ac:chgData name="Lauren McCarthy" userId="197cec705b9a3ddf" providerId="LiveId" clId="{1D6BB152-F69D-40E5-99B4-F2D5E477D763}" dt="2021-04-12T23:49:58.583" v="252" actId="478"/>
          <ac:picMkLst>
            <pc:docMk/>
            <pc:sldMk cId="0" sldId="265"/>
            <ac:picMk id="120" creationId="{00000000-0000-0000-0000-000000000000}"/>
          </ac:picMkLst>
        </pc:picChg>
        <pc:picChg chg="add del mod">
          <ac:chgData name="Lauren McCarthy" userId="197cec705b9a3ddf" providerId="LiveId" clId="{1D6BB152-F69D-40E5-99B4-F2D5E477D763}" dt="2021-04-12T23:49:58.583" v="252" actId="478"/>
          <ac:picMkLst>
            <pc:docMk/>
            <pc:sldMk cId="0" sldId="265"/>
            <ac:picMk id="1026" creationId="{61180C02-63FD-4DA7-9674-253009E2F583}"/>
          </ac:picMkLst>
        </pc:picChg>
        <pc:picChg chg="add mod">
          <ac:chgData name="Lauren McCarthy" userId="197cec705b9a3ddf" providerId="LiveId" clId="{1D6BB152-F69D-40E5-99B4-F2D5E477D763}" dt="2021-04-12T23:50:23.851" v="258" actId="1076"/>
          <ac:picMkLst>
            <pc:docMk/>
            <pc:sldMk cId="0" sldId="265"/>
            <ac:picMk id="1028" creationId="{ECAFC7B0-4DC7-4819-A68B-3F04DF2C573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3d424219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3d424219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60c5c6b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60c5c6b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60c5c6b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60c5c6b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3d42421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3d42421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f3d42421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f3d42421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f5ccbaf8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f5ccbaf8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3d42421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f3d42421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f60c5c6b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f60c5c6b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3d424219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f3d424219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f60c5c6b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f60c5c6b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3d42421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3d42421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60c5c6b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f60c5c6b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f60c5c6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f60c5c6b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f3d42421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f3d42421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f3d42421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f3d42421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f60c5c6b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f60c5c6b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f3d42421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f3d42421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3d42421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3d42421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f3d42421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f3d42421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60c5c6b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60c5c6b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3d4242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3d4242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3d42421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f3d42421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Seen in graph 2 are some of the higher contributing countries - even here we can see variability.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0f3445f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0f3445f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Fluorinated gases are also considered a greenhouse gas but these were not included in our dataset and only make up a very small percentage of total GhG.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3d42421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3d42421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nk.worldbank.org/home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mdat.be/" TargetMode="External"/><Relationship Id="rId5" Type="http://schemas.openxmlformats.org/officeDocument/2006/relationships/hyperlink" Target="https://www.kaggle.com/berkeleyearth/climate-change-earth-surface-temperature-data" TargetMode="External"/><Relationship Id="rId4" Type="http://schemas.openxmlformats.org/officeDocument/2006/relationships/hyperlink" Target="https://ourworldindata.org/co2-and-other-greenhouse-gas-emiss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CLIMATE CHANGE</a:t>
            </a:r>
            <a:endParaRPr b="1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Lauren McCarthy, Shalyn Lavoie, Nicole Pierre, and Moriah Taylor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079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 flipH="1">
            <a:off x="4969600" y="1355375"/>
            <a:ext cx="2640300" cy="15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AFC7B0-4DC7-4819-A68B-3F04DF2C5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1213550"/>
            <a:ext cx="85206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219025" y="84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Growth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792050"/>
            <a:ext cx="85206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117"/>
              <a:t>Looking at the data provided, Germany, Japan, Singapore, and Ukraine have a net negative decline in population growth while other countries have a positive increase in population growth.</a:t>
            </a:r>
            <a:endParaRPr sz="1765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" y="1270425"/>
            <a:ext cx="8931625" cy="374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Growth Vs Average Temperature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213625"/>
            <a:ext cx="3036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Looking at the correlation coefficient of 0.52, we can see that the population growth and average temperature are moderately correlated.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 an R-squared value of 0.26, we can also see that in comparing the average temperatures and the population growth we have substantial data.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Comparing population growth to average temperature the data shows that there is a correlation.</a:t>
            </a:r>
            <a:endParaRPr sz="21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400" y="1274650"/>
            <a:ext cx="5728900" cy="30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CHANGE AND EMISSIONS RELATED TO EXTREME WEATHER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179200"/>
            <a:ext cx="85206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Temperature per Country 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7850"/>
            <a:ext cx="8078900" cy="38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324750" y="794750"/>
            <a:ext cx="8118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Looking at the grouped bar graph comparing average temperature from the year 2000 and 2013, most countries have had a multiple-degree increase in average temperature.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Affected and Number of Disasters per Year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3190450"/>
            <a:ext cx="85206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Every 2-3 years there is a spike in the number of disasters (Number of Disasters Every Year)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There is not a spike in those affected in the same years that the number of disasters spike (Number of Affected by Natural Disasters Globally)</a:t>
            </a:r>
            <a:endParaRPr sz="1200" dirty="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This shows that the disasters are not getting worse or </a:t>
            </a:r>
            <a:r>
              <a:rPr lang="en" sz="1200"/>
              <a:t>more dangerous, but rather that they are happening </a:t>
            </a:r>
            <a:r>
              <a:rPr lang="en" sz="1200" dirty="0"/>
              <a:t>at a higher, more frequent rate.</a:t>
            </a:r>
            <a:endParaRPr sz="1200" dirty="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50" y="1070325"/>
            <a:ext cx="3526545" cy="21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370" y="1147225"/>
            <a:ext cx="3702958" cy="21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MOST AT RISK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" sz="2800" b="1">
                <a:latin typeface="Economica"/>
                <a:ea typeface="Economica"/>
                <a:cs typeface="Economica"/>
                <a:sym typeface="Economica"/>
              </a:rPr>
              <a:t>United States</a:t>
            </a:r>
            <a:endParaRPr sz="28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" sz="2800" b="1">
                <a:latin typeface="Economica"/>
                <a:ea typeface="Economica"/>
                <a:cs typeface="Economica"/>
                <a:sym typeface="Economica"/>
              </a:rPr>
              <a:t>China</a:t>
            </a:r>
            <a:endParaRPr sz="28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" sz="2800" b="1">
                <a:latin typeface="Economica"/>
                <a:ea typeface="Economica"/>
                <a:cs typeface="Economica"/>
                <a:sym typeface="Economica"/>
              </a:rPr>
              <a:t>Germany</a:t>
            </a: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 - European Union (EU)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" sz="2800" b="1">
                <a:latin typeface="Economica"/>
                <a:ea typeface="Economica"/>
                <a:cs typeface="Economica"/>
                <a:sym typeface="Economica"/>
              </a:rPr>
              <a:t>Bangladesh </a:t>
            </a: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- Least-Developed Countries (LDC)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" sz="2800" b="1">
                <a:latin typeface="Economica"/>
                <a:ea typeface="Economica"/>
                <a:cs typeface="Economica"/>
                <a:sym typeface="Economica"/>
              </a:rPr>
              <a:t>Dominican Republic</a:t>
            </a: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 - Small Island Developing States (SIDS)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" sz="2800" b="1">
                <a:latin typeface="Economica"/>
                <a:ea typeface="Economica"/>
                <a:cs typeface="Economica"/>
                <a:sym typeface="Economica"/>
              </a:rPr>
              <a:t>Saudi Arabia </a:t>
            </a: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- Organization of Petroleum Exporting Countries (OPEC)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of Interest</a:t>
            </a:r>
            <a:r>
              <a:rPr lang="en" b="1">
                <a:solidFill>
                  <a:schemeClr val="lt2"/>
                </a:solidFill>
              </a:rPr>
              <a:t> 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81775" y="3943675"/>
            <a:ext cx="8520600" cy="7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economies of the United States, China, and Germany completely dwarf those of Bangladesh, Dominican Republic, and Saudi Arabia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89" y="1393525"/>
            <a:ext cx="8882212" cy="23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Economies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102300" y="1211525"/>
            <a:ext cx="8961300" cy="354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30"/>
          <p:cNvCxnSpPr/>
          <p:nvPr/>
        </p:nvCxnSpPr>
        <p:spPr>
          <a:xfrm>
            <a:off x="0" y="56050"/>
            <a:ext cx="9165900" cy="0"/>
          </a:xfrm>
          <a:prstGeom prst="straightConnector1">
            <a:avLst/>
          </a:prstGeom>
          <a:noFill/>
          <a:ln w="1143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4572000" y="1549775"/>
            <a:ext cx="43305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the oil-producing country of Saudi Arabia still has a GDP below 700,000 million USD</a:t>
            </a: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Both Bangladesh and Dominican Republic have minimal imports and exports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Economies: A Closer Look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61650" y="1148500"/>
            <a:ext cx="9042600" cy="354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182" name="Google Shape;182;p31"/>
          <p:cNvCxnSpPr/>
          <p:nvPr/>
        </p:nvCxnSpPr>
        <p:spPr>
          <a:xfrm>
            <a:off x="0" y="56050"/>
            <a:ext cx="9165900" cy="0"/>
          </a:xfrm>
          <a:prstGeom prst="straightConnector1">
            <a:avLst/>
          </a:prstGeom>
          <a:noFill/>
          <a:ln w="1143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97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Brief overview of the topic and what motivated us to further explore climate change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How and where we found our data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The data exploration and clean up process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Data analysis  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Conclusions 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Implications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 rot="-5400000">
            <a:off x="-2139750" y="2237825"/>
            <a:ext cx="4936200" cy="6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─ </a:t>
            </a:r>
            <a:r>
              <a:rPr lang="en" sz="3600">
                <a:solidFill>
                  <a:srgbClr val="000000"/>
                </a:solidFill>
              </a:rPr>
              <a:t>Emissions and Temps</a:t>
            </a:r>
            <a:r>
              <a:rPr lang="en" sz="3600" b="1">
                <a:solidFill>
                  <a:srgbClr val="000000"/>
                </a:solidFill>
              </a:rPr>
              <a:t> ─</a:t>
            </a:r>
            <a:endParaRPr sz="3600" b="1">
              <a:solidFill>
                <a:srgbClr val="000000"/>
              </a:solidFill>
            </a:endParaRPr>
          </a:p>
        </p:txBody>
      </p:sp>
      <p:cxnSp>
        <p:nvCxnSpPr>
          <p:cNvPr id="189" name="Google Shape;189;p32"/>
          <p:cNvCxnSpPr/>
          <p:nvPr/>
        </p:nvCxnSpPr>
        <p:spPr>
          <a:xfrm>
            <a:off x="0" y="56050"/>
            <a:ext cx="9165900" cy="0"/>
          </a:xfrm>
          <a:prstGeom prst="straightConnector1">
            <a:avLst/>
          </a:prstGeom>
          <a:noFill/>
          <a:ln w="1143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42" y="98075"/>
            <a:ext cx="8226984" cy="4936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ctrTitle"/>
          </p:nvPr>
        </p:nvSpPr>
        <p:spPr>
          <a:xfrm>
            <a:off x="3044700" y="1399047"/>
            <a:ext cx="3054600" cy="23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</a:rPr>
              <a:t>CONCLUSIONS</a:t>
            </a:r>
            <a:endParaRPr sz="45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</a:rPr>
              <a:t>&amp;</a:t>
            </a:r>
            <a:endParaRPr sz="45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</a:rPr>
              <a:t>IMPLICATIONS</a:t>
            </a:r>
            <a:endParaRPr sz="45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ALL MEAN?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2474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Implications 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Emissions continue to rise across the world, with some countries having a larger impact on the rising levels of greenhouse gases.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emissions leads to an increase in temperatures, which can result in more extreme weather events. Least-developed countries and small island countries are more vulnerable to these events.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world must continue to assess the changing climate and act responsibly to reduce the damage already made to our environment, as well as limit further damage.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and Considerations</a:t>
            </a: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consistency among countries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Narrowing down such a broad topic to a few specific questions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large datasets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Missing data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Directions: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an API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Precipitation data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Resources </a:t>
            </a: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General Statistics (Population, GDP, etc):</a:t>
            </a:r>
            <a:r>
              <a:rPr lang="en" sz="1600"/>
              <a:t>  </a:t>
            </a:r>
            <a:r>
              <a:rPr lang="en" sz="1600" i="1"/>
              <a:t>The World Bank DataBank </a:t>
            </a:r>
            <a:r>
              <a:rPr lang="en" sz="1600"/>
              <a:t>(</a:t>
            </a:r>
            <a:r>
              <a:rPr lang="en" sz="16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https://databank.worldbank.org/home.aspx</a:t>
            </a:r>
            <a:r>
              <a:rPr lang="en" sz="1600"/>
              <a:t>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Emissions:</a:t>
            </a:r>
            <a:r>
              <a:rPr lang="en" sz="1600"/>
              <a:t> </a:t>
            </a:r>
            <a:r>
              <a:rPr lang="en" sz="1600" i="1"/>
              <a:t>Our World in Data</a:t>
            </a:r>
            <a:r>
              <a:rPr lang="en" sz="1600"/>
              <a:t> (</a:t>
            </a:r>
            <a:r>
              <a:rPr lang="en" sz="16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https://ourworldindata.org/co2-and-other-greenhouse-gas-emissions</a:t>
            </a:r>
            <a:r>
              <a:rPr lang="en" sz="1600"/>
              <a:t>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Temperature:</a:t>
            </a:r>
            <a:r>
              <a:rPr lang="en" sz="1600"/>
              <a:t> </a:t>
            </a:r>
            <a:r>
              <a:rPr lang="en" sz="1600" i="1"/>
              <a:t>Kaggle</a:t>
            </a:r>
            <a:r>
              <a:rPr lang="en" sz="1600"/>
              <a:t> (</a:t>
            </a:r>
            <a:r>
              <a:rPr lang="en" sz="16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https://www.kaggle.com/berkeleyearth/climate-change-earth-surface-temperature-data</a:t>
            </a:r>
            <a:r>
              <a:rPr lang="en" sz="1600" b="1"/>
              <a:t>) </a:t>
            </a:r>
            <a:endParaRPr sz="1600" b="1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 b="1"/>
              <a:t>Disasters/Extreme Weather: </a:t>
            </a:r>
            <a:r>
              <a:rPr lang="en" sz="1600" i="1"/>
              <a:t>EM-DAT International Disasters Database </a:t>
            </a:r>
            <a:r>
              <a:rPr lang="en" sz="1600"/>
              <a:t>(</a:t>
            </a:r>
            <a:r>
              <a:rPr lang="en" sz="16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https://www.emdat.be/</a:t>
            </a:r>
            <a:r>
              <a:rPr lang="en" sz="1600"/>
              <a:t>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Rising temperatures, extreme weather, and natural disasters are experienced globally each year. These changes in our environment indicate a need for adaptability over time across the globe. 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Data has been gathered to better understand the nature of climate change as it relates to population growth, greenhouse gases and temperature. 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Our analysis reveals that these are strong indicators of what is advancing climate change.</a:t>
            </a:r>
            <a:endParaRPr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Cleanup 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6147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Narrowed down variables to search and pull data from four different sources by googling climate change datasets</a:t>
            </a:r>
            <a:endParaRPr sz="2700"/>
          </a:p>
          <a:p>
            <a:pPr marL="914400" lvl="1" indent="-33686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Wanted to get the most complete data we could, which meant looking for multiple specific datasets rather than one large general dataset</a:t>
            </a:r>
            <a:endParaRPr sz="2200"/>
          </a:p>
          <a:p>
            <a:pPr marL="457200" lvl="0" indent="-36147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Cleaned each dataset individually</a:t>
            </a:r>
            <a:endParaRPr sz="2700"/>
          </a:p>
          <a:p>
            <a:pPr marL="914400" lvl="1" indent="-33686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Renamed columns to be more intuitive and enable merging</a:t>
            </a:r>
            <a:endParaRPr sz="2200"/>
          </a:p>
          <a:p>
            <a:pPr marL="457200" lvl="0" indent="-36147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Merged datasets together based on research question</a:t>
            </a:r>
            <a:endParaRPr sz="2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</a:rPr>
              <a:t>DATA ANALYSIS</a:t>
            </a:r>
            <a:endParaRPr sz="45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EMISSIONS OVERTIME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268825" y="2302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Emissions overtime 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826075" y="3449800"/>
            <a:ext cx="7585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Global emissions have been rising over the years as seen when considering the average CO2 emissions (the largest contributor to overall emissions) from 1950 to 2019.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Within this increase, there is variability in emissions around the world with some countries contributing significantly more to overall emissions than others.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575" y="1306067"/>
            <a:ext cx="3053975" cy="2035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874" y="1391800"/>
            <a:ext cx="3215601" cy="21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Narrowing our focus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7" name="Google Shape;107;p20"/>
          <p:cNvSpPr txBox="1"/>
          <p:nvPr/>
        </p:nvSpPr>
        <p:spPr>
          <a:xfrm>
            <a:off x="578650" y="1575200"/>
            <a:ext cx="3514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three largest contributors to greenhouse gases are CO2, methane, and nitrous oxide - with CO2 being the most significant contributor globally.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Here we can see that even when narrowing our timeframe to 2000 - 2013, we can see a significant increase in emissions (specifically with CO2).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200" y="15306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GROWTH AND CLIMATE CHANGE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886</Words>
  <Application>Microsoft Office PowerPoint</Application>
  <PresentationFormat>On-screen Show (16:9)</PresentationFormat>
  <Paragraphs>89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Economica</vt:lpstr>
      <vt:lpstr>Open Sans</vt:lpstr>
      <vt:lpstr>Luxe</vt:lpstr>
      <vt:lpstr>CLIMATE CHANGE</vt:lpstr>
      <vt:lpstr>OBJECTIVES </vt:lpstr>
      <vt:lpstr>MOTIVATION &amp; SUMMARY</vt:lpstr>
      <vt:lpstr>Data Exploration and Cleanup </vt:lpstr>
      <vt:lpstr>DATA ANALYSIS</vt:lpstr>
      <vt:lpstr>GLOBAL EMISSIONS OVERTIME  </vt:lpstr>
      <vt:lpstr>Emissions overtime </vt:lpstr>
      <vt:lpstr>Narrowing our focus</vt:lpstr>
      <vt:lpstr>POPULATION GROWTH AND CLIMATE CHANGE</vt:lpstr>
      <vt:lpstr>Population</vt:lpstr>
      <vt:lpstr>Population Growth</vt:lpstr>
      <vt:lpstr>Population Growth Vs Average Temperature</vt:lpstr>
      <vt:lpstr>TEMPERATURE CHANGE AND EMISSIONS RELATED TO EXTREME WEATHER </vt:lpstr>
      <vt:lpstr>Average Temperature per Country </vt:lpstr>
      <vt:lpstr>Total Affected and Number of Disasters per Year</vt:lpstr>
      <vt:lpstr>COUNTRIES MOST AT RISK</vt:lpstr>
      <vt:lpstr>Countries of Interest </vt:lpstr>
      <vt:lpstr>Economies </vt:lpstr>
      <vt:lpstr>Economies: A Closer Look</vt:lpstr>
      <vt:lpstr>─ Emissions and Temps ─</vt:lpstr>
      <vt:lpstr>CONCLUSIONS &amp; IMPLICATIONS</vt:lpstr>
      <vt:lpstr>WHAT DOES THIS ALL MEAN? </vt:lpstr>
      <vt:lpstr>Conclusions and Implications </vt:lpstr>
      <vt:lpstr>Reflections and Considerations</vt:lpstr>
      <vt:lpstr>Data 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</dc:title>
  <dc:creator>Lauren McCarthy</dc:creator>
  <cp:lastModifiedBy>Lauren McCarthy</cp:lastModifiedBy>
  <cp:revision>1</cp:revision>
  <dcterms:modified xsi:type="dcterms:W3CDTF">2021-04-12T23:50:37Z</dcterms:modified>
</cp:coreProperties>
</file>