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36" autoAdjust="0"/>
    <p:restoredTop sz="94660"/>
  </p:normalViewPr>
  <p:slideViewPr>
    <p:cSldViewPr snapToGrid="0">
      <p:cViewPr>
        <p:scale>
          <a:sx n="63" d="100"/>
          <a:sy n="63" d="100"/>
        </p:scale>
        <p:origin x="782" y="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42B0-458B-4667-A2ED-4EE29B53A26B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598D-FDBA-4E9D-B88D-9D55C85F8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79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42B0-458B-4667-A2ED-4EE29B53A26B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598D-FDBA-4E9D-B88D-9D55C85F8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46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AAA242B0-458B-4667-A2ED-4EE29B53A26B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6C9C598D-FDBA-4E9D-B88D-9D55C85F8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17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42B0-458B-4667-A2ED-4EE29B53A26B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598D-FDBA-4E9D-B88D-9D55C85F8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97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AA242B0-458B-4667-A2ED-4EE29B53A26B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9C598D-FDBA-4E9D-B88D-9D55C85F8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695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42B0-458B-4667-A2ED-4EE29B53A26B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598D-FDBA-4E9D-B88D-9D55C85F8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57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42B0-458B-4667-A2ED-4EE29B53A26B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598D-FDBA-4E9D-B88D-9D55C85F8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46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42B0-458B-4667-A2ED-4EE29B53A26B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598D-FDBA-4E9D-B88D-9D55C85F8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90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42B0-458B-4667-A2ED-4EE29B53A26B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598D-FDBA-4E9D-B88D-9D55C85F8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69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42B0-458B-4667-A2ED-4EE29B53A26B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598D-FDBA-4E9D-B88D-9D55C85F8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97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242B0-458B-4667-A2ED-4EE29B53A26B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C598D-FDBA-4E9D-B88D-9D55C85F8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60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AAA242B0-458B-4667-A2ED-4EE29B53A26B}" type="datetimeFigureOut">
              <a:rPr lang="en-US" smtClean="0"/>
              <a:t>11/7/2019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6C9C598D-FDBA-4E9D-B88D-9D55C85F8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95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D2643-0D4E-4E1E-B0C3-B2229BAF74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Lab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383C2-48B2-48F4-9633-9E0E57FD37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Intro to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341479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327EC-8C63-472D-9F0E-BD1431F63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- Stats of MLB teams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2D340-4F39-4C78-BCE2-323C8D7DC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7616" y="2058754"/>
            <a:ext cx="349526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u="sng" dirty="0"/>
              <a:t>Traditional Statistics:</a:t>
            </a:r>
          </a:p>
          <a:p>
            <a:pPr lvl="1"/>
            <a:r>
              <a:rPr lang="en-US" sz="2800" b="1" dirty="0">
                <a:latin typeface="Typewriter" panose="02020500000000000000" pitchFamily="18" charset="0"/>
              </a:rPr>
              <a:t>runs</a:t>
            </a:r>
          </a:p>
          <a:p>
            <a:pPr lvl="1"/>
            <a:r>
              <a:rPr lang="en-US" sz="2800" b="1" dirty="0" err="1">
                <a:latin typeface="Typewriter" panose="02020500000000000000" pitchFamily="18" charset="0"/>
              </a:rPr>
              <a:t>at_bats</a:t>
            </a:r>
            <a:endParaRPr lang="en-US" sz="2800" b="1" dirty="0">
              <a:latin typeface="Typewriter" panose="02020500000000000000" pitchFamily="18" charset="0"/>
            </a:endParaRPr>
          </a:p>
          <a:p>
            <a:pPr lvl="1"/>
            <a:r>
              <a:rPr lang="en-US" sz="2800" b="1" dirty="0">
                <a:latin typeface="Typewriter" panose="02020500000000000000" pitchFamily="18" charset="0"/>
              </a:rPr>
              <a:t>hits</a:t>
            </a:r>
          </a:p>
          <a:p>
            <a:pPr lvl="1"/>
            <a:r>
              <a:rPr lang="en-US" sz="2800" b="1" dirty="0">
                <a:latin typeface="Typewriter" panose="02020500000000000000" pitchFamily="18" charset="0"/>
              </a:rPr>
              <a:t>homeruns</a:t>
            </a:r>
          </a:p>
          <a:p>
            <a:pPr lvl="1"/>
            <a:r>
              <a:rPr lang="en-US" sz="2800" b="1" dirty="0" err="1">
                <a:latin typeface="Typewriter" panose="02020500000000000000" pitchFamily="18" charset="0"/>
              </a:rPr>
              <a:t>bat_avg</a:t>
            </a:r>
            <a:endParaRPr lang="en-US" sz="2800" b="1" dirty="0">
              <a:latin typeface="Typewriter" panose="02020500000000000000" pitchFamily="18" charset="0"/>
            </a:endParaRPr>
          </a:p>
          <a:p>
            <a:pPr lvl="1"/>
            <a:r>
              <a:rPr lang="en-US" sz="2800" b="1" dirty="0">
                <a:latin typeface="Typewriter" panose="02020500000000000000" pitchFamily="18" charset="0"/>
              </a:rPr>
              <a:t>strikeouts</a:t>
            </a:r>
          </a:p>
          <a:p>
            <a:pPr lvl="1"/>
            <a:r>
              <a:rPr lang="en-US" sz="2800" b="1" dirty="0" err="1">
                <a:latin typeface="Typewriter" panose="02020500000000000000" pitchFamily="18" charset="0"/>
              </a:rPr>
              <a:t>stolen_bases</a:t>
            </a:r>
            <a:endParaRPr lang="en-US" sz="2800" b="1" dirty="0">
              <a:latin typeface="Typewriter" panose="02020500000000000000" pitchFamily="18" charset="0"/>
            </a:endParaRPr>
          </a:p>
          <a:p>
            <a:pPr lvl="1"/>
            <a:r>
              <a:rPr lang="en-US" sz="2800" b="1" dirty="0">
                <a:latin typeface="Typewriter" panose="02020500000000000000" pitchFamily="18" charset="0"/>
              </a:rPr>
              <a:t>wins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F39277-55EC-46A4-89BF-236890D649FE}"/>
              </a:ext>
            </a:extLst>
          </p:cNvPr>
          <p:cNvSpPr txBox="1">
            <a:spLocks/>
          </p:cNvSpPr>
          <p:nvPr/>
        </p:nvSpPr>
        <p:spPr>
          <a:xfrm>
            <a:off x="5550391" y="2058754"/>
            <a:ext cx="5791200" cy="4609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u="sng" dirty="0"/>
              <a:t>“Moneyball” Statistics:</a:t>
            </a:r>
          </a:p>
          <a:p>
            <a:pPr lvl="1"/>
            <a:r>
              <a:rPr lang="en-US" sz="2800" b="1" dirty="0" err="1">
                <a:latin typeface="Typewriter" panose="02020500000000000000" pitchFamily="18" charset="0"/>
              </a:rPr>
              <a:t>New_onbase</a:t>
            </a:r>
            <a:r>
              <a:rPr lang="en-US" sz="2800" b="1" dirty="0">
                <a:latin typeface="Typewriter" panose="02020500000000000000" pitchFamily="18" charset="0"/>
              </a:rPr>
              <a:t> </a:t>
            </a:r>
            <a:r>
              <a:rPr lang="en-US" sz="2800" dirty="0"/>
              <a:t>= how often a player gets on base</a:t>
            </a:r>
          </a:p>
          <a:p>
            <a:pPr lvl="1"/>
            <a:r>
              <a:rPr lang="en-US" sz="2800" b="1" dirty="0" err="1">
                <a:latin typeface="Typewriter" panose="02020500000000000000" pitchFamily="18" charset="0"/>
              </a:rPr>
              <a:t>New_slug</a:t>
            </a:r>
            <a:r>
              <a:rPr lang="en-US" sz="2800" b="1" dirty="0">
                <a:latin typeface="Typewriter" panose="02020500000000000000" pitchFamily="18" charset="0"/>
              </a:rPr>
              <a:t> </a:t>
            </a:r>
            <a:r>
              <a:rPr lang="en-US" sz="2800" dirty="0"/>
              <a:t>= slugging percentage (batting average weighted on num of bases)</a:t>
            </a:r>
          </a:p>
          <a:p>
            <a:pPr lvl="1"/>
            <a:r>
              <a:rPr lang="en-US" sz="2800" b="1" dirty="0" err="1">
                <a:latin typeface="Typewriter" panose="02020500000000000000" pitchFamily="18" charset="0"/>
              </a:rPr>
              <a:t>New_obs</a:t>
            </a:r>
            <a:r>
              <a:rPr lang="en-US" sz="2800" b="1" dirty="0">
                <a:latin typeface="Typewriter" panose="02020500000000000000" pitchFamily="18" charset="0"/>
              </a:rPr>
              <a:t> </a:t>
            </a:r>
            <a:r>
              <a:rPr lang="en-US" sz="2800" dirty="0"/>
              <a:t>= how often a players get on base, but also how many bases they get off their at-bat (in equal weighting)</a:t>
            </a:r>
          </a:p>
          <a:p>
            <a:pPr lvl="1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2408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939FD4E-184C-4E08-8733-DC493EAFDA06}"/>
              </a:ext>
            </a:extLst>
          </p:cNvPr>
          <p:cNvSpPr txBox="1">
            <a:spLocks/>
          </p:cNvSpPr>
          <p:nvPr/>
        </p:nvSpPr>
        <p:spPr>
          <a:xfrm>
            <a:off x="838200" y="441396"/>
            <a:ext cx="10515600" cy="3893163"/>
          </a:xfrm>
          <a:prstGeom prst="rect">
            <a:avLst/>
          </a:prstGeom>
        </p:spPr>
        <p:txBody>
          <a:bodyPr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Char char="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14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686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9728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846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718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29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062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Char char="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3200" b="1" dirty="0"/>
              <a:t>Hints:</a:t>
            </a:r>
          </a:p>
          <a:p>
            <a:pPr lvl="1"/>
            <a:r>
              <a:rPr lang="en-US" sz="2800" b="1" dirty="0"/>
              <a:t>Exercise 2 </a:t>
            </a:r>
            <a:r>
              <a:rPr lang="en-US" sz="2800" dirty="0"/>
              <a:t>– Find correlation using </a:t>
            </a:r>
            <a:r>
              <a:rPr lang="en-US" sz="2800" dirty="0" err="1"/>
              <a:t>cor</a:t>
            </a:r>
            <a:r>
              <a:rPr lang="en-US" sz="2800" dirty="0"/>
              <a:t>()</a:t>
            </a:r>
          </a:p>
          <a:p>
            <a:pPr lvl="1"/>
            <a:r>
              <a:rPr lang="en-US" sz="2800" b="1" dirty="0"/>
              <a:t>Exercise 4</a:t>
            </a:r>
            <a:r>
              <a:rPr lang="en-US" sz="2800" dirty="0"/>
              <a:t> – use function </a:t>
            </a:r>
            <a:r>
              <a:rPr lang="en-US" sz="2800" dirty="0" err="1"/>
              <a:t>lm</a:t>
            </a:r>
            <a:r>
              <a:rPr lang="en-US" sz="2800" dirty="0"/>
              <a:t>()</a:t>
            </a:r>
          </a:p>
          <a:p>
            <a:pPr lvl="1"/>
            <a:r>
              <a:rPr lang="en-US" sz="2800" b="1" dirty="0"/>
              <a:t>Exercise 5</a:t>
            </a:r>
            <a:r>
              <a:rPr lang="en-US" sz="2800" dirty="0"/>
              <a:t> – determine overestimation or underestimation by comparing to the actual data point at 5579 at-bats</a:t>
            </a:r>
          </a:p>
          <a:p>
            <a:pPr lvl="1"/>
            <a:r>
              <a:rPr lang="en-US" sz="2800" b="1" dirty="0"/>
              <a:t>On Your Own 3 </a:t>
            </a:r>
            <a:r>
              <a:rPr lang="en-US" sz="2800" dirty="0"/>
              <a:t>– use </a:t>
            </a:r>
            <a:r>
              <a:rPr lang="en-US" sz="2800" dirty="0" err="1"/>
              <a:t>cor</a:t>
            </a:r>
            <a:r>
              <a:rPr lang="en-US" sz="2800" dirty="0"/>
              <a:t>() [don’t need to make a bunch of linear models]</a:t>
            </a:r>
          </a:p>
          <a:p>
            <a:pPr lvl="1"/>
            <a:r>
              <a:rPr lang="en-US" sz="2800" b="1" dirty="0"/>
              <a:t>On Your Own 4 </a:t>
            </a:r>
            <a:r>
              <a:rPr lang="en-US" sz="2800" dirty="0"/>
              <a:t>– make sure to check linearity using diagnostic plots</a:t>
            </a:r>
          </a:p>
          <a:p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5484B-02E0-4320-8388-78F67E678F09}"/>
              </a:ext>
            </a:extLst>
          </p:cNvPr>
          <p:cNvSpPr txBox="1">
            <a:spLocks/>
          </p:cNvSpPr>
          <p:nvPr/>
        </p:nvSpPr>
        <p:spPr>
          <a:xfrm>
            <a:off x="838200" y="4781848"/>
            <a:ext cx="10515600" cy="35900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b="1" dirty="0"/>
              <a:t>Useful commands:</a:t>
            </a:r>
          </a:p>
          <a:p>
            <a:pPr lvl="1"/>
            <a:r>
              <a:rPr lang="en-US" sz="2800" b="1" dirty="0" err="1">
                <a:latin typeface="Typewriter" panose="02020500000000000000" pitchFamily="18" charset="0"/>
              </a:rPr>
              <a:t>model$coefficients</a:t>
            </a:r>
            <a:r>
              <a:rPr lang="en-US" sz="2800" dirty="0"/>
              <a:t>: returns coefficients of a linear model</a:t>
            </a:r>
          </a:p>
          <a:p>
            <a:pPr lvl="1"/>
            <a:r>
              <a:rPr lang="en-US" sz="2800" b="1" dirty="0" err="1">
                <a:latin typeface="Typewriter" panose="02020500000000000000" pitchFamily="18" charset="0"/>
              </a:rPr>
              <a:t>model$r.squared</a:t>
            </a:r>
            <a:r>
              <a:rPr lang="en-US" sz="2800" dirty="0"/>
              <a:t>: returns correlation coefficient R</a:t>
            </a:r>
            <a:r>
              <a:rPr lang="en-US" sz="2800" baseline="30000" dirty="0"/>
              <a:t>2</a:t>
            </a:r>
            <a:r>
              <a:rPr lang="en-US" sz="2800" dirty="0"/>
              <a:t> of a linear model</a:t>
            </a:r>
          </a:p>
        </p:txBody>
      </p:sp>
    </p:spTree>
    <p:extLst>
      <p:ext uri="{BB962C8B-B14F-4D97-AF65-F5344CB8AC3E}">
        <p14:creationId xmlns:p14="http://schemas.microsoft.com/office/powerpoint/2010/main" val="746781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44</TotalTime>
  <Words>180</Words>
  <Application>Microsoft Office PowerPoint</Application>
  <PresentationFormat>Widescreen</PresentationFormat>
  <Paragraphs>25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Corbel</vt:lpstr>
      <vt:lpstr>Typewriter</vt:lpstr>
      <vt:lpstr>Wingdings</vt:lpstr>
      <vt:lpstr>Banded</vt:lpstr>
      <vt:lpstr>Lab 8</vt:lpstr>
      <vt:lpstr>Data - Stats of MLB teams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8</dc:title>
  <dc:creator>Moriah Taylor</dc:creator>
  <cp:lastModifiedBy>Moriah Taylor</cp:lastModifiedBy>
  <cp:revision>3</cp:revision>
  <dcterms:created xsi:type="dcterms:W3CDTF">2019-11-07T17:35:45Z</dcterms:created>
  <dcterms:modified xsi:type="dcterms:W3CDTF">2019-11-07T18:19:59Z</dcterms:modified>
</cp:coreProperties>
</file>