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Caveat"/>
      <p:regular r:id="rId18"/>
      <p:bold r:id="rId19"/>
    </p:embeddedFont>
    <p:embeddedFont>
      <p:font typeface="Lobster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bster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veat-bold.fntdata"/><Relationship Id="rId6" Type="http://schemas.openxmlformats.org/officeDocument/2006/relationships/slide" Target="slides/slide1.xml"/><Relationship Id="rId18" Type="http://schemas.openxmlformats.org/officeDocument/2006/relationships/font" Target="fonts/Cave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3d93527ef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3d93527ef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3d93527ef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3d93527ef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3d93527ef_0_1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3d93527ef_0_1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3d93527ef_0_1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3d93527ef_0_1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3d93527ef_0_1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3d93527ef_0_1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3d93527ef_0_1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3d93527ef_0_1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3d93527ef_0_1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3d93527ef_0_1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691475" y="1185775"/>
            <a:ext cx="6964800" cy="3329400"/>
          </a:xfrm>
          <a:prstGeom prst="flowChartAlternateProcess">
            <a:avLst/>
          </a:prstGeom>
          <a:noFill/>
          <a:ln cap="flat" cmpd="sng" w="76200">
            <a:solidFill>
              <a:srgbClr val="7890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1154350" y="1511700"/>
            <a:ext cx="5967900" cy="2646300"/>
          </a:xfrm>
          <a:prstGeom prst="flowChartAlternateProcess">
            <a:avLst/>
          </a:prstGeom>
          <a:solidFill>
            <a:srgbClr val="7890CD"/>
          </a:solidFill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448800" y="1708000"/>
            <a:ext cx="7154100" cy="212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4800">
                <a:solidFill>
                  <a:srgbClr val="D23369"/>
                </a:solidFill>
                <a:latin typeface="Lobster"/>
                <a:ea typeface="Lobster"/>
                <a:cs typeface="Lobster"/>
                <a:sym typeface="Lobster"/>
              </a:rPr>
              <a:t>Career opportunity </a:t>
            </a:r>
            <a:endParaRPr i="1" sz="4800">
              <a:solidFill>
                <a:srgbClr val="D23369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3200">
                <a:solidFill>
                  <a:srgbClr val="D23369"/>
                </a:solidFill>
                <a:latin typeface="Lobster"/>
                <a:ea typeface="Lobster"/>
                <a:cs typeface="Lobster"/>
                <a:sym typeface="Lobster"/>
              </a:rPr>
              <a:t>for </a:t>
            </a:r>
            <a:endParaRPr i="1" sz="3200">
              <a:solidFill>
                <a:srgbClr val="D23369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4800">
                <a:solidFill>
                  <a:srgbClr val="D23369"/>
                </a:solidFill>
                <a:latin typeface="Lobster"/>
                <a:ea typeface="Lobster"/>
                <a:cs typeface="Lobster"/>
                <a:sym typeface="Lobster"/>
              </a:rPr>
              <a:t>Mathematics Student</a:t>
            </a:r>
            <a:endParaRPr i="1" sz="4800">
              <a:solidFill>
                <a:srgbClr val="D23369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602900" y="4703750"/>
            <a:ext cx="15411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1155CC"/>
                </a:solidFill>
                <a:latin typeface="Caveat"/>
                <a:ea typeface="Caveat"/>
                <a:cs typeface="Caveat"/>
                <a:sym typeface="Caveat"/>
              </a:rPr>
              <a:t>Moriam Binte Alam</a:t>
            </a:r>
            <a:endParaRPr i="1" sz="1600">
              <a:solidFill>
                <a:srgbClr val="1155CC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1358500" y="496375"/>
            <a:ext cx="6525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54D"/>
                </a:solidFill>
              </a:rPr>
              <a:t>   Overview :</a:t>
            </a:r>
            <a:endParaRPr b="1">
              <a:solidFill>
                <a:srgbClr val="9C254D"/>
              </a:solidFill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1115250" y="1523425"/>
            <a:ext cx="6933900" cy="24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D23369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D23369"/>
                </a:solidFill>
                <a:latin typeface="Arial"/>
                <a:ea typeface="Arial"/>
                <a:cs typeface="Arial"/>
                <a:sym typeface="Arial"/>
              </a:rPr>
              <a:t>Total Subjects Analyzed:</a:t>
            </a:r>
            <a:r>
              <a:rPr lang="en" sz="1400">
                <a:solidFill>
                  <a:srgbClr val="D23369"/>
                </a:solidFill>
                <a:latin typeface="Arial"/>
                <a:ea typeface="Arial"/>
                <a:cs typeface="Arial"/>
                <a:sym typeface="Arial"/>
              </a:rPr>
              <a:t> 300</a:t>
            </a:r>
            <a:endParaRPr sz="1400">
              <a:solidFill>
                <a:srgbClr val="D233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23369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D23369"/>
                </a:solidFill>
                <a:latin typeface="Arial"/>
                <a:ea typeface="Arial"/>
                <a:cs typeface="Arial"/>
                <a:sym typeface="Arial"/>
              </a:rPr>
              <a:t>Focus Areas:</a:t>
            </a:r>
            <a:r>
              <a:rPr lang="en" sz="1400">
                <a:solidFill>
                  <a:srgbClr val="D23369"/>
                </a:solidFill>
                <a:latin typeface="Arial"/>
                <a:ea typeface="Arial"/>
                <a:cs typeface="Arial"/>
                <a:sym typeface="Arial"/>
              </a:rPr>
              <a:t> Career Relevance and Successors</a:t>
            </a:r>
            <a:endParaRPr sz="1400">
              <a:solidFill>
                <a:srgbClr val="D233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23369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D23369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" sz="1400">
                <a:solidFill>
                  <a:srgbClr val="D23369"/>
                </a:solidFill>
                <a:latin typeface="Arial"/>
                <a:ea typeface="Arial"/>
                <a:cs typeface="Arial"/>
                <a:sym typeface="Arial"/>
              </a:rPr>
              <a:t> Identify emerging trends and key fields in Bangladesh</a:t>
            </a:r>
            <a:endParaRPr sz="1400">
              <a:solidFill>
                <a:srgbClr val="D233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1358500" y="678500"/>
            <a:ext cx="149100" cy="1413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1451275" y="775950"/>
            <a:ext cx="149100" cy="1413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1429200" y="694725"/>
            <a:ext cx="71145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9C254D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" sz="3188">
                <a:solidFill>
                  <a:srgbClr val="9C254D"/>
                </a:solidFill>
                <a:latin typeface="Arial"/>
                <a:ea typeface="Arial"/>
                <a:cs typeface="Arial"/>
                <a:sym typeface="Arial"/>
              </a:rPr>
              <a:t>Career Relevance - Top Fields :</a:t>
            </a:r>
            <a:endParaRPr b="1" sz="3188">
              <a:solidFill>
                <a:srgbClr val="9C25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900">
              <a:solidFill>
                <a:srgbClr val="9C25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1382075" y="16068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D23369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D23369"/>
                </a:solidFill>
                <a:latin typeface="Arial"/>
                <a:ea typeface="Arial"/>
                <a:cs typeface="Arial"/>
                <a:sym typeface="Arial"/>
              </a:rPr>
              <a:t>Computer Science:</a:t>
            </a:r>
            <a:r>
              <a:rPr lang="en" sz="1400">
                <a:solidFill>
                  <a:srgbClr val="D23369"/>
                </a:solidFill>
                <a:latin typeface="Arial"/>
                <a:ea typeface="Arial"/>
                <a:cs typeface="Arial"/>
                <a:sym typeface="Arial"/>
              </a:rPr>
              <a:t> 30 subjects</a:t>
            </a:r>
            <a:endParaRPr sz="1400">
              <a:solidFill>
                <a:srgbClr val="D233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23369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D23369"/>
                </a:solidFill>
                <a:latin typeface="Arial"/>
                <a:ea typeface="Arial"/>
                <a:cs typeface="Arial"/>
                <a:sym typeface="Arial"/>
              </a:rPr>
              <a:t>Engineering:</a:t>
            </a:r>
            <a:r>
              <a:rPr lang="en" sz="1400">
                <a:solidFill>
                  <a:srgbClr val="D23369"/>
                </a:solidFill>
                <a:latin typeface="Arial"/>
                <a:ea typeface="Arial"/>
                <a:cs typeface="Arial"/>
                <a:sym typeface="Arial"/>
              </a:rPr>
              <a:t> 25 subjects</a:t>
            </a:r>
            <a:endParaRPr sz="1400">
              <a:solidFill>
                <a:srgbClr val="D233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23369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D23369"/>
                </a:solidFill>
                <a:latin typeface="Arial"/>
                <a:ea typeface="Arial"/>
                <a:cs typeface="Arial"/>
                <a:sym typeface="Arial"/>
              </a:rPr>
              <a:t>Data Science:</a:t>
            </a:r>
            <a:r>
              <a:rPr lang="en" sz="1400">
                <a:solidFill>
                  <a:srgbClr val="D23369"/>
                </a:solidFill>
                <a:latin typeface="Arial"/>
                <a:ea typeface="Arial"/>
                <a:cs typeface="Arial"/>
                <a:sym typeface="Arial"/>
              </a:rPr>
              <a:t> 15 subjects</a:t>
            </a:r>
            <a:endParaRPr sz="1400">
              <a:solidFill>
                <a:srgbClr val="D233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23369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D23369"/>
                </a:solidFill>
                <a:latin typeface="Arial"/>
                <a:ea typeface="Arial"/>
                <a:cs typeface="Arial"/>
                <a:sym typeface="Arial"/>
              </a:rPr>
              <a:t>Finance:</a:t>
            </a:r>
            <a:r>
              <a:rPr lang="en" sz="1400">
                <a:solidFill>
                  <a:srgbClr val="D233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D2336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14 subjects</a:t>
            </a:r>
            <a:endParaRPr sz="1400">
              <a:solidFill>
                <a:srgbClr val="D23369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23369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D2336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Healthcare:</a:t>
            </a:r>
            <a:r>
              <a:rPr lang="en" sz="1400">
                <a:solidFill>
                  <a:srgbClr val="D2336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11 subjects</a:t>
            </a:r>
            <a:endParaRPr sz="1400">
              <a:solidFill>
                <a:srgbClr val="D23369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23369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D2336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Environmental Science:</a:t>
            </a:r>
            <a:r>
              <a:rPr lang="en" sz="1400">
                <a:solidFill>
                  <a:srgbClr val="D2336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10 subjects</a:t>
            </a:r>
            <a:endParaRPr sz="1400">
              <a:solidFill>
                <a:srgbClr val="D23369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23369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D23369"/>
                </a:solidFill>
                <a:latin typeface="Arial"/>
                <a:ea typeface="Arial"/>
                <a:cs typeface="Arial"/>
                <a:sym typeface="Arial"/>
              </a:rPr>
              <a:t>Consulting:</a:t>
            </a:r>
            <a:r>
              <a:rPr lang="en" sz="1400">
                <a:solidFill>
                  <a:srgbClr val="D23369"/>
                </a:solidFill>
                <a:latin typeface="Arial"/>
                <a:ea typeface="Arial"/>
                <a:cs typeface="Arial"/>
                <a:sym typeface="Arial"/>
              </a:rPr>
              <a:t> 10 subjects</a:t>
            </a:r>
            <a:endParaRPr sz="1400">
              <a:solidFill>
                <a:srgbClr val="D233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D23369"/>
              </a:solidFill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1617650" y="910900"/>
            <a:ext cx="149100" cy="1413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1699375" y="992625"/>
            <a:ext cx="149100" cy="1413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1159800" y="5356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" sz="2900">
                <a:solidFill>
                  <a:srgbClr val="9C254D"/>
                </a:solidFill>
                <a:latin typeface="Arial"/>
                <a:ea typeface="Arial"/>
                <a:cs typeface="Arial"/>
                <a:sym typeface="Arial"/>
              </a:rPr>
              <a:t>Emerging Fields :</a:t>
            </a:r>
            <a:endParaRPr sz="4600">
              <a:solidFill>
                <a:srgbClr val="9C254D"/>
              </a:solidFill>
            </a:endParaRPr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1159800" y="1292700"/>
            <a:ext cx="7908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D23369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D23369"/>
                </a:solidFill>
                <a:latin typeface="Arial"/>
                <a:ea typeface="Arial"/>
                <a:cs typeface="Arial"/>
                <a:sym typeface="Arial"/>
              </a:rPr>
              <a:t>Artificial Intelligence:</a:t>
            </a:r>
            <a:r>
              <a:rPr lang="en" sz="1400">
                <a:solidFill>
                  <a:srgbClr val="D23369"/>
                </a:solidFill>
                <a:latin typeface="Arial"/>
                <a:ea typeface="Arial"/>
                <a:cs typeface="Arial"/>
                <a:sym typeface="Arial"/>
              </a:rPr>
              <a:t> 5 subjects</a:t>
            </a:r>
            <a:endParaRPr sz="1400">
              <a:solidFill>
                <a:srgbClr val="D233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23369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D23369"/>
                </a:solidFill>
                <a:latin typeface="Arial"/>
                <a:ea typeface="Arial"/>
                <a:cs typeface="Arial"/>
                <a:sym typeface="Arial"/>
              </a:rPr>
              <a:t>Cybersecurity:</a:t>
            </a:r>
            <a:r>
              <a:rPr lang="en" sz="1400">
                <a:solidFill>
                  <a:srgbClr val="D23369"/>
                </a:solidFill>
                <a:latin typeface="Arial"/>
                <a:ea typeface="Arial"/>
                <a:cs typeface="Arial"/>
                <a:sym typeface="Arial"/>
              </a:rPr>
              <a:t> 8 subjects</a:t>
            </a:r>
            <a:endParaRPr sz="1400">
              <a:solidFill>
                <a:srgbClr val="D233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23369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D23369"/>
                </a:solidFill>
                <a:latin typeface="Arial"/>
                <a:ea typeface="Arial"/>
                <a:cs typeface="Arial"/>
                <a:sym typeface="Arial"/>
              </a:rPr>
              <a:t>Business Strategy:</a:t>
            </a:r>
            <a:r>
              <a:rPr lang="en" sz="1400">
                <a:solidFill>
                  <a:srgbClr val="D23369"/>
                </a:solidFill>
                <a:latin typeface="Arial"/>
                <a:ea typeface="Arial"/>
                <a:cs typeface="Arial"/>
                <a:sym typeface="Arial"/>
              </a:rPr>
              <a:t> 9 subjects</a:t>
            </a:r>
            <a:endParaRPr sz="1400">
              <a:solidFill>
                <a:srgbClr val="D233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23369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D23369"/>
                </a:solidFill>
                <a:latin typeface="Arial"/>
                <a:ea typeface="Arial"/>
                <a:cs typeface="Arial"/>
                <a:sym typeface="Arial"/>
              </a:rPr>
              <a:t>Data Analytics:</a:t>
            </a:r>
            <a:r>
              <a:rPr lang="en" sz="1400">
                <a:solidFill>
                  <a:srgbClr val="D23369"/>
                </a:solidFill>
                <a:latin typeface="Arial"/>
                <a:ea typeface="Arial"/>
                <a:cs typeface="Arial"/>
                <a:sym typeface="Arial"/>
              </a:rPr>
              <a:t> 1 subject</a:t>
            </a:r>
            <a:endParaRPr sz="1400">
              <a:solidFill>
                <a:srgbClr val="D233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1385275" y="709925"/>
            <a:ext cx="149100" cy="1413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1463700" y="816000"/>
            <a:ext cx="149100" cy="1413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1342800" y="614175"/>
            <a:ext cx="75387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900">
                <a:solidFill>
                  <a:srgbClr val="9C254D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2900">
                <a:solidFill>
                  <a:srgbClr val="9C254D"/>
                </a:solidFill>
                <a:latin typeface="Arial"/>
                <a:ea typeface="Arial"/>
                <a:cs typeface="Arial"/>
                <a:sym typeface="Arial"/>
              </a:rPr>
              <a:t>Successors in Bangladesh:</a:t>
            </a:r>
            <a:endParaRPr b="1" sz="4800">
              <a:solidFill>
                <a:srgbClr val="9C254D"/>
              </a:solidFill>
            </a:endParaRPr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1199250" y="1222000"/>
            <a:ext cx="7059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D233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D23369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D23369"/>
                </a:solidFill>
                <a:latin typeface="Arial"/>
                <a:ea typeface="Arial"/>
                <a:cs typeface="Arial"/>
                <a:sym typeface="Arial"/>
              </a:rPr>
              <a:t>Analysts:</a:t>
            </a:r>
            <a:r>
              <a:rPr lang="en" sz="1400">
                <a:solidFill>
                  <a:srgbClr val="D23369"/>
                </a:solidFill>
                <a:latin typeface="Arial"/>
                <a:ea typeface="Arial"/>
                <a:cs typeface="Arial"/>
                <a:sym typeface="Arial"/>
              </a:rPr>
              <a:t> 44 positions</a:t>
            </a:r>
            <a:endParaRPr sz="1400">
              <a:solidFill>
                <a:srgbClr val="D233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23369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D23369"/>
                </a:solidFill>
                <a:latin typeface="Arial"/>
                <a:ea typeface="Arial"/>
                <a:cs typeface="Arial"/>
                <a:sym typeface="Arial"/>
              </a:rPr>
              <a:t>Researchers:</a:t>
            </a:r>
            <a:r>
              <a:rPr lang="en" sz="1400">
                <a:solidFill>
                  <a:srgbClr val="D23369"/>
                </a:solidFill>
                <a:latin typeface="Arial"/>
                <a:ea typeface="Arial"/>
                <a:cs typeface="Arial"/>
                <a:sym typeface="Arial"/>
              </a:rPr>
              <a:t> 72 positions</a:t>
            </a:r>
            <a:endParaRPr sz="1400">
              <a:solidFill>
                <a:srgbClr val="D233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23369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D23369"/>
                </a:solidFill>
                <a:latin typeface="Arial"/>
                <a:ea typeface="Arial"/>
                <a:cs typeface="Arial"/>
                <a:sym typeface="Arial"/>
              </a:rPr>
              <a:t>Consultants:</a:t>
            </a:r>
            <a:r>
              <a:rPr lang="en" sz="1400">
                <a:solidFill>
                  <a:srgbClr val="D23369"/>
                </a:solidFill>
                <a:latin typeface="Arial"/>
                <a:ea typeface="Arial"/>
                <a:cs typeface="Arial"/>
                <a:sym typeface="Arial"/>
              </a:rPr>
              <a:t> 10 positions</a:t>
            </a:r>
            <a:endParaRPr sz="1400">
              <a:solidFill>
                <a:srgbClr val="D233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23369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D23369"/>
                </a:solidFill>
                <a:latin typeface="Arial"/>
                <a:ea typeface="Arial"/>
                <a:cs typeface="Arial"/>
                <a:sym typeface="Arial"/>
              </a:rPr>
              <a:t>Developers:</a:t>
            </a:r>
            <a:r>
              <a:rPr lang="en" sz="1400">
                <a:solidFill>
                  <a:srgbClr val="D23369"/>
                </a:solidFill>
                <a:latin typeface="Arial"/>
                <a:ea typeface="Arial"/>
                <a:cs typeface="Arial"/>
                <a:sym typeface="Arial"/>
              </a:rPr>
              <a:t> 18 positions</a:t>
            </a:r>
            <a:endParaRPr sz="1400">
              <a:solidFill>
                <a:srgbClr val="D233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23369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D23369"/>
                </a:solidFill>
                <a:latin typeface="Arial"/>
                <a:ea typeface="Arial"/>
                <a:cs typeface="Arial"/>
                <a:sym typeface="Arial"/>
              </a:rPr>
              <a:t>Engineers:</a:t>
            </a:r>
            <a:r>
              <a:rPr lang="en" sz="1400">
                <a:solidFill>
                  <a:srgbClr val="D23369"/>
                </a:solidFill>
                <a:latin typeface="Arial"/>
                <a:ea typeface="Arial"/>
                <a:cs typeface="Arial"/>
                <a:sym typeface="Arial"/>
              </a:rPr>
              <a:t> 9 positions</a:t>
            </a:r>
            <a:endParaRPr sz="1400">
              <a:solidFill>
                <a:srgbClr val="D233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1476300" y="816650"/>
            <a:ext cx="149100" cy="1413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1542325" y="896025"/>
            <a:ext cx="149100" cy="1413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1295675" y="747650"/>
            <a:ext cx="7505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900">
                <a:solidFill>
                  <a:srgbClr val="9C254D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2900">
                <a:solidFill>
                  <a:srgbClr val="9C254D"/>
                </a:solidFill>
                <a:latin typeface="Arial"/>
                <a:ea typeface="Arial"/>
                <a:cs typeface="Arial"/>
                <a:sym typeface="Arial"/>
              </a:rPr>
              <a:t>Insights :</a:t>
            </a:r>
            <a:endParaRPr sz="4600">
              <a:solidFill>
                <a:srgbClr val="9C254D"/>
              </a:solidFill>
            </a:endParaRPr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1052000" y="1656925"/>
            <a:ext cx="7780200" cy="26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D23369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D23369"/>
                </a:solidFill>
                <a:latin typeface="Arial"/>
                <a:ea typeface="Arial"/>
                <a:cs typeface="Arial"/>
                <a:sym typeface="Arial"/>
              </a:rPr>
              <a:t>Demand for Data Professionals</a:t>
            </a:r>
            <a:r>
              <a:rPr lang="en" sz="1400">
                <a:solidFill>
                  <a:srgbClr val="D23369"/>
                </a:solidFill>
                <a:latin typeface="Arial"/>
                <a:ea typeface="Arial"/>
                <a:cs typeface="Arial"/>
                <a:sym typeface="Arial"/>
              </a:rPr>
              <a:t> is on the rise.</a:t>
            </a:r>
            <a:endParaRPr sz="1400">
              <a:solidFill>
                <a:srgbClr val="D233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23369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D23369"/>
                </a:solidFill>
                <a:latin typeface="Arial"/>
                <a:ea typeface="Arial"/>
                <a:cs typeface="Arial"/>
                <a:sym typeface="Arial"/>
              </a:rPr>
              <a:t>Interdisciplinary Skills</a:t>
            </a:r>
            <a:r>
              <a:rPr lang="en" sz="1400">
                <a:solidFill>
                  <a:srgbClr val="D23369"/>
                </a:solidFill>
                <a:latin typeface="Arial"/>
                <a:ea typeface="Arial"/>
                <a:cs typeface="Arial"/>
                <a:sym typeface="Arial"/>
              </a:rPr>
              <a:t> are becoming increasingly important.</a:t>
            </a:r>
            <a:endParaRPr sz="1400">
              <a:solidFill>
                <a:srgbClr val="D233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23369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D23369"/>
                </a:solidFill>
                <a:latin typeface="Arial"/>
                <a:ea typeface="Arial"/>
                <a:cs typeface="Arial"/>
                <a:sym typeface="Arial"/>
              </a:rPr>
              <a:t>Emerging Technologies</a:t>
            </a:r>
            <a:r>
              <a:rPr lang="en" sz="1400">
                <a:solidFill>
                  <a:srgbClr val="D23369"/>
                </a:solidFill>
                <a:latin typeface="Arial"/>
                <a:ea typeface="Arial"/>
                <a:cs typeface="Arial"/>
                <a:sym typeface="Arial"/>
              </a:rPr>
              <a:t> (e.g., AI, Cybersecurity) highlight growth areas.</a:t>
            </a:r>
            <a:endParaRPr sz="1400">
              <a:solidFill>
                <a:srgbClr val="D233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1342800" y="980900"/>
            <a:ext cx="149100" cy="1413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444775" y="1048425"/>
            <a:ext cx="149100" cy="1413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1151975" y="899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900">
                <a:solidFill>
                  <a:srgbClr val="9C254D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2900">
                <a:solidFill>
                  <a:srgbClr val="9C254D"/>
                </a:solidFill>
                <a:latin typeface="Arial"/>
                <a:ea typeface="Arial"/>
                <a:cs typeface="Arial"/>
                <a:sym typeface="Arial"/>
              </a:rPr>
              <a:t>Conclusion :</a:t>
            </a:r>
            <a:endParaRPr sz="4600">
              <a:solidFill>
                <a:srgbClr val="9C254D"/>
              </a:solidFill>
            </a:endParaRPr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1028700" y="1609800"/>
            <a:ext cx="79605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D23369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D23369"/>
                </a:solidFill>
                <a:latin typeface="Arial"/>
                <a:ea typeface="Arial"/>
                <a:cs typeface="Arial"/>
                <a:sym typeface="Arial"/>
              </a:rPr>
              <a:t>The analysis underscores the need for targeted education and training.</a:t>
            </a:r>
            <a:endParaRPr sz="1400">
              <a:solidFill>
                <a:srgbClr val="D233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23369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D23369"/>
                </a:solidFill>
                <a:latin typeface="Arial"/>
                <a:ea typeface="Arial"/>
                <a:cs typeface="Arial"/>
                <a:sym typeface="Arial"/>
              </a:rPr>
              <a:t>Identifying emerging sectors can drive workforce development strategies.</a:t>
            </a:r>
            <a:endParaRPr sz="1400">
              <a:solidFill>
                <a:srgbClr val="D233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23369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D23369"/>
                </a:solidFill>
                <a:latin typeface="Arial"/>
                <a:ea typeface="Arial"/>
                <a:cs typeface="Arial"/>
                <a:sym typeface="Arial"/>
              </a:rPr>
              <a:t>Opportunities exist across a diverse range of fields, particularly in technology and healthcare.</a:t>
            </a:r>
            <a:endParaRPr sz="1400">
              <a:solidFill>
                <a:srgbClr val="D2336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64200" y="1075250"/>
            <a:ext cx="149100" cy="1413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1358325" y="1177275"/>
            <a:ext cx="149100" cy="1413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/>
          <p:nvPr/>
        </p:nvSpPr>
        <p:spPr>
          <a:xfrm>
            <a:off x="848075" y="2193525"/>
            <a:ext cx="7177500" cy="838800"/>
          </a:xfrm>
          <a:prstGeom prst="flowChartAlternateProcess">
            <a:avLst/>
          </a:prstGeom>
          <a:solidFill>
            <a:srgbClr val="7890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585125" y="1980825"/>
            <a:ext cx="7703400" cy="1264200"/>
          </a:xfrm>
          <a:prstGeom prst="flowChartAlternateProcess">
            <a:avLst/>
          </a:prstGeom>
          <a:noFill/>
          <a:ln cap="flat" cmpd="sng" w="38100">
            <a:solidFill>
              <a:srgbClr val="7890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0"/>
          <p:cNvSpPr txBox="1"/>
          <p:nvPr>
            <p:ph type="title"/>
          </p:nvPr>
        </p:nvSpPr>
        <p:spPr>
          <a:xfrm>
            <a:off x="1209300" y="2673800"/>
            <a:ext cx="7846500" cy="630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254D"/>
                </a:solidFill>
              </a:rPr>
              <a:t>Thank you for your attention!</a:t>
            </a:r>
            <a:endParaRPr>
              <a:solidFill>
                <a:srgbClr val="9C254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