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13"/>
  </p:notesMasterIdLst>
  <p:handoutMasterIdLst>
    <p:handoutMasterId r:id="rId14"/>
  </p:handoutMasterIdLst>
  <p:sldIdLst>
    <p:sldId id="256" r:id="rId2"/>
    <p:sldId id="257" r:id="rId3"/>
    <p:sldId id="258" r:id="rId4"/>
    <p:sldId id="259" r:id="rId5"/>
    <p:sldId id="260" r:id="rId6"/>
    <p:sldId id="261" r:id="rId7"/>
    <p:sldId id="262" r:id="rId8"/>
    <p:sldId id="263" r:id="rId9"/>
    <p:sldId id="264" r:id="rId10"/>
    <p:sldId id="266" r:id="rId11"/>
    <p:sldId id="265" r:id="rId12"/>
  </p:sldIdLst>
  <p:sldSz cx="9144000" cy="6858000" type="screen4x3"/>
  <p:notesSz cx="6858000" cy="9294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67543" autoAdjust="0"/>
  </p:normalViewPr>
  <p:slideViewPr>
    <p:cSldViewPr>
      <p:cViewPr varScale="1">
        <p:scale>
          <a:sx n="60" d="100"/>
          <a:sy n="60" d="100"/>
        </p:scale>
        <p:origin x="-840" y="-11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handoutMaster" Target="handoutMasters/handout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64741"/>
          </a:xfrm>
          <a:prstGeom prst="rect">
            <a:avLst/>
          </a:prstGeom>
        </p:spPr>
        <p:txBody>
          <a:bodyPr vert="horz" lIns="91440" tIns="45720" rIns="91440" bIns="45720" rtlCol="0"/>
          <a:lstStyle>
            <a:lvl1pPr algn="l">
              <a:defRPr sz="1200"/>
            </a:lvl1pPr>
          </a:lstStyle>
          <a:p>
            <a:endParaRPr lang="en-CA"/>
          </a:p>
        </p:txBody>
      </p:sp>
      <p:sp>
        <p:nvSpPr>
          <p:cNvPr id="3" name="Datumsplatzhalter 2"/>
          <p:cNvSpPr>
            <a:spLocks noGrp="1"/>
          </p:cNvSpPr>
          <p:nvPr>
            <p:ph type="dt" sz="quarter" idx="1"/>
          </p:nvPr>
        </p:nvSpPr>
        <p:spPr>
          <a:xfrm>
            <a:off x="3884613" y="0"/>
            <a:ext cx="2971800" cy="464741"/>
          </a:xfrm>
          <a:prstGeom prst="rect">
            <a:avLst/>
          </a:prstGeom>
        </p:spPr>
        <p:txBody>
          <a:bodyPr vert="horz" lIns="91440" tIns="45720" rIns="91440" bIns="45720" rtlCol="0"/>
          <a:lstStyle>
            <a:lvl1pPr algn="r">
              <a:defRPr sz="1200"/>
            </a:lvl1pPr>
          </a:lstStyle>
          <a:p>
            <a:fld id="{3463654B-8E18-4E00-8982-30822A86EAC4}" type="datetimeFigureOut">
              <a:rPr lang="en-CA" smtClean="0"/>
              <a:t>2013-12-18</a:t>
            </a:fld>
            <a:endParaRPr lang="en-CA"/>
          </a:p>
        </p:txBody>
      </p:sp>
      <p:sp>
        <p:nvSpPr>
          <p:cNvPr id="4" name="Fußzeilenplatzhalter 3"/>
          <p:cNvSpPr>
            <a:spLocks noGrp="1"/>
          </p:cNvSpPr>
          <p:nvPr>
            <p:ph type="ftr" sz="quarter" idx="2"/>
          </p:nvPr>
        </p:nvSpPr>
        <p:spPr>
          <a:xfrm>
            <a:off x="0" y="8828459"/>
            <a:ext cx="2971800" cy="464741"/>
          </a:xfrm>
          <a:prstGeom prst="rect">
            <a:avLst/>
          </a:prstGeom>
        </p:spPr>
        <p:txBody>
          <a:bodyPr vert="horz" lIns="91440" tIns="45720" rIns="91440" bIns="45720" rtlCol="0" anchor="b"/>
          <a:lstStyle>
            <a:lvl1pPr algn="l">
              <a:defRPr sz="1200"/>
            </a:lvl1pPr>
          </a:lstStyle>
          <a:p>
            <a:endParaRPr lang="en-CA"/>
          </a:p>
        </p:txBody>
      </p:sp>
      <p:sp>
        <p:nvSpPr>
          <p:cNvPr id="5" name="Foliennummernplatzhalter 4"/>
          <p:cNvSpPr>
            <a:spLocks noGrp="1"/>
          </p:cNvSpPr>
          <p:nvPr>
            <p:ph type="sldNum" sz="quarter" idx="3"/>
          </p:nvPr>
        </p:nvSpPr>
        <p:spPr>
          <a:xfrm>
            <a:off x="3884613" y="8828459"/>
            <a:ext cx="2971800" cy="464741"/>
          </a:xfrm>
          <a:prstGeom prst="rect">
            <a:avLst/>
          </a:prstGeom>
        </p:spPr>
        <p:txBody>
          <a:bodyPr vert="horz" lIns="91440" tIns="45720" rIns="91440" bIns="45720" rtlCol="0" anchor="b"/>
          <a:lstStyle>
            <a:lvl1pPr algn="r">
              <a:defRPr sz="1200"/>
            </a:lvl1pPr>
          </a:lstStyle>
          <a:p>
            <a:fld id="{111F9F5C-9778-4C15-8364-0A86FDA8B0BB}" type="slidenum">
              <a:rPr lang="en-CA" smtClean="0"/>
              <a:t>‹#›</a:t>
            </a:fld>
            <a:endParaRPr lang="en-CA"/>
          </a:p>
        </p:txBody>
      </p:sp>
    </p:spTree>
    <p:extLst>
      <p:ext uri="{BB962C8B-B14F-4D97-AF65-F5344CB8AC3E}">
        <p14:creationId xmlns:p14="http://schemas.microsoft.com/office/powerpoint/2010/main" val="14856149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64741"/>
          </a:xfrm>
          <a:prstGeom prst="rect">
            <a:avLst/>
          </a:prstGeom>
        </p:spPr>
        <p:txBody>
          <a:bodyPr vert="horz" lIns="91440" tIns="45720" rIns="91440" bIns="45720" rtlCol="0"/>
          <a:lstStyle>
            <a:lvl1pPr algn="l">
              <a:defRPr sz="1200"/>
            </a:lvl1pPr>
          </a:lstStyle>
          <a:p>
            <a:endParaRPr lang="en-CA"/>
          </a:p>
        </p:txBody>
      </p:sp>
      <p:sp>
        <p:nvSpPr>
          <p:cNvPr id="3" name="Datumsplatzhalter 2"/>
          <p:cNvSpPr>
            <a:spLocks noGrp="1"/>
          </p:cNvSpPr>
          <p:nvPr>
            <p:ph type="dt" idx="1"/>
          </p:nvPr>
        </p:nvSpPr>
        <p:spPr>
          <a:xfrm>
            <a:off x="3884613" y="0"/>
            <a:ext cx="2971800" cy="464741"/>
          </a:xfrm>
          <a:prstGeom prst="rect">
            <a:avLst/>
          </a:prstGeom>
        </p:spPr>
        <p:txBody>
          <a:bodyPr vert="horz" lIns="91440" tIns="45720" rIns="91440" bIns="45720" rtlCol="0"/>
          <a:lstStyle>
            <a:lvl1pPr algn="r">
              <a:defRPr sz="1200"/>
            </a:lvl1pPr>
          </a:lstStyle>
          <a:p>
            <a:fld id="{28718D80-C9E1-471B-9722-96957FA84DB3}" type="datetimeFigureOut">
              <a:rPr lang="en-CA" smtClean="0"/>
              <a:t>2013-12-18</a:t>
            </a:fld>
            <a:endParaRPr lang="en-CA"/>
          </a:p>
        </p:txBody>
      </p:sp>
      <p:sp>
        <p:nvSpPr>
          <p:cNvPr id="4" name="Folienbildplatzhalt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n-CA"/>
          </a:p>
        </p:txBody>
      </p:sp>
      <p:sp>
        <p:nvSpPr>
          <p:cNvPr id="5" name="Notizenplatzhalter 4"/>
          <p:cNvSpPr>
            <a:spLocks noGrp="1"/>
          </p:cNvSpPr>
          <p:nvPr>
            <p:ph type="body" sz="quarter" idx="3"/>
          </p:nvPr>
        </p:nvSpPr>
        <p:spPr>
          <a:xfrm>
            <a:off x="685800" y="4415036"/>
            <a:ext cx="5486400" cy="4182666"/>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CA"/>
          </a:p>
        </p:txBody>
      </p:sp>
      <p:sp>
        <p:nvSpPr>
          <p:cNvPr id="6" name="Fußzeilenplatzhalter 5"/>
          <p:cNvSpPr>
            <a:spLocks noGrp="1"/>
          </p:cNvSpPr>
          <p:nvPr>
            <p:ph type="ftr" sz="quarter" idx="4"/>
          </p:nvPr>
        </p:nvSpPr>
        <p:spPr>
          <a:xfrm>
            <a:off x="0" y="8828459"/>
            <a:ext cx="2971800" cy="464741"/>
          </a:xfrm>
          <a:prstGeom prst="rect">
            <a:avLst/>
          </a:prstGeom>
        </p:spPr>
        <p:txBody>
          <a:bodyPr vert="horz" lIns="91440" tIns="45720" rIns="91440" bIns="45720" rtlCol="0" anchor="b"/>
          <a:lstStyle>
            <a:lvl1pPr algn="l">
              <a:defRPr sz="1200"/>
            </a:lvl1pPr>
          </a:lstStyle>
          <a:p>
            <a:endParaRPr lang="en-CA"/>
          </a:p>
        </p:txBody>
      </p:sp>
      <p:sp>
        <p:nvSpPr>
          <p:cNvPr id="7" name="Foliennummernplatzhalter 6"/>
          <p:cNvSpPr>
            <a:spLocks noGrp="1"/>
          </p:cNvSpPr>
          <p:nvPr>
            <p:ph type="sldNum" sz="quarter" idx="5"/>
          </p:nvPr>
        </p:nvSpPr>
        <p:spPr>
          <a:xfrm>
            <a:off x="3884613" y="8828459"/>
            <a:ext cx="2971800" cy="464741"/>
          </a:xfrm>
          <a:prstGeom prst="rect">
            <a:avLst/>
          </a:prstGeom>
        </p:spPr>
        <p:txBody>
          <a:bodyPr vert="horz" lIns="91440" tIns="45720" rIns="91440" bIns="45720" rtlCol="0" anchor="b"/>
          <a:lstStyle>
            <a:lvl1pPr algn="r">
              <a:defRPr sz="1200"/>
            </a:lvl1pPr>
          </a:lstStyle>
          <a:p>
            <a:fld id="{BC3F5D91-BC07-4F6E-86D4-F52064E0E873}" type="slidenum">
              <a:rPr lang="en-CA" smtClean="0"/>
              <a:t>‹#›</a:t>
            </a:fld>
            <a:endParaRPr lang="en-CA"/>
          </a:p>
        </p:txBody>
      </p:sp>
    </p:spTree>
    <p:extLst>
      <p:ext uri="{BB962C8B-B14F-4D97-AF65-F5344CB8AC3E}">
        <p14:creationId xmlns:p14="http://schemas.microsoft.com/office/powerpoint/2010/main" val="572184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CA" dirty="0"/>
          </a:p>
        </p:txBody>
      </p:sp>
      <p:sp>
        <p:nvSpPr>
          <p:cNvPr id="4" name="Foliennummernplatzhalter 3"/>
          <p:cNvSpPr>
            <a:spLocks noGrp="1"/>
          </p:cNvSpPr>
          <p:nvPr>
            <p:ph type="sldNum" sz="quarter" idx="10"/>
          </p:nvPr>
        </p:nvSpPr>
        <p:spPr/>
        <p:txBody>
          <a:bodyPr/>
          <a:lstStyle/>
          <a:p>
            <a:fld id="{BC3F5D91-BC07-4F6E-86D4-F52064E0E873}" type="slidenum">
              <a:rPr lang="en-CA" smtClean="0"/>
              <a:t>1</a:t>
            </a:fld>
            <a:endParaRPr lang="en-CA"/>
          </a:p>
        </p:txBody>
      </p:sp>
    </p:spTree>
    <p:extLst>
      <p:ext uri="{BB962C8B-B14F-4D97-AF65-F5344CB8AC3E}">
        <p14:creationId xmlns:p14="http://schemas.microsoft.com/office/powerpoint/2010/main" val="28683974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Robust</a:t>
            </a:r>
            <a:r>
              <a:rPr lang="en-US" baseline="0" dirty="0" smtClean="0"/>
              <a:t> navigation must preform well in different environments. </a:t>
            </a:r>
            <a:br>
              <a:rPr lang="en-US" baseline="0" dirty="0" smtClean="0"/>
            </a:br>
            <a:r>
              <a:rPr lang="en-US" baseline="0" dirty="0" smtClean="0"/>
              <a:t/>
            </a:r>
            <a:br>
              <a:rPr lang="en-US" baseline="0" dirty="0" smtClean="0"/>
            </a:br>
            <a:r>
              <a:rPr lang="en-US" baseline="0" dirty="0" smtClean="0"/>
              <a:t>Here are two nearby environments. </a:t>
            </a:r>
            <a:br>
              <a:rPr lang="en-US" baseline="0" dirty="0" smtClean="0"/>
            </a:br>
            <a:r>
              <a:rPr lang="en-US" baseline="0" dirty="0" smtClean="0"/>
              <a:t/>
            </a:r>
            <a:br>
              <a:rPr lang="en-US" baseline="0" dirty="0" smtClean="0"/>
            </a:br>
            <a:r>
              <a:rPr lang="en-US" baseline="0" dirty="0" smtClean="0"/>
              <a:t>In which do you think the robot got lost?</a:t>
            </a:r>
            <a:br>
              <a:rPr lang="en-US" baseline="0" dirty="0" smtClean="0"/>
            </a:br>
            <a:r>
              <a:rPr lang="en-US" baseline="0" dirty="0" smtClean="0"/>
              <a:t/>
            </a:r>
            <a:br>
              <a:rPr lang="en-US" baseline="0" dirty="0" smtClean="0"/>
            </a:br>
            <a:r>
              <a:rPr lang="en-US" baseline="0" dirty="0" smtClean="0"/>
              <a:t>The image on the right is the hallway, where 4 similar corridors meet. While mapping a delivery crew brought in two pallets of beer to the </a:t>
            </a:r>
            <a:r>
              <a:rPr lang="en-US" baseline="0" dirty="0" err="1" smtClean="0"/>
              <a:t>Asta</a:t>
            </a:r>
            <a:r>
              <a:rPr lang="en-US" baseline="0" dirty="0" smtClean="0"/>
              <a:t> storage room. </a:t>
            </a:r>
          </a:p>
          <a:p>
            <a:r>
              <a:rPr lang="en-US" baseline="0" dirty="0" smtClean="0"/>
              <a:t>The hallways are all so similar, and the laser range only long enough to see some of the sides of the corridor it was lost.</a:t>
            </a:r>
          </a:p>
          <a:p>
            <a:endParaRPr lang="en-US" baseline="0" dirty="0" smtClean="0"/>
          </a:p>
          <a:p>
            <a:r>
              <a:rPr lang="en-US" baseline="0" dirty="0" smtClean="0"/>
              <a:t>In the C025 lab, there are enough unique shapes for the localization to work well. </a:t>
            </a:r>
            <a:endParaRPr lang="en-US" dirty="0"/>
          </a:p>
        </p:txBody>
      </p:sp>
      <p:sp>
        <p:nvSpPr>
          <p:cNvPr id="4" name="Slide Number Placeholder 3"/>
          <p:cNvSpPr>
            <a:spLocks noGrp="1"/>
          </p:cNvSpPr>
          <p:nvPr>
            <p:ph type="sldNum" sz="quarter" idx="10"/>
          </p:nvPr>
        </p:nvSpPr>
        <p:spPr/>
        <p:txBody>
          <a:bodyPr/>
          <a:lstStyle/>
          <a:p>
            <a:fld id="{BC3F5D91-BC07-4F6E-86D4-F52064E0E873}" type="slidenum">
              <a:rPr lang="en-CA" smtClean="0"/>
              <a:t>10</a:t>
            </a:fld>
            <a:endParaRPr lang="en-CA"/>
          </a:p>
        </p:txBody>
      </p:sp>
    </p:spTree>
    <p:extLst>
      <p:ext uri="{BB962C8B-B14F-4D97-AF65-F5344CB8AC3E}">
        <p14:creationId xmlns:p14="http://schemas.microsoft.com/office/powerpoint/2010/main" val="38721485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CA"/>
          </a:p>
        </p:txBody>
      </p:sp>
      <p:sp>
        <p:nvSpPr>
          <p:cNvPr id="4" name="Foliennummernplatzhalter 3"/>
          <p:cNvSpPr>
            <a:spLocks noGrp="1"/>
          </p:cNvSpPr>
          <p:nvPr>
            <p:ph type="sldNum" sz="quarter" idx="10"/>
          </p:nvPr>
        </p:nvSpPr>
        <p:spPr/>
        <p:txBody>
          <a:bodyPr/>
          <a:lstStyle/>
          <a:p>
            <a:fld id="{BC3F5D91-BC07-4F6E-86D4-F52064E0E873}" type="slidenum">
              <a:rPr lang="en-CA" smtClean="0"/>
              <a:t>11</a:t>
            </a:fld>
            <a:endParaRPr lang="en-CA"/>
          </a:p>
        </p:txBody>
      </p:sp>
    </p:spTree>
    <p:extLst>
      <p:ext uri="{BB962C8B-B14F-4D97-AF65-F5344CB8AC3E}">
        <p14:creationId xmlns:p14="http://schemas.microsoft.com/office/powerpoint/2010/main" val="3171715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CA" dirty="0" smtClean="0"/>
              <a:t>1:</a:t>
            </a:r>
          </a:p>
          <a:p>
            <a:r>
              <a:rPr lang="en-CA" dirty="0" smtClean="0"/>
              <a:t>Navigation is moving from one location</a:t>
            </a:r>
            <a:r>
              <a:rPr lang="en-CA" baseline="0" dirty="0" smtClean="0"/>
              <a:t> to the other. </a:t>
            </a:r>
          </a:p>
          <a:p>
            <a:r>
              <a:rPr lang="en-CA" baseline="0" dirty="0" smtClean="0"/>
              <a:t>In the general case, Navigation is moving from one state to another state. This means not just one location to another, but can include one arm configuration to another. </a:t>
            </a:r>
          </a:p>
          <a:p>
            <a:r>
              <a:rPr lang="en-CA" baseline="0" dirty="0" smtClean="0"/>
              <a:t>2:</a:t>
            </a:r>
          </a:p>
          <a:p>
            <a:r>
              <a:rPr lang="en-CA" baseline="0" dirty="0" smtClean="0"/>
              <a:t>We will consider robot navigation to be the position component of navigation, and navigation of a manipulator to be Arm Navigation. </a:t>
            </a:r>
            <a:br>
              <a:rPr lang="en-CA" baseline="0" dirty="0" smtClean="0"/>
            </a:br>
            <a:r>
              <a:rPr lang="en-CA" baseline="0" dirty="0" smtClean="0"/>
              <a:t>But of course, Mobile Manipulation requires both components to work together.</a:t>
            </a:r>
          </a:p>
          <a:p>
            <a:r>
              <a:rPr lang="en-CA" baseline="0" dirty="0" smtClean="0"/>
              <a:t>3: </a:t>
            </a:r>
          </a:p>
          <a:p>
            <a:r>
              <a:rPr lang="en-CA" baseline="0" dirty="0" smtClean="0"/>
              <a:t>Because in order for a robot to do something it needs to get there. Until now, robots have worked in controlled environments in factories behind safety cages.</a:t>
            </a:r>
          </a:p>
          <a:p>
            <a:r>
              <a:rPr lang="en-CA" baseline="0" dirty="0" smtClean="0"/>
              <a:t>Robots are becoming main stream, you can pick them up in shops. But these are very “specialized” which don’t preform general tasks, and operate under strict assumptions. </a:t>
            </a:r>
          </a:p>
        </p:txBody>
      </p:sp>
      <p:sp>
        <p:nvSpPr>
          <p:cNvPr id="4" name="Foliennummernplatzhalter 3"/>
          <p:cNvSpPr>
            <a:spLocks noGrp="1"/>
          </p:cNvSpPr>
          <p:nvPr>
            <p:ph type="sldNum" sz="quarter" idx="10"/>
          </p:nvPr>
        </p:nvSpPr>
        <p:spPr/>
        <p:txBody>
          <a:bodyPr/>
          <a:lstStyle/>
          <a:p>
            <a:fld id="{BC3F5D91-BC07-4F6E-86D4-F52064E0E873}" type="slidenum">
              <a:rPr lang="en-CA" smtClean="0"/>
              <a:t>2</a:t>
            </a:fld>
            <a:endParaRPr lang="en-CA"/>
          </a:p>
        </p:txBody>
      </p:sp>
    </p:spTree>
    <p:extLst>
      <p:ext uri="{BB962C8B-B14F-4D97-AF65-F5344CB8AC3E}">
        <p14:creationId xmlns:p14="http://schemas.microsoft.com/office/powerpoint/2010/main" val="15176187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CA" dirty="0" smtClean="0"/>
              <a:t>1:</a:t>
            </a:r>
          </a:p>
          <a:p>
            <a:r>
              <a:rPr lang="en-CA" dirty="0" smtClean="0"/>
              <a:t>Robustness</a:t>
            </a:r>
            <a:r>
              <a:rPr lang="en-CA" baseline="0" dirty="0" smtClean="0"/>
              <a:t> is the ability to overcome the unforeseen, not just to expect the unexpected but to handle the unexpected well.</a:t>
            </a:r>
          </a:p>
          <a:p>
            <a:r>
              <a:rPr lang="en-CA" baseline="0" dirty="0" smtClean="0"/>
              <a:t>2: </a:t>
            </a:r>
          </a:p>
          <a:p>
            <a:r>
              <a:rPr lang="en-CA" baseline="0" dirty="0" smtClean="0"/>
              <a:t>Most Navigation solutions have been tuned to some environment, when comparing navigation solutions we need to know where it was expected to be used.</a:t>
            </a:r>
          </a:p>
          <a:p>
            <a:r>
              <a:rPr lang="en-CA" baseline="0" dirty="0" smtClean="0"/>
              <a:t>3: </a:t>
            </a:r>
          </a:p>
          <a:p>
            <a:r>
              <a:rPr lang="en-CA" baseline="0" dirty="0" smtClean="0"/>
              <a:t>What we’re interested in, is how navigation systems perform in different situations for which they were not explicitly designed.</a:t>
            </a:r>
          </a:p>
          <a:p>
            <a:r>
              <a:rPr lang="en-CA" baseline="0" dirty="0" smtClean="0"/>
              <a:t>4:</a:t>
            </a:r>
          </a:p>
          <a:p>
            <a:r>
              <a:rPr lang="en-CA" baseline="0" dirty="0" smtClean="0"/>
              <a:t>It is hard to determine a situation that the navigation system hasn’t been designed and then test it’s performance in such a situation. Because this could lead to the temptation to over-tune the system.</a:t>
            </a:r>
          </a:p>
          <a:p>
            <a:r>
              <a:rPr lang="en-CA" baseline="0" dirty="0" smtClean="0"/>
              <a:t>Robust systems should not be tuned to handle every situation, ideally they should be simple and tuned to handle any situation.</a:t>
            </a:r>
            <a:endParaRPr lang="en-CA" dirty="0"/>
          </a:p>
        </p:txBody>
      </p:sp>
      <p:sp>
        <p:nvSpPr>
          <p:cNvPr id="4" name="Foliennummernplatzhalter 3"/>
          <p:cNvSpPr>
            <a:spLocks noGrp="1"/>
          </p:cNvSpPr>
          <p:nvPr>
            <p:ph type="sldNum" sz="quarter" idx="10"/>
          </p:nvPr>
        </p:nvSpPr>
        <p:spPr/>
        <p:txBody>
          <a:bodyPr/>
          <a:lstStyle/>
          <a:p>
            <a:fld id="{BC3F5D91-BC07-4F6E-86D4-F52064E0E873}" type="slidenum">
              <a:rPr lang="en-CA" smtClean="0"/>
              <a:t>3</a:t>
            </a:fld>
            <a:endParaRPr lang="en-CA"/>
          </a:p>
        </p:txBody>
      </p:sp>
    </p:spTree>
    <p:extLst>
      <p:ext uri="{BB962C8B-B14F-4D97-AF65-F5344CB8AC3E}">
        <p14:creationId xmlns:p14="http://schemas.microsoft.com/office/powerpoint/2010/main" val="3937107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CA" dirty="0" smtClean="0"/>
              <a:t>1:</a:t>
            </a:r>
          </a:p>
          <a:p>
            <a:r>
              <a:rPr lang="en-CA" dirty="0" smtClean="0"/>
              <a:t>As humans, we see</a:t>
            </a:r>
            <a:r>
              <a:rPr lang="en-CA" baseline="0" dirty="0" smtClean="0"/>
              <a:t> robotics entering the main stream. </a:t>
            </a:r>
            <a:br>
              <a:rPr lang="en-CA" baseline="0" dirty="0" smtClean="0"/>
            </a:br>
            <a:r>
              <a:rPr lang="en-CA" baseline="0" dirty="0" smtClean="0"/>
              <a:t>- In the last few months, one internet giant has purchased several robotics companies for multi-millions of dollars. </a:t>
            </a:r>
          </a:p>
          <a:p>
            <a:r>
              <a:rPr lang="en-CA" baseline="0" dirty="0" smtClean="0"/>
              <a:t>- One online retailer has spent a lot of money for a general system in their warehouses, and have now announced a delivery system for urban areas involving flying robots. </a:t>
            </a:r>
          </a:p>
          <a:p>
            <a:r>
              <a:rPr lang="en-CA" baseline="0" dirty="0" smtClean="0"/>
              <a:t>- A well know MP3 producer is quietly spending billions of dollars investing in robotics companies to speed up their production line.</a:t>
            </a:r>
          </a:p>
          <a:p>
            <a:r>
              <a:rPr lang="en-CA" baseline="0" dirty="0" smtClean="0"/>
              <a:t>As Robots start to enter our lives, we want to know that they are safe. And that we are not in danger. </a:t>
            </a:r>
          </a:p>
          <a:p>
            <a:r>
              <a:rPr lang="en-CA" baseline="0" dirty="0" smtClean="0"/>
              <a:t>2: </a:t>
            </a:r>
          </a:p>
          <a:p>
            <a:r>
              <a:rPr lang="en-CA" baseline="0" dirty="0" smtClean="0"/>
              <a:t>It doesn’t matter which area of robotics you’re entering, your components will fail if the robot can not get to where it needs to be to do what you want it to do.</a:t>
            </a:r>
          </a:p>
          <a:p>
            <a:r>
              <a:rPr lang="en-CA" baseline="0" dirty="0" smtClean="0"/>
              <a:t>The navigation is the backbone of mobile robotic systems. </a:t>
            </a:r>
          </a:p>
          <a:p>
            <a:r>
              <a:rPr lang="en-CA" baseline="0" dirty="0" smtClean="0"/>
              <a:t>3: </a:t>
            </a:r>
          </a:p>
          <a:p>
            <a:r>
              <a:rPr lang="en-CA" baseline="0" dirty="0" smtClean="0"/>
              <a:t>Lets go back to one of the above examples: </a:t>
            </a:r>
          </a:p>
          <a:p>
            <a:r>
              <a:rPr lang="en-CA" baseline="0" dirty="0" smtClean="0"/>
              <a:t>How much does it cost an internet giant to drive cars autonomously? </a:t>
            </a:r>
            <a:br>
              <a:rPr lang="en-CA" baseline="0" dirty="0" smtClean="0"/>
            </a:br>
            <a:r>
              <a:rPr lang="en-CA" baseline="0" dirty="0" smtClean="0"/>
              <a:t>Business Insider.com reports Google’s self driving Lexus RX450h costs over 300,000$ in hardware. 45,000$ for the car, and another 250,000$ in sensors and computers.</a:t>
            </a:r>
          </a:p>
          <a:p>
            <a:r>
              <a:rPr lang="en-CA" baseline="0" dirty="0" smtClean="0"/>
              <a:t>But it can be done cheaper. It has been done for 4,000$ by this years winner of the Intel International Science and Engineering Fair, 19 year old </a:t>
            </a:r>
            <a:r>
              <a:rPr lang="en-CA" baseline="0" dirty="0" err="1" smtClean="0"/>
              <a:t>Ionut</a:t>
            </a:r>
            <a:r>
              <a:rPr lang="en-CA" baseline="0" dirty="0" smtClean="0"/>
              <a:t> </a:t>
            </a:r>
            <a:r>
              <a:rPr lang="en-CA" baseline="0" dirty="0" err="1" smtClean="0"/>
              <a:t>Budisteanu</a:t>
            </a:r>
            <a:r>
              <a:rPr lang="en-CA" baseline="0" dirty="0" smtClean="0"/>
              <a:t> from Romania.</a:t>
            </a:r>
          </a:p>
          <a:p>
            <a:r>
              <a:rPr lang="en-CA" baseline="0" dirty="0" smtClean="0"/>
              <a:t>But it brings us back to safety concerns and robustness. And getting the system approved for use outside of the lab. </a:t>
            </a:r>
          </a:p>
        </p:txBody>
      </p:sp>
      <p:sp>
        <p:nvSpPr>
          <p:cNvPr id="4" name="Foliennummernplatzhalter 3"/>
          <p:cNvSpPr>
            <a:spLocks noGrp="1"/>
          </p:cNvSpPr>
          <p:nvPr>
            <p:ph type="sldNum" sz="quarter" idx="10"/>
          </p:nvPr>
        </p:nvSpPr>
        <p:spPr/>
        <p:txBody>
          <a:bodyPr/>
          <a:lstStyle/>
          <a:p>
            <a:fld id="{BC3F5D91-BC07-4F6E-86D4-F52064E0E873}" type="slidenum">
              <a:rPr lang="en-CA" smtClean="0"/>
              <a:t>4</a:t>
            </a:fld>
            <a:endParaRPr lang="en-CA"/>
          </a:p>
        </p:txBody>
      </p:sp>
    </p:spTree>
    <p:extLst>
      <p:ext uri="{BB962C8B-B14F-4D97-AF65-F5344CB8AC3E}">
        <p14:creationId xmlns:p14="http://schemas.microsoft.com/office/powerpoint/2010/main" val="4105491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CA" dirty="0" smtClean="0"/>
              <a:t>1:</a:t>
            </a:r>
          </a:p>
          <a:p>
            <a:r>
              <a:rPr lang="en-CA" dirty="0" smtClean="0"/>
              <a:t>Dynamic:</a:t>
            </a:r>
            <a:r>
              <a:rPr lang="en-CA" baseline="0" dirty="0" smtClean="0"/>
              <a:t> </a:t>
            </a:r>
          </a:p>
          <a:p>
            <a:r>
              <a:rPr lang="en-CA" baseline="0" dirty="0" smtClean="0"/>
              <a:t>Environments are constantly changing, and not always in predictable ways. </a:t>
            </a:r>
          </a:p>
          <a:p>
            <a:pPr marL="171450" indent="-171450">
              <a:buFont typeface="Arial" panose="020B0604020202020204" pitchFamily="34" charset="0"/>
              <a:buChar char="•"/>
            </a:pPr>
            <a:r>
              <a:rPr lang="en-CA" baseline="0" dirty="0" smtClean="0"/>
              <a:t>On a North American Highway, cars usually driver the speed limit or +10. </a:t>
            </a:r>
          </a:p>
          <a:p>
            <a:pPr marL="171450" indent="-171450">
              <a:buFont typeface="Arial" panose="020B0604020202020204" pitchFamily="34" charset="0"/>
              <a:buChar char="•"/>
            </a:pPr>
            <a:r>
              <a:rPr lang="en-CA" baseline="0" dirty="0" smtClean="0"/>
              <a:t>Everyone drives the same speed, everyone uses automatic transmissions and most people use cruise control. </a:t>
            </a:r>
          </a:p>
          <a:p>
            <a:pPr marL="171450" indent="-171450">
              <a:buFont typeface="Arial" panose="020B0604020202020204" pitchFamily="34" charset="0"/>
              <a:buChar char="•"/>
            </a:pPr>
            <a:r>
              <a:rPr lang="en-CA" baseline="0" dirty="0" smtClean="0"/>
              <a:t>The system is in motion, but the dynamics are quite predictable. </a:t>
            </a:r>
          </a:p>
          <a:p>
            <a:pPr marL="171450" indent="-171450">
              <a:buFont typeface="Arial" panose="020B0604020202020204" pitchFamily="34" charset="0"/>
              <a:buChar char="•"/>
            </a:pPr>
            <a:r>
              <a:rPr lang="en-CA" baseline="0" dirty="0" smtClean="0"/>
              <a:t>No matter how many lanes there are majority of the cars travel the same speed. </a:t>
            </a:r>
          </a:p>
          <a:p>
            <a:pPr marL="0" indent="0">
              <a:buFont typeface="Arial" panose="020B0604020202020204" pitchFamily="34" charset="0"/>
              <a:buNone/>
            </a:pPr>
            <a:r>
              <a:rPr lang="en-CA" baseline="0" dirty="0" smtClean="0"/>
              <a:t>Compare this to a three lane German autobahn. </a:t>
            </a:r>
          </a:p>
          <a:p>
            <a:pPr marL="171450" indent="-171450">
              <a:buFont typeface="Arial" panose="020B0604020202020204" pitchFamily="34" charset="0"/>
              <a:buChar char="•"/>
            </a:pPr>
            <a:r>
              <a:rPr lang="en-CA" baseline="0" dirty="0" smtClean="0"/>
              <a:t>The right lane is full of trucks, travelling between 80-100 km/h. </a:t>
            </a:r>
          </a:p>
          <a:p>
            <a:pPr marL="171450" indent="-171450">
              <a:buFont typeface="Arial" panose="020B0604020202020204" pitchFamily="34" charset="0"/>
              <a:buChar char="•"/>
            </a:pPr>
            <a:r>
              <a:rPr lang="en-CA" baseline="0" dirty="0" smtClean="0"/>
              <a:t>The middle is full of cars travelling 120-140 km/h</a:t>
            </a:r>
          </a:p>
          <a:p>
            <a:pPr marL="171450" indent="-171450">
              <a:buFont typeface="Arial" panose="020B0604020202020204" pitchFamily="34" charset="0"/>
              <a:buChar char="•"/>
            </a:pPr>
            <a:r>
              <a:rPr lang="en-CA" baseline="0" dirty="0" smtClean="0"/>
              <a:t>The left lane is for cars who can really move. With the right car you can get well over 200 km/h, twice as fast as the cars two lanes over. </a:t>
            </a:r>
          </a:p>
          <a:p>
            <a:pPr marL="0" indent="0">
              <a:buFont typeface="Arial" panose="020B0604020202020204" pitchFamily="34" charset="0"/>
              <a:buNone/>
            </a:pPr>
            <a:endParaRPr lang="en-CA" baseline="0" dirty="0" smtClean="0"/>
          </a:p>
          <a:p>
            <a:pPr marL="0" indent="0">
              <a:buFont typeface="Arial" panose="020B0604020202020204" pitchFamily="34" charset="0"/>
              <a:buNone/>
            </a:pPr>
            <a:r>
              <a:rPr lang="en-CA" baseline="0" dirty="0" smtClean="0"/>
              <a:t>Time variant: </a:t>
            </a:r>
          </a:p>
          <a:p>
            <a:pPr marL="171450" indent="-171450">
              <a:buFont typeface="Arial" panose="020B0604020202020204" pitchFamily="34" charset="0"/>
              <a:buChar char="•"/>
            </a:pPr>
            <a:r>
              <a:rPr lang="en-CA" baseline="0" dirty="0" smtClean="0"/>
              <a:t>Lets take the nearby HUMA </a:t>
            </a:r>
            <a:r>
              <a:rPr lang="en-CA" baseline="0" dirty="0" err="1" smtClean="0"/>
              <a:t>Markt</a:t>
            </a:r>
            <a:r>
              <a:rPr lang="en-CA" baseline="0" dirty="0" smtClean="0"/>
              <a:t>, how does the navigation system preform now that there will be construction for the next few months?</a:t>
            </a:r>
          </a:p>
          <a:p>
            <a:pPr marL="171450" indent="-171450">
              <a:buFont typeface="Arial" panose="020B0604020202020204" pitchFamily="34" charset="0"/>
              <a:buChar char="•"/>
            </a:pPr>
            <a:endParaRPr lang="en-CA" baseline="0" dirty="0" smtClean="0"/>
          </a:p>
          <a:p>
            <a:pPr marL="0" indent="0">
              <a:buFont typeface="Arial" panose="020B0604020202020204" pitchFamily="34" charset="0"/>
              <a:buNone/>
            </a:pPr>
            <a:r>
              <a:rPr lang="en-CA" baseline="0" dirty="0" smtClean="0"/>
              <a:t>Shared: </a:t>
            </a:r>
          </a:p>
          <a:p>
            <a:pPr marL="171450" indent="-171450">
              <a:buFont typeface="Arial" panose="020B0604020202020204" pitchFamily="34" charset="0"/>
              <a:buChar char="•"/>
            </a:pPr>
            <a:r>
              <a:rPr lang="en-CA" baseline="0" dirty="0" smtClean="0"/>
              <a:t>How well does the system react with humans or other robots?</a:t>
            </a:r>
          </a:p>
          <a:p>
            <a:pPr marL="171450" indent="-171450">
              <a:buFontTx/>
              <a:buChar char="-"/>
            </a:pPr>
            <a:endParaRPr lang="en-CA" dirty="0"/>
          </a:p>
        </p:txBody>
      </p:sp>
      <p:sp>
        <p:nvSpPr>
          <p:cNvPr id="4" name="Foliennummernplatzhalter 3"/>
          <p:cNvSpPr>
            <a:spLocks noGrp="1"/>
          </p:cNvSpPr>
          <p:nvPr>
            <p:ph type="sldNum" sz="quarter" idx="10"/>
          </p:nvPr>
        </p:nvSpPr>
        <p:spPr/>
        <p:txBody>
          <a:bodyPr/>
          <a:lstStyle/>
          <a:p>
            <a:fld id="{BC3F5D91-BC07-4F6E-86D4-F52064E0E873}" type="slidenum">
              <a:rPr lang="en-CA" smtClean="0"/>
              <a:t>5</a:t>
            </a:fld>
            <a:endParaRPr lang="en-CA"/>
          </a:p>
        </p:txBody>
      </p:sp>
    </p:spTree>
    <p:extLst>
      <p:ext uri="{BB962C8B-B14F-4D97-AF65-F5344CB8AC3E}">
        <p14:creationId xmlns:p14="http://schemas.microsoft.com/office/powerpoint/2010/main" val="2944822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CA" dirty="0" smtClean="0"/>
              <a:t>This</a:t>
            </a:r>
            <a:r>
              <a:rPr lang="en-CA" baseline="0" dirty="0" smtClean="0"/>
              <a:t> is an overview of a simple navigation system. </a:t>
            </a:r>
            <a:br>
              <a:rPr lang="en-CA" baseline="0" dirty="0" smtClean="0"/>
            </a:br>
            <a:endParaRPr lang="en-CA" baseline="0" dirty="0"/>
          </a:p>
          <a:p>
            <a:r>
              <a:rPr lang="en-CA" baseline="0" dirty="0" smtClean="0"/>
              <a:t>The system has requirements. This are specifications given to the system.</a:t>
            </a:r>
          </a:p>
          <a:p>
            <a:endParaRPr lang="en-CA" baseline="0" dirty="0" smtClean="0"/>
          </a:p>
          <a:p>
            <a:r>
              <a:rPr lang="en-CA" baseline="0" dirty="0" smtClean="0"/>
              <a:t>The system has components which contain the algorithms.</a:t>
            </a:r>
          </a:p>
          <a:p>
            <a:pPr marL="171450" indent="-171450">
              <a:buFont typeface="Arial"/>
              <a:buChar char="•"/>
            </a:pPr>
            <a:r>
              <a:rPr lang="en-CA" baseline="0" dirty="0" smtClean="0"/>
              <a:t>This is where the important stuff actually happens. </a:t>
            </a:r>
          </a:p>
          <a:p>
            <a:endParaRPr lang="en-CA" baseline="0" dirty="0" smtClean="0"/>
          </a:p>
          <a:p>
            <a:r>
              <a:rPr lang="en-CA" baseline="0" dirty="0" smtClean="0"/>
              <a:t>And the system has ways to represent it’s knowledge.</a:t>
            </a:r>
          </a:p>
          <a:p>
            <a:endParaRPr lang="en-CA" baseline="0" dirty="0" smtClean="0"/>
          </a:p>
          <a:p>
            <a:r>
              <a:rPr lang="en-CA" baseline="0" dirty="0" smtClean="0"/>
              <a:t>Knowledge and Algorithms should be separated, but they are closely related. Some algorithms can perform better depending on how the knowledge is represented.</a:t>
            </a:r>
          </a:p>
        </p:txBody>
      </p:sp>
      <p:sp>
        <p:nvSpPr>
          <p:cNvPr id="4" name="Foliennummernplatzhalter 3"/>
          <p:cNvSpPr>
            <a:spLocks noGrp="1"/>
          </p:cNvSpPr>
          <p:nvPr>
            <p:ph type="sldNum" sz="quarter" idx="10"/>
          </p:nvPr>
        </p:nvSpPr>
        <p:spPr/>
        <p:txBody>
          <a:bodyPr/>
          <a:lstStyle/>
          <a:p>
            <a:fld id="{BC3F5D91-BC07-4F6E-86D4-F52064E0E873}" type="slidenum">
              <a:rPr lang="en-CA" smtClean="0"/>
              <a:t>6</a:t>
            </a:fld>
            <a:endParaRPr lang="en-CA"/>
          </a:p>
        </p:txBody>
      </p:sp>
    </p:spTree>
    <p:extLst>
      <p:ext uri="{BB962C8B-B14F-4D97-AF65-F5344CB8AC3E}">
        <p14:creationId xmlns:p14="http://schemas.microsoft.com/office/powerpoint/2010/main" val="34431644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CA" dirty="0" smtClean="0"/>
              <a:t>The most</a:t>
            </a:r>
            <a:r>
              <a:rPr lang="en-CA" baseline="0" dirty="0" smtClean="0"/>
              <a:t> important requirement a robot navigation system must preform is move from one location to another.</a:t>
            </a:r>
            <a:endParaRPr lang="en-CA" dirty="0"/>
          </a:p>
        </p:txBody>
      </p:sp>
      <p:sp>
        <p:nvSpPr>
          <p:cNvPr id="4" name="Foliennummernplatzhalter 3"/>
          <p:cNvSpPr>
            <a:spLocks noGrp="1"/>
          </p:cNvSpPr>
          <p:nvPr>
            <p:ph type="sldNum" sz="quarter" idx="10"/>
          </p:nvPr>
        </p:nvSpPr>
        <p:spPr/>
        <p:txBody>
          <a:bodyPr/>
          <a:lstStyle/>
          <a:p>
            <a:fld id="{BC3F5D91-BC07-4F6E-86D4-F52064E0E873}" type="slidenum">
              <a:rPr lang="en-CA" smtClean="0"/>
              <a:t>7</a:t>
            </a:fld>
            <a:endParaRPr lang="en-CA"/>
          </a:p>
        </p:txBody>
      </p:sp>
    </p:spTree>
    <p:extLst>
      <p:ext uri="{BB962C8B-B14F-4D97-AF65-F5344CB8AC3E}">
        <p14:creationId xmlns:p14="http://schemas.microsoft.com/office/powerpoint/2010/main" val="12019434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CA" dirty="0" smtClean="0"/>
              <a:t>The</a:t>
            </a:r>
            <a:r>
              <a:rPr lang="en-CA" baseline="0" dirty="0" smtClean="0"/>
              <a:t> components to the navigation system are the implementations of different algorithms</a:t>
            </a:r>
          </a:p>
          <a:p>
            <a:endParaRPr lang="en-CA" baseline="0" dirty="0" smtClean="0"/>
          </a:p>
          <a:p>
            <a:r>
              <a:rPr lang="en-CA" baseline="0" dirty="0" smtClean="0"/>
              <a:t>This is were some very important stuff happens. Like Localization.</a:t>
            </a:r>
          </a:p>
          <a:p>
            <a:r>
              <a:rPr lang="en-CA" baseline="0" dirty="0" smtClean="0"/>
              <a:t>There are different approaches here, but in this intro we don’t have time to get into details.</a:t>
            </a:r>
          </a:p>
          <a:p>
            <a:endParaRPr lang="en-CA" dirty="0"/>
          </a:p>
        </p:txBody>
      </p:sp>
      <p:sp>
        <p:nvSpPr>
          <p:cNvPr id="4" name="Foliennummernplatzhalter 3"/>
          <p:cNvSpPr>
            <a:spLocks noGrp="1"/>
          </p:cNvSpPr>
          <p:nvPr>
            <p:ph type="sldNum" sz="quarter" idx="10"/>
          </p:nvPr>
        </p:nvSpPr>
        <p:spPr/>
        <p:txBody>
          <a:bodyPr/>
          <a:lstStyle/>
          <a:p>
            <a:fld id="{BC3F5D91-BC07-4F6E-86D4-F52064E0E873}" type="slidenum">
              <a:rPr lang="en-CA" smtClean="0"/>
              <a:t>8</a:t>
            </a:fld>
            <a:endParaRPr lang="en-CA"/>
          </a:p>
        </p:txBody>
      </p:sp>
    </p:spTree>
    <p:extLst>
      <p:ext uri="{BB962C8B-B14F-4D97-AF65-F5344CB8AC3E}">
        <p14:creationId xmlns:p14="http://schemas.microsoft.com/office/powerpoint/2010/main" val="2291616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CA" dirty="0" smtClean="0"/>
              <a:t>Implementation </a:t>
            </a:r>
          </a:p>
          <a:p>
            <a:endParaRPr lang="en-CA" dirty="0" smtClean="0"/>
          </a:p>
          <a:p>
            <a:r>
              <a:rPr lang="en-CA" dirty="0" smtClean="0"/>
              <a:t>This is were the differ</a:t>
            </a:r>
            <a:r>
              <a:rPr lang="en-US" dirty="0" smtClean="0"/>
              <a:t>e</a:t>
            </a:r>
            <a:r>
              <a:rPr lang="en-CA" dirty="0" err="1" smtClean="0"/>
              <a:t>nt</a:t>
            </a:r>
            <a:r>
              <a:rPr lang="en-CA" dirty="0" smtClean="0"/>
              <a:t> algorithms interact</a:t>
            </a:r>
            <a:r>
              <a:rPr lang="en-CA" baseline="0" dirty="0" smtClean="0"/>
              <a:t> with the knowledge to preform the navigation task, and reach the goals</a:t>
            </a:r>
          </a:p>
          <a:p>
            <a:endParaRPr lang="en-CA" baseline="0" dirty="0" smtClean="0"/>
          </a:p>
          <a:p>
            <a:r>
              <a:rPr lang="en-CA" baseline="0" dirty="0" smtClean="0"/>
              <a:t>Some algorithms perform differently depending on the Navigation systems knowledge. </a:t>
            </a:r>
          </a:p>
          <a:p>
            <a:r>
              <a:rPr lang="en-CA" baseline="0" dirty="0" smtClean="0"/>
              <a:t>Localization and path planning involve different algorithms so we won’t get into details in this introduction.</a:t>
            </a:r>
          </a:p>
          <a:p>
            <a:endParaRPr lang="en-CA" baseline="0" dirty="0" smtClean="0"/>
          </a:p>
        </p:txBody>
      </p:sp>
      <p:sp>
        <p:nvSpPr>
          <p:cNvPr id="4" name="Foliennummernplatzhalter 3"/>
          <p:cNvSpPr>
            <a:spLocks noGrp="1"/>
          </p:cNvSpPr>
          <p:nvPr>
            <p:ph type="sldNum" sz="quarter" idx="10"/>
          </p:nvPr>
        </p:nvSpPr>
        <p:spPr/>
        <p:txBody>
          <a:bodyPr/>
          <a:lstStyle/>
          <a:p>
            <a:fld id="{BC3F5D91-BC07-4F6E-86D4-F52064E0E873}" type="slidenum">
              <a:rPr lang="en-CA" smtClean="0"/>
              <a:t>9</a:t>
            </a:fld>
            <a:endParaRPr lang="en-CA"/>
          </a:p>
        </p:txBody>
      </p:sp>
    </p:spTree>
    <p:extLst>
      <p:ext uri="{BB962C8B-B14F-4D97-AF65-F5344CB8AC3E}">
        <p14:creationId xmlns:p14="http://schemas.microsoft.com/office/powerpoint/2010/main" val="913440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CA" smtClean="0"/>
              <a:t>Click to edit Master subtitle style</a:t>
            </a:r>
            <a:endParaRPr kumimoji="0" lang="en-US"/>
          </a:p>
        </p:txBody>
      </p:sp>
      <p:sp>
        <p:nvSpPr>
          <p:cNvPr id="28" name="Date Placeholder 27"/>
          <p:cNvSpPr>
            <a:spLocks noGrp="1"/>
          </p:cNvSpPr>
          <p:nvPr>
            <p:ph type="dt" sz="half" idx="10"/>
          </p:nvPr>
        </p:nvSpPr>
        <p:spPr/>
        <p:txBody>
          <a:bodyPr/>
          <a:lstStyle/>
          <a:p>
            <a:fld id="{1CF399AE-86AA-4E19-9FDF-5536B088848C}" type="datetimeFigureOut">
              <a:rPr lang="en-CA" smtClean="0"/>
              <a:t>2013-12-18</a:t>
            </a:fld>
            <a:endParaRPr lang="en-CA"/>
          </a:p>
        </p:txBody>
      </p:sp>
      <p:sp>
        <p:nvSpPr>
          <p:cNvPr id="17" name="Footer Placeholder 16"/>
          <p:cNvSpPr>
            <a:spLocks noGrp="1"/>
          </p:cNvSpPr>
          <p:nvPr>
            <p:ph type="ftr" sz="quarter" idx="11"/>
          </p:nvPr>
        </p:nvSpPr>
        <p:spPr/>
        <p:txBody>
          <a:bodyPr/>
          <a:lstStyle/>
          <a:p>
            <a:endParaRPr lang="en-CA"/>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42324EF6-C43D-4192-B927-63CEC418828B}" type="slidenum">
              <a:rPr lang="en-CA" smtClean="0"/>
              <a:t>‹#›</a:t>
            </a:fld>
            <a:endParaRPr lang="en-CA"/>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CA"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CA"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CA" smtClean="0"/>
              <a:t>Click to edit Master text styles</a:t>
            </a:r>
          </a:p>
          <a:p>
            <a:pPr lvl="1" eaLnBrk="1" latinLnBrk="0" hangingPunct="1"/>
            <a:r>
              <a:rPr lang="en-CA" smtClean="0"/>
              <a:t>Second level</a:t>
            </a:r>
          </a:p>
          <a:p>
            <a:pPr lvl="2" eaLnBrk="1" latinLnBrk="0" hangingPunct="1"/>
            <a:r>
              <a:rPr lang="en-CA" smtClean="0"/>
              <a:t>Third level</a:t>
            </a:r>
          </a:p>
          <a:p>
            <a:pPr lvl="3" eaLnBrk="1" latinLnBrk="0" hangingPunct="1"/>
            <a:r>
              <a:rPr lang="en-CA" smtClean="0"/>
              <a:t>Fourth level</a:t>
            </a:r>
          </a:p>
          <a:p>
            <a:pPr lvl="4" eaLnBrk="1" latinLnBrk="0" hangingPunct="1"/>
            <a:r>
              <a:rPr lang="en-CA" smtClean="0"/>
              <a:t>Fifth level</a:t>
            </a:r>
            <a:endParaRPr kumimoji="0" lang="en-US"/>
          </a:p>
        </p:txBody>
      </p:sp>
      <p:sp>
        <p:nvSpPr>
          <p:cNvPr id="4" name="Date Placeholder 3"/>
          <p:cNvSpPr>
            <a:spLocks noGrp="1"/>
          </p:cNvSpPr>
          <p:nvPr>
            <p:ph type="dt" sz="half" idx="10"/>
          </p:nvPr>
        </p:nvSpPr>
        <p:spPr/>
        <p:txBody>
          <a:bodyPr/>
          <a:lstStyle/>
          <a:p>
            <a:fld id="{1CF399AE-86AA-4E19-9FDF-5536B088848C}" type="datetimeFigureOut">
              <a:rPr lang="en-CA" smtClean="0"/>
              <a:t>2013-12-18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2324EF6-C43D-4192-B927-63CEC418828B}" type="slidenum">
              <a:rPr lang="en-CA" smtClean="0"/>
              <a:t>‹#›</a:t>
            </a:fld>
            <a:endParaRPr lang="en-CA"/>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42324EF6-C43D-4192-B927-63CEC418828B}" type="slidenum">
              <a:rPr lang="en-CA" smtClean="0"/>
              <a:t>‹#›</a:t>
            </a:fld>
            <a:endParaRPr lang="en-CA"/>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CA" smtClean="0"/>
              <a:t>Click to edit Master text styles</a:t>
            </a:r>
          </a:p>
          <a:p>
            <a:pPr lvl="1" eaLnBrk="1" latinLnBrk="0" hangingPunct="1"/>
            <a:r>
              <a:rPr lang="en-CA" smtClean="0"/>
              <a:t>Second level</a:t>
            </a:r>
          </a:p>
          <a:p>
            <a:pPr lvl="2" eaLnBrk="1" latinLnBrk="0" hangingPunct="1"/>
            <a:r>
              <a:rPr lang="en-CA" smtClean="0"/>
              <a:t>Third level</a:t>
            </a:r>
          </a:p>
          <a:p>
            <a:pPr lvl="3" eaLnBrk="1" latinLnBrk="0" hangingPunct="1"/>
            <a:r>
              <a:rPr lang="en-CA" smtClean="0"/>
              <a:t>Fourth level</a:t>
            </a:r>
          </a:p>
          <a:p>
            <a:pPr lvl="4" eaLnBrk="1" latinLnBrk="0" hangingPunct="1"/>
            <a:r>
              <a:rPr lang="en-CA" smtClean="0"/>
              <a:t>Fifth level</a:t>
            </a:r>
            <a:endParaRPr kumimoji="0" lang="en-US"/>
          </a:p>
        </p:txBody>
      </p:sp>
      <p:sp>
        <p:nvSpPr>
          <p:cNvPr id="4" name="Date Placeholder 3"/>
          <p:cNvSpPr>
            <a:spLocks noGrp="1"/>
          </p:cNvSpPr>
          <p:nvPr>
            <p:ph type="dt" sz="half" idx="10"/>
          </p:nvPr>
        </p:nvSpPr>
        <p:spPr/>
        <p:txBody>
          <a:bodyPr/>
          <a:lstStyle/>
          <a:p>
            <a:fld id="{1CF399AE-86AA-4E19-9FDF-5536B088848C}" type="datetimeFigureOut">
              <a:rPr lang="en-CA" smtClean="0"/>
              <a:t>2013-12-18</a:t>
            </a:fld>
            <a:endParaRPr lang="en-CA"/>
          </a:p>
        </p:txBody>
      </p:sp>
      <p:sp>
        <p:nvSpPr>
          <p:cNvPr id="5" name="Footer Placeholder 4"/>
          <p:cNvSpPr>
            <a:spLocks noGrp="1"/>
          </p:cNvSpPr>
          <p:nvPr>
            <p:ph type="ftr" sz="quarter" idx="11"/>
          </p:nvPr>
        </p:nvSpPr>
        <p:spPr/>
        <p:txBody>
          <a:bodyPr/>
          <a:lstStyle/>
          <a:p>
            <a:endParaRPr lang="en-CA"/>
          </a:p>
        </p:txBody>
      </p:sp>
      <p:sp>
        <p:nvSpPr>
          <p:cNvPr id="2" name="Vertical Title 1"/>
          <p:cNvSpPr>
            <a:spLocks noGrp="1"/>
          </p:cNvSpPr>
          <p:nvPr>
            <p:ph type="title" orient="vert"/>
          </p:nvPr>
        </p:nvSpPr>
        <p:spPr>
          <a:xfrm>
            <a:off x="7391400" y="304801"/>
            <a:ext cx="1447800" cy="5851525"/>
          </a:xfrm>
        </p:spPr>
        <p:txBody>
          <a:bodyPr vert="eaVert"/>
          <a:lstStyle/>
          <a:p>
            <a:r>
              <a:rPr kumimoji="0" lang="en-CA"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CA" smtClean="0"/>
              <a:t>Click to edit Master title style</a:t>
            </a:r>
            <a:endParaRPr kumimoji="0" lang="en-US"/>
          </a:p>
        </p:txBody>
      </p:sp>
      <p:sp>
        <p:nvSpPr>
          <p:cNvPr id="4" name="Date Placeholder 3"/>
          <p:cNvSpPr>
            <a:spLocks noGrp="1"/>
          </p:cNvSpPr>
          <p:nvPr>
            <p:ph type="dt" sz="half" idx="10"/>
          </p:nvPr>
        </p:nvSpPr>
        <p:spPr/>
        <p:txBody>
          <a:bodyPr/>
          <a:lstStyle/>
          <a:p>
            <a:fld id="{1CF399AE-86AA-4E19-9FDF-5536B088848C}" type="datetimeFigureOut">
              <a:rPr lang="en-CA" smtClean="0"/>
              <a:t>2013-12-18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a:xfrm>
            <a:off x="4361688" y="1026372"/>
            <a:ext cx="457200" cy="441325"/>
          </a:xfrm>
        </p:spPr>
        <p:txBody>
          <a:bodyPr/>
          <a:lstStyle/>
          <a:p>
            <a:fld id="{42324EF6-C43D-4192-B927-63CEC418828B}" type="slidenum">
              <a:rPr lang="en-CA" smtClean="0"/>
              <a:t>‹#›</a:t>
            </a:fld>
            <a:endParaRPr lang="en-CA"/>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CA" smtClean="0"/>
              <a:t>Click to edit Master text styles</a:t>
            </a:r>
          </a:p>
          <a:p>
            <a:pPr lvl="1" eaLnBrk="1" latinLnBrk="0" hangingPunct="1"/>
            <a:r>
              <a:rPr lang="en-CA" smtClean="0"/>
              <a:t>Second level</a:t>
            </a:r>
          </a:p>
          <a:p>
            <a:pPr lvl="2" eaLnBrk="1" latinLnBrk="0" hangingPunct="1"/>
            <a:r>
              <a:rPr lang="en-CA" smtClean="0"/>
              <a:t>Third level</a:t>
            </a:r>
          </a:p>
          <a:p>
            <a:pPr lvl="3" eaLnBrk="1" latinLnBrk="0" hangingPunct="1"/>
            <a:r>
              <a:rPr lang="en-CA" smtClean="0"/>
              <a:t>Fourth level</a:t>
            </a:r>
          </a:p>
          <a:p>
            <a:pPr lvl="4" eaLnBrk="1" latinLnBrk="0" hangingPunct="1"/>
            <a:r>
              <a:rPr lang="en-CA"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CA"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CA"/>
          </a:p>
        </p:txBody>
      </p:sp>
      <p:sp>
        <p:nvSpPr>
          <p:cNvPr id="4" name="Date Placeholder 3"/>
          <p:cNvSpPr>
            <a:spLocks noGrp="1"/>
          </p:cNvSpPr>
          <p:nvPr>
            <p:ph type="dt" sz="half" idx="10"/>
          </p:nvPr>
        </p:nvSpPr>
        <p:spPr/>
        <p:txBody>
          <a:bodyPr/>
          <a:lstStyle/>
          <a:p>
            <a:fld id="{1CF399AE-86AA-4E19-9FDF-5536B088848C}" type="datetimeFigureOut">
              <a:rPr lang="en-CA" smtClean="0"/>
              <a:t>2013-12-18</a:t>
            </a:fld>
            <a:endParaRPr lang="en-CA"/>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42324EF6-C43D-4192-B927-63CEC418828B}" type="slidenum">
              <a:rPr lang="en-CA" smtClean="0"/>
              <a:t>‹#›</a:t>
            </a:fld>
            <a:endParaRPr lang="en-CA"/>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CA"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CA"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1CF399AE-86AA-4E19-9FDF-5536B088848C}" type="datetimeFigureOut">
              <a:rPr lang="en-CA" smtClean="0"/>
              <a:t>2013-12-18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2324EF6-C43D-4192-B927-63CEC418828B}" type="slidenum">
              <a:rPr lang="en-CA" smtClean="0"/>
              <a:t>‹#›</a:t>
            </a:fld>
            <a:endParaRPr lang="en-CA"/>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CA" smtClean="0"/>
              <a:t>Click to edit Master text styles</a:t>
            </a:r>
          </a:p>
          <a:p>
            <a:pPr lvl="1" eaLnBrk="1" latinLnBrk="0" hangingPunct="1"/>
            <a:r>
              <a:rPr lang="en-CA" smtClean="0"/>
              <a:t>Second level</a:t>
            </a:r>
          </a:p>
          <a:p>
            <a:pPr lvl="2" eaLnBrk="1" latinLnBrk="0" hangingPunct="1"/>
            <a:r>
              <a:rPr lang="en-CA" smtClean="0"/>
              <a:t>Third level</a:t>
            </a:r>
          </a:p>
          <a:p>
            <a:pPr lvl="3" eaLnBrk="1" latinLnBrk="0" hangingPunct="1"/>
            <a:r>
              <a:rPr lang="en-CA" smtClean="0"/>
              <a:t>Fourth level</a:t>
            </a:r>
          </a:p>
          <a:p>
            <a:pPr lvl="4" eaLnBrk="1" latinLnBrk="0" hangingPunct="1"/>
            <a:r>
              <a:rPr lang="en-CA"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CA" smtClean="0"/>
              <a:t>Click to edit Master text styles</a:t>
            </a:r>
          </a:p>
          <a:p>
            <a:pPr lvl="1" eaLnBrk="1" latinLnBrk="0" hangingPunct="1"/>
            <a:r>
              <a:rPr lang="en-CA" smtClean="0"/>
              <a:t>Second level</a:t>
            </a:r>
          </a:p>
          <a:p>
            <a:pPr lvl="2" eaLnBrk="1" latinLnBrk="0" hangingPunct="1"/>
            <a:r>
              <a:rPr lang="en-CA" smtClean="0"/>
              <a:t>Third level</a:t>
            </a:r>
          </a:p>
          <a:p>
            <a:pPr lvl="3" eaLnBrk="1" latinLnBrk="0" hangingPunct="1"/>
            <a:r>
              <a:rPr lang="en-CA" smtClean="0"/>
              <a:t>Fourth level</a:t>
            </a:r>
          </a:p>
          <a:p>
            <a:pPr lvl="4" eaLnBrk="1" latinLnBrk="0" hangingPunct="1"/>
            <a:r>
              <a:rPr lang="en-CA"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CA"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CA" smtClean="0"/>
              <a:t>Click to edit Master text styles</a:t>
            </a:r>
          </a:p>
        </p:txBody>
      </p:sp>
      <p:sp>
        <p:nvSpPr>
          <p:cNvPr id="7" name="Date Placeholder 6"/>
          <p:cNvSpPr>
            <a:spLocks noGrp="1"/>
          </p:cNvSpPr>
          <p:nvPr>
            <p:ph type="dt" sz="half" idx="10"/>
          </p:nvPr>
        </p:nvSpPr>
        <p:spPr/>
        <p:txBody>
          <a:bodyPr/>
          <a:lstStyle/>
          <a:p>
            <a:fld id="{1CF399AE-86AA-4E19-9FDF-5536B088848C}" type="datetimeFigureOut">
              <a:rPr lang="en-CA" smtClean="0"/>
              <a:t>2013-12-18</a:t>
            </a:fld>
            <a:endParaRPr lang="en-CA"/>
          </a:p>
        </p:txBody>
      </p:sp>
      <p:sp>
        <p:nvSpPr>
          <p:cNvPr id="8" name="Footer Placeholder 7"/>
          <p:cNvSpPr>
            <a:spLocks noGrp="1"/>
          </p:cNvSpPr>
          <p:nvPr>
            <p:ph type="ftr" sz="quarter" idx="11"/>
          </p:nvPr>
        </p:nvSpPr>
        <p:spPr>
          <a:xfrm>
            <a:off x="304800" y="6409944"/>
            <a:ext cx="3581400" cy="365760"/>
          </a:xfrm>
        </p:spPr>
        <p:txBody>
          <a:bodyPr/>
          <a:lstStyle/>
          <a:p>
            <a:endParaRPr lang="en-CA"/>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CA" smtClean="0"/>
              <a:t>Click to edit Master text styles</a:t>
            </a:r>
          </a:p>
          <a:p>
            <a:pPr lvl="1" eaLnBrk="1" latinLnBrk="0" hangingPunct="1"/>
            <a:r>
              <a:rPr lang="en-CA" smtClean="0"/>
              <a:t>Second level</a:t>
            </a:r>
          </a:p>
          <a:p>
            <a:pPr lvl="2" eaLnBrk="1" latinLnBrk="0" hangingPunct="1"/>
            <a:r>
              <a:rPr lang="en-CA" smtClean="0"/>
              <a:t>Third level</a:t>
            </a:r>
          </a:p>
          <a:p>
            <a:pPr lvl="3" eaLnBrk="1" latinLnBrk="0" hangingPunct="1"/>
            <a:r>
              <a:rPr lang="en-CA" smtClean="0"/>
              <a:t>Fourth level</a:t>
            </a:r>
          </a:p>
          <a:p>
            <a:pPr lvl="4" eaLnBrk="1" latinLnBrk="0" hangingPunct="1"/>
            <a:r>
              <a:rPr lang="en-CA"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CA" smtClean="0"/>
              <a:t>Click to edit Master text styles</a:t>
            </a:r>
          </a:p>
          <a:p>
            <a:pPr lvl="1" eaLnBrk="1" latinLnBrk="0" hangingPunct="1"/>
            <a:r>
              <a:rPr lang="en-CA" smtClean="0"/>
              <a:t>Second level</a:t>
            </a:r>
          </a:p>
          <a:p>
            <a:pPr lvl="2" eaLnBrk="1" latinLnBrk="0" hangingPunct="1"/>
            <a:r>
              <a:rPr lang="en-CA" smtClean="0"/>
              <a:t>Third level</a:t>
            </a:r>
          </a:p>
          <a:p>
            <a:pPr lvl="3" eaLnBrk="1" latinLnBrk="0" hangingPunct="1"/>
            <a:r>
              <a:rPr lang="en-CA" smtClean="0"/>
              <a:t>Fourth level</a:t>
            </a:r>
          </a:p>
          <a:p>
            <a:pPr lvl="4" eaLnBrk="1" latinLnBrk="0" hangingPunct="1"/>
            <a:r>
              <a:rPr lang="en-CA"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42324EF6-C43D-4192-B927-63CEC418828B}" type="slidenum">
              <a:rPr lang="en-CA" smtClean="0"/>
              <a:t>‹#›</a:t>
            </a:fld>
            <a:endParaRPr lang="en-CA"/>
          </a:p>
        </p:txBody>
      </p:sp>
      <p:sp>
        <p:nvSpPr>
          <p:cNvPr id="23" name="Title 22"/>
          <p:cNvSpPr>
            <a:spLocks noGrp="1"/>
          </p:cNvSpPr>
          <p:nvPr>
            <p:ph type="title"/>
          </p:nvPr>
        </p:nvSpPr>
        <p:spPr/>
        <p:txBody>
          <a:bodyPr rtlCol="0" anchor="b" anchorCtr="0"/>
          <a:lstStyle/>
          <a:p>
            <a:r>
              <a:rPr kumimoji="0" lang="en-CA"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CA" smtClean="0"/>
              <a:t>Click to edit Master title style</a:t>
            </a:r>
            <a:endParaRPr kumimoji="0" lang="en-US"/>
          </a:p>
        </p:txBody>
      </p:sp>
      <p:sp>
        <p:nvSpPr>
          <p:cNvPr id="3" name="Date Placeholder 2"/>
          <p:cNvSpPr>
            <a:spLocks noGrp="1"/>
          </p:cNvSpPr>
          <p:nvPr>
            <p:ph type="dt" sz="half" idx="10"/>
          </p:nvPr>
        </p:nvSpPr>
        <p:spPr/>
        <p:txBody>
          <a:bodyPr/>
          <a:lstStyle/>
          <a:p>
            <a:fld id="{1CF399AE-86AA-4E19-9FDF-5536B088848C}" type="datetimeFigureOut">
              <a:rPr lang="en-CA" smtClean="0"/>
              <a:t>2013-12-18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a:xfrm>
            <a:off x="4343400" y="1036020"/>
            <a:ext cx="457200" cy="441325"/>
          </a:xfrm>
        </p:spPr>
        <p:txBody>
          <a:bodyPr/>
          <a:lstStyle/>
          <a:p>
            <a:fld id="{42324EF6-C43D-4192-B927-63CEC418828B}" type="slidenum">
              <a:rPr lang="en-CA" smtClean="0"/>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CF399AE-86AA-4E19-9FDF-5536B088848C}" type="datetimeFigureOut">
              <a:rPr lang="en-CA" smtClean="0"/>
              <a:t>2013-12-18</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42324EF6-C43D-4192-B927-63CEC418828B}" type="slidenum">
              <a:rPr lang="en-CA" smtClean="0"/>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CA"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CA"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CA" smtClean="0"/>
              <a:t>Click to edit Master text styles</a:t>
            </a:r>
          </a:p>
          <a:p>
            <a:pPr lvl="1" eaLnBrk="1" latinLnBrk="0" hangingPunct="1"/>
            <a:r>
              <a:rPr lang="en-CA" smtClean="0"/>
              <a:t>Second level</a:t>
            </a:r>
          </a:p>
          <a:p>
            <a:pPr lvl="2" eaLnBrk="1" latinLnBrk="0" hangingPunct="1"/>
            <a:r>
              <a:rPr lang="en-CA" smtClean="0"/>
              <a:t>Third level</a:t>
            </a:r>
          </a:p>
          <a:p>
            <a:pPr lvl="3" eaLnBrk="1" latinLnBrk="0" hangingPunct="1"/>
            <a:r>
              <a:rPr lang="en-CA" smtClean="0"/>
              <a:t>Fourth level</a:t>
            </a:r>
          </a:p>
          <a:p>
            <a:pPr lvl="4" eaLnBrk="1" latinLnBrk="0" hangingPunct="1"/>
            <a:r>
              <a:rPr lang="en-CA"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42324EF6-C43D-4192-B927-63CEC418828B}" type="slidenum">
              <a:rPr lang="en-CA" smtClean="0"/>
              <a:t>‹#›</a:t>
            </a:fld>
            <a:endParaRPr lang="en-CA"/>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CF399AE-86AA-4E19-9FDF-5536B088848C}" type="datetimeFigureOut">
              <a:rPr lang="en-CA" smtClean="0"/>
              <a:t>2013-12-18</a:t>
            </a:fld>
            <a:endParaRPr lang="en-CA"/>
          </a:p>
        </p:txBody>
      </p:sp>
      <p:sp>
        <p:nvSpPr>
          <p:cNvPr id="6" name="Footer Placeholder 5"/>
          <p:cNvSpPr>
            <a:spLocks noGrp="1"/>
          </p:cNvSpPr>
          <p:nvPr>
            <p:ph type="ftr" sz="quarter" idx="11"/>
          </p:nvPr>
        </p:nvSpPr>
        <p:spPr>
          <a:xfrm>
            <a:off x="301752" y="6410848"/>
            <a:ext cx="3383280" cy="365760"/>
          </a:xfrm>
        </p:spPr>
        <p:txBody>
          <a:bodyPr/>
          <a:lstStyle/>
          <a:p>
            <a:endParaRPr lang="en-CA"/>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42324EF6-C43D-4192-B927-63CEC418828B}" type="slidenum">
              <a:rPr lang="en-CA" smtClean="0"/>
              <a:t>‹#›</a:t>
            </a:fld>
            <a:endParaRPr lang="en-CA"/>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CA"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CA" smtClean="0"/>
              <a:t>Drag picture to placeholder or click icon to add</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CA"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CF399AE-86AA-4E19-9FDF-5536B088848C}" type="datetimeFigureOut">
              <a:rPr lang="en-CA" smtClean="0"/>
              <a:t>2013-12-18</a:t>
            </a:fld>
            <a:endParaRPr lang="en-CA"/>
          </a:p>
        </p:txBody>
      </p:sp>
      <p:sp>
        <p:nvSpPr>
          <p:cNvPr id="6" name="Footer Placeholder 5"/>
          <p:cNvSpPr>
            <a:spLocks noGrp="1"/>
          </p:cNvSpPr>
          <p:nvPr>
            <p:ph type="ftr" sz="quarter" idx="11"/>
          </p:nvPr>
        </p:nvSpPr>
        <p:spPr>
          <a:xfrm>
            <a:off x="301752" y="6410848"/>
            <a:ext cx="3584448" cy="365760"/>
          </a:xfrm>
        </p:spPr>
        <p:txBody>
          <a:bodyPr/>
          <a:lstStyle/>
          <a:p>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CF399AE-86AA-4E19-9FDF-5536B088848C}" type="datetimeFigureOut">
              <a:rPr lang="en-CA" smtClean="0"/>
              <a:t>2013-12-18</a:t>
            </a:fld>
            <a:endParaRPr lang="en-CA"/>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CA"/>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42324EF6-C43D-4192-B927-63CEC418828B}" type="slidenum">
              <a:rPr lang="en-CA" smtClean="0"/>
              <a:t>‹#›</a:t>
            </a:fld>
            <a:endParaRPr lang="en-CA"/>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CA"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CA" smtClean="0"/>
              <a:t>Click to edit Master text styles</a:t>
            </a:r>
          </a:p>
          <a:p>
            <a:pPr lvl="1" eaLnBrk="1" latinLnBrk="0" hangingPunct="1"/>
            <a:r>
              <a:rPr kumimoji="0" lang="en-CA" smtClean="0"/>
              <a:t>Second level</a:t>
            </a:r>
          </a:p>
          <a:p>
            <a:pPr lvl="2" eaLnBrk="1" latinLnBrk="0" hangingPunct="1"/>
            <a:r>
              <a:rPr kumimoji="0" lang="en-CA" smtClean="0"/>
              <a:t>Third level</a:t>
            </a:r>
          </a:p>
          <a:p>
            <a:pPr lvl="3" eaLnBrk="1" latinLnBrk="0" hangingPunct="1"/>
            <a:r>
              <a:rPr kumimoji="0" lang="en-CA" smtClean="0"/>
              <a:t>Fourth level</a:t>
            </a:r>
          </a:p>
          <a:p>
            <a:pPr lvl="4" eaLnBrk="1" latinLnBrk="0" hangingPunct="1"/>
            <a:r>
              <a:rPr kumimoji="0" lang="en-CA"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jpg"/><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p:cNvSpPr>
            <a:spLocks noGrp="1"/>
          </p:cNvSpPr>
          <p:nvPr>
            <p:ph type="subTitle" idx="1"/>
          </p:nvPr>
        </p:nvSpPr>
        <p:spPr/>
        <p:txBody>
          <a:bodyPr/>
          <a:lstStyle/>
          <a:p>
            <a:r>
              <a:rPr lang="de-DE" dirty="0" smtClean="0"/>
              <a:t>A Quick </a:t>
            </a:r>
            <a:r>
              <a:rPr lang="en-CA" dirty="0" smtClean="0"/>
              <a:t>Introduction</a:t>
            </a:r>
            <a:endParaRPr lang="en-CA" dirty="0"/>
          </a:p>
        </p:txBody>
      </p:sp>
      <p:sp>
        <p:nvSpPr>
          <p:cNvPr id="2" name="Titel 1"/>
          <p:cNvSpPr>
            <a:spLocks noGrp="1"/>
          </p:cNvSpPr>
          <p:nvPr>
            <p:ph type="ctrTitle"/>
          </p:nvPr>
        </p:nvSpPr>
        <p:spPr/>
        <p:txBody>
          <a:bodyPr/>
          <a:lstStyle/>
          <a:p>
            <a:r>
              <a:rPr lang="de-DE" dirty="0" smtClean="0"/>
              <a:t>Robot Navigation</a:t>
            </a:r>
            <a:endParaRPr lang="en-CA" dirty="0"/>
          </a:p>
        </p:txBody>
      </p:sp>
      <p:sp>
        <p:nvSpPr>
          <p:cNvPr id="4" name="TextBox 3"/>
          <p:cNvSpPr txBox="1"/>
          <p:nvPr/>
        </p:nvSpPr>
        <p:spPr>
          <a:xfrm>
            <a:off x="251520" y="5301208"/>
            <a:ext cx="2877711" cy="1015663"/>
          </a:xfrm>
          <a:prstGeom prst="rect">
            <a:avLst/>
          </a:prstGeom>
          <a:noFill/>
        </p:spPr>
        <p:txBody>
          <a:bodyPr wrap="none" rtlCol="0">
            <a:spAutoFit/>
          </a:bodyPr>
          <a:lstStyle/>
          <a:p>
            <a:r>
              <a:rPr lang="en-US" sz="1200" dirty="0" smtClean="0"/>
              <a:t>Slides by: Alexander Moriarty</a:t>
            </a:r>
            <a:br>
              <a:rPr lang="en-US" sz="1200" dirty="0" smtClean="0"/>
            </a:br>
            <a:r>
              <a:rPr lang="en-US" sz="1200" dirty="0" smtClean="0"/>
              <a:t>Presented by: </a:t>
            </a:r>
            <a:br>
              <a:rPr lang="en-US" sz="1200" dirty="0" smtClean="0"/>
            </a:br>
            <a:r>
              <a:rPr lang="en-US" sz="1200" dirty="0" smtClean="0"/>
              <a:t>Course: Introduction to Scientific Work</a:t>
            </a:r>
            <a:br>
              <a:rPr lang="en-US" sz="1200" dirty="0" smtClean="0"/>
            </a:br>
            <a:r>
              <a:rPr lang="en-US" sz="1200" dirty="0" smtClean="0"/>
              <a:t>Date: 18-12-2013</a:t>
            </a:r>
            <a:br>
              <a:rPr lang="en-US" sz="1200" dirty="0" smtClean="0"/>
            </a:br>
            <a:r>
              <a:rPr lang="en-US" sz="1200" dirty="0" smtClean="0"/>
              <a:t>BRS University of Applied Sciences</a:t>
            </a:r>
            <a:endParaRPr lang="en-US" sz="1200" dirty="0"/>
          </a:p>
        </p:txBody>
      </p:sp>
    </p:spTree>
    <p:extLst>
      <p:ext uri="{BB962C8B-B14F-4D97-AF65-F5344CB8AC3E}">
        <p14:creationId xmlns:p14="http://schemas.microsoft.com/office/powerpoint/2010/main" val="334864622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Robot Navigation: An example</a:t>
            </a:r>
            <a:endParaRPr lang="en-US" dirty="0"/>
          </a:p>
        </p:txBody>
      </p:sp>
      <p:pic>
        <p:nvPicPr>
          <p:cNvPr id="6" name="Content Placeholder 5" descr="mapsmall.pdf-image3036-641.png"/>
          <p:cNvPicPr>
            <a:picLocks noGrp="1" noChangeAspect="1"/>
          </p:cNvPicPr>
          <p:nvPr>
            <p:ph sz="half" idx="1"/>
          </p:nvPr>
        </p:nvPicPr>
        <p:blipFill>
          <a:blip r:embed="rId3">
            <a:extLst>
              <a:ext uri="{28A0092B-C50C-407E-A947-70E740481C1C}">
                <a14:useLocalDpi xmlns:a14="http://schemas.microsoft.com/office/drawing/2010/main" val="0"/>
              </a:ext>
            </a:extLst>
          </a:blip>
          <a:srcRect l="6402" r="6402"/>
          <a:stretch>
            <a:fillRect/>
          </a:stretch>
        </p:blipFill>
        <p:spPr>
          <a:xfrm>
            <a:off x="323528" y="1484784"/>
            <a:ext cx="4038600" cy="4681728"/>
          </a:xfrm>
        </p:spPr>
      </p:pic>
      <p:pic>
        <p:nvPicPr>
          <p:cNvPr id="7" name="Content Placeholder 6" descr="mapcrop.jpg"/>
          <p:cNvPicPr>
            <a:picLocks noGrp="1" noChangeAspect="1"/>
          </p:cNvPicPr>
          <p:nvPr>
            <p:ph sz="half" idx="2"/>
          </p:nvPr>
        </p:nvPicPr>
        <p:blipFill>
          <a:blip r:embed="rId4">
            <a:extLst>
              <a:ext uri="{28A0092B-C50C-407E-A947-70E740481C1C}">
                <a14:useLocalDpi xmlns:a14="http://schemas.microsoft.com/office/drawing/2010/main" val="0"/>
              </a:ext>
            </a:extLst>
          </a:blip>
          <a:srcRect l="14168" r="14168"/>
          <a:stretch>
            <a:fillRect/>
          </a:stretch>
        </p:blipFill>
        <p:spPr>
          <a:xfrm>
            <a:off x="4788024" y="1484784"/>
            <a:ext cx="4038600" cy="4681728"/>
          </a:xfrm>
        </p:spPr>
      </p:pic>
    </p:spTree>
    <p:extLst>
      <p:ext uri="{BB962C8B-B14F-4D97-AF65-F5344CB8AC3E}">
        <p14:creationId xmlns:p14="http://schemas.microsoft.com/office/powerpoint/2010/main" val="298246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CA" dirty="0" smtClean="0"/>
              <a:t>Future Work</a:t>
            </a:r>
            <a:endParaRPr lang="en-CA" dirty="0"/>
          </a:p>
        </p:txBody>
      </p:sp>
      <p:sp>
        <p:nvSpPr>
          <p:cNvPr id="3" name="Inhaltsplatzhalter 2"/>
          <p:cNvSpPr>
            <a:spLocks noGrp="1"/>
          </p:cNvSpPr>
          <p:nvPr>
            <p:ph sz="quarter" idx="1"/>
          </p:nvPr>
        </p:nvSpPr>
        <p:spPr/>
        <p:txBody>
          <a:bodyPr>
            <a:normAutofit/>
          </a:bodyPr>
          <a:lstStyle/>
          <a:p>
            <a:r>
              <a:rPr lang="en-CA" dirty="0" smtClean="0"/>
              <a:t>I am actively looking into implementations, but hope that this short introduction gave you an idea of what is robot navigation, and what it is the field is trying to achieve.</a:t>
            </a:r>
          </a:p>
          <a:p>
            <a:r>
              <a:rPr lang="en-CA" dirty="0" smtClean="0"/>
              <a:t>The outcome of my ISW report will be to explore further the frontier of navigation implementation in search for robust general solutions. </a:t>
            </a:r>
          </a:p>
          <a:p>
            <a:pPr marL="0" indent="0" algn="ctr">
              <a:buNone/>
            </a:pPr>
            <a:r>
              <a:rPr lang="en-CA" dirty="0" smtClean="0"/>
              <a:t>THANKS</a:t>
            </a:r>
            <a:endParaRPr lang="en-CA" dirty="0"/>
          </a:p>
        </p:txBody>
      </p:sp>
    </p:spTree>
    <p:extLst>
      <p:ext uri="{BB962C8B-B14F-4D97-AF65-F5344CB8AC3E}">
        <p14:creationId xmlns:p14="http://schemas.microsoft.com/office/powerpoint/2010/main" val="520163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Robot Navigation: </a:t>
            </a:r>
            <a:r>
              <a:rPr lang="de-DE" dirty="0" err="1"/>
              <a:t>W</a:t>
            </a:r>
            <a:r>
              <a:rPr lang="de-DE" dirty="0" err="1" smtClean="0"/>
              <a:t>hat</a:t>
            </a:r>
            <a:r>
              <a:rPr lang="de-DE" dirty="0"/>
              <a:t>?</a:t>
            </a:r>
            <a:endParaRPr lang="en-CA" dirty="0"/>
          </a:p>
        </p:txBody>
      </p:sp>
      <p:sp>
        <p:nvSpPr>
          <p:cNvPr id="3" name="Inhaltsplatzhalter 2"/>
          <p:cNvSpPr>
            <a:spLocks noGrp="1"/>
          </p:cNvSpPr>
          <p:nvPr>
            <p:ph sz="quarter" idx="1"/>
          </p:nvPr>
        </p:nvSpPr>
        <p:spPr/>
        <p:txBody>
          <a:bodyPr/>
          <a:lstStyle/>
          <a:p>
            <a:r>
              <a:rPr lang="en-CA" dirty="0" smtClean="0"/>
              <a:t>What is Navigation?</a:t>
            </a:r>
          </a:p>
          <a:p>
            <a:r>
              <a:rPr lang="en-CA" dirty="0" smtClean="0"/>
              <a:t>What is Robot Navigation?</a:t>
            </a:r>
          </a:p>
          <a:p>
            <a:r>
              <a:rPr lang="en-CA" dirty="0" smtClean="0"/>
              <a:t>Why is Robot Navigation important?</a:t>
            </a:r>
            <a:endParaRPr lang="en-CA" dirty="0"/>
          </a:p>
        </p:txBody>
      </p:sp>
    </p:spTree>
    <p:extLst>
      <p:ext uri="{BB962C8B-B14F-4D97-AF65-F5344CB8AC3E}">
        <p14:creationId xmlns:p14="http://schemas.microsoft.com/office/powerpoint/2010/main" val="408733519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CA" dirty="0" smtClean="0"/>
              <a:t>Robot Navigation: Robustness.</a:t>
            </a:r>
            <a:endParaRPr lang="en-CA" dirty="0"/>
          </a:p>
        </p:txBody>
      </p:sp>
      <p:sp>
        <p:nvSpPr>
          <p:cNvPr id="3" name="Inhaltsplatzhalter 2"/>
          <p:cNvSpPr>
            <a:spLocks noGrp="1"/>
          </p:cNvSpPr>
          <p:nvPr>
            <p:ph sz="quarter" idx="1"/>
          </p:nvPr>
        </p:nvSpPr>
        <p:spPr/>
        <p:txBody>
          <a:bodyPr/>
          <a:lstStyle/>
          <a:p>
            <a:r>
              <a:rPr lang="en-CA" dirty="0" smtClean="0"/>
              <a:t>What is Robustness?</a:t>
            </a:r>
          </a:p>
          <a:p>
            <a:r>
              <a:rPr lang="en-CA" dirty="0" smtClean="0"/>
              <a:t>Where does the navigation work well?</a:t>
            </a:r>
          </a:p>
          <a:p>
            <a:r>
              <a:rPr lang="en-CA" dirty="0" smtClean="0"/>
              <a:t>How does the system perform in edge cases?</a:t>
            </a:r>
          </a:p>
          <a:p>
            <a:r>
              <a:rPr lang="en-CA" dirty="0" smtClean="0"/>
              <a:t>How do we measure and benchmark ‘Robust Navigation?’</a:t>
            </a:r>
          </a:p>
        </p:txBody>
      </p:sp>
    </p:spTree>
    <p:extLst>
      <p:ext uri="{BB962C8B-B14F-4D97-AF65-F5344CB8AC3E}">
        <p14:creationId xmlns:p14="http://schemas.microsoft.com/office/powerpoint/2010/main" val="157941269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CA" dirty="0" smtClean="0"/>
              <a:t>Robot Navigation: Why Robust?</a:t>
            </a:r>
            <a:endParaRPr lang="en-CA" dirty="0"/>
          </a:p>
        </p:txBody>
      </p:sp>
      <p:sp>
        <p:nvSpPr>
          <p:cNvPr id="3" name="Inhaltsplatzhalter 2"/>
          <p:cNvSpPr>
            <a:spLocks noGrp="1"/>
          </p:cNvSpPr>
          <p:nvPr>
            <p:ph sz="quarter" idx="1"/>
          </p:nvPr>
        </p:nvSpPr>
        <p:spPr/>
        <p:txBody>
          <a:bodyPr/>
          <a:lstStyle/>
          <a:p>
            <a:r>
              <a:rPr lang="en-CA" dirty="0" smtClean="0"/>
              <a:t>Required for robots to safely operate in unknown, uncontrolled environments.</a:t>
            </a:r>
          </a:p>
          <a:p>
            <a:r>
              <a:rPr lang="en-CA" dirty="0" smtClean="0"/>
              <a:t>As researchers in other areas of robotics, why should you care?</a:t>
            </a:r>
          </a:p>
          <a:p>
            <a:r>
              <a:rPr lang="en-CA" dirty="0" smtClean="0"/>
              <a:t>With so much talk of robots in the media, hasn’t a solution been found?</a:t>
            </a:r>
            <a:endParaRPr lang="en-CA" dirty="0"/>
          </a:p>
        </p:txBody>
      </p:sp>
    </p:spTree>
    <p:extLst>
      <p:ext uri="{BB962C8B-B14F-4D97-AF65-F5344CB8AC3E}">
        <p14:creationId xmlns:p14="http://schemas.microsoft.com/office/powerpoint/2010/main" val="239511545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CA" dirty="0" smtClean="0"/>
              <a:t>Robot Navigation: Challenges</a:t>
            </a:r>
            <a:endParaRPr lang="en-CA" dirty="0"/>
          </a:p>
        </p:txBody>
      </p:sp>
      <p:sp>
        <p:nvSpPr>
          <p:cNvPr id="3" name="Inhaltsplatzhalter 2"/>
          <p:cNvSpPr>
            <a:spLocks noGrp="1"/>
          </p:cNvSpPr>
          <p:nvPr>
            <p:ph sz="quarter" idx="1"/>
          </p:nvPr>
        </p:nvSpPr>
        <p:spPr/>
        <p:txBody>
          <a:bodyPr/>
          <a:lstStyle/>
          <a:p>
            <a:r>
              <a:rPr lang="en-CA" dirty="0" smtClean="0"/>
              <a:t>Environments</a:t>
            </a:r>
          </a:p>
          <a:p>
            <a:pPr lvl="1"/>
            <a:r>
              <a:rPr lang="en-CA" dirty="0" smtClean="0"/>
              <a:t>Dynamic</a:t>
            </a:r>
          </a:p>
          <a:p>
            <a:pPr lvl="1"/>
            <a:r>
              <a:rPr lang="en-CA" dirty="0" smtClean="0"/>
              <a:t>Time variant</a:t>
            </a:r>
          </a:p>
          <a:p>
            <a:pPr lvl="1"/>
            <a:r>
              <a:rPr lang="en-CA" dirty="0" smtClean="0"/>
              <a:t>Shared</a:t>
            </a:r>
          </a:p>
          <a:p>
            <a:r>
              <a:rPr lang="en-CA" dirty="0" smtClean="0"/>
              <a:t>Costs</a:t>
            </a:r>
          </a:p>
          <a:p>
            <a:pPr lvl="1"/>
            <a:r>
              <a:rPr lang="en-CA" dirty="0" smtClean="0"/>
              <a:t>Sensor and computational costs keep some solutions out of the question for mass production</a:t>
            </a:r>
          </a:p>
        </p:txBody>
      </p:sp>
    </p:spTree>
    <p:extLst>
      <p:ext uri="{BB962C8B-B14F-4D97-AF65-F5344CB8AC3E}">
        <p14:creationId xmlns:p14="http://schemas.microsoft.com/office/powerpoint/2010/main" val="361245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CA" dirty="0" smtClean="0"/>
              <a:t>Robot Navigation: System</a:t>
            </a:r>
            <a:endParaRPr lang="en-CA" dirty="0"/>
          </a:p>
        </p:txBody>
      </p:sp>
      <p:pic>
        <p:nvPicPr>
          <p:cNvPr id="4" name="Content Placeholder 3" descr="RobotNavigationSystem.pdf"/>
          <p:cNvPicPr>
            <a:picLocks noGrp="1" noChangeAspect="1"/>
          </p:cNvPicPr>
          <p:nvPr>
            <p:ph sz="quarter" idx="1"/>
          </p:nvPr>
        </p:nvPicPr>
        <p:blipFill>
          <a:blip r:embed="rId3">
            <a:extLst>
              <a:ext uri="{28A0092B-C50C-407E-A947-70E740481C1C}">
                <a14:useLocalDpi xmlns:a14="http://schemas.microsoft.com/office/drawing/2010/main" val="0"/>
              </a:ext>
            </a:extLst>
          </a:blip>
          <a:srcRect t="14086" b="14086"/>
          <a:stretch>
            <a:fillRect/>
          </a:stretch>
        </p:blipFill>
        <p:spPr/>
      </p:pic>
    </p:spTree>
    <p:extLst>
      <p:ext uri="{BB962C8B-B14F-4D97-AF65-F5344CB8AC3E}">
        <p14:creationId xmlns:p14="http://schemas.microsoft.com/office/powerpoint/2010/main" val="181534384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CA" dirty="0" smtClean="0"/>
              <a:t>Robot Navigation: Requirements</a:t>
            </a:r>
            <a:endParaRPr lang="en-CA" dirty="0"/>
          </a:p>
        </p:txBody>
      </p:sp>
      <p:pic>
        <p:nvPicPr>
          <p:cNvPr id="4" name="Content Placeholder 3" descr="RobotNavigationRequirements.pdf"/>
          <p:cNvPicPr>
            <a:picLocks noGrp="1" noChangeAspect="1"/>
          </p:cNvPicPr>
          <p:nvPr>
            <p:ph sz="quarter" idx="1"/>
          </p:nvPr>
        </p:nvPicPr>
        <p:blipFill>
          <a:blip r:embed="rId3">
            <a:extLst>
              <a:ext uri="{28A0092B-C50C-407E-A947-70E740481C1C}">
                <a14:useLocalDpi xmlns:a14="http://schemas.microsoft.com/office/drawing/2010/main" val="0"/>
              </a:ext>
            </a:extLst>
          </a:blip>
          <a:srcRect l="5479" r="5479"/>
          <a:stretch>
            <a:fillRect/>
          </a:stretch>
        </p:blipFill>
        <p:spPr/>
      </p:pic>
    </p:spTree>
    <p:extLst>
      <p:ext uri="{BB962C8B-B14F-4D97-AF65-F5344CB8AC3E}">
        <p14:creationId xmlns:p14="http://schemas.microsoft.com/office/powerpoint/2010/main" val="351122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CA" dirty="0" smtClean="0"/>
              <a:t>Robot Navigation: Components</a:t>
            </a:r>
            <a:endParaRPr lang="en-CA" dirty="0"/>
          </a:p>
        </p:txBody>
      </p:sp>
      <p:pic>
        <p:nvPicPr>
          <p:cNvPr id="4" name="Content Placeholder 3" descr="Components.pdf"/>
          <p:cNvPicPr>
            <a:picLocks noGrp="1" noChangeAspect="1"/>
          </p:cNvPicPr>
          <p:nvPr>
            <p:ph sz="quarter" idx="1"/>
          </p:nvPr>
        </p:nvPicPr>
        <p:blipFill>
          <a:blip r:embed="rId3">
            <a:extLst>
              <a:ext uri="{28A0092B-C50C-407E-A947-70E740481C1C}">
                <a14:useLocalDpi xmlns:a14="http://schemas.microsoft.com/office/drawing/2010/main" val="0"/>
              </a:ext>
            </a:extLst>
          </a:blip>
          <a:srcRect l="11027" r="11027"/>
          <a:stretch>
            <a:fillRect/>
          </a:stretch>
        </p:blipFill>
        <p:spPr/>
      </p:pic>
    </p:spTree>
    <p:extLst>
      <p:ext uri="{BB962C8B-B14F-4D97-AF65-F5344CB8AC3E}">
        <p14:creationId xmlns:p14="http://schemas.microsoft.com/office/powerpoint/2010/main" val="357287274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CA" dirty="0" smtClean="0"/>
              <a:t>Robot Navigation: </a:t>
            </a:r>
            <a:r>
              <a:rPr lang="en-CA" dirty="0" smtClean="0"/>
              <a:t>Implementation</a:t>
            </a:r>
            <a:endParaRPr lang="en-CA" dirty="0"/>
          </a:p>
        </p:txBody>
      </p:sp>
      <p:pic>
        <p:nvPicPr>
          <p:cNvPr id="5" name="Content Placeholder 4" descr="Approach.pdf"/>
          <p:cNvPicPr>
            <a:picLocks noGrp="1" noChangeAspect="1"/>
          </p:cNvPicPr>
          <p:nvPr>
            <p:ph sz="quarter" idx="1"/>
          </p:nvPr>
        </p:nvPicPr>
        <p:blipFill>
          <a:blip r:embed="rId3">
            <a:extLst>
              <a:ext uri="{28A0092B-C50C-407E-A947-70E740481C1C}">
                <a14:useLocalDpi xmlns:a14="http://schemas.microsoft.com/office/drawing/2010/main" val="0"/>
              </a:ext>
            </a:extLst>
          </a:blip>
          <a:srcRect l="2701" r="2701"/>
          <a:stretch>
            <a:fillRect/>
          </a:stretch>
        </p:blipFill>
        <p:spPr/>
      </p:pic>
    </p:spTree>
    <p:extLst>
      <p:ext uri="{BB962C8B-B14F-4D97-AF65-F5344CB8AC3E}">
        <p14:creationId xmlns:p14="http://schemas.microsoft.com/office/powerpoint/2010/main" val="2018932782"/>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Civic.thmx</Template>
  <TotalTime>83</TotalTime>
  <Words>773</Words>
  <Application>Microsoft Macintosh PowerPoint</Application>
  <PresentationFormat>On-screen Show (4:3)</PresentationFormat>
  <Paragraphs>114</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Civic</vt:lpstr>
      <vt:lpstr>Robot Navigation</vt:lpstr>
      <vt:lpstr>Robot Navigation: What?</vt:lpstr>
      <vt:lpstr>Robot Navigation: Robustness.</vt:lpstr>
      <vt:lpstr>Robot Navigation: Why Robust?</vt:lpstr>
      <vt:lpstr>Robot Navigation: Challenges</vt:lpstr>
      <vt:lpstr>Robot Navigation: System</vt:lpstr>
      <vt:lpstr>Robot Navigation: Requirements</vt:lpstr>
      <vt:lpstr>Robot Navigation: Components</vt:lpstr>
      <vt:lpstr>Robot Navigation: Implementation</vt:lpstr>
      <vt:lpstr>Robot Navigation: An example</vt:lpstr>
      <vt:lpstr>Future Work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 Navigation</dc:title>
  <dc:creator>Alex Moriarty</dc:creator>
  <cp:lastModifiedBy>Alexander Moriarty</cp:lastModifiedBy>
  <cp:revision>15</cp:revision>
  <cp:lastPrinted>2013-12-18T11:52:16Z</cp:lastPrinted>
  <dcterms:created xsi:type="dcterms:W3CDTF">2013-12-18T08:20:56Z</dcterms:created>
  <dcterms:modified xsi:type="dcterms:W3CDTF">2013-12-18T12:52:55Z</dcterms:modified>
</cp:coreProperties>
</file>