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6" r:id="rId6"/>
  </p:sldIdLst>
  <p:sldSz cx="9144000" cy="6858000" type="screen4x3"/>
  <p:notesSz cx="6858000" cy="9294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67543" autoAdjust="0"/>
  </p:normalViewPr>
  <p:slideViewPr>
    <p:cSldViewPr>
      <p:cViewPr varScale="1">
        <p:scale>
          <a:sx n="62" d="100"/>
          <a:sy n="62" d="100"/>
        </p:scale>
        <p:origin x="-7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7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7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3654B-8E18-4E00-8982-30822A86EAC4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8459"/>
            <a:ext cx="2971800" cy="4647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828459"/>
            <a:ext cx="2971800" cy="4647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9F5C-9778-4C15-8364-0A86FDA8B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61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7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7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8D80-C9E1-471B-9722-96957FA84DB3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15036"/>
            <a:ext cx="5486400" cy="41826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CA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8459"/>
            <a:ext cx="2971800" cy="4647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28459"/>
            <a:ext cx="2971800" cy="4647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F5D91-BC07-4F6E-86D4-F52064E0E8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18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F5D91-BC07-4F6E-86D4-F52064E0E87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39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1:</a:t>
            </a:r>
          </a:p>
          <a:p>
            <a:r>
              <a:rPr lang="en-CA" dirty="0" smtClean="0"/>
              <a:t>Navigation is moving from one location</a:t>
            </a:r>
            <a:r>
              <a:rPr lang="en-CA" baseline="0" dirty="0" smtClean="0"/>
              <a:t> to the other. </a:t>
            </a:r>
          </a:p>
          <a:p>
            <a:r>
              <a:rPr lang="en-CA" baseline="0" dirty="0" smtClean="0"/>
              <a:t>In the general case, Navigation is moving from one state to another state. This means not just one location to another, but can include one arm configuration to another. </a:t>
            </a:r>
          </a:p>
          <a:p>
            <a:r>
              <a:rPr lang="en-CA" baseline="0" dirty="0" smtClean="0"/>
              <a:t>2:</a:t>
            </a:r>
          </a:p>
          <a:p>
            <a:r>
              <a:rPr lang="en-CA" baseline="0" dirty="0" smtClean="0"/>
              <a:t>We will consider robot navigation to be the position component of navigation, and navigation of a manipulator to be Arm Navigation. </a:t>
            </a:r>
            <a:br>
              <a:rPr lang="en-CA" baseline="0" dirty="0" smtClean="0"/>
            </a:br>
            <a:r>
              <a:rPr lang="en-CA" baseline="0" dirty="0" smtClean="0"/>
              <a:t>But of course, Mobile Manipulation requires both components to work together.</a:t>
            </a:r>
          </a:p>
          <a:p>
            <a:r>
              <a:rPr lang="en-CA" baseline="0" dirty="0" smtClean="0"/>
              <a:t>3: </a:t>
            </a:r>
          </a:p>
          <a:p>
            <a:r>
              <a:rPr lang="en-CA" baseline="0" dirty="0" smtClean="0"/>
              <a:t>Because in order for a robot to do something it needs to get there. Until now, robots have worked in controlled environments in factories behind safety cages.</a:t>
            </a:r>
          </a:p>
          <a:p>
            <a:r>
              <a:rPr lang="en-CA" baseline="0" dirty="0" smtClean="0"/>
              <a:t>Robots are becoming main stream, you can pick them up in shops. But these are very “specialized” which don’t preform general tasks, and operate under strict assumptions.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F5D91-BC07-4F6E-86D4-F52064E0E87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61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1:</a:t>
            </a:r>
          </a:p>
          <a:p>
            <a:r>
              <a:rPr lang="en-CA" dirty="0" smtClean="0"/>
              <a:t>Robustness</a:t>
            </a:r>
            <a:r>
              <a:rPr lang="en-CA" baseline="0" dirty="0" smtClean="0"/>
              <a:t> is the ability to overcome the unforeseen, not just to expect the unexpected but to handle the unexpected well.</a:t>
            </a:r>
          </a:p>
          <a:p>
            <a:r>
              <a:rPr lang="en-CA" baseline="0" dirty="0" smtClean="0"/>
              <a:t>2: </a:t>
            </a:r>
          </a:p>
          <a:p>
            <a:r>
              <a:rPr lang="en-CA" baseline="0" dirty="0" smtClean="0"/>
              <a:t>Most Navigation solutions have been tuned to some environment, when comparing navigation solutions we need to know where it was expected to be used.</a:t>
            </a:r>
          </a:p>
          <a:p>
            <a:r>
              <a:rPr lang="en-CA" baseline="0" dirty="0" smtClean="0"/>
              <a:t>3: </a:t>
            </a:r>
          </a:p>
          <a:p>
            <a:r>
              <a:rPr lang="en-CA" baseline="0" dirty="0" smtClean="0"/>
              <a:t>What we’re interested in, is how navigation systems perform in different situations for which they were not explicitly designed.</a:t>
            </a:r>
          </a:p>
          <a:p>
            <a:r>
              <a:rPr lang="en-CA" baseline="0" dirty="0" smtClean="0"/>
              <a:t>4:</a:t>
            </a:r>
          </a:p>
          <a:p>
            <a:r>
              <a:rPr lang="en-CA" baseline="0" dirty="0" smtClean="0"/>
              <a:t>It is hard to determine a situation that the navigation system hasn’t been designed and then test it’s performance in such a situation. Because this could lead to the temptation to over-tune the system.</a:t>
            </a:r>
          </a:p>
          <a:p>
            <a:r>
              <a:rPr lang="en-CA" baseline="0" dirty="0" smtClean="0"/>
              <a:t>Robust systems should not be tuned to handle every situation, ideally they should be simple and tuned to handle any situation.</a:t>
            </a:r>
            <a:endParaRPr lang="en-CA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F5D91-BC07-4F6E-86D4-F52064E0E87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10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1:</a:t>
            </a:r>
          </a:p>
          <a:p>
            <a:r>
              <a:rPr lang="en-CA" dirty="0" smtClean="0"/>
              <a:t>Dynamic:</a:t>
            </a:r>
            <a:r>
              <a:rPr lang="en-CA" baseline="0" dirty="0" smtClean="0"/>
              <a:t> </a:t>
            </a:r>
          </a:p>
          <a:p>
            <a:r>
              <a:rPr lang="en-CA" baseline="0" dirty="0" smtClean="0"/>
              <a:t>Environments are constantly changing, and not always in predictable ways.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On a North American Highway, cars usually driver the speed limit or +10.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Everyone drives the same speed, everyone uses automatic transmissions and most people use cruise control.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The system is in motion, but the dynamics are quite predictable.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No matter how many lanes there are majority of the cars travel the same speed.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baseline="0" dirty="0" smtClean="0"/>
              <a:t>Compare this to a three lane German autobahn.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The right lane is full of trucks, travelling between 80-100 km/h.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The middle is full of cars travelling 120-140 km/h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The left lane is for cars who can really move. With the right car you can get well over 200 km/h, twice as fast as the cars two lanes over.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baseline="0" dirty="0" smtClean="0"/>
              <a:t>Time variant: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Lets take the nearby HUMA </a:t>
            </a:r>
            <a:r>
              <a:rPr lang="en-CA" baseline="0" dirty="0" err="1" smtClean="0"/>
              <a:t>Markt</a:t>
            </a:r>
            <a:r>
              <a:rPr lang="en-CA" baseline="0" dirty="0" smtClean="0"/>
              <a:t>, how does the navigation system preform now that there will be construction for the next few months?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baseline="0" dirty="0" smtClean="0"/>
              <a:t>Shared: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How well does the system react with humans or other robots?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F5D91-BC07-4F6E-86D4-F52064E0E87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82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Robust</a:t>
            </a:r>
            <a:r>
              <a:rPr lang="en-US" baseline="0" dirty="0" smtClean="0"/>
              <a:t> navigation must preform well in different environments.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Here are two nearby environments.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In which do you think the robot got lost?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The image on the right is the hallway, where 4 similar corridors meet. While mapping a delivery crew brought in two pallets of beer to the </a:t>
            </a:r>
            <a:r>
              <a:rPr lang="en-US" baseline="0" dirty="0" err="1" smtClean="0"/>
              <a:t>Asta</a:t>
            </a:r>
            <a:r>
              <a:rPr lang="en-US" baseline="0" dirty="0" smtClean="0"/>
              <a:t> storage room. </a:t>
            </a:r>
          </a:p>
          <a:p>
            <a:r>
              <a:rPr lang="en-US" baseline="0" dirty="0" smtClean="0"/>
              <a:t>The hallways are all so similar, and the laser range only long enough to see some of the sides of the corridor it was lost.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C025 lab, there are enough unique shapes for the localization to work well.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F5D91-BC07-4F6E-86D4-F52064E0E87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14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9AE-86AA-4E19-9FDF-5536B088848C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2324EF6-C43D-4192-B927-63CEC418828B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9AE-86AA-4E19-9FDF-5536B088848C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4EF6-C43D-4192-B927-63CEC418828B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2324EF6-C43D-4192-B927-63CEC418828B}" type="slidenum">
              <a:rPr lang="en-CA" smtClean="0"/>
              <a:t>‹#›</a:t>
            </a:fld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9AE-86AA-4E19-9FDF-5536B088848C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9AE-86AA-4E19-9FDF-5536B088848C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2324EF6-C43D-4192-B927-63CEC418828B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9AE-86AA-4E19-9FDF-5536B088848C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2324EF6-C43D-4192-B927-63CEC418828B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CF399AE-86AA-4E19-9FDF-5536B088848C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4EF6-C43D-4192-B927-63CEC418828B}" type="slidenum">
              <a:rPr lang="en-CA" smtClean="0"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9AE-86AA-4E19-9FDF-5536B088848C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CA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2324EF6-C43D-4192-B927-63CEC418828B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9AE-86AA-4E19-9FDF-5536B088848C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2324EF6-C43D-4192-B927-63CEC41882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9AE-86AA-4E19-9FDF-5536B088848C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324EF6-C43D-4192-B927-63CEC41882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2324EF6-C43D-4192-B927-63CEC418828B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9AE-86AA-4E19-9FDF-5536B088848C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2324EF6-C43D-4192-B927-63CEC418828B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CF399AE-86AA-4E19-9FDF-5536B088848C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CF399AE-86AA-4E19-9FDF-5536B088848C}" type="datetimeFigureOut">
              <a:rPr lang="en-CA" smtClean="0"/>
              <a:t>2013-12-18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2324EF6-C43D-4192-B927-63CEC418828B}" type="slidenum">
              <a:rPr lang="en-CA" smtClean="0"/>
              <a:t>‹#›</a:t>
            </a:fld>
            <a:endParaRPr lang="en-C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Quick </a:t>
            </a:r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Robot Navigation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301208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Slides by: Alexander Moriarty</a:t>
            </a:r>
            <a:br>
              <a:rPr lang="en-US" sz="1200" dirty="0" smtClean="0"/>
            </a:br>
            <a:r>
              <a:rPr lang="en-US" sz="1200" dirty="0" smtClean="0"/>
              <a:t>Presented by: </a:t>
            </a:r>
            <a:br>
              <a:rPr lang="en-US" sz="1200" dirty="0" smtClean="0"/>
            </a:br>
            <a:r>
              <a:rPr lang="en-US" sz="1200" dirty="0" smtClean="0"/>
              <a:t>Course: Introduction to Scientific Work</a:t>
            </a:r>
            <a:br>
              <a:rPr lang="en-US" sz="1200" dirty="0" smtClean="0"/>
            </a:br>
            <a:r>
              <a:rPr lang="en-US" sz="1200" dirty="0" smtClean="0"/>
              <a:t>Date: 18-12-2013</a:t>
            </a:r>
            <a:br>
              <a:rPr lang="en-US" sz="1200" dirty="0" smtClean="0"/>
            </a:br>
            <a:r>
              <a:rPr lang="en-US" sz="1200" dirty="0" smtClean="0"/>
              <a:t>BRS University of Applied Sciences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864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 Navigation: </a:t>
            </a:r>
            <a:r>
              <a:rPr lang="de-DE" dirty="0" err="1"/>
              <a:t>W</a:t>
            </a:r>
            <a:r>
              <a:rPr lang="de-DE" dirty="0" err="1" smtClean="0"/>
              <a:t>hat</a:t>
            </a:r>
            <a:r>
              <a:rPr lang="de-DE" dirty="0"/>
              <a:t>?</a:t>
            </a:r>
            <a:endParaRPr lang="en-CA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What is Navigation?</a:t>
            </a:r>
          </a:p>
          <a:p>
            <a:r>
              <a:rPr lang="en-CA" dirty="0" smtClean="0"/>
              <a:t>What is Robot Navigation?</a:t>
            </a:r>
          </a:p>
          <a:p>
            <a:r>
              <a:rPr lang="en-CA" dirty="0" smtClean="0"/>
              <a:t>Why is Robot Navigation important?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33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Robot Navigation: Robustness.</a:t>
            </a:r>
            <a:endParaRPr lang="en-CA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What is Robustness?</a:t>
            </a:r>
          </a:p>
          <a:p>
            <a:r>
              <a:rPr lang="en-CA" dirty="0" smtClean="0"/>
              <a:t>Where does the navigation work well?</a:t>
            </a:r>
          </a:p>
          <a:p>
            <a:r>
              <a:rPr lang="en-CA" dirty="0" smtClean="0"/>
              <a:t>How does the system perform in edge cases?</a:t>
            </a:r>
          </a:p>
          <a:p>
            <a:r>
              <a:rPr lang="en-CA" dirty="0" smtClean="0"/>
              <a:t>How do we measure and benchmark ‘Robust Navigation?’</a:t>
            </a:r>
          </a:p>
        </p:txBody>
      </p:sp>
    </p:spTree>
    <p:extLst>
      <p:ext uri="{BB962C8B-B14F-4D97-AF65-F5344CB8AC3E}">
        <p14:creationId xmlns:p14="http://schemas.microsoft.com/office/powerpoint/2010/main" val="157941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Robot Navigation: Challenges</a:t>
            </a:r>
            <a:endParaRPr lang="en-CA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Environments</a:t>
            </a:r>
          </a:p>
          <a:p>
            <a:pPr lvl="1"/>
            <a:r>
              <a:rPr lang="en-CA" dirty="0" smtClean="0"/>
              <a:t>Dynamic</a:t>
            </a:r>
          </a:p>
          <a:p>
            <a:pPr lvl="1"/>
            <a:r>
              <a:rPr lang="en-CA" dirty="0" smtClean="0"/>
              <a:t>Time variant</a:t>
            </a:r>
          </a:p>
          <a:p>
            <a:pPr lvl="1"/>
            <a:r>
              <a:rPr lang="en-CA" dirty="0" smtClean="0"/>
              <a:t>Shared</a:t>
            </a:r>
          </a:p>
          <a:p>
            <a:r>
              <a:rPr lang="en-CA" dirty="0" smtClean="0"/>
              <a:t>Costs</a:t>
            </a:r>
          </a:p>
          <a:p>
            <a:pPr lvl="1"/>
            <a:r>
              <a:rPr lang="en-CA" dirty="0" smtClean="0"/>
              <a:t>Sensor and computational costs keep some solutions out of the question for mass production</a:t>
            </a:r>
          </a:p>
        </p:txBody>
      </p:sp>
    </p:spTree>
    <p:extLst>
      <p:ext uri="{BB962C8B-B14F-4D97-AF65-F5344CB8AC3E}">
        <p14:creationId xmlns:p14="http://schemas.microsoft.com/office/powerpoint/2010/main" val="36124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Navigation: An example</a:t>
            </a:r>
            <a:endParaRPr lang="en-US" dirty="0"/>
          </a:p>
        </p:txBody>
      </p:sp>
      <p:pic>
        <p:nvPicPr>
          <p:cNvPr id="6" name="Content Placeholder 5" descr="mapsmall.pdf-image3036-641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r="6402"/>
          <a:stretch>
            <a:fillRect/>
          </a:stretch>
        </p:blipFill>
        <p:spPr>
          <a:xfrm>
            <a:off x="323528" y="1484784"/>
            <a:ext cx="4038600" cy="4681728"/>
          </a:xfrm>
        </p:spPr>
      </p:pic>
      <p:pic>
        <p:nvPicPr>
          <p:cNvPr id="7" name="Content Placeholder 6" descr="mapcrop.jp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8" r="14168"/>
          <a:stretch>
            <a:fillRect/>
          </a:stretch>
        </p:blipFill>
        <p:spPr>
          <a:xfrm>
            <a:off x="4788024" y="1484784"/>
            <a:ext cx="4038600" cy="4681728"/>
          </a:xfrm>
        </p:spPr>
      </p:pic>
    </p:spTree>
    <p:extLst>
      <p:ext uri="{BB962C8B-B14F-4D97-AF65-F5344CB8AC3E}">
        <p14:creationId xmlns:p14="http://schemas.microsoft.com/office/powerpoint/2010/main" val="298246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95</TotalTime>
  <Words>511</Words>
  <Application>Microsoft Macintosh PowerPoint</Application>
  <PresentationFormat>On-screen Show (4:3)</PresentationFormat>
  <Paragraphs>63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Robot Navigation</vt:lpstr>
      <vt:lpstr>Robot Navigation: What?</vt:lpstr>
      <vt:lpstr>Robot Navigation: Robustness.</vt:lpstr>
      <vt:lpstr>Robot Navigation: Challenges</vt:lpstr>
      <vt:lpstr>Robot Navigation: An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Navigation</dc:title>
  <dc:creator>Alex Moriarty</dc:creator>
  <cp:lastModifiedBy>Alexander Moriarty</cp:lastModifiedBy>
  <cp:revision>16</cp:revision>
  <cp:lastPrinted>2013-12-18T11:52:16Z</cp:lastPrinted>
  <dcterms:created xsi:type="dcterms:W3CDTF">2013-12-18T08:20:56Z</dcterms:created>
  <dcterms:modified xsi:type="dcterms:W3CDTF">2013-12-18T14:11:08Z</dcterms:modified>
</cp:coreProperties>
</file>