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0" autoAdjust="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CC4F7-3C91-44D2-BF55-7FF61E30576D}" type="doc">
      <dgm:prSet loTypeId="urn:microsoft.com/office/officeart/2005/8/layout/vList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DA58276-342E-4CAC-9BA7-06A2C829B859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ja-JP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データサイエンス力</a:t>
          </a:r>
          <a:endParaRPr kumimoji="1" lang="ja-JP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C06881-99FC-4EE9-A75F-7A221B08FCEB}" type="parTrans" cxnId="{1B543052-A8D1-42BE-9152-DB11F019B01B}">
      <dgm:prSet/>
      <dgm:spPr/>
      <dgm:t>
        <a:bodyPr/>
        <a:lstStyle/>
        <a:p>
          <a:endParaRPr kumimoji="1" lang="ja-JP" altLang="en-US"/>
        </a:p>
      </dgm:t>
    </dgm:pt>
    <dgm:pt modelId="{5ECAF781-F70C-4D76-B7E9-F9945BCA5110}" type="sibTrans" cxnId="{1B543052-A8D1-42BE-9152-DB11F019B01B}">
      <dgm:prSet/>
      <dgm:spPr/>
      <dgm:t>
        <a:bodyPr/>
        <a:lstStyle/>
        <a:p>
          <a:endParaRPr kumimoji="1" lang="ja-JP" altLang="en-US"/>
        </a:p>
      </dgm:t>
    </dgm:pt>
    <dgm:pt modelId="{D1EC2EC8-4D62-4145-939C-1710BC929CE2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ビジネス力</a:t>
          </a:r>
          <a:endParaRPr kumimoji="1" lang="ja-JP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954C8E-CD00-42D3-A238-D8EAD309ED15}" type="parTrans" cxnId="{39A06A31-D600-4918-A9D0-62BCB7266897}">
      <dgm:prSet/>
      <dgm:spPr/>
      <dgm:t>
        <a:bodyPr/>
        <a:lstStyle/>
        <a:p>
          <a:endParaRPr kumimoji="1" lang="ja-JP" altLang="en-US"/>
        </a:p>
      </dgm:t>
    </dgm:pt>
    <dgm:pt modelId="{027C6810-0D86-4B7F-8624-23DA7DABF1B6}" type="sibTrans" cxnId="{39A06A31-D600-4918-A9D0-62BCB7266897}">
      <dgm:prSet/>
      <dgm:spPr/>
      <dgm:t>
        <a:bodyPr/>
        <a:lstStyle/>
        <a:p>
          <a:endParaRPr kumimoji="1" lang="ja-JP" altLang="en-US"/>
        </a:p>
      </dgm:t>
    </dgm:pt>
    <dgm:pt modelId="{9E8B7CFA-D3CD-472D-996D-C07F8397716C}">
      <dgm:prSet phldrT="[テキスト]"/>
      <dgm:spPr>
        <a:solidFill>
          <a:schemeClr val="accent1"/>
        </a:solidFill>
      </dgm:spPr>
      <dgm:t>
        <a:bodyPr/>
        <a:lstStyle/>
        <a:p>
          <a:endParaRPr kumimoji="1" lang="ja-JP" altLang="en-US" dirty="0"/>
        </a:p>
      </dgm:t>
    </dgm:pt>
    <dgm:pt modelId="{96CCA6F9-0380-49F0-933C-27BA2F1B2C8C}" type="parTrans" cxnId="{0D789078-C48E-4755-B1EF-B401FA937F8A}">
      <dgm:prSet/>
      <dgm:spPr/>
      <dgm:t>
        <a:bodyPr/>
        <a:lstStyle/>
        <a:p>
          <a:endParaRPr kumimoji="1" lang="ja-JP" altLang="en-US"/>
        </a:p>
      </dgm:t>
    </dgm:pt>
    <dgm:pt modelId="{DA5059C2-036F-4912-A415-9D5B6F87B05D}" type="sibTrans" cxnId="{0D789078-C48E-4755-B1EF-B401FA937F8A}">
      <dgm:prSet/>
      <dgm:spPr/>
      <dgm:t>
        <a:bodyPr/>
        <a:lstStyle/>
        <a:p>
          <a:endParaRPr kumimoji="1" lang="ja-JP" altLang="en-US"/>
        </a:p>
      </dgm:t>
    </dgm:pt>
    <dgm:pt modelId="{7C436152-D00F-4CDA-8B5F-6D39D85AA49A}">
      <dgm:prSet phldrT="[テキスト]" phldr="1"/>
      <dgm:spPr>
        <a:solidFill>
          <a:schemeClr val="accent6"/>
        </a:solidFill>
      </dgm:spPr>
      <dgm:t>
        <a:bodyPr/>
        <a:lstStyle/>
        <a:p>
          <a:endParaRPr kumimoji="1" lang="ja-JP" altLang="en-US" dirty="0">
            <a:solidFill>
              <a:schemeClr val="accent6"/>
            </a:solidFill>
          </a:endParaRPr>
        </a:p>
      </dgm:t>
    </dgm:pt>
    <dgm:pt modelId="{9292F488-45CF-4678-90BD-7FE8AF8CD624}" type="sibTrans" cxnId="{5E554022-440C-4C5F-AB6B-DF652E840685}">
      <dgm:prSet/>
      <dgm:spPr/>
      <dgm:t>
        <a:bodyPr/>
        <a:lstStyle/>
        <a:p>
          <a:endParaRPr kumimoji="1" lang="ja-JP" altLang="en-US"/>
        </a:p>
      </dgm:t>
    </dgm:pt>
    <dgm:pt modelId="{18289273-9099-4559-8147-8061D3B7DC68}" type="parTrans" cxnId="{5E554022-440C-4C5F-AB6B-DF652E840685}">
      <dgm:prSet/>
      <dgm:spPr/>
      <dgm:t>
        <a:bodyPr/>
        <a:lstStyle/>
        <a:p>
          <a:endParaRPr kumimoji="1" lang="ja-JP" altLang="en-US"/>
        </a:p>
      </dgm:t>
    </dgm:pt>
    <dgm:pt modelId="{5D5558A9-C6DC-4F22-96CF-733951F85F93}">
      <dgm:prSet phldrT="[テキスト]" phldr="1"/>
      <dgm:spPr>
        <a:solidFill>
          <a:schemeClr val="accent6"/>
        </a:solidFill>
      </dgm:spPr>
      <dgm:t>
        <a:bodyPr/>
        <a:lstStyle/>
        <a:p>
          <a:endParaRPr kumimoji="1" lang="ja-JP" altLang="en-US" dirty="0">
            <a:solidFill>
              <a:schemeClr val="accent6"/>
            </a:solidFill>
          </a:endParaRPr>
        </a:p>
      </dgm:t>
    </dgm:pt>
    <dgm:pt modelId="{BAC58F19-1519-4977-A396-FA7999FA690D}" type="sibTrans" cxnId="{80832116-3DBB-4DF4-8BFE-41CAE2D10503}">
      <dgm:prSet/>
      <dgm:spPr/>
      <dgm:t>
        <a:bodyPr/>
        <a:lstStyle/>
        <a:p>
          <a:endParaRPr kumimoji="1" lang="ja-JP" altLang="en-US"/>
        </a:p>
      </dgm:t>
    </dgm:pt>
    <dgm:pt modelId="{5901F349-583E-479B-973B-94B1CA022900}" type="parTrans" cxnId="{80832116-3DBB-4DF4-8BFE-41CAE2D10503}">
      <dgm:prSet/>
      <dgm:spPr/>
      <dgm:t>
        <a:bodyPr/>
        <a:lstStyle/>
        <a:p>
          <a:endParaRPr kumimoji="1" lang="ja-JP" altLang="en-US"/>
        </a:p>
      </dgm:t>
    </dgm:pt>
    <dgm:pt modelId="{592A4307-EE49-47EB-93D5-34EB50118329}">
      <dgm:prSet phldrT="[テキスト]" phldr="1"/>
      <dgm:spPr>
        <a:solidFill>
          <a:schemeClr val="accent3"/>
        </a:solidFill>
      </dgm:spPr>
      <dgm:t>
        <a:bodyPr/>
        <a:lstStyle/>
        <a:p>
          <a:endParaRPr kumimoji="1" lang="ja-JP" altLang="en-US" dirty="0">
            <a:solidFill>
              <a:schemeClr val="accent3"/>
            </a:solidFill>
          </a:endParaRPr>
        </a:p>
      </dgm:t>
    </dgm:pt>
    <dgm:pt modelId="{FB8C194D-30EF-4FB6-8E13-84AC1265F571}">
      <dgm:prSet phldrT="[テキスト]"/>
      <dgm:spPr>
        <a:solidFill>
          <a:schemeClr val="accent3"/>
        </a:solidFill>
      </dgm:spPr>
      <dgm:t>
        <a:bodyPr/>
        <a:lstStyle/>
        <a:p>
          <a:r>
            <a:rPr kumimoji="1" lang="ja-JP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データエンジニアリング力</a:t>
          </a:r>
          <a:endParaRPr kumimoji="1" lang="ja-JP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EA0D393-2798-46F0-A1BE-491203B6E49A}" type="sibTrans" cxnId="{C3B9D1ED-CD1A-4710-B03E-9DB0F9960B04}">
      <dgm:prSet/>
      <dgm:spPr/>
      <dgm:t>
        <a:bodyPr/>
        <a:lstStyle/>
        <a:p>
          <a:endParaRPr kumimoji="1" lang="ja-JP" altLang="en-US"/>
        </a:p>
      </dgm:t>
    </dgm:pt>
    <dgm:pt modelId="{7CFC865E-2D92-437B-B932-FDA65CEE1949}" type="parTrans" cxnId="{C3B9D1ED-CD1A-4710-B03E-9DB0F9960B04}">
      <dgm:prSet/>
      <dgm:spPr/>
      <dgm:t>
        <a:bodyPr/>
        <a:lstStyle/>
        <a:p>
          <a:endParaRPr kumimoji="1" lang="ja-JP" altLang="en-US"/>
        </a:p>
      </dgm:t>
    </dgm:pt>
    <dgm:pt modelId="{838A2F4D-1195-422D-BFA3-95160EBE4C24}" type="sibTrans" cxnId="{E6366F3D-8EBB-4013-AB0A-F6D0F1C34AEF}">
      <dgm:prSet/>
      <dgm:spPr/>
      <dgm:t>
        <a:bodyPr/>
        <a:lstStyle/>
        <a:p>
          <a:endParaRPr kumimoji="1" lang="ja-JP" altLang="en-US"/>
        </a:p>
      </dgm:t>
    </dgm:pt>
    <dgm:pt modelId="{9F4119B6-3F76-40BA-B4CB-967B1F322BFF}" type="parTrans" cxnId="{E6366F3D-8EBB-4013-AB0A-F6D0F1C34AEF}">
      <dgm:prSet/>
      <dgm:spPr/>
      <dgm:t>
        <a:bodyPr/>
        <a:lstStyle/>
        <a:p>
          <a:endParaRPr kumimoji="1" lang="ja-JP" altLang="en-US"/>
        </a:p>
      </dgm:t>
    </dgm:pt>
    <dgm:pt modelId="{70131B2E-F56A-4439-A8A2-F1676D0C9271}" type="pres">
      <dgm:prSet presAssocID="{E01CC4F7-3C91-44D2-BF55-7FF61E30576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000F93C-16E0-47F2-972A-8DDDB438775D}" type="pres">
      <dgm:prSet presAssocID="{FDA58276-342E-4CAC-9BA7-06A2C829B859}" presName="comp" presStyleCnt="0"/>
      <dgm:spPr/>
    </dgm:pt>
    <dgm:pt modelId="{81761EFC-62AE-4B43-951D-8953425D0D3A}" type="pres">
      <dgm:prSet presAssocID="{FDA58276-342E-4CAC-9BA7-06A2C829B859}" presName="box" presStyleLbl="node1" presStyleIdx="0" presStyleCnt="3" custLinFactNeighborX="44589" custLinFactNeighborY="-95319"/>
      <dgm:spPr/>
      <dgm:t>
        <a:bodyPr/>
        <a:lstStyle/>
        <a:p>
          <a:endParaRPr kumimoji="1" lang="ja-JP" altLang="en-US"/>
        </a:p>
      </dgm:t>
    </dgm:pt>
    <dgm:pt modelId="{21AA4481-A335-46ED-B171-BAD99E1C6389}" type="pres">
      <dgm:prSet presAssocID="{FDA58276-342E-4CAC-9BA7-06A2C829B859}" presName="img" presStyleLbl="fgImgPlace1" presStyleIdx="0" presStyleCnt="3"/>
      <dgm:spPr/>
    </dgm:pt>
    <dgm:pt modelId="{13488D60-ED16-4BAA-9DEF-4B6A98D2FC6E}" type="pres">
      <dgm:prSet presAssocID="{FDA58276-342E-4CAC-9BA7-06A2C829B859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2CC108D-AEC5-44D2-B186-901CD9278828}" type="pres">
      <dgm:prSet presAssocID="{5ECAF781-F70C-4D76-B7E9-F9945BCA5110}" presName="spacer" presStyleCnt="0"/>
      <dgm:spPr/>
    </dgm:pt>
    <dgm:pt modelId="{E8608797-CD85-482D-BCE4-E71991FD74F7}" type="pres">
      <dgm:prSet presAssocID="{FB8C194D-30EF-4FB6-8E13-84AC1265F571}" presName="comp" presStyleCnt="0"/>
      <dgm:spPr/>
    </dgm:pt>
    <dgm:pt modelId="{7656CE30-CBE6-4672-B777-73343DDD3165}" type="pres">
      <dgm:prSet presAssocID="{FB8C194D-30EF-4FB6-8E13-84AC1265F571}" presName="box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1C27C819-95C0-4A33-8AB1-3BD7B5A10A00}" type="pres">
      <dgm:prSet presAssocID="{FB8C194D-30EF-4FB6-8E13-84AC1265F571}" presName="img" presStyleLbl="fgImgPlace1" presStyleIdx="1" presStyleCnt="3"/>
      <dgm:spPr/>
    </dgm:pt>
    <dgm:pt modelId="{3A7A84AE-929F-4AFC-9CA4-30A2E99A0E33}" type="pres">
      <dgm:prSet presAssocID="{FB8C194D-30EF-4FB6-8E13-84AC1265F57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4DB48FA-3B01-4E4E-9617-FE29FB41BF05}" type="pres">
      <dgm:prSet presAssocID="{9EA0D393-2798-46F0-A1BE-491203B6E49A}" presName="spacer" presStyleCnt="0"/>
      <dgm:spPr/>
    </dgm:pt>
    <dgm:pt modelId="{DC526C92-4B95-4A7C-9565-BE85EBBEA357}" type="pres">
      <dgm:prSet presAssocID="{D1EC2EC8-4D62-4145-939C-1710BC929CE2}" presName="comp" presStyleCnt="0"/>
      <dgm:spPr/>
    </dgm:pt>
    <dgm:pt modelId="{66F4F541-3136-4FDC-A3D4-5CA086BEC3E7}" type="pres">
      <dgm:prSet presAssocID="{D1EC2EC8-4D62-4145-939C-1710BC929CE2}" presName="box" presStyleLbl="node1" presStyleIdx="2" presStyleCnt="3"/>
      <dgm:spPr/>
      <dgm:t>
        <a:bodyPr/>
        <a:lstStyle/>
        <a:p>
          <a:endParaRPr kumimoji="1" lang="ja-JP" altLang="en-US"/>
        </a:p>
      </dgm:t>
    </dgm:pt>
    <dgm:pt modelId="{E798607D-D7A0-43FC-9710-BD63FB897259}" type="pres">
      <dgm:prSet presAssocID="{D1EC2EC8-4D62-4145-939C-1710BC929CE2}" presName="img" presStyleLbl="fgImgPlace1" presStyleIdx="2" presStyleCnt="3"/>
      <dgm:spPr/>
    </dgm:pt>
    <dgm:pt modelId="{1D0F58D0-95B8-454A-933F-5ADD2EFC3AD9}" type="pres">
      <dgm:prSet presAssocID="{D1EC2EC8-4D62-4145-939C-1710BC929CE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EA4F617-C27E-498C-A579-1BC01A9D7433}" type="presOf" srcId="{E01CC4F7-3C91-44D2-BF55-7FF61E30576D}" destId="{70131B2E-F56A-4439-A8A2-F1676D0C9271}" srcOrd="0" destOrd="0" presId="urn:microsoft.com/office/officeart/2005/8/layout/vList4"/>
    <dgm:cxn modelId="{317760C7-32F9-4A4F-B403-5E4CA87A73A1}" type="presOf" srcId="{9E8B7CFA-D3CD-472D-996D-C07F8397716C}" destId="{81761EFC-62AE-4B43-951D-8953425D0D3A}" srcOrd="0" destOrd="1" presId="urn:microsoft.com/office/officeart/2005/8/layout/vList4"/>
    <dgm:cxn modelId="{8A873BD6-DF12-4EFE-8061-0D1908456A53}" type="presOf" srcId="{7C436152-D00F-4CDA-8B5F-6D39D85AA49A}" destId="{1D0F58D0-95B8-454A-933F-5ADD2EFC3AD9}" srcOrd="1" destOrd="1" presId="urn:microsoft.com/office/officeart/2005/8/layout/vList4"/>
    <dgm:cxn modelId="{5E554022-440C-4C5F-AB6B-DF652E840685}" srcId="{D1EC2EC8-4D62-4145-939C-1710BC929CE2}" destId="{7C436152-D00F-4CDA-8B5F-6D39D85AA49A}" srcOrd="0" destOrd="0" parTransId="{18289273-9099-4559-8147-8061D3B7DC68}" sibTransId="{9292F488-45CF-4678-90BD-7FE8AF8CD624}"/>
    <dgm:cxn modelId="{5FB71DE3-DC4B-43A0-A848-99FF0731488D}" type="presOf" srcId="{D1EC2EC8-4D62-4145-939C-1710BC929CE2}" destId="{1D0F58D0-95B8-454A-933F-5ADD2EFC3AD9}" srcOrd="1" destOrd="0" presId="urn:microsoft.com/office/officeart/2005/8/layout/vList4"/>
    <dgm:cxn modelId="{0E20A2BF-0127-4DCC-8B5E-D2E1E6DC7528}" type="presOf" srcId="{592A4307-EE49-47EB-93D5-34EB50118329}" destId="{7656CE30-CBE6-4672-B777-73343DDD3165}" srcOrd="0" destOrd="1" presId="urn:microsoft.com/office/officeart/2005/8/layout/vList4"/>
    <dgm:cxn modelId="{A405D434-AFAD-4ADF-8168-5520E9AA867F}" type="presOf" srcId="{D1EC2EC8-4D62-4145-939C-1710BC929CE2}" destId="{66F4F541-3136-4FDC-A3D4-5CA086BEC3E7}" srcOrd="0" destOrd="0" presId="urn:microsoft.com/office/officeart/2005/8/layout/vList4"/>
    <dgm:cxn modelId="{80832116-3DBB-4DF4-8BFE-41CAE2D10503}" srcId="{D1EC2EC8-4D62-4145-939C-1710BC929CE2}" destId="{5D5558A9-C6DC-4F22-96CF-733951F85F93}" srcOrd="1" destOrd="0" parTransId="{5901F349-583E-479B-973B-94B1CA022900}" sibTransId="{BAC58F19-1519-4977-A396-FA7999FA690D}"/>
    <dgm:cxn modelId="{70D3380A-3306-4EBD-801D-818C7FE49AB4}" type="presOf" srcId="{FDA58276-342E-4CAC-9BA7-06A2C829B859}" destId="{81761EFC-62AE-4B43-951D-8953425D0D3A}" srcOrd="0" destOrd="0" presId="urn:microsoft.com/office/officeart/2005/8/layout/vList4"/>
    <dgm:cxn modelId="{1B543052-A8D1-42BE-9152-DB11F019B01B}" srcId="{E01CC4F7-3C91-44D2-BF55-7FF61E30576D}" destId="{FDA58276-342E-4CAC-9BA7-06A2C829B859}" srcOrd="0" destOrd="0" parTransId="{A1C06881-99FC-4EE9-A75F-7A221B08FCEB}" sibTransId="{5ECAF781-F70C-4D76-B7E9-F9945BCA5110}"/>
    <dgm:cxn modelId="{E6366F3D-8EBB-4013-AB0A-F6D0F1C34AEF}" srcId="{FB8C194D-30EF-4FB6-8E13-84AC1265F571}" destId="{592A4307-EE49-47EB-93D5-34EB50118329}" srcOrd="0" destOrd="0" parTransId="{9F4119B6-3F76-40BA-B4CB-967B1F322BFF}" sibTransId="{838A2F4D-1195-422D-BFA3-95160EBE4C24}"/>
    <dgm:cxn modelId="{39A06A31-D600-4918-A9D0-62BCB7266897}" srcId="{E01CC4F7-3C91-44D2-BF55-7FF61E30576D}" destId="{D1EC2EC8-4D62-4145-939C-1710BC929CE2}" srcOrd="2" destOrd="0" parTransId="{08954C8E-CD00-42D3-A238-D8EAD309ED15}" sibTransId="{027C6810-0D86-4B7F-8624-23DA7DABF1B6}"/>
    <dgm:cxn modelId="{B74459E7-7AF5-47DD-A12A-C0259302C478}" type="presOf" srcId="{7C436152-D00F-4CDA-8B5F-6D39D85AA49A}" destId="{66F4F541-3136-4FDC-A3D4-5CA086BEC3E7}" srcOrd="0" destOrd="1" presId="urn:microsoft.com/office/officeart/2005/8/layout/vList4"/>
    <dgm:cxn modelId="{B12E099A-486E-4186-9027-0F3474A8E7EB}" type="presOf" srcId="{5D5558A9-C6DC-4F22-96CF-733951F85F93}" destId="{1D0F58D0-95B8-454A-933F-5ADD2EFC3AD9}" srcOrd="1" destOrd="2" presId="urn:microsoft.com/office/officeart/2005/8/layout/vList4"/>
    <dgm:cxn modelId="{1AA82697-523C-4854-AE91-FF68F6F3F1C9}" type="presOf" srcId="{5D5558A9-C6DC-4F22-96CF-733951F85F93}" destId="{66F4F541-3136-4FDC-A3D4-5CA086BEC3E7}" srcOrd="0" destOrd="2" presId="urn:microsoft.com/office/officeart/2005/8/layout/vList4"/>
    <dgm:cxn modelId="{C3B9D1ED-CD1A-4710-B03E-9DB0F9960B04}" srcId="{E01CC4F7-3C91-44D2-BF55-7FF61E30576D}" destId="{FB8C194D-30EF-4FB6-8E13-84AC1265F571}" srcOrd="1" destOrd="0" parTransId="{7CFC865E-2D92-437B-B932-FDA65CEE1949}" sibTransId="{9EA0D393-2798-46F0-A1BE-491203B6E49A}"/>
    <dgm:cxn modelId="{4532649C-F235-44A2-B12C-D7D696CE3A40}" type="presOf" srcId="{9E8B7CFA-D3CD-472D-996D-C07F8397716C}" destId="{13488D60-ED16-4BAA-9DEF-4B6A98D2FC6E}" srcOrd="1" destOrd="1" presId="urn:microsoft.com/office/officeart/2005/8/layout/vList4"/>
    <dgm:cxn modelId="{0BCA47E7-4BB3-40D5-85A0-4A4BBE413B64}" type="presOf" srcId="{592A4307-EE49-47EB-93D5-34EB50118329}" destId="{3A7A84AE-929F-4AFC-9CA4-30A2E99A0E33}" srcOrd="1" destOrd="1" presId="urn:microsoft.com/office/officeart/2005/8/layout/vList4"/>
    <dgm:cxn modelId="{0D789078-C48E-4755-B1EF-B401FA937F8A}" srcId="{FDA58276-342E-4CAC-9BA7-06A2C829B859}" destId="{9E8B7CFA-D3CD-472D-996D-C07F8397716C}" srcOrd="0" destOrd="0" parTransId="{96CCA6F9-0380-49F0-933C-27BA2F1B2C8C}" sibTransId="{DA5059C2-036F-4912-A415-9D5B6F87B05D}"/>
    <dgm:cxn modelId="{41621752-43E4-40B2-9331-70A5141CCA77}" type="presOf" srcId="{FDA58276-342E-4CAC-9BA7-06A2C829B859}" destId="{13488D60-ED16-4BAA-9DEF-4B6A98D2FC6E}" srcOrd="1" destOrd="0" presId="urn:microsoft.com/office/officeart/2005/8/layout/vList4"/>
    <dgm:cxn modelId="{7886FBE8-D4D8-4696-A6EE-70631B725CDC}" type="presOf" srcId="{FB8C194D-30EF-4FB6-8E13-84AC1265F571}" destId="{3A7A84AE-929F-4AFC-9CA4-30A2E99A0E33}" srcOrd="1" destOrd="0" presId="urn:microsoft.com/office/officeart/2005/8/layout/vList4"/>
    <dgm:cxn modelId="{8DC49F8E-C529-4ED8-911A-CE8BDEB65030}" type="presOf" srcId="{FB8C194D-30EF-4FB6-8E13-84AC1265F571}" destId="{7656CE30-CBE6-4672-B777-73343DDD3165}" srcOrd="0" destOrd="0" presId="urn:microsoft.com/office/officeart/2005/8/layout/vList4"/>
    <dgm:cxn modelId="{B881EBD0-2903-4534-8F3D-533B23A5D3DD}" type="presParOf" srcId="{70131B2E-F56A-4439-A8A2-F1676D0C9271}" destId="{1000F93C-16E0-47F2-972A-8DDDB438775D}" srcOrd="0" destOrd="0" presId="urn:microsoft.com/office/officeart/2005/8/layout/vList4"/>
    <dgm:cxn modelId="{DBCCC94F-6E6C-434E-A0B4-929CEC9D803C}" type="presParOf" srcId="{1000F93C-16E0-47F2-972A-8DDDB438775D}" destId="{81761EFC-62AE-4B43-951D-8953425D0D3A}" srcOrd="0" destOrd="0" presId="urn:microsoft.com/office/officeart/2005/8/layout/vList4"/>
    <dgm:cxn modelId="{923A01D6-2265-4579-B68B-A2B1CE494073}" type="presParOf" srcId="{1000F93C-16E0-47F2-972A-8DDDB438775D}" destId="{21AA4481-A335-46ED-B171-BAD99E1C6389}" srcOrd="1" destOrd="0" presId="urn:microsoft.com/office/officeart/2005/8/layout/vList4"/>
    <dgm:cxn modelId="{C13A12C1-8A35-40AD-9E76-5C761B6BBA2C}" type="presParOf" srcId="{1000F93C-16E0-47F2-972A-8DDDB438775D}" destId="{13488D60-ED16-4BAA-9DEF-4B6A98D2FC6E}" srcOrd="2" destOrd="0" presId="urn:microsoft.com/office/officeart/2005/8/layout/vList4"/>
    <dgm:cxn modelId="{5C325948-1792-4F75-B123-F8B5B081C398}" type="presParOf" srcId="{70131B2E-F56A-4439-A8A2-F1676D0C9271}" destId="{A2CC108D-AEC5-44D2-B186-901CD9278828}" srcOrd="1" destOrd="0" presId="urn:microsoft.com/office/officeart/2005/8/layout/vList4"/>
    <dgm:cxn modelId="{A6678079-C8FE-436F-AB2D-E6604246B59B}" type="presParOf" srcId="{70131B2E-F56A-4439-A8A2-F1676D0C9271}" destId="{E8608797-CD85-482D-BCE4-E71991FD74F7}" srcOrd="2" destOrd="0" presId="urn:microsoft.com/office/officeart/2005/8/layout/vList4"/>
    <dgm:cxn modelId="{5B49CDE3-D300-4BB1-8A9B-2C790D6E5795}" type="presParOf" srcId="{E8608797-CD85-482D-BCE4-E71991FD74F7}" destId="{7656CE30-CBE6-4672-B777-73343DDD3165}" srcOrd="0" destOrd="0" presId="urn:microsoft.com/office/officeart/2005/8/layout/vList4"/>
    <dgm:cxn modelId="{4C567C0A-89E2-4211-A087-41E1088D47D8}" type="presParOf" srcId="{E8608797-CD85-482D-BCE4-E71991FD74F7}" destId="{1C27C819-95C0-4A33-8AB1-3BD7B5A10A00}" srcOrd="1" destOrd="0" presId="urn:microsoft.com/office/officeart/2005/8/layout/vList4"/>
    <dgm:cxn modelId="{57BF033D-4E1B-4D20-9C12-7F9F259D6C44}" type="presParOf" srcId="{E8608797-CD85-482D-BCE4-E71991FD74F7}" destId="{3A7A84AE-929F-4AFC-9CA4-30A2E99A0E33}" srcOrd="2" destOrd="0" presId="urn:microsoft.com/office/officeart/2005/8/layout/vList4"/>
    <dgm:cxn modelId="{ABFBC4D8-7082-4326-9A6A-3570115BAC2A}" type="presParOf" srcId="{70131B2E-F56A-4439-A8A2-F1676D0C9271}" destId="{14DB48FA-3B01-4E4E-9617-FE29FB41BF05}" srcOrd="3" destOrd="0" presId="urn:microsoft.com/office/officeart/2005/8/layout/vList4"/>
    <dgm:cxn modelId="{C60C9994-2D08-47E8-91C0-2861EBD2BCE1}" type="presParOf" srcId="{70131B2E-F56A-4439-A8A2-F1676D0C9271}" destId="{DC526C92-4B95-4A7C-9565-BE85EBBEA357}" srcOrd="4" destOrd="0" presId="urn:microsoft.com/office/officeart/2005/8/layout/vList4"/>
    <dgm:cxn modelId="{9114342C-7E47-4645-8110-A880AC70F321}" type="presParOf" srcId="{DC526C92-4B95-4A7C-9565-BE85EBBEA357}" destId="{66F4F541-3136-4FDC-A3D4-5CA086BEC3E7}" srcOrd="0" destOrd="0" presId="urn:microsoft.com/office/officeart/2005/8/layout/vList4"/>
    <dgm:cxn modelId="{F2496839-28ED-48FB-90CE-A033C5515DD8}" type="presParOf" srcId="{DC526C92-4B95-4A7C-9565-BE85EBBEA357}" destId="{E798607D-D7A0-43FC-9710-BD63FB897259}" srcOrd="1" destOrd="0" presId="urn:microsoft.com/office/officeart/2005/8/layout/vList4"/>
    <dgm:cxn modelId="{9AE813B3-E292-499C-A562-A59A9CEBC6DB}" type="presParOf" srcId="{DC526C92-4B95-4A7C-9565-BE85EBBEA357}" destId="{1D0F58D0-95B8-454A-933F-5ADD2EFC3AD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61EFC-62AE-4B43-951D-8953425D0D3A}">
      <dsp:nvSpPr>
        <dsp:cNvPr id="0" name=""/>
        <dsp:cNvSpPr/>
      </dsp:nvSpPr>
      <dsp:spPr>
        <a:xfrm>
          <a:off x="0" y="0"/>
          <a:ext cx="7272466" cy="1372652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データサイエンス力</a:t>
          </a:r>
          <a:endParaRPr kumimoji="1" lang="ja-JP" altLang="en-US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2000" kern="1200" dirty="0"/>
        </a:p>
      </dsp:txBody>
      <dsp:txXfrm>
        <a:off x="1591758" y="0"/>
        <a:ext cx="5680707" cy="1372652"/>
      </dsp:txXfrm>
    </dsp:sp>
    <dsp:sp modelId="{21AA4481-A335-46ED-B171-BAD99E1C6389}">
      <dsp:nvSpPr>
        <dsp:cNvPr id="0" name=""/>
        <dsp:cNvSpPr/>
      </dsp:nvSpPr>
      <dsp:spPr>
        <a:xfrm>
          <a:off x="137265" y="137265"/>
          <a:ext cx="1454493" cy="109812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656CE30-CBE6-4672-B777-73343DDD3165}">
      <dsp:nvSpPr>
        <dsp:cNvPr id="0" name=""/>
        <dsp:cNvSpPr/>
      </dsp:nvSpPr>
      <dsp:spPr>
        <a:xfrm>
          <a:off x="0" y="1509917"/>
          <a:ext cx="7272466" cy="1372652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データエンジニアリング力</a:t>
          </a:r>
          <a:endParaRPr kumimoji="1" lang="ja-JP" altLang="en-US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2000" kern="1200" dirty="0">
            <a:solidFill>
              <a:schemeClr val="accent3"/>
            </a:solidFill>
          </a:endParaRPr>
        </a:p>
      </dsp:txBody>
      <dsp:txXfrm>
        <a:off x="1591758" y="1509917"/>
        <a:ext cx="5680707" cy="1372652"/>
      </dsp:txXfrm>
    </dsp:sp>
    <dsp:sp modelId="{1C27C819-95C0-4A33-8AB1-3BD7B5A10A00}">
      <dsp:nvSpPr>
        <dsp:cNvPr id="0" name=""/>
        <dsp:cNvSpPr/>
      </dsp:nvSpPr>
      <dsp:spPr>
        <a:xfrm>
          <a:off x="137265" y="1647182"/>
          <a:ext cx="1454493" cy="109812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F4F541-3136-4FDC-A3D4-5CA086BEC3E7}">
      <dsp:nvSpPr>
        <dsp:cNvPr id="0" name=""/>
        <dsp:cNvSpPr/>
      </dsp:nvSpPr>
      <dsp:spPr>
        <a:xfrm>
          <a:off x="0" y="3019835"/>
          <a:ext cx="7272466" cy="1372652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ビジネス力</a:t>
          </a:r>
          <a:endParaRPr kumimoji="1" lang="ja-JP" altLang="en-US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2000" kern="1200" dirty="0">
            <a:solidFill>
              <a:schemeClr val="accent6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2000" kern="1200" dirty="0">
            <a:solidFill>
              <a:schemeClr val="accent6"/>
            </a:solidFill>
          </a:endParaRPr>
        </a:p>
      </dsp:txBody>
      <dsp:txXfrm>
        <a:off x="1591758" y="3019835"/>
        <a:ext cx="5680707" cy="1372652"/>
      </dsp:txXfrm>
    </dsp:sp>
    <dsp:sp modelId="{E798607D-D7A0-43FC-9710-BD63FB897259}">
      <dsp:nvSpPr>
        <dsp:cNvPr id="0" name=""/>
        <dsp:cNvSpPr/>
      </dsp:nvSpPr>
      <dsp:spPr>
        <a:xfrm>
          <a:off x="137265" y="3157100"/>
          <a:ext cx="1454493" cy="109812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2018/5/6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.wmf"/><Relationship Id="rId4" Type="http://schemas.openxmlformats.org/officeDocument/2006/relationships/diagramLayout" Target="../diagrams/layout1.xml"/><Relationship Id="rId9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 smtClean="0">
                <a:latin typeface="+mn-lt"/>
                <a:ea typeface="AR丸ゴシック体M" panose="020B0609010101010101" pitchFamily="49" charset="-128"/>
              </a:rPr>
              <a:t>The Goal in 18Q1</a:t>
            </a:r>
            <a:endParaRPr kumimoji="1" lang="ja-JP" altLang="en-US" sz="6000" dirty="0">
              <a:latin typeface="+mn-lt"/>
              <a:ea typeface="AR丸ゴシック体M" panose="020B0609010101010101" pitchFamily="49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Produced by </a:t>
            </a:r>
            <a:r>
              <a:rPr lang="en-US" altLang="ja-JP" dirty="0" err="1" smtClean="0"/>
              <a:t>Morichu</a:t>
            </a:r>
            <a:endParaRPr lang="en-US" altLang="ja-JP" dirty="0" smtClean="0"/>
          </a:p>
          <a:p>
            <a:r>
              <a:rPr kumimoji="1" lang="en-US" altLang="ja-JP" dirty="0" smtClean="0"/>
              <a:t>2018.5.xx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60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  <a:ea typeface="AR丸ゴシック体M" panose="020B0609010101010101" pitchFamily="49" charset="-128"/>
              </a:rPr>
              <a:t>Skill</a:t>
            </a:r>
            <a:r>
              <a:rPr lang="ja-JP" altLang="en-US" dirty="0">
                <a:latin typeface="+mn-lt"/>
                <a:ea typeface="AR丸ゴシック体M" panose="020B0609010101010101" pitchFamily="49" charset="-128"/>
              </a:rPr>
              <a:t> </a:t>
            </a:r>
            <a:r>
              <a:rPr lang="en-US" altLang="ja-JP" dirty="0" smtClean="0">
                <a:latin typeface="+mn-lt"/>
                <a:ea typeface="AR丸ゴシック体M" panose="020B0609010101010101" pitchFamily="49" charset="-128"/>
              </a:rPr>
              <a:t>: </a:t>
            </a:r>
            <a:r>
              <a:rPr kumimoji="1" lang="ja-JP" altLang="en-US" dirty="0" smtClean="0">
                <a:latin typeface="+mn-lt"/>
                <a:ea typeface="AR丸ゴシック体M" panose="020B0609010101010101" pitchFamily="49" charset="-128"/>
              </a:rPr>
              <a:t>見習い</a:t>
            </a:r>
            <a:endParaRPr kumimoji="1" lang="ja-JP" altLang="en-US" dirty="0">
              <a:latin typeface="+mn-lt"/>
              <a:ea typeface="AR丸ゴシック体M" panose="020B0609010101010101" pitchFamily="49" charset="-128"/>
            </a:endParaRPr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769197434"/>
              </p:ext>
            </p:extLst>
          </p:nvPr>
        </p:nvGraphicFramePr>
        <p:xfrm>
          <a:off x="1692022" y="1567825"/>
          <a:ext cx="7272466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836038" y="1734488"/>
            <a:ext cx="151216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ja-JP" sz="6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&gt;10</a:t>
            </a:r>
            <a:endParaRPr lang="ja-JP" altLang="en-US" sz="6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36038" y="3224009"/>
            <a:ext cx="151216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ja-JP" sz="6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&gt;10</a:t>
            </a:r>
            <a:endParaRPr lang="ja-JP" altLang="en-US" sz="6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36038" y="4800634"/>
            <a:ext cx="151216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ja-JP" sz="6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&gt;30</a:t>
            </a:r>
            <a:endParaRPr lang="ja-JP" altLang="en-US" sz="6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52190" y="1999873"/>
            <a:ext cx="17567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bg1"/>
                </a:solidFill>
              </a:rPr>
              <a:t>統計学</a:t>
            </a:r>
            <a:r>
              <a:rPr lang="en-US" altLang="ja-JP" sz="1400" dirty="0" smtClean="0">
                <a:solidFill>
                  <a:schemeClr val="bg1"/>
                </a:solidFill>
              </a:rPr>
              <a:t>/</a:t>
            </a:r>
            <a:r>
              <a:rPr lang="ja-JP" altLang="en-US" sz="1400" dirty="0" smtClean="0">
                <a:solidFill>
                  <a:schemeClr val="bg1"/>
                </a:solidFill>
              </a:rPr>
              <a:t>検定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solidFill>
                  <a:srgbClr val="FF0000"/>
                </a:solidFill>
              </a:rPr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rgbClr val="FF0000"/>
                </a:solidFill>
              </a:rPr>
              <a:t>機械学習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bg1"/>
                </a:solidFill>
              </a:rPr>
              <a:t>グルーピング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364430" y="1999873"/>
            <a:ext cx="204735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bg1"/>
                </a:solidFill>
              </a:rPr>
              <a:t>サンプリング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rgbClr val="FF0000"/>
                </a:solidFill>
              </a:rPr>
              <a:t>データ加工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bg1"/>
                </a:solidFill>
              </a:rPr>
              <a:t>音声</a:t>
            </a:r>
            <a:r>
              <a:rPr lang="en-US" altLang="ja-JP" sz="1400" dirty="0" smtClean="0">
                <a:solidFill>
                  <a:schemeClr val="bg1"/>
                </a:solidFill>
              </a:rPr>
              <a:t>/</a:t>
            </a:r>
            <a:r>
              <a:rPr lang="ja-JP" altLang="en-US" sz="1400" dirty="0" smtClean="0">
                <a:solidFill>
                  <a:srgbClr val="FF0000"/>
                </a:solidFill>
              </a:rPr>
              <a:t>画像</a:t>
            </a:r>
            <a:r>
              <a:rPr lang="en-US" altLang="ja-JP" sz="1400" dirty="0" smtClean="0">
                <a:solidFill>
                  <a:schemeClr val="bg1"/>
                </a:solidFill>
              </a:rPr>
              <a:t>/</a:t>
            </a:r>
            <a:r>
              <a:rPr lang="ja-JP" altLang="en-US" sz="1400" dirty="0" smtClean="0">
                <a:solidFill>
                  <a:schemeClr val="bg1"/>
                </a:solidFill>
              </a:rPr>
              <a:t>言語処理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bg1"/>
                </a:solidFill>
              </a:rPr>
              <a:t>時系列処理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380654" y="1981870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rgbClr val="FF0000"/>
                </a:solidFill>
              </a:rPr>
              <a:t>性質</a:t>
            </a:r>
            <a:r>
              <a:rPr lang="en-US" altLang="ja-JP" sz="1400" dirty="0" smtClean="0">
                <a:solidFill>
                  <a:srgbClr val="FF0000"/>
                </a:solidFill>
              </a:rPr>
              <a:t>/</a:t>
            </a:r>
            <a:r>
              <a:rPr lang="ja-JP" altLang="en-US" sz="1400" dirty="0" smtClean="0">
                <a:solidFill>
                  <a:srgbClr val="FF0000"/>
                </a:solidFill>
              </a:rPr>
              <a:t>関係性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bg1"/>
                </a:solidFill>
              </a:rPr>
              <a:t>予測</a:t>
            </a:r>
            <a:endParaRPr lang="en-US" altLang="ja-JP" sz="1400" dirty="0" smtClean="0">
              <a:solidFill>
                <a:schemeClr val="bg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348206" y="3512041"/>
            <a:ext cx="15263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solidFill>
                  <a:schemeClr val="bg1"/>
                </a:solidFill>
              </a:rPr>
              <a:t>IT</a:t>
            </a:r>
            <a:r>
              <a:rPr lang="ja-JP" altLang="en-US" sz="1400" dirty="0" smtClean="0">
                <a:solidFill>
                  <a:schemeClr val="bg1"/>
                </a:solidFill>
              </a:rPr>
              <a:t>セキュリティ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rgbClr val="FF0000"/>
                </a:solidFill>
              </a:rPr>
              <a:t>データ加工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bg1"/>
                </a:solidFill>
              </a:rPr>
              <a:t>データ共有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rgbClr val="FF0000"/>
                </a:solidFill>
              </a:rPr>
              <a:t>データ構造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422226" y="3512041"/>
            <a:ext cx="15456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rgbClr val="FF0000"/>
                </a:solidFill>
              </a:rPr>
              <a:t>データ収集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bg1"/>
                </a:solidFill>
              </a:rPr>
              <a:t>データ蓄積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rgbClr val="FF0000"/>
                </a:solidFill>
              </a:rPr>
              <a:t>プログラミング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rgbClr val="FF0000"/>
                </a:solidFill>
              </a:rPr>
              <a:t>環境構築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92022" y="6032321"/>
            <a:ext cx="60304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+mn-ea"/>
              </a:rPr>
              <a:t>参考</a:t>
            </a:r>
            <a:r>
              <a:rPr lang="en-US" altLang="ja-JP" sz="1200" dirty="0">
                <a:latin typeface="+mn-ea"/>
              </a:rPr>
              <a:t>_</a:t>
            </a:r>
            <a:r>
              <a:rPr lang="ja-JP" altLang="en-US" sz="1200" dirty="0">
                <a:latin typeface="+mn-ea"/>
              </a:rPr>
              <a:t>データサイエンティストのスキルレベル</a:t>
            </a:r>
            <a:r>
              <a:rPr lang="en-US" altLang="ja-JP" sz="1200" dirty="0">
                <a:latin typeface="+mn-ea"/>
              </a:rPr>
              <a:t>_2015</a:t>
            </a:r>
            <a:r>
              <a:rPr lang="ja-JP" altLang="en-US" sz="1200" dirty="0">
                <a:latin typeface="+mn-ea"/>
              </a:rPr>
              <a:t>年版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348206" y="5024209"/>
            <a:ext cx="21483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rgbClr val="FF0000"/>
                </a:solidFill>
              </a:rPr>
              <a:t>データの理解</a:t>
            </a:r>
            <a:r>
              <a:rPr lang="en-US" altLang="ja-JP" sz="1400" dirty="0" smtClean="0">
                <a:solidFill>
                  <a:srgbClr val="FF0000"/>
                </a:solidFill>
              </a:rPr>
              <a:t>/</a:t>
            </a:r>
            <a:r>
              <a:rPr lang="ja-JP" altLang="en-US" sz="1400" dirty="0" smtClean="0">
                <a:solidFill>
                  <a:srgbClr val="FF0000"/>
                </a:solidFill>
              </a:rPr>
              <a:t>検証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rgbClr val="FF0000"/>
                </a:solidFill>
              </a:rPr>
              <a:t>データ入手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bg1"/>
                </a:solidFill>
              </a:rPr>
              <a:t>プロセス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bg1"/>
                </a:solidFill>
              </a:rPr>
              <a:t>意味合いの抽出</a:t>
            </a:r>
            <a:r>
              <a:rPr lang="en-US" altLang="ja-JP" sz="1400" dirty="0" smtClean="0">
                <a:solidFill>
                  <a:schemeClr val="bg1"/>
                </a:solidFill>
              </a:rPr>
              <a:t>/</a:t>
            </a:r>
            <a:r>
              <a:rPr lang="ja-JP" altLang="en-US" sz="1400" dirty="0" smtClean="0">
                <a:solidFill>
                  <a:schemeClr val="bg1"/>
                </a:solidFill>
              </a:rPr>
              <a:t>洞察</a:t>
            </a:r>
            <a:endParaRPr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436438" y="5006206"/>
            <a:ext cx="17892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bg1"/>
                </a:solidFill>
              </a:rPr>
              <a:t>活動マネジメント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bg1"/>
                </a:solidFill>
              </a:rPr>
              <a:t>行動規範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bg1"/>
                </a:solidFill>
              </a:rPr>
              <a:t>事業に実装する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rgbClr val="FF0000"/>
                </a:solidFill>
              </a:rPr>
              <a:t>論理的思考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3" t="10393" r="13806" b="14530"/>
          <a:stretch/>
        </p:blipFill>
        <p:spPr bwMode="auto">
          <a:xfrm>
            <a:off x="112845" y="2873841"/>
            <a:ext cx="1506827" cy="205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オブジェクト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220452"/>
              </p:ext>
            </p:extLst>
          </p:nvPr>
        </p:nvGraphicFramePr>
        <p:xfrm>
          <a:off x="5496551" y="60283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ワークシート" showAsIcon="1" r:id="rId9" imgW="914400" imgH="771480" progId="Excel.Sheet.12">
                  <p:embed/>
                </p:oleObj>
              </mc:Choice>
              <mc:Fallback>
                <p:oleObj name="ワークシート" showAsIcon="1" r:id="rId9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96551" y="60283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3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2" y="1412776"/>
            <a:ext cx="8710758" cy="489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lt"/>
                <a:ea typeface="AR丸ゴシック体M" panose="020B0609010101010101" pitchFamily="49" charset="-128"/>
              </a:rPr>
              <a:t>Skill : </a:t>
            </a:r>
            <a:r>
              <a:rPr lang="en-US" altLang="ja-JP" dirty="0" err="1" smtClean="0">
                <a:latin typeface="+mn-lt"/>
                <a:ea typeface="AR丸ゴシック体M" panose="020B0609010101010101" pitchFamily="49" charset="-128"/>
              </a:rPr>
              <a:t>algorithme</a:t>
            </a:r>
            <a:endParaRPr kumimoji="1" lang="ja-JP" altLang="en-US" dirty="0">
              <a:latin typeface="+mn-lt"/>
              <a:ea typeface="AR丸ゴシック体M" panose="020B0609010101010101" pitchFamily="49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5724128" y="5046227"/>
            <a:ext cx="136815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491880" y="5063148"/>
            <a:ext cx="1224136" cy="288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79512" y="6381328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latin typeface="+mn-ea"/>
              </a:rPr>
              <a:t>引用：</a:t>
            </a:r>
            <a:r>
              <a:rPr lang="en-US" altLang="ja-JP" sz="1200" dirty="0">
                <a:latin typeface="+mn-ea"/>
              </a:rPr>
              <a:t>SAS </a:t>
            </a:r>
            <a:r>
              <a:rPr lang="en-US" altLang="ja-JP" sz="1200" dirty="0" smtClean="0">
                <a:latin typeface="+mn-ea"/>
              </a:rPr>
              <a:t>Japan  </a:t>
            </a:r>
          </a:p>
          <a:p>
            <a:r>
              <a:rPr lang="en-US" altLang="ja-JP" sz="1200" dirty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       http</a:t>
            </a:r>
            <a:r>
              <a:rPr lang="en-US" altLang="ja-JP" sz="1200" dirty="0">
                <a:latin typeface="+mn-ea"/>
              </a:rPr>
              <a:t>://www.sascom.jp/blog/2017/11/21/machine-learning-algorithm-use</a:t>
            </a:r>
            <a:r>
              <a:rPr lang="en-US" altLang="ja-JP" sz="1200" dirty="0" smtClean="0">
                <a:latin typeface="+mn-ea"/>
              </a:rPr>
              <a:t>/</a:t>
            </a:r>
            <a:endParaRPr lang="ja-JP" altLang="en-US" sz="1200" dirty="0">
              <a:latin typeface="+mn-ea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948264" y="4437112"/>
            <a:ext cx="136815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948264" y="4692093"/>
            <a:ext cx="136815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491880" y="5578222"/>
            <a:ext cx="1224136" cy="288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339752" y="5351181"/>
            <a:ext cx="1224136" cy="288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320623" y="2237915"/>
            <a:ext cx="1224136" cy="28803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2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lt"/>
                <a:ea typeface="AR丸ゴシック体M" panose="020B0609010101010101" pitchFamily="49" charset="-128"/>
              </a:rPr>
              <a:t>Approach</a:t>
            </a:r>
            <a:endParaRPr kumimoji="1" lang="ja-JP" altLang="en-US" dirty="0">
              <a:latin typeface="+mn-lt"/>
              <a:ea typeface="AR丸ゴシック体M" panose="020B0609010101010101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851920" y="3035253"/>
            <a:ext cx="13681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Lab</a:t>
            </a:r>
          </a:p>
          <a:p>
            <a:pPr algn="ctr"/>
            <a:r>
              <a:rPr lang="en-US" altLang="ja-JP" sz="2400" dirty="0" smtClean="0"/>
              <a:t>4</a:t>
            </a:r>
            <a:r>
              <a:rPr lang="ja-JP" altLang="en-US" sz="2400" dirty="0" smtClean="0"/>
              <a:t>号館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5576" y="1364250"/>
            <a:ext cx="242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丸ゴシック体M" panose="020B0609010101010101" pitchFamily="49" charset="-128"/>
              </a:rPr>
              <a:t>How to use Lab</a:t>
            </a:r>
            <a:endParaRPr kumimoji="1" lang="ja-JP" alt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R丸ゴシック体M" panose="020B0609010101010101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20023" y="1394192"/>
            <a:ext cx="298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丸ゴシック体M" panose="020B0609010101010101" pitchFamily="49" charset="-128"/>
              </a:rPr>
              <a:t>Python programing</a:t>
            </a:r>
            <a:endParaRPr kumimoji="1" lang="ja-JP" altLang="en-US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R丸ゴシック体M" panose="020B0609010101010101" pitchFamily="49" charset="-128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65" y="2072808"/>
            <a:ext cx="1427163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87" y="2166139"/>
            <a:ext cx="1176337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179512" y="3122384"/>
            <a:ext cx="3057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①</a:t>
            </a:r>
            <a:r>
              <a:rPr lang="en-US" altLang="ja-JP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GUI</a:t>
            </a:r>
            <a:r>
              <a:rPr lang="ja-JP" altLang="en-US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環境に慣れる</a:t>
            </a:r>
            <a:endParaRPr lang="en-US" altLang="ja-JP" sz="1400" b="1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kumimoji="1"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kumimoji="1" lang="ja-JP" altLang="en-US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どんな環境で作業しているか知る</a:t>
            </a:r>
            <a:endParaRPr kumimoji="1" lang="en-US" altLang="ja-JP" sz="1400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lang="en-US" altLang="ja-JP" sz="1400" dirty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‐Anaconda</a:t>
            </a:r>
            <a:r>
              <a:rPr lang="ja-JP" altLang="en-US" sz="1400" dirty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で環境</a:t>
            </a:r>
            <a:r>
              <a:rPr lang="ja-JP" altLang="en-US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構築</a:t>
            </a:r>
            <a:endParaRPr lang="en-US" altLang="ja-JP" sz="14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81" y="2303776"/>
            <a:ext cx="993024" cy="60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左矢印 7"/>
          <p:cNvSpPr/>
          <p:nvPr/>
        </p:nvSpPr>
        <p:spPr>
          <a:xfrm>
            <a:off x="3203848" y="3456002"/>
            <a:ext cx="504056" cy="602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矢印 16"/>
          <p:cNvSpPr/>
          <p:nvPr/>
        </p:nvSpPr>
        <p:spPr>
          <a:xfrm flipH="1">
            <a:off x="5364088" y="3456002"/>
            <a:ext cx="504056" cy="602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57" y="4058488"/>
            <a:ext cx="1226058" cy="87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210302" y="4994592"/>
            <a:ext cx="3685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②</a:t>
            </a:r>
            <a:r>
              <a:rPr lang="en-US" altLang="ja-JP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CUI</a:t>
            </a:r>
            <a:r>
              <a:rPr lang="ja-JP" altLang="en-US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環境に慣れる</a:t>
            </a:r>
            <a:endParaRPr lang="en-US" altLang="ja-JP" sz="1400" b="1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kumimoji="1"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kumimoji="1" lang="ja-JP" altLang="en-US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コマンドに慣れる</a:t>
            </a:r>
            <a:r>
              <a:rPr kumimoji="1"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/>
            </a:r>
            <a:br>
              <a:rPr kumimoji="1"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</a:br>
            <a:r>
              <a:rPr kumimoji="1"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  (</a:t>
            </a:r>
            <a:r>
              <a:rPr kumimoji="1" lang="en-US" altLang="ja-JP" sz="1400" dirty="0" err="1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cd,ls,cp,rm,mkdir,etc</a:t>
            </a:r>
            <a:r>
              <a:rPr kumimoji="1"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.)</a:t>
            </a:r>
          </a:p>
          <a:p>
            <a:r>
              <a:rPr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‐Python</a:t>
            </a:r>
            <a:r>
              <a:rPr lang="ja-JP" altLang="en-US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の環境構築、切り替え</a:t>
            </a:r>
            <a:r>
              <a:rPr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(</a:t>
            </a:r>
            <a:r>
              <a:rPr lang="en-US" altLang="ja-JP" sz="1400" dirty="0" err="1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pip,conda</a:t>
            </a:r>
            <a:r>
              <a:rPr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)</a:t>
            </a:r>
            <a:endParaRPr lang="en-US" altLang="ja-JP" sz="14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0961" y="6021288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③</a:t>
            </a:r>
            <a:r>
              <a:rPr lang="en-US" altLang="ja-JP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Other</a:t>
            </a:r>
          </a:p>
          <a:p>
            <a:r>
              <a:rPr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lang="ja-JP" altLang="en-US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ファイル転送</a:t>
            </a:r>
            <a:r>
              <a:rPr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(FileZilla)</a:t>
            </a:r>
          </a:p>
          <a:p>
            <a:r>
              <a:rPr kumimoji="1"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kumimoji="1" lang="ja-JP" altLang="en-US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データ取得</a:t>
            </a:r>
            <a:r>
              <a:rPr kumimoji="1"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(</a:t>
            </a:r>
            <a:r>
              <a:rPr kumimoji="1" lang="en-US" altLang="ja-JP" sz="1400" dirty="0" err="1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wget,git,API</a:t>
            </a:r>
            <a:r>
              <a:rPr kumimoji="1"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)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88840"/>
            <a:ext cx="1627371" cy="117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6086753" y="3160101"/>
            <a:ext cx="28777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①</a:t>
            </a:r>
            <a:r>
              <a:rPr lang="en-US" altLang="ja-JP" sz="1400" b="1" dirty="0" err="1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jupyter</a:t>
            </a:r>
            <a:r>
              <a:rPr lang="en-US" altLang="ja-JP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 notebook</a:t>
            </a:r>
            <a:r>
              <a:rPr lang="ja-JP" altLang="en-US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に慣れる</a:t>
            </a:r>
            <a:endParaRPr lang="en-US" altLang="ja-JP" sz="1400" b="1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lang="ja-JP" altLang="en-US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起動、停止できるようになる</a:t>
            </a:r>
            <a:endParaRPr lang="en-US" altLang="ja-JP" sz="1400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lang="ja-JP" altLang="en-US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インタラクティブに実行できる</a:t>
            </a:r>
            <a:endParaRPr lang="en-US" altLang="ja-JP" sz="1400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lang="en-US" altLang="ja-JP" sz="1400" dirty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 </a:t>
            </a:r>
            <a:r>
              <a:rPr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 ※</a:t>
            </a:r>
            <a:r>
              <a:rPr lang="ja-JP" altLang="en-US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グラフの可視化に有効</a:t>
            </a:r>
            <a:endParaRPr lang="en-US" altLang="ja-JP" sz="1400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‐Markdown</a:t>
            </a:r>
            <a:r>
              <a:rPr lang="ja-JP" altLang="en-US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の使い方を知る</a:t>
            </a:r>
            <a:endParaRPr lang="en-US" altLang="ja-JP" sz="14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06" y="4437112"/>
            <a:ext cx="1226058" cy="87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6161687" y="5373216"/>
            <a:ext cx="29674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②</a:t>
            </a:r>
            <a:r>
              <a:rPr lang="en-US" altLang="ja-JP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CUI</a:t>
            </a:r>
            <a:r>
              <a:rPr lang="ja-JP" altLang="en-US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環境に慣れる</a:t>
            </a:r>
            <a:endParaRPr lang="en-US" altLang="ja-JP" sz="1400" b="1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kumimoji="1"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lang="ja-JP" altLang="en-US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コマンド実行できる</a:t>
            </a:r>
            <a:endParaRPr lang="en-US" altLang="ja-JP" sz="1400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kumimoji="1" lang="ja-JP" altLang="en-US" sz="1400" dirty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　</a:t>
            </a:r>
            <a:r>
              <a:rPr kumimoji="1"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※</a:t>
            </a:r>
            <a:r>
              <a:rPr lang="ja-JP" altLang="en-US" sz="1400" dirty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慣れる</a:t>
            </a:r>
            <a:r>
              <a:rPr lang="ja-JP" altLang="en-US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と作業効率化が図れる</a:t>
            </a:r>
            <a:endParaRPr kumimoji="1" lang="en-US" altLang="ja-JP" sz="1400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lang="ja-JP" altLang="en-US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エディタでプログラミング</a:t>
            </a:r>
            <a:endParaRPr lang="en-US" altLang="ja-JP" sz="14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156176" y="6362164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③</a:t>
            </a:r>
            <a:r>
              <a:rPr lang="en-US" altLang="ja-JP" sz="1400" b="1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Other</a:t>
            </a:r>
          </a:p>
          <a:p>
            <a:r>
              <a:rPr lang="en-US" altLang="ja-JP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lang="ja-JP" altLang="en-US" sz="14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サンプルコードを読み解く</a:t>
            </a:r>
            <a:endParaRPr kumimoji="1" lang="en-US" altLang="ja-JP" sz="1400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44824"/>
            <a:ext cx="10801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437112"/>
            <a:ext cx="1152128" cy="96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9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  <a:ea typeface="AR丸ゴシック体M" panose="020B0609010101010101" pitchFamily="49" charset="-128"/>
              </a:rPr>
              <a:t>Schedule</a:t>
            </a:r>
            <a:endParaRPr kumimoji="1" lang="ja-JP" altLang="en-US" dirty="0">
              <a:latin typeface="+mn-lt"/>
              <a:ea typeface="AR丸ゴシック体M" panose="020B0609010101010101" pitchFamily="49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83990"/>
              </p:ext>
            </p:extLst>
          </p:nvPr>
        </p:nvGraphicFramePr>
        <p:xfrm>
          <a:off x="107504" y="1397000"/>
          <a:ext cx="2843808" cy="498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528"/>
                <a:gridCol w="2358280"/>
              </a:tblGrid>
              <a:tr h="55381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April</a:t>
                      </a:r>
                      <a:endParaRPr kumimoji="1" lang="ja-JP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538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分類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ロジスティック回帰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Iris</a:t>
                      </a:r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データ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400" dirty="0" err="1" smtClean="0">
                          <a:latin typeface="+mn-ea"/>
                          <a:ea typeface="+mn-ea"/>
                        </a:rPr>
                        <a:t>jupyter</a:t>
                      </a:r>
                      <a:r>
                        <a:rPr kumimoji="1" lang="en-US" altLang="ja-JP" sz="1400" baseline="0" dirty="0" smtClean="0">
                          <a:latin typeface="+mn-ea"/>
                          <a:ea typeface="+mn-ea"/>
                        </a:rPr>
                        <a:t> notebook</a:t>
                      </a:r>
                      <a:r>
                        <a:rPr kumimoji="1" lang="ja-JP" altLang="en-US" sz="1400" baseline="0" dirty="0" smtClean="0">
                          <a:latin typeface="+mn-ea"/>
                          <a:ea typeface="+mn-ea"/>
                        </a:rPr>
                        <a:t>に慣れる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38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#2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538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#3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538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#4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538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#5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予測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単回帰・重回帰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Boston</a:t>
                      </a:r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データ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>
                          <a:latin typeface="+mn-ea"/>
                          <a:ea typeface="+mn-ea"/>
                        </a:rPr>
                        <a:t>jupyter</a:t>
                      </a:r>
                      <a:r>
                        <a:rPr kumimoji="1" lang="en-US" altLang="ja-JP" sz="1400" baseline="0" dirty="0" smtClean="0">
                          <a:latin typeface="+mn-ea"/>
                          <a:ea typeface="+mn-ea"/>
                        </a:rPr>
                        <a:t> notebook</a:t>
                      </a:r>
                      <a:r>
                        <a:rPr kumimoji="1" lang="ja-JP" altLang="en-US" sz="1400" baseline="0" dirty="0" smtClean="0">
                          <a:latin typeface="+mn-ea"/>
                          <a:ea typeface="+mn-ea"/>
                        </a:rPr>
                        <a:t>に慣れる</a:t>
                      </a:r>
                      <a:endParaRPr kumimoji="1" lang="ja-JP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38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#6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538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#7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振り返り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Python</a:t>
                      </a:r>
                      <a:r>
                        <a:rPr kumimoji="1" lang="ja-JP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baseline="0" dirty="0" smtClean="0">
                          <a:latin typeface="+mn-ea"/>
                          <a:ea typeface="+mn-ea"/>
                        </a:rPr>
                        <a:t>Café</a:t>
                      </a:r>
                      <a:r>
                        <a:rPr kumimoji="1" lang="ja-JP" altLang="en-US" sz="1400" baseline="0" dirty="0" smtClean="0">
                          <a:latin typeface="+mn-ea"/>
                          <a:ea typeface="+mn-ea"/>
                        </a:rPr>
                        <a:t>の戦略説明</a:t>
                      </a:r>
                      <a:endParaRPr kumimoji="1" lang="en-US" altLang="ja-JP" sz="14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baseline="0" dirty="0" smtClean="0">
                          <a:latin typeface="+mn-ea"/>
                          <a:ea typeface="+mn-ea"/>
                        </a:rPr>
                        <a:t>これからの取り組み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38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#8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20954"/>
              </p:ext>
            </p:extLst>
          </p:nvPr>
        </p:nvGraphicFramePr>
        <p:xfrm>
          <a:off x="3131840" y="1412777"/>
          <a:ext cx="2843808" cy="4968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528"/>
                <a:gridCol w="2358280"/>
              </a:tblGrid>
              <a:tr h="552061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May</a:t>
                      </a:r>
                      <a:endParaRPr kumimoji="1" lang="ja-JP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#9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GUI</a:t>
                      </a:r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環境に慣れる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CUI</a:t>
                      </a:r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環境に慣れる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400" dirty="0" err="1" smtClean="0">
                          <a:latin typeface="+mn-ea"/>
                          <a:ea typeface="+mn-ea"/>
                        </a:rPr>
                        <a:t>jupyter</a:t>
                      </a:r>
                      <a:r>
                        <a:rPr kumimoji="1" lang="en-US" altLang="ja-JP" sz="1400" baseline="0" dirty="0" smtClean="0">
                          <a:latin typeface="+mn-ea"/>
                          <a:ea typeface="+mn-ea"/>
                        </a:rPr>
                        <a:t> notebook</a:t>
                      </a:r>
                      <a:r>
                        <a:rPr kumimoji="1" lang="ja-JP" altLang="en-US" sz="1400" baseline="0" dirty="0" smtClean="0">
                          <a:latin typeface="+mn-ea"/>
                          <a:ea typeface="+mn-ea"/>
                        </a:rPr>
                        <a:t>起動・停止</a:t>
                      </a:r>
                      <a:endParaRPr kumimoji="1" lang="en-US" altLang="ja-JP" sz="14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分類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サポートベクターマシン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手書き文字データ</a:t>
                      </a:r>
                    </a:p>
                    <a:p>
                      <a:r>
                        <a:rPr kumimoji="1" lang="ja-JP" altLang="en-US" sz="1400" baseline="0" dirty="0" smtClean="0">
                          <a:latin typeface="+mn-ea"/>
                          <a:ea typeface="+mn-ea"/>
                        </a:rPr>
                        <a:t>スクリプト実行、読み解く</a:t>
                      </a:r>
                      <a:endParaRPr kumimoji="1" lang="en-US" altLang="ja-JP" sz="14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baseline="0" dirty="0" smtClean="0">
                          <a:latin typeface="+mn-ea"/>
                          <a:ea typeface="+mn-ea"/>
                        </a:rPr>
                        <a:t>関数表現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交差検証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#10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#11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#12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#13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プレゼン募集</a:t>
                      </a:r>
                      <a:endParaRPr kumimoji="1" lang="en-US" altLang="ja-JP" sz="14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Vi</a:t>
                      </a:r>
                      <a:r>
                        <a:rPr kumimoji="1" lang="ja-JP" altLang="en-US" sz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の使い方教えて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#14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#15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分類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ニューラルネットワーク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aseline="0" dirty="0" smtClean="0">
                          <a:latin typeface="+mn-ea"/>
                          <a:ea typeface="+mn-ea"/>
                        </a:rPr>
                        <a:t>スクリプト実行、読み解く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#16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73182"/>
              </p:ext>
            </p:extLst>
          </p:nvPr>
        </p:nvGraphicFramePr>
        <p:xfrm>
          <a:off x="6192688" y="1412777"/>
          <a:ext cx="2843808" cy="502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528"/>
                <a:gridCol w="2358280"/>
              </a:tblGrid>
              <a:tr h="552061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 smtClean="0"/>
                        <a:t>June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/>
                        <a:t>#17</a:t>
                      </a:r>
                      <a:endParaRPr kumimoji="1" lang="ja-JP" altLang="en-US" sz="14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振り返り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後半戦の取り組み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プレゼン募集</a:t>
                      </a:r>
                      <a:endParaRPr kumimoji="1" lang="en-US" altLang="ja-JP" sz="14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統計学教えて</a:t>
                      </a:r>
                      <a:endParaRPr kumimoji="1" lang="ja-JP" altLang="en-US" sz="12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/>
                        <a:t>#18</a:t>
                      </a:r>
                      <a:endParaRPr kumimoji="1" lang="ja-JP" altLang="en-US" sz="14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400" b="0" dirty="0"/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/>
                        <a:t>#19</a:t>
                      </a:r>
                      <a:endParaRPr kumimoji="1" lang="ja-JP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400" dirty="0" smtClean="0">
                          <a:latin typeface="+mn-ea"/>
                          <a:ea typeface="+mn-ea"/>
                        </a:rPr>
                        <a:t>Python</a:t>
                      </a: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の環境構築</a:t>
                      </a:r>
                      <a:endParaRPr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評価指標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/>
                        <a:t>#20</a:t>
                      </a:r>
                      <a:endParaRPr kumimoji="1" lang="ja-JP" altLang="en-US" sz="1400" b="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データ取得</a:t>
                      </a:r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400" dirty="0" err="1" smtClean="0">
                          <a:latin typeface="+mn-ea"/>
                          <a:ea typeface="+mn-ea"/>
                        </a:rPr>
                        <a:t>GitHub,kaggle</a:t>
                      </a:r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予測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決定木・ランダムフォレスト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スクリプトを読み解く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欠損値処理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/>
                        <a:t>#21</a:t>
                      </a:r>
                      <a:endParaRPr kumimoji="1" lang="ja-JP" altLang="en-US" sz="14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400" b="0" dirty="0"/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/>
                        <a:t>#22</a:t>
                      </a:r>
                      <a:endParaRPr kumimoji="1" lang="ja-JP" altLang="en-US" sz="14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400" b="0" dirty="0"/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/>
                        <a:t>#23</a:t>
                      </a:r>
                      <a:endParaRPr kumimoji="1" lang="ja-JP" altLang="en-US" sz="14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Café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 Cooking(</a:t>
                      </a:r>
                      <a:r>
                        <a:rPr kumimoji="1" lang="ja-JP" altLang="en-US" sz="1400" b="0" baseline="0" dirty="0" smtClean="0">
                          <a:latin typeface="+mn-ea"/>
                          <a:ea typeface="+mn-ea"/>
                        </a:rPr>
                        <a:t>理解度テスト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Wrap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up</a:t>
                      </a:r>
                    </a:p>
                    <a:p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18Q2</a:t>
                      </a:r>
                      <a:r>
                        <a:rPr kumimoji="1" lang="ja-JP" altLang="en-US" sz="1400" b="0" baseline="0" dirty="0" smtClean="0">
                          <a:latin typeface="+mn-ea"/>
                          <a:ea typeface="+mn-ea"/>
                        </a:rPr>
                        <a:t>の取り組み</a:t>
                      </a:r>
                      <a:endParaRPr kumimoji="1" lang="en-US" altLang="ja-JP" sz="1400" b="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プレゼン募集</a:t>
                      </a:r>
                      <a:endParaRPr kumimoji="1" lang="en-US" altLang="ja-JP" sz="14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/>
                        <a:t>#24</a:t>
                      </a:r>
                      <a:endParaRPr kumimoji="1" lang="ja-JP" altLang="en-US" sz="14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400" b="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661248"/>
            <a:ext cx="720080" cy="65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46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6592" y="3068959"/>
            <a:ext cx="5212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Ebrima" panose="02000000000000000000" pitchFamily="2" charset="0"/>
              </a:rPr>
              <a:t>Let’s enjoy Python</a:t>
            </a:r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Ebrima" panose="02000000000000000000" pitchFamily="2" charset="0"/>
              </a:rPr>
              <a:t> </a:t>
            </a:r>
            <a:r>
              <a:rPr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Ebrima" panose="02000000000000000000" pitchFamily="2" charset="0"/>
              </a:rPr>
              <a:t>Cafe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cs typeface="Ebrima" panose="02000000000000000000" pitchFamily="2" charset="0"/>
              </a:rPr>
              <a:t>♬</a:t>
            </a:r>
            <a:endParaRPr kumimoji="1" lang="en-US" altLang="ja-JP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18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365</Words>
  <Application>Microsoft Office PowerPoint</Application>
  <PresentationFormat>画面に合わせる (4:3)</PresentationFormat>
  <Paragraphs>134</Paragraphs>
  <Slides>6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Office テーマ</vt:lpstr>
      <vt:lpstr>ワークシート</vt:lpstr>
      <vt:lpstr>The Goal in 18Q1</vt:lpstr>
      <vt:lpstr>Skill : 見習い</vt:lpstr>
      <vt:lpstr>Skill : algorithme</vt:lpstr>
      <vt:lpstr>Approach</vt:lpstr>
      <vt:lpstr>Schedule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18Q1で目指すところ</dc:title>
  <dc:creator>morichu</dc:creator>
  <cp:lastModifiedBy>FJ-USER</cp:lastModifiedBy>
  <cp:revision>37</cp:revision>
  <dcterms:created xsi:type="dcterms:W3CDTF">2018-05-02T11:42:20Z</dcterms:created>
  <dcterms:modified xsi:type="dcterms:W3CDTF">2018-05-06T08:44:06Z</dcterms:modified>
</cp:coreProperties>
</file>