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8" r:id="rId10"/>
    <p:sldId id="261" r:id="rId11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41A3C-79B7-4F33-BD60-36ED74F77924}" type="datetimeFigureOut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85A6-1991-4EA9-B558-63B70472B0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6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D832-E6DD-4EAA-B2B9-817F58B9E543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15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CF6D-8D1A-4ABF-85BD-4CD9CCABA1C9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8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AEAC-AF81-4820-A964-CC32341BD978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6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CE49-0FCF-48AC-AD81-53BAA92A1F8B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1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06D-5672-49B3-AFCC-89AF9D7E8EFC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01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3B49-5342-4FC6-9904-2528AC615B97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0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8B1-688B-4C6D-B0A5-BF7DF994D80B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636-D6D8-4EA9-80A6-513D1FC31A08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27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DE43-AFC0-4E03-AAD9-E9980A7A8647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4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D63-065B-4A5E-9598-DC69FB503EA4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72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0611-28BD-459D-A8AA-DF11A0E9E609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FE00-903E-4CC4-85B5-7E204988EF1D}" type="datetime1">
              <a:rPr kumimoji="1" lang="ja-JP" altLang="en-US" smtClean="0"/>
              <a:t>2017/11/18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D251-06C5-4B24-81AA-4888FC0F4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41836"/>
            <a:ext cx="7772400" cy="1694010"/>
          </a:xfrm>
        </p:spPr>
        <p:txBody>
          <a:bodyPr>
            <a:normAutofit fontScale="90000"/>
          </a:bodyPr>
          <a:lstStyle/>
          <a:p>
            <a:r>
              <a:rPr lang="en-US" altLang="ja-JP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  <a:cs typeface="Arial Unicode MS" panose="020B0604020202020204" pitchFamily="50" charset="-128"/>
              </a:rPr>
              <a:t>Mr.Children</a:t>
            </a:r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  <a:cs typeface="Arial Unicode MS" panose="020B0604020202020204" pitchFamily="50" charset="-128"/>
              </a:rPr>
              <a:t>からの</a:t>
            </a:r>
            <a:r>
              <a:rPr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  <a:cs typeface="Arial Unicode MS" panose="020B0604020202020204" pitchFamily="50" charset="-128"/>
              </a:rPr>
              <a:t>GIFT</a:t>
            </a:r>
            <a:r>
              <a:rPr lang="ja-JP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P丸ゴシック体M" panose="020B0600010101010101" pitchFamily="50" charset="-128"/>
                <a:ea typeface="AR P丸ゴシック体M" panose="020B0600010101010101" pitchFamily="50" charset="-128"/>
                <a:cs typeface="Arial Unicode MS" panose="020B0604020202020204" pitchFamily="50" charset="-128"/>
              </a:rPr>
              <a:t>♪</a:t>
            </a:r>
            <a:endParaRPr kumimoji="1" lang="ja-JP" altLang="en-US" sz="40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45" y="483518"/>
            <a:ext cx="1211619" cy="1211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3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563888" y="2069654"/>
            <a:ext cx="1584176" cy="857250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+mn-lt"/>
                <a:ea typeface="AR丸ゴシック体M" panose="020B0609010101010101" pitchFamily="49" charset="-128"/>
              </a:rPr>
              <a:t>未完</a:t>
            </a:r>
            <a:endParaRPr kumimoji="1" lang="ja-JP" altLang="en-US" sz="1600" dirty="0">
              <a:latin typeface="+mn-lt"/>
              <a:ea typeface="AR丸ゴシック体M" panose="020B0609010101010101" pitchFamily="49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049488" y="2859782"/>
            <a:ext cx="317869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+mn-lt"/>
                <a:ea typeface="AR丸ゴシック体M" panose="020B0609010101010101" pitchFamily="49" charset="-128"/>
              </a:rPr>
              <a:t>Produced by </a:t>
            </a:r>
            <a:r>
              <a:rPr lang="en-US" altLang="ja-JP" sz="1400" dirty="0" err="1">
                <a:latin typeface="+mn-lt"/>
                <a:ea typeface="AR丸ゴシック体M" panose="020B0609010101010101" pitchFamily="49" charset="-128"/>
              </a:rPr>
              <a:t>M</a:t>
            </a:r>
            <a:r>
              <a:rPr lang="en-US" altLang="ja-JP" sz="1400" dirty="0" err="1" smtClean="0">
                <a:latin typeface="+mn-lt"/>
                <a:ea typeface="AR丸ゴシック体M" panose="020B0609010101010101" pitchFamily="49" charset="-128"/>
              </a:rPr>
              <a:t>orichu</a:t>
            </a:r>
            <a:endParaRPr lang="ja-JP" altLang="en-US" sz="1400" dirty="0">
              <a:latin typeface="+mn-lt"/>
              <a:ea typeface="AR丸ゴシック体M" panose="020B0609010101010101" pitchFamily="49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13670"/>
            <a:ext cx="688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2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ホームベース 10"/>
          <p:cNvSpPr/>
          <p:nvPr/>
        </p:nvSpPr>
        <p:spPr>
          <a:xfrm>
            <a:off x="611561" y="1193908"/>
            <a:ext cx="2016223" cy="62747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9</a:t>
            </a:r>
            <a:r>
              <a:rPr kumimoji="1" lang="ja-JP" altLang="en-US" sz="3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月</a:t>
            </a:r>
            <a:endParaRPr kumimoji="1" lang="ja-JP" altLang="en-US" sz="3200" dirty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2627784" y="1214503"/>
            <a:ext cx="3600401" cy="62747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 </a:t>
            </a:r>
            <a:r>
              <a:rPr kumimoji="1" lang="en-US" altLang="ja-JP" sz="3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10</a:t>
            </a:r>
            <a:r>
              <a:rPr kumimoji="1" lang="ja-JP" altLang="en-US" sz="3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月</a:t>
            </a:r>
            <a:endParaRPr kumimoji="1" lang="ja-JP" altLang="en-US" sz="3200" dirty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24" name="ホームベース 23"/>
          <p:cNvSpPr/>
          <p:nvPr/>
        </p:nvSpPr>
        <p:spPr>
          <a:xfrm>
            <a:off x="6252969" y="1224193"/>
            <a:ext cx="2351479" cy="62747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11</a:t>
            </a:r>
            <a:r>
              <a:rPr kumimoji="1" lang="ja-JP" altLang="en-US" sz="3200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月</a:t>
            </a:r>
            <a:endParaRPr kumimoji="1" lang="ja-JP" altLang="en-US" sz="3200" dirty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モチベーション＆獲得した</a:t>
            </a:r>
            <a:r>
              <a:rPr kumimoji="1" lang="en-US" altLang="ja-JP" sz="3600" dirty="0" err="1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Enablar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039" y="1923678"/>
            <a:ext cx="3035857" cy="157942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データマイニング・機械学習</a:t>
            </a:r>
            <a:endParaRPr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統計学</a:t>
            </a:r>
            <a:endParaRPr kumimoji="1" lang="en-US" altLang="ja-JP" sz="16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kumimoji="1" lang="ja-JP" altLang="en-US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形態素解析</a:t>
            </a:r>
            <a:endParaRPr kumimoji="1" lang="en-US" altLang="ja-JP" sz="16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クラスタリング</a:t>
            </a:r>
            <a:endParaRPr lang="en-US" altLang="ja-JP" sz="16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‐Python</a:t>
            </a:r>
            <a:endParaRPr kumimoji="1" lang="ja-JP" altLang="en-US" sz="1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7904" y="1923678"/>
            <a:ext cx="2508759" cy="157942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サービス・マネタイズ</a:t>
            </a:r>
            <a:endParaRPr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kumimoji="1" lang="en-US" altLang="ja-JP" sz="1600" dirty="0" err="1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IoT</a:t>
            </a:r>
            <a:endParaRPr kumimoji="1" lang="en-US" altLang="ja-JP" sz="16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デザインシンキング</a:t>
            </a:r>
            <a:endParaRPr lang="en-US" altLang="ja-JP" sz="16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endParaRPr kumimoji="1" lang="en-US" altLang="ja-JP" sz="1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endParaRPr kumimoji="1" lang="ja-JP" altLang="en-US" sz="1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3547" y="1923678"/>
            <a:ext cx="2258893" cy="157942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DIY</a:t>
            </a:r>
            <a:r>
              <a:rPr lang="ja-JP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・モノづくり</a:t>
            </a:r>
            <a:endParaRPr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SaaS</a:t>
            </a:r>
            <a:r>
              <a:rPr lang="ja-JP" altLang="en-US" sz="1600" dirty="0" err="1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、</a:t>
            </a:r>
            <a:r>
              <a:rPr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API</a:t>
            </a:r>
          </a:p>
          <a:p>
            <a:r>
              <a:rPr lang="en-US" altLang="ja-JP" sz="1600" dirty="0" smtClean="0">
                <a:solidFill>
                  <a:schemeClr val="bg1">
                    <a:lumMod val="75000"/>
                  </a:schemeClr>
                </a:solidFill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‐RPA</a:t>
            </a:r>
          </a:p>
          <a:p>
            <a:r>
              <a:rPr lang="en-US" altLang="ja-JP" sz="1600" dirty="0" smtClean="0">
                <a:solidFill>
                  <a:schemeClr val="bg1">
                    <a:lumMod val="75000"/>
                  </a:schemeClr>
                </a:solidFill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en-US" altLang="ja-JP" sz="1600" dirty="0" err="1" smtClean="0">
                <a:solidFill>
                  <a:schemeClr val="bg1">
                    <a:lumMod val="75000"/>
                  </a:schemeClr>
                </a:solidFill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Xcode</a:t>
            </a:r>
            <a:r>
              <a:rPr lang="ja-JP" altLang="en-US" sz="1600" dirty="0" err="1" smtClean="0">
                <a:solidFill>
                  <a:schemeClr val="bg1">
                    <a:lumMod val="75000"/>
                  </a:schemeClr>
                </a:solidFill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、</a:t>
            </a:r>
            <a:r>
              <a:rPr lang="en-US" altLang="ja-JP" sz="1600" dirty="0" smtClean="0">
                <a:solidFill>
                  <a:schemeClr val="bg1">
                    <a:lumMod val="75000"/>
                  </a:schemeClr>
                </a:solidFill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swift</a:t>
            </a: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kumimoji="1" lang="ja-JP" altLang="en-US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ベンチマーク</a:t>
            </a:r>
            <a:endParaRPr kumimoji="1" lang="ja-JP" altLang="en-US" sz="1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0039" y="3544563"/>
            <a:ext cx="7920880" cy="157942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全体</a:t>
            </a:r>
            <a:endParaRPr lang="en-US" altLang="ja-JP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アジャイル、スクラムマスター</a:t>
            </a:r>
            <a:endParaRPr kumimoji="1" lang="en-US" altLang="ja-JP" sz="16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データサイエンティスト</a:t>
            </a:r>
            <a:endParaRPr lang="en-US" altLang="ja-JP" sz="1600" dirty="0" smtClean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  <a:p>
            <a:r>
              <a:rPr kumimoji="1" lang="en-US" altLang="ja-JP" sz="1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‐CRISP-DM</a:t>
            </a:r>
          </a:p>
          <a:p>
            <a:r>
              <a:rPr lang="en-US" altLang="ja-JP" sz="1600" dirty="0" smtClean="0">
                <a:solidFill>
                  <a:schemeClr val="bg1">
                    <a:lumMod val="75000"/>
                  </a:schemeClr>
                </a:solidFill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‐</a:t>
            </a:r>
            <a:r>
              <a:rPr lang="ja-JP" altLang="en-US" sz="1600" dirty="0" smtClean="0">
                <a:solidFill>
                  <a:schemeClr val="bg1">
                    <a:lumMod val="75000"/>
                  </a:schemeClr>
                </a:solidFill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プレゼン</a:t>
            </a:r>
            <a:endParaRPr kumimoji="1" lang="en-US" altLang="ja-JP" sz="1600" dirty="0" smtClean="0">
              <a:solidFill>
                <a:schemeClr val="bg1">
                  <a:lumMod val="75000"/>
                </a:schemeClr>
              </a:solidFill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53" y="1296397"/>
            <a:ext cx="647469" cy="52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74" y="1292006"/>
            <a:ext cx="591694" cy="5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214503"/>
            <a:ext cx="596544" cy="60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5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データマイニング</a:t>
            </a:r>
            <a:r>
              <a:rPr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・機械学習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107" y="1174297"/>
            <a:ext cx="4460925" cy="334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6588224" y="793036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３０</a:t>
            </a:r>
            <a:r>
              <a:rPr lang="en-US" altLang="ja-JP" sz="1600" dirty="0" smtClean="0"/>
              <a:t>H=</a:t>
            </a:r>
            <a:r>
              <a:rPr lang="ja-JP" altLang="en-US" sz="1600" dirty="0" smtClean="0"/>
              <a:t>（３</a:t>
            </a:r>
            <a:r>
              <a:rPr kumimoji="1" lang="ja-JP" altLang="en-US" sz="1600" dirty="0" smtClean="0"/>
              <a:t>日</a:t>
            </a:r>
            <a:r>
              <a:rPr lang="en-US" altLang="ja-JP" sz="1600" dirty="0"/>
              <a:t>+</a:t>
            </a:r>
            <a:r>
              <a:rPr kumimoji="1" lang="ja-JP" altLang="en-US" sz="1600" dirty="0" smtClean="0"/>
              <a:t>３日）</a:t>
            </a:r>
            <a:r>
              <a:rPr kumimoji="1" lang="en-US" altLang="ja-JP" sz="1600" dirty="0" smtClean="0"/>
              <a:t>x</a:t>
            </a:r>
            <a:r>
              <a:rPr kumimoji="1" lang="ja-JP" altLang="en-US" sz="1600" dirty="0" smtClean="0"/>
              <a:t>５</a:t>
            </a:r>
            <a:r>
              <a:rPr kumimoji="1" lang="en-US" altLang="ja-JP" sz="1600" dirty="0" smtClean="0"/>
              <a:t>H</a:t>
            </a:r>
            <a:endParaRPr kumimoji="1" lang="ja-JP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85476" y="1059582"/>
            <a:ext cx="279098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24128" y="3073580"/>
            <a:ext cx="3096344" cy="20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雲形吹き出し 55"/>
          <p:cNvSpPr/>
          <p:nvPr/>
        </p:nvSpPr>
        <p:spPr>
          <a:xfrm>
            <a:off x="7092280" y="3147814"/>
            <a:ext cx="2051720" cy="1008112"/>
          </a:xfrm>
          <a:prstGeom prst="cloudCallout">
            <a:avLst>
              <a:gd name="adj1" fmla="val -58089"/>
              <a:gd name="adj2" fmla="val 76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実はどんな傾向でカテゴライズされているのか評価できていない</a:t>
            </a:r>
            <a:endParaRPr lang="en-US" altLang="ja-JP" sz="12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2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サービス・マネタイズ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64288" y="59897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５</a:t>
            </a:r>
            <a:r>
              <a:rPr lang="en-US" altLang="ja-JP" sz="1600" dirty="0" smtClean="0"/>
              <a:t>H=</a:t>
            </a:r>
            <a:r>
              <a:rPr lang="ja-JP" altLang="en-US" sz="1600" dirty="0" smtClean="0"/>
              <a:t>１</a:t>
            </a:r>
            <a:r>
              <a:rPr kumimoji="1" lang="ja-JP" altLang="en-US" sz="1600" dirty="0" smtClean="0"/>
              <a:t>日</a:t>
            </a:r>
            <a:r>
              <a:rPr kumimoji="1" lang="en-US" altLang="ja-JP" sz="1600" dirty="0" smtClean="0"/>
              <a:t>x</a:t>
            </a:r>
            <a:r>
              <a:rPr kumimoji="1" lang="ja-JP" altLang="en-US" sz="1600" dirty="0" smtClean="0"/>
              <a:t>５</a:t>
            </a:r>
            <a:r>
              <a:rPr kumimoji="1" lang="en-US" altLang="ja-JP" sz="1600" dirty="0" smtClean="0"/>
              <a:t>H</a:t>
            </a:r>
            <a:endParaRPr kumimoji="1" lang="ja-JP" alt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89172"/>
            <a:ext cx="5616624" cy="400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雲形吹き出し 1"/>
          <p:cNvSpPr/>
          <p:nvPr/>
        </p:nvSpPr>
        <p:spPr>
          <a:xfrm>
            <a:off x="7132133" y="2571750"/>
            <a:ext cx="1584176" cy="1008112"/>
          </a:xfrm>
          <a:prstGeom prst="cloudCallout">
            <a:avLst>
              <a:gd name="adj1" fmla="val -58089"/>
              <a:gd name="adj2" fmla="val 76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手数料１％くらいだと・・・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２００万か</a:t>
            </a:r>
            <a:endParaRPr kumimoji="1" lang="ja-JP" altLang="en-US" sz="1200" dirty="0"/>
          </a:p>
        </p:txBody>
      </p:sp>
      <p:sp>
        <p:nvSpPr>
          <p:cNvPr id="11" name="雲形吹き出し 10"/>
          <p:cNvSpPr/>
          <p:nvPr/>
        </p:nvSpPr>
        <p:spPr>
          <a:xfrm>
            <a:off x="6840392" y="937525"/>
            <a:ext cx="2052087" cy="1008112"/>
          </a:xfrm>
          <a:prstGeom prst="cloudCallout">
            <a:avLst>
              <a:gd name="adj1" fmla="val -58089"/>
              <a:gd name="adj2" fmla="val 76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嵐は１９０万人だから・・・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海外アーチストまで広げたら・・・</a:t>
            </a:r>
            <a:endParaRPr kumimoji="1" lang="ja-JP" altLang="en-US" sz="12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0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DIY</a:t>
            </a:r>
            <a:r>
              <a:rPr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・モノづくり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16216" y="598971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２０</a:t>
            </a:r>
            <a:r>
              <a:rPr lang="en-US" altLang="ja-JP" sz="1600" dirty="0" smtClean="0"/>
              <a:t>H=</a:t>
            </a:r>
            <a:r>
              <a:rPr lang="ja-JP" altLang="en-US" sz="1600" dirty="0" smtClean="0"/>
              <a:t>（２</a:t>
            </a:r>
            <a:r>
              <a:rPr kumimoji="1" lang="ja-JP" altLang="en-US" sz="1600" dirty="0" smtClean="0"/>
              <a:t>日</a:t>
            </a:r>
            <a:r>
              <a:rPr kumimoji="1" lang="en-US" altLang="ja-JP" sz="1600" dirty="0" smtClean="0"/>
              <a:t>+</a:t>
            </a:r>
            <a:r>
              <a:rPr lang="ja-JP" altLang="en-US" sz="1600" dirty="0" smtClean="0"/>
              <a:t>１</a:t>
            </a:r>
            <a:r>
              <a:rPr kumimoji="1" lang="ja-JP" altLang="en-US" sz="1600" dirty="0" smtClean="0"/>
              <a:t>日</a:t>
            </a:r>
            <a:r>
              <a:rPr kumimoji="1" lang="en-US" altLang="ja-JP" sz="1600" dirty="0" smtClean="0"/>
              <a:t>+</a:t>
            </a:r>
            <a:r>
              <a:rPr kumimoji="1" lang="ja-JP" altLang="en-US" sz="1600" dirty="0" smtClean="0"/>
              <a:t>１日）</a:t>
            </a:r>
            <a:r>
              <a:rPr kumimoji="1" lang="en-US" altLang="ja-JP" sz="1600" dirty="0" smtClean="0"/>
              <a:t>x</a:t>
            </a:r>
            <a:r>
              <a:rPr kumimoji="1" lang="ja-JP" altLang="en-US" sz="1600" dirty="0" smtClean="0"/>
              <a:t>５</a:t>
            </a:r>
            <a:r>
              <a:rPr kumimoji="1" lang="en-US" altLang="ja-JP" sz="1600" dirty="0" smtClean="0"/>
              <a:t>H</a:t>
            </a:r>
            <a:endParaRPr kumimoji="1" lang="ja-JP" altLang="en-US" sz="1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76487"/>
              </p:ext>
            </p:extLst>
          </p:nvPr>
        </p:nvGraphicFramePr>
        <p:xfrm>
          <a:off x="395536" y="915566"/>
          <a:ext cx="8496944" cy="424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2808312"/>
                <a:gridCol w="3240360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ストーリー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スプリントバッグログ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スプリントレビュー・</a:t>
                      </a:r>
                      <a:endParaRPr kumimoji="1" lang="en-US" altLang="ja-JP" sz="1400" dirty="0" smtClean="0"/>
                    </a:p>
                    <a:p>
                      <a:pPr algn="ctr"/>
                      <a:r>
                        <a:rPr kumimoji="1" lang="ja-JP" altLang="en-US" sz="1400" dirty="0" smtClean="0"/>
                        <a:t>レトロスペクティブ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実現度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Fitbit</a:t>
                      </a:r>
                      <a:r>
                        <a:rPr kumimoji="1" lang="ja-JP" altLang="en-US" sz="1400" dirty="0" smtClean="0"/>
                        <a:t>からリアルタイムに心拍数を取り出す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Fitbit API</a:t>
                      </a:r>
                      <a:r>
                        <a:rPr kumimoji="1" lang="ja-JP" altLang="en-US" sz="1400" dirty="0" smtClean="0"/>
                        <a:t>を使う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静的データだと分かっていたのでやってない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－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Bluetooth</a:t>
                      </a:r>
                      <a:r>
                        <a:rPr kumimoji="1" lang="ja-JP" altLang="en-US" sz="1400" dirty="0" smtClean="0"/>
                        <a:t>から取り出す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①</a:t>
                      </a:r>
                      <a:r>
                        <a:rPr kumimoji="1" lang="en-US" altLang="ja-JP" sz="1400" dirty="0" err="1" smtClean="0"/>
                        <a:t>Xcode</a:t>
                      </a:r>
                      <a:r>
                        <a:rPr kumimoji="1" lang="ja-JP" altLang="en-US" sz="1400" dirty="0" smtClean="0"/>
                        <a:t>でキャプチャしてみる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②</a:t>
                      </a:r>
                      <a:r>
                        <a:rPr kumimoji="1" lang="en-US" altLang="ja-JP" sz="1400" dirty="0" err="1" smtClean="0"/>
                        <a:t>Adafruit_BluefruitLE</a:t>
                      </a:r>
                      <a:r>
                        <a:rPr kumimoji="1" lang="ja-JP" altLang="en-US" sz="1400" dirty="0" smtClean="0"/>
                        <a:t>を使ってみる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①キャプチャは取れるが、目的の情報がどこに存在するのか見つからなかった。デバイスが認識できていないもよう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②デバイスが認識できなかった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※</a:t>
                      </a:r>
                      <a:r>
                        <a:rPr kumimoji="1" lang="ja-JP" altLang="en-US" sz="1200" dirty="0" smtClean="0"/>
                        <a:t>ネットで出来なかったという情報あり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×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※</a:t>
                      </a:r>
                      <a:r>
                        <a:rPr kumimoji="1" lang="ja-JP" altLang="en-US" sz="1200" dirty="0" smtClean="0"/>
                        <a:t>本当はこっちがベスト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OCR</a:t>
                      </a:r>
                      <a:r>
                        <a:rPr kumimoji="1" lang="ja-JP" altLang="en-US" sz="1400" dirty="0" smtClean="0"/>
                        <a:t>で画像から取り出す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①</a:t>
                      </a:r>
                      <a:r>
                        <a:rPr kumimoji="1" lang="en-US" altLang="ja-JP" sz="1400" dirty="0" smtClean="0"/>
                        <a:t>Azur</a:t>
                      </a:r>
                      <a:r>
                        <a:rPr kumimoji="1" lang="en-US" altLang="ja-JP" sz="1400" baseline="0" dirty="0" smtClean="0"/>
                        <a:t>e API</a:t>
                      </a:r>
                      <a:r>
                        <a:rPr kumimoji="1" lang="ja-JP" altLang="en-US" sz="1400" baseline="0" dirty="0" smtClean="0"/>
                        <a:t>を使ってみる</a:t>
                      </a:r>
                      <a:endParaRPr kumimoji="1" lang="en-US" altLang="ja-JP" sz="1400" baseline="0" dirty="0" smtClean="0"/>
                    </a:p>
                    <a:p>
                      <a:r>
                        <a:rPr kumimoji="1" lang="ja-JP" altLang="en-US" sz="1400" baseline="0" dirty="0" smtClean="0"/>
                        <a:t>②</a:t>
                      </a:r>
                      <a:r>
                        <a:rPr kumimoji="1" lang="en-US" altLang="ja-JP" sz="1400" baseline="0" dirty="0" err="1" smtClean="0"/>
                        <a:t>UiPath</a:t>
                      </a:r>
                      <a:r>
                        <a:rPr kumimoji="1" lang="en-US" altLang="ja-JP" sz="1400" baseline="0" dirty="0" smtClean="0"/>
                        <a:t>(RPA)</a:t>
                      </a:r>
                      <a:r>
                        <a:rPr kumimoji="1" lang="ja-JP" altLang="en-US" sz="1400" baseline="0" dirty="0" smtClean="0"/>
                        <a:t>の</a:t>
                      </a:r>
                      <a:r>
                        <a:rPr kumimoji="1" lang="en-US" altLang="ja-JP" sz="1400" baseline="0" dirty="0" smtClean="0"/>
                        <a:t>OCR</a:t>
                      </a:r>
                      <a:r>
                        <a:rPr kumimoji="1" lang="ja-JP" altLang="en-US" sz="1400" baseline="0" dirty="0" smtClean="0"/>
                        <a:t>を使ってみる</a:t>
                      </a:r>
                      <a:endParaRPr kumimoji="1" lang="en-US" altLang="ja-JP" sz="1400" baseline="0" dirty="0" smtClean="0"/>
                    </a:p>
                    <a:p>
                      <a:r>
                        <a:rPr kumimoji="1" lang="ja-JP" altLang="en-US" sz="1400" baseline="0" dirty="0" smtClean="0"/>
                        <a:t>③</a:t>
                      </a:r>
                      <a:r>
                        <a:rPr kumimoji="1" lang="en-US" altLang="ja-JP" sz="1400" baseline="0" dirty="0" smtClean="0"/>
                        <a:t>Google Drive</a:t>
                      </a:r>
                      <a:r>
                        <a:rPr kumimoji="1" lang="ja-JP" altLang="en-US" sz="1400" baseline="0" dirty="0" smtClean="0"/>
                        <a:t>の</a:t>
                      </a:r>
                      <a:r>
                        <a:rPr kumimoji="1" lang="en-US" altLang="ja-JP" sz="1400" baseline="0" dirty="0" smtClean="0"/>
                        <a:t>OCR</a:t>
                      </a:r>
                      <a:r>
                        <a:rPr kumimoji="1" lang="ja-JP" altLang="en-US" sz="1400" baseline="0" dirty="0" smtClean="0"/>
                        <a:t>を使ってみる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①取得可能。精度高い。</a:t>
                      </a:r>
                      <a:r>
                        <a:rPr kumimoji="1" lang="en-US" altLang="ja-JP" sz="1200" dirty="0" smtClean="0"/>
                        <a:t>JSON</a:t>
                      </a:r>
                      <a:r>
                        <a:rPr kumimoji="1" lang="ja-JP" altLang="en-US" sz="1200" dirty="0" smtClean="0"/>
                        <a:t>から</a:t>
                      </a:r>
                      <a:r>
                        <a:rPr kumimoji="1" lang="ja-JP" altLang="en-US" sz="1200" dirty="0" smtClean="0"/>
                        <a:t>パースして取り出すところで躓いている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②文字化け、全く認識できず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③抽出部分をフォーカスすれば精度高く取得可能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○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歌詞に</a:t>
                      </a:r>
                      <a:r>
                        <a:rPr kumimoji="1" lang="en-US" altLang="ja-JP" sz="1400" dirty="0" smtClean="0"/>
                        <a:t>BPM</a:t>
                      </a:r>
                      <a:r>
                        <a:rPr kumimoji="1" lang="ja-JP" altLang="en-US" sz="1400" dirty="0" smtClean="0"/>
                        <a:t>を付与する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PCDJ</a:t>
                      </a:r>
                      <a:r>
                        <a:rPr kumimoji="1" lang="ja-JP" altLang="en-US" sz="1400" dirty="0" smtClean="0"/>
                        <a:t>ソフトから取り出す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音楽データを持ってないので使えない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－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Gracenote</a:t>
                      </a:r>
                      <a:r>
                        <a:rPr kumimoji="1" lang="en-US" altLang="ja-JP" sz="1400" dirty="0" smtClean="0"/>
                        <a:t> API</a:t>
                      </a:r>
                      <a:r>
                        <a:rPr kumimoji="1" lang="ja-JP" altLang="en-US" sz="1400" dirty="0" smtClean="0"/>
                        <a:t>を使う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取得可能。</a:t>
                      </a:r>
                      <a:r>
                        <a:rPr kumimoji="1" lang="en-US" altLang="ja-JP" sz="1200" dirty="0" smtClean="0"/>
                        <a:t>JSON</a:t>
                      </a:r>
                      <a:r>
                        <a:rPr kumimoji="1" lang="ja-JP" altLang="en-US" sz="1200" dirty="0" smtClean="0"/>
                        <a:t>から</a:t>
                      </a:r>
                      <a:r>
                        <a:rPr kumimoji="1" lang="ja-JP" altLang="en-US" sz="1200" dirty="0" smtClean="0"/>
                        <a:t>パースして取り出すところで躓いている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○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自動で音楽を再生する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Xcode</a:t>
                      </a:r>
                      <a:r>
                        <a:rPr kumimoji="1" lang="ja-JP" altLang="en-US" sz="1400" dirty="0" smtClean="0"/>
                        <a:t>と</a:t>
                      </a:r>
                      <a:r>
                        <a:rPr kumimoji="1" lang="en-US" altLang="ja-JP" sz="1400" dirty="0" smtClean="0"/>
                        <a:t>Swift</a:t>
                      </a:r>
                      <a:r>
                        <a:rPr kumimoji="1" lang="ja-JP" altLang="en-US" sz="1400" dirty="0" smtClean="0"/>
                        <a:t>を使ってみる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ボタンを押したらサンプル曲を再生、もう一度押したら停止する機能だけ出来た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△</a:t>
                      </a:r>
                      <a:endParaRPr kumimoji="1" lang="ja-JP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4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スキルが光の射す方へ♪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7574"/>
            <a:ext cx="5443711" cy="222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8064" y="3052076"/>
            <a:ext cx="3516974" cy="196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3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お金が放たれる♪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41786"/>
              </p:ext>
            </p:extLst>
          </p:nvPr>
        </p:nvGraphicFramePr>
        <p:xfrm>
          <a:off x="539552" y="941670"/>
          <a:ext cx="8280920" cy="415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6660"/>
                <a:gridCol w="4482012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内容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費用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本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・ワトソンで体験する人工知能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・グーグルに学ぶディープラーニング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・日産で学んだ世界で活躍するためのデータ分析の教科書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・統計学の図鑑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・アジャイルコーチング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・アジャイル検定公式テキスト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・日経ビッグデータ（人工知能＆</a:t>
                      </a:r>
                      <a:r>
                        <a:rPr kumimoji="1" lang="en-US" altLang="ja-JP" sz="1200" dirty="0" err="1" smtClean="0"/>
                        <a:t>IoT</a:t>
                      </a:r>
                      <a:r>
                        <a:rPr kumimoji="1" lang="ja-JP" altLang="en-US" sz="1200" dirty="0" smtClean="0"/>
                        <a:t>ビジネス）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・</a:t>
                      </a:r>
                      <a:r>
                        <a:rPr kumimoji="1" lang="en-US" altLang="ja-JP" sz="1200" dirty="0" smtClean="0"/>
                        <a:t>Interface</a:t>
                      </a:r>
                      <a:r>
                        <a:rPr kumimoji="1" lang="ja-JP" altLang="en-US" sz="1200" dirty="0" smtClean="0"/>
                        <a:t>（人工知能ウルトラ大百科）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１万円くらい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教育・資格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アジャイル検定レベル１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受験料：１万円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ja-JP" altLang="en-US" sz="1200" dirty="0" smtClean="0"/>
                        <a:t>交通費：２万円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Umedy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【</a:t>
                      </a:r>
                      <a:r>
                        <a:rPr kumimoji="1" lang="ja-JP" altLang="en-US" sz="1200" dirty="0" smtClean="0"/>
                        <a:t>世界で</a:t>
                      </a:r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万人が受講</a:t>
                      </a:r>
                      <a:r>
                        <a:rPr kumimoji="1" lang="en-US" altLang="ja-JP" sz="1200" dirty="0" smtClean="0"/>
                        <a:t>】</a:t>
                      </a:r>
                      <a:r>
                        <a:rPr kumimoji="1" lang="ja-JP" altLang="en-US" sz="1200" dirty="0" smtClean="0"/>
                        <a:t>実践 </a:t>
                      </a:r>
                      <a:r>
                        <a:rPr kumimoji="1" lang="en-US" altLang="ja-JP" sz="1200" dirty="0" smtClean="0"/>
                        <a:t>Python </a:t>
                      </a:r>
                      <a:r>
                        <a:rPr kumimoji="1" lang="ja-JP" altLang="en-US" sz="1200" dirty="0" smtClean="0"/>
                        <a:t>データサイエンス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１８００円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コース　</a:t>
                      </a:r>
                      <a:r>
                        <a:rPr kumimoji="1" lang="en-US" altLang="ja-JP" sz="1200" dirty="0" smtClean="0"/>
                        <a:t>※</a:t>
                      </a:r>
                      <a:r>
                        <a:rPr kumimoji="1" lang="ja-JP" altLang="en-US" sz="1200" dirty="0" smtClean="0"/>
                        <a:t>特別価格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クラウドサービス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Microsoft Azure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従量課金にアップグレード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IBM </a:t>
                      </a:r>
                      <a:r>
                        <a:rPr kumimoji="1" lang="en-US" altLang="ja-JP" sz="1200" dirty="0" err="1" smtClean="0"/>
                        <a:t>Bluemx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無償期間で使っただけ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Google Cloud Platform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登録しただけ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AWS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登録しただけ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Starting Over</a:t>
            </a:r>
            <a:r>
              <a:rPr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♪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5952"/>
              </p:ext>
            </p:extLst>
          </p:nvPr>
        </p:nvGraphicFramePr>
        <p:xfrm>
          <a:off x="467543" y="1059582"/>
          <a:ext cx="8352936" cy="3984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4117"/>
                <a:gridCol w="1044117"/>
                <a:gridCol w="1044117"/>
                <a:gridCol w="1044117"/>
                <a:gridCol w="1044117"/>
                <a:gridCol w="1044117"/>
                <a:gridCol w="1044117"/>
                <a:gridCol w="1044117"/>
              </a:tblGrid>
              <a:tr h="360040">
                <a:tc rowSpan="2"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latin typeface="+mn-ea"/>
                          <a:ea typeface="+mn-ea"/>
                        </a:rPr>
                        <a:t>カテゴリ</a:t>
                      </a:r>
                      <a:endParaRPr kumimoji="1" lang="ja-JP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latin typeface="+mn-ea"/>
                          <a:ea typeface="+mn-ea"/>
                        </a:rPr>
                        <a:t>構造化</a:t>
                      </a:r>
                      <a:endParaRPr kumimoji="1" lang="ja-JP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latin typeface="+mn-ea"/>
                          <a:ea typeface="+mn-ea"/>
                        </a:rPr>
                        <a:t>非構造化</a:t>
                      </a:r>
                      <a:endParaRPr kumimoji="1" lang="ja-JP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 gridSpan="3"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数値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テキスト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自然言語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音声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画像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59296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テキストマイニング・統計学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296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機械学習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教師あり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回帰・予測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分類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04056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教師なし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クラスタリング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6191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強化学習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4541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最適化・シミュレーション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遺伝的アルゴリズム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00392" y="2932129"/>
            <a:ext cx="427426" cy="41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79662"/>
            <a:ext cx="427695" cy="41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355727"/>
            <a:ext cx="419600" cy="41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55726"/>
            <a:ext cx="419600" cy="41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9662"/>
            <a:ext cx="427695" cy="41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32309" y="3481999"/>
            <a:ext cx="427426" cy="41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3563888" y="1707654"/>
            <a:ext cx="108012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690012" y="2273783"/>
            <a:ext cx="108012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92241"/>
            <a:ext cx="419600" cy="41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1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独り言</a:t>
            </a:r>
            <a:r>
              <a:rPr lang="ja-JP" altLang="en-US" sz="3600" dirty="0" smtClean="0">
                <a:latin typeface="AR丸ゴシック体M" panose="020B0609010101010101" pitchFamily="49" charset="-128"/>
                <a:ea typeface="AR丸ゴシック体M" panose="020B0609010101010101" pitchFamily="49" charset="-128"/>
              </a:rPr>
              <a:t>♪</a:t>
            </a:r>
            <a:endParaRPr kumimoji="1" lang="ja-JP" altLang="en-US" sz="3600" dirty="0">
              <a:latin typeface="AR丸ゴシック体M" panose="020B0609010101010101" pitchFamily="49" charset="-128"/>
              <a:ea typeface="AR丸ゴシック体M" panose="020B0609010101010101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560" y="1131590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dirty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身近</a:t>
            </a:r>
            <a:r>
              <a:rPr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なネタなので取り組みやすかった。いろいろ発想が膨らむ。</a:t>
            </a:r>
            <a:endParaRPr lang="en-US" altLang="ja-JP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データマイニングや統計学でデータを見える化できると気づきが増える。結果に納得できる。結果の確からしさ（根拠）が増す。</a:t>
            </a:r>
            <a:endParaRPr lang="en-US" altLang="ja-JP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ハンズオンでは</a:t>
            </a:r>
            <a:r>
              <a:rPr kumimoji="1"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考えるだけよりも理解が深まる</a:t>
            </a:r>
            <a:r>
              <a:rPr lang="ja-JP" altLang="en-US" dirty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。</a:t>
            </a:r>
            <a:r>
              <a:rPr kumimoji="1"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できる</a:t>
            </a:r>
            <a:r>
              <a:rPr kumimoji="1" lang="en-US" altLang="ja-JP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/</a:t>
            </a:r>
            <a:r>
              <a:rPr kumimoji="1" lang="ja-JP" altLang="en-US" dirty="0" err="1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できないの</a:t>
            </a:r>
            <a:r>
              <a:rPr kumimoji="1"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判断が身につく。</a:t>
            </a:r>
            <a:endParaRPr kumimoji="1" lang="en-US" altLang="ja-JP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kumimoji="1"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統計手法や回帰・予測分析はもっと知識を身につけたい。身近な問題はこれらで十分解決できそう。</a:t>
            </a:r>
            <a:endParaRPr kumimoji="1" lang="en-US" altLang="ja-JP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アウトプットを次にどう活かそうかを考えだすと発散しがち。これをどう抑えるか、どう道筋を立てるかが難しい。</a:t>
            </a:r>
            <a:endParaRPr lang="en-US" altLang="ja-JP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基礎や概念を学ぶという目的を重視☆プロダクトの品質や精度は無視</a:t>
            </a:r>
            <a:endParaRPr lang="en-US" altLang="ja-JP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kumimoji="1" lang="ja-JP" altLang="en-US" dirty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モノ</a:t>
            </a:r>
            <a:r>
              <a:rPr kumimoji="1"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が動くと楽しい♪動かないと悔しい・・・</a:t>
            </a:r>
            <a:endParaRPr kumimoji="1" lang="en-US" altLang="ja-JP" dirty="0" smtClean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ja-JP" altLang="en-US" dirty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これから</a:t>
            </a:r>
            <a:r>
              <a:rPr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は</a:t>
            </a:r>
            <a:r>
              <a:rPr lang="en-US" altLang="ja-JP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API</a:t>
            </a:r>
            <a:r>
              <a:rPr lang="ja-JP" altLang="en-US" dirty="0" smtClean="0">
                <a:latin typeface="AR P丸ゴシック体M" panose="020B0600010101010101" pitchFamily="50" charset="-128"/>
                <a:ea typeface="AR P丸ゴシック体M" panose="020B0600010101010101" pitchFamily="50" charset="-128"/>
              </a:rPr>
              <a:t>の時代。情報を開放して、外から新しい価値を手に入れることが求められている気がする。無限の外部リソースを活用したら・・・</a:t>
            </a:r>
            <a:endParaRPr kumimoji="1" lang="ja-JP" altLang="en-US" dirty="0">
              <a:latin typeface="AR P丸ゴシック体M" panose="020B0600010101010101" pitchFamily="50" charset="-128"/>
              <a:ea typeface="AR P丸ゴシック体M" panose="020B0600010101010101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D251-06C5-4B24-81AA-4888FC0F4A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9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ひらめき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Office PowerPoint</Application>
  <PresentationFormat>画面に合わせる (16:9)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Mr.ChildrenからのGIFT♪</vt:lpstr>
      <vt:lpstr>モチベーション＆獲得したEnablar</vt:lpstr>
      <vt:lpstr>データマイニング・機械学習</vt:lpstr>
      <vt:lpstr>サービス・マネタイズ</vt:lpstr>
      <vt:lpstr>DIY・モノづくり</vt:lpstr>
      <vt:lpstr>スキルが光の射す方へ♪</vt:lpstr>
      <vt:lpstr>お金が放たれる♪</vt:lpstr>
      <vt:lpstr>Starting Over♪</vt:lpstr>
      <vt:lpstr>独り言♪</vt:lpstr>
      <vt:lpstr>未完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2017-11-12T08:48:17Z</dcterms:created>
  <dcterms:modified xsi:type="dcterms:W3CDTF">2017-11-17T23:35:17Z</dcterms:modified>
</cp:coreProperties>
</file>