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0" autoAdjust="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acco.org/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www.u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.go.jp/" TargetMode="External"/><Relationship Id="rId5" Type="http://schemas.openxmlformats.org/officeDocument/2006/relationships/hyperlink" Target="https://www.e-stat.go.jp/" TargetMode="External"/><Relationship Id="rId4" Type="http://schemas.openxmlformats.org/officeDocument/2006/relationships/hyperlink" Target="https://www.kaggle.com/learn/overview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Strategy of </a:t>
            </a:r>
            <a:r>
              <a:rPr kumimoji="1" lang="en-US" altLang="ja-JP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PythonCafe</a:t>
            </a:r>
            <a:r>
              <a:rPr kumimoji="1"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/>
            </a:r>
            <a:br>
              <a:rPr kumimoji="1" lang="en-US" altLang="ja-JP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</a:b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cs typeface="Ebrima" panose="02000000000000000000" pitchFamily="2" charset="0"/>
              </a:rPr>
              <a:t>～本気</a:t>
            </a:r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cs typeface="Ebrima" panose="02000000000000000000" pitchFamily="2" charset="0"/>
              </a:rPr>
              <a:t>で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cs typeface="Ebrima" panose="02000000000000000000" pitchFamily="2" charset="0"/>
              </a:rPr>
              <a:t>遊ぶ～</a:t>
            </a:r>
            <a:r>
              <a:rPr kumimoji="1"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 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cs typeface="Ebrima" panose="02000000000000000000" pitchFamily="2" charset="0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Produced </a:t>
            </a:r>
            <a:r>
              <a:rPr lang="en-US" altLang="ja-JP" sz="2400" dirty="0"/>
              <a:t>b</a:t>
            </a:r>
            <a:r>
              <a:rPr lang="en-US" altLang="ja-JP" sz="2400" dirty="0" smtClean="0"/>
              <a:t>y </a:t>
            </a:r>
            <a:r>
              <a:rPr lang="en-US" altLang="ja-JP" sz="2400" dirty="0" err="1" smtClean="0"/>
              <a:t>Morichu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2018.04.24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71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/>
        </p:nvCxnSpPr>
        <p:spPr>
          <a:xfrm>
            <a:off x="6045211" y="2564904"/>
            <a:ext cx="0" cy="41764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131840" y="2564904"/>
            <a:ext cx="0" cy="41764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Positioning of </a:t>
            </a:r>
            <a:r>
              <a:rPr kumimoji="1" lang="en-US" altLang="ja-JP" dirty="0" err="1" smtClean="0"/>
              <a:t>PythonCafe</a:t>
            </a:r>
            <a:endParaRPr kumimoji="1" lang="ja-JP" altLang="en-US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683568" y="3140968"/>
            <a:ext cx="201622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DI</a:t>
            </a:r>
            <a:r>
              <a:rPr lang="ja-JP" altLang="en-US" sz="2400" dirty="0" smtClean="0"/>
              <a:t>推</a:t>
            </a:r>
            <a:endParaRPr kumimoji="1" lang="ja-JP" altLang="en-US" sz="2400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6516216" y="3140968"/>
            <a:ext cx="201622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EI</a:t>
            </a:r>
            <a:endParaRPr kumimoji="1" lang="ja-JP" altLang="en-US" sz="2400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6516216" y="3717032"/>
            <a:ext cx="2016224" cy="576064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デ分シ</a:t>
            </a:r>
            <a:endParaRPr kumimoji="1" lang="ja-JP" altLang="en-US" sz="24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683568" y="3717032"/>
            <a:ext cx="2016224" cy="223224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総論的発想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経営よりの</a:t>
            </a:r>
            <a:r>
              <a:rPr lang="ja-JP" altLang="en-US" sz="1600" dirty="0">
                <a:solidFill>
                  <a:schemeClr val="tx1"/>
                </a:solidFill>
              </a:rPr>
              <a:t>取組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フレームワーク造り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標準化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・・</a:t>
            </a:r>
            <a:r>
              <a:rPr lang="ja-JP" altLang="en-US" sz="1600" dirty="0" smtClean="0">
                <a:solidFill>
                  <a:schemeClr val="tx1"/>
                </a:solidFill>
              </a:rPr>
              <a:t>・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6516216" y="4293096"/>
            <a:ext cx="2016224" cy="165618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各論的発想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現場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よりの取組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運用目線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現場の課題解決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・・・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3563888" y="3140968"/>
            <a:ext cx="2016224" cy="576064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PythonCafe</a:t>
            </a:r>
            <a:endParaRPr kumimoji="1" lang="ja-JP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処理 10"/>
          <p:cNvSpPr/>
          <p:nvPr/>
        </p:nvSpPr>
        <p:spPr>
          <a:xfrm>
            <a:off x="3563888" y="3717032"/>
            <a:ext cx="2016224" cy="2232248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・両者の立場を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－理解できる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</a:t>
            </a:r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意見が言える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－判断し行動できる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・データドリブンで</a:t>
            </a:r>
            <a:r>
              <a:rPr lang="en-US" altLang="ja-JP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物事が語れる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・人を育てられる</a:t>
            </a:r>
            <a:endParaRPr lang="en-US" altLang="ja-JP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人になる</a:t>
            </a:r>
            <a:endParaRPr lang="en-US" altLang="ja-JP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2771800" y="4293096"/>
            <a:ext cx="720080" cy="432048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5685171" y="4293096"/>
            <a:ext cx="720080" cy="432048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65996" y="6046886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WORK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898644" y="6046886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JOB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WORK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02904" y="6044814"/>
            <a:ext cx="19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GAME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SELF STUDY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863" y="2132856"/>
            <a:ext cx="317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 </a:t>
            </a:r>
            <a:r>
              <a:rPr lang="en-US" altLang="ja-JP" dirty="0"/>
              <a:t>entire </a:t>
            </a:r>
            <a:r>
              <a:rPr lang="en-US" altLang="ja-JP" dirty="0" smtClean="0"/>
              <a:t>organization of MMC</a:t>
            </a:r>
          </a:p>
          <a:p>
            <a:pPr algn="ctr"/>
            <a:r>
              <a:rPr lang="en-US" altLang="ja-JP" dirty="0" smtClean="0"/>
              <a:t>(main connected car)</a:t>
            </a:r>
          </a:p>
          <a:p>
            <a:pPr algn="ctr"/>
            <a:r>
              <a:rPr lang="en-US" altLang="ja-JP" dirty="0" smtClean="0"/>
              <a:t>Renault, Nissan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2132856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R&amp;D(include Quality)</a:t>
            </a:r>
          </a:p>
          <a:p>
            <a:pPr algn="ctr"/>
            <a:r>
              <a:rPr lang="en-US" altLang="ja-JP" dirty="0" smtClean="0"/>
              <a:t>Production </a:t>
            </a:r>
            <a:r>
              <a:rPr lang="en-US" altLang="ja-JP" dirty="0" err="1" smtClean="0"/>
              <a:t>IoT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After sales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30" y="1268760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01" y="1268760"/>
            <a:ext cx="1090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3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Policy &amp; Rule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ja-JP" sz="2000" dirty="0" err="1" smtClean="0"/>
              <a:t>PythonCafe</a:t>
            </a:r>
            <a:r>
              <a:rPr lang="ja-JP" altLang="en-US" sz="2000" dirty="0" smtClean="0"/>
              <a:t>の位置づけに賛同できれば、</a:t>
            </a:r>
            <a:r>
              <a:rPr kumimoji="1" lang="ja-JP" altLang="en-US" sz="2000" dirty="0" smtClean="0"/>
              <a:t>誰でも参加</a:t>
            </a:r>
            <a:r>
              <a:rPr kumimoji="1" lang="en-US" altLang="ja-JP" sz="2000" dirty="0" smtClean="0"/>
              <a:t>OK</a:t>
            </a:r>
            <a:r>
              <a:rPr lang="ja-JP" altLang="en-US" sz="2000" dirty="0" err="1"/>
              <a:t>。</a:t>
            </a:r>
            <a:r>
              <a:rPr kumimoji="1" lang="ja-JP" altLang="en-US" sz="2000" dirty="0" smtClean="0"/>
              <a:t>抜けるも自由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Python or </a:t>
            </a:r>
            <a:r>
              <a:rPr lang="ja-JP" altLang="en-US" sz="2000" dirty="0" smtClean="0"/>
              <a:t>データ利活用に関係する体験型アトラクション</a:t>
            </a:r>
            <a:endParaRPr lang="en-US" altLang="ja-JP" sz="2000" dirty="0" smtClean="0"/>
          </a:p>
          <a:p>
            <a:r>
              <a:rPr lang="ja-JP" altLang="en-US" sz="2000" dirty="0"/>
              <a:t>自分</a:t>
            </a:r>
            <a:r>
              <a:rPr lang="ja-JP" altLang="en-US" sz="2000" dirty="0" smtClean="0"/>
              <a:t>の今の実力を見つめ、将来の姿をイメージ</a:t>
            </a:r>
            <a:r>
              <a:rPr lang="ja-JP" altLang="en-US" sz="2000" dirty="0"/>
              <a:t>する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This activity is:</a:t>
            </a:r>
            <a:br>
              <a:rPr lang="en-US" altLang="ja-JP" sz="2000" dirty="0" smtClean="0"/>
            </a:br>
            <a:r>
              <a:rPr lang="en-US" altLang="ja-JP" sz="2000" dirty="0" smtClean="0"/>
              <a:t>- lunch time at </a:t>
            </a:r>
            <a:r>
              <a:rPr lang="en-US" altLang="ja-JP" sz="2000" dirty="0"/>
              <a:t>O</a:t>
            </a:r>
            <a:r>
              <a:rPr lang="en-US" altLang="ja-JP" sz="2000" dirty="0" smtClean="0"/>
              <a:t>kazaki : 12:30 -13:30</a:t>
            </a:r>
            <a:br>
              <a:rPr lang="en-US" altLang="ja-JP" sz="2000" dirty="0" smtClean="0"/>
            </a:br>
            <a:r>
              <a:rPr lang="en-US" altLang="ja-JP" sz="2000" dirty="0" smtClean="0"/>
              <a:t>- Once or twice a week</a:t>
            </a:r>
            <a:br>
              <a:rPr lang="en-US" altLang="ja-JP" sz="2000" dirty="0" smtClean="0"/>
            </a:br>
            <a:r>
              <a:rPr lang="en-US" altLang="ja-JP" sz="2000" dirty="0" smtClean="0"/>
              <a:t>- No pay, Self study, Volunteer</a:t>
            </a:r>
            <a:br>
              <a:rPr lang="en-US" altLang="ja-JP" sz="2000" dirty="0" smtClean="0"/>
            </a:br>
            <a:r>
              <a:rPr lang="en-US" altLang="ja-JP" sz="2000" dirty="0" smtClean="0"/>
              <a:t>‐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Study or Self activities </a:t>
            </a:r>
            <a:r>
              <a:rPr lang="en-US" altLang="ja-JP" sz="2000" dirty="0"/>
              <a:t>are outside of work hours</a:t>
            </a:r>
            <a:endParaRPr lang="en-US" altLang="ja-JP" sz="2000" dirty="0" smtClean="0"/>
          </a:p>
          <a:p>
            <a:r>
              <a:rPr lang="en-US" altLang="ja-JP" sz="2000" dirty="0" smtClean="0"/>
              <a:t>Decider : </a:t>
            </a:r>
            <a:r>
              <a:rPr lang="en-US" altLang="ja-JP" sz="2000" dirty="0" err="1" smtClean="0"/>
              <a:t>morichu</a:t>
            </a:r>
            <a:r>
              <a:rPr lang="en-US" altLang="ja-JP" sz="2000" dirty="0"/>
              <a:t>, </a:t>
            </a:r>
            <a:r>
              <a:rPr lang="en-US" altLang="ja-JP" sz="2000" dirty="0" smtClean="0"/>
              <a:t>Advisor : </a:t>
            </a:r>
            <a:r>
              <a:rPr lang="en-US" altLang="ja-JP" sz="2000" dirty="0" err="1" smtClean="0"/>
              <a:t>kimi</a:t>
            </a:r>
            <a:r>
              <a:rPr lang="en-US" altLang="ja-JP" sz="2000" dirty="0"/>
              <a:t>-san, </a:t>
            </a:r>
            <a:r>
              <a:rPr lang="en-US" altLang="ja-JP" sz="2000" dirty="0" smtClean="0"/>
              <a:t>Validator : all member</a:t>
            </a:r>
          </a:p>
          <a:p>
            <a:r>
              <a:rPr lang="en-US" altLang="ja-JP" sz="2000" dirty="0" smtClean="0"/>
              <a:t>The most important style is </a:t>
            </a:r>
            <a:r>
              <a:rPr lang="en-US" altLang="ja-JP" sz="2000" dirty="0"/>
              <a:t>“Each other </a:t>
            </a:r>
            <a:r>
              <a:rPr lang="en-US" altLang="ja-JP" sz="2000" dirty="0" smtClean="0"/>
              <a:t>teaching” </a:t>
            </a:r>
            <a:r>
              <a:rPr lang="en-US" altLang="ja-JP" sz="2000" dirty="0"/>
              <a:t>and “Each other </a:t>
            </a:r>
            <a:r>
              <a:rPr lang="en-US" altLang="ja-JP" sz="2000" dirty="0" smtClean="0"/>
              <a:t>learning”. </a:t>
            </a:r>
            <a:br>
              <a:rPr lang="en-US" altLang="ja-JP" sz="2000" dirty="0" smtClean="0"/>
            </a:br>
            <a:r>
              <a:rPr lang="ja-JP" altLang="en-US" sz="2000" dirty="0" smtClean="0"/>
              <a:t>いつでも教える側、学ぶ側になれる</a:t>
            </a:r>
            <a:endParaRPr lang="en-US" altLang="ja-JP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5275752"/>
            <a:ext cx="1224136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左右矢印 4"/>
          <p:cNvSpPr/>
          <p:nvPr/>
        </p:nvSpPr>
        <p:spPr>
          <a:xfrm>
            <a:off x="3707904" y="5623863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35" y="5084887"/>
            <a:ext cx="9207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60" y="5887820"/>
            <a:ext cx="7493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Action</a:t>
            </a:r>
            <a:r>
              <a:rPr lang="ja-JP" altLang="en-US" dirty="0"/>
              <a:t> </a:t>
            </a:r>
            <a:r>
              <a:rPr lang="en-US" altLang="ja-JP" dirty="0" smtClean="0"/>
              <a:t>&amp; Goal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72958"/>
              </p:ext>
            </p:extLst>
          </p:nvPr>
        </p:nvGraphicFramePr>
        <p:xfrm>
          <a:off x="699687" y="1224420"/>
          <a:ext cx="8064894" cy="370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44216"/>
                <a:gridCol w="1080120"/>
                <a:gridCol w="1008112"/>
                <a:gridCol w="1008112"/>
                <a:gridCol w="1008110"/>
              </a:tblGrid>
              <a:tr h="576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FY2018</a:t>
                      </a:r>
                    </a:p>
                    <a:p>
                      <a:pPr algn="ctr"/>
                      <a:r>
                        <a:rPr kumimoji="1" lang="en-US" altLang="ja-JP" baseline="0" dirty="0" smtClean="0"/>
                        <a:t>  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FY2018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 2H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FY2019 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FY2019 2H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FY2020 1H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FY2020</a:t>
                      </a:r>
                      <a:r>
                        <a:rPr kumimoji="1" lang="en-US" altLang="ja-JP" baseline="0" dirty="0" smtClean="0"/>
                        <a:t> 2H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671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7671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7671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7671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673795" y="5016472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見習いレベル：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All30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4764" y="5013176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独り立ち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レベル：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All30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18583" y="5013176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棟梁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レベル：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All30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39082" y="6351711"/>
            <a:ext cx="124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Master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One parson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85880" y="6351711"/>
            <a:ext cx="208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Master</a:t>
            </a:r>
          </a:p>
          <a:p>
            <a:pPr algn="ct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One parson of each area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078332" y="6351711"/>
            <a:ext cx="174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Kaggle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Grand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aster</a:t>
            </a:r>
          </a:p>
          <a:p>
            <a:pPr algn="ct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One parson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062" y="5056542"/>
            <a:ext cx="86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Commit</a:t>
            </a:r>
            <a:endParaRPr kumimoji="1"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9914" y="5971926"/>
            <a:ext cx="735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Target</a:t>
            </a:r>
            <a:endParaRPr kumimoji="1" lang="en-US" altLang="ja-JP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27769" y="5774881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見習いレベル：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メンバー全員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32134" y="5766843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独り立ち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レベル：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メンバー全員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80407" y="5746030"/>
            <a:ext cx="16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データサイエンティスト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棟梁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レベル：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メンバー全員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点以上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755576" y="3121223"/>
            <a:ext cx="190422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278725" y="3193231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焼肉奢り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300138" y="28639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個人戦</a:t>
            </a:r>
            <a:endParaRPr kumimoji="1" lang="ja-JP" altLang="en-US" sz="1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2772207" y="3121223"/>
            <a:ext cx="1823134" cy="1974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275856" y="319174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焼肉奢り</a:t>
            </a:r>
            <a:endParaRPr kumimoji="1" lang="ja-JP" altLang="en-US" sz="12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73542" y="36920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チーム</a:t>
            </a:r>
            <a:r>
              <a:rPr lang="ja-JP" altLang="en-US" sz="1200" dirty="0" smtClean="0"/>
              <a:t>戦</a:t>
            </a:r>
            <a:endParaRPr kumimoji="1" lang="ja-JP" altLang="en-US" sz="12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23728" y="2617167"/>
            <a:ext cx="145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Use Open Data</a:t>
            </a:r>
            <a:endParaRPr kumimoji="1" lang="ja-JP" altLang="en-US" sz="1600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3356992"/>
            <a:ext cx="169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Use in house data</a:t>
            </a:r>
            <a:endParaRPr kumimoji="1" lang="ja-JP" altLang="en-US" sz="16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732240" y="4149080"/>
            <a:ext cx="2370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smtClean="0"/>
              <a:t>Use in house &amp; open data</a:t>
            </a:r>
            <a:endParaRPr kumimoji="1" lang="ja-JP" altLang="en-US" sz="1600" b="1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683998" y="3933056"/>
            <a:ext cx="1073525" cy="145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860032" y="36706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個人戦</a:t>
            </a:r>
            <a:endParaRPr kumimoji="1" lang="ja-JP" altLang="en-US" sz="12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757523" y="3969039"/>
            <a:ext cx="100821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6721226" y="4689161"/>
            <a:ext cx="1073525" cy="145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7794751" y="4725144"/>
            <a:ext cx="100821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275856" y="2852936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チーム</a:t>
            </a:r>
            <a:r>
              <a:rPr lang="ja-JP" altLang="en-US" sz="1200" dirty="0" smtClean="0"/>
              <a:t>戦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889766" y="4448145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チーム</a:t>
            </a:r>
            <a:r>
              <a:rPr lang="ja-JP" altLang="en-US" sz="1200" dirty="0" smtClean="0"/>
              <a:t>戦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876256" y="44267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個人戦</a:t>
            </a:r>
            <a:endParaRPr kumimoji="1" lang="ja-JP" altLang="en-US" sz="1200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176062" y="5733256"/>
            <a:ext cx="8688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259632" y="1844824"/>
            <a:ext cx="4119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2018FIFA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ワールドカップ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ロシア（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月）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718097" y="2204864"/>
            <a:ext cx="4022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東京オリンピック＆パラリンピック（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‐8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月）★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1041558" cy="72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30" y="3451597"/>
            <a:ext cx="1140718" cy="63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15" y="3489734"/>
            <a:ext cx="1140718" cy="63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979712" y="5445224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データ分析：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60032" y="5445223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データ分析：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97316" y="5454410"/>
            <a:ext cx="144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データ分析：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3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Battle </a:t>
            </a:r>
            <a:r>
              <a:rPr kumimoji="1" lang="en-US" altLang="ja-JP" dirty="0" smtClean="0"/>
              <a:t>Scenario of FY2018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141168"/>
          </a:xfrm>
        </p:spPr>
        <p:txBody>
          <a:bodyPr>
            <a:noAutofit/>
          </a:bodyPr>
          <a:lstStyle/>
          <a:p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焼肉奢り</a:t>
            </a:r>
            <a:r>
              <a:rPr lang="en-US" altLang="ja-JP" sz="2400" dirty="0">
                <a:latin typeface="+mn-ea"/>
              </a:rPr>
              <a:t/>
            </a:r>
            <a:br>
              <a:rPr lang="en-US" altLang="ja-JP" sz="2400" dirty="0">
                <a:latin typeface="+mn-ea"/>
              </a:rPr>
            </a:br>
            <a:r>
              <a:rPr lang="en-US" altLang="ja-JP" sz="1800" dirty="0" smtClean="0">
                <a:latin typeface="+mn-ea"/>
              </a:rPr>
              <a:t>10,000</a:t>
            </a:r>
            <a:r>
              <a:rPr lang="ja-JP" altLang="en-US" sz="1800" dirty="0" smtClean="0">
                <a:latin typeface="+mn-ea"/>
              </a:rPr>
              <a:t>円 </a:t>
            </a:r>
            <a:r>
              <a:rPr lang="en-US" altLang="ja-JP" sz="1800" dirty="0" smtClean="0">
                <a:latin typeface="+mn-ea"/>
              </a:rPr>
              <a:t>– Active points</a:t>
            </a:r>
            <a:r>
              <a:rPr lang="ja-JP" altLang="en-US" sz="1800" dirty="0">
                <a:latin typeface="+mn-ea"/>
              </a:rPr>
              <a:t> （一人当たり）</a:t>
            </a:r>
            <a:r>
              <a:rPr lang="en-US" altLang="ja-JP" sz="1800" dirty="0" smtClean="0">
                <a:latin typeface="+mn-ea"/>
              </a:rPr>
              <a:t/>
            </a:r>
            <a:br>
              <a:rPr lang="en-US" altLang="ja-JP" sz="1800" dirty="0" smtClean="0">
                <a:latin typeface="+mn-ea"/>
              </a:rPr>
            </a:br>
            <a:r>
              <a:rPr lang="en-US" altLang="ja-JP" sz="1800" dirty="0" smtClean="0">
                <a:latin typeface="+mn-ea"/>
              </a:rPr>
              <a:t>※Active points</a:t>
            </a:r>
            <a:r>
              <a:rPr lang="ja-JP" altLang="en-US" sz="1800" dirty="0" smtClean="0">
                <a:latin typeface="+mn-ea"/>
              </a:rPr>
              <a:t>換算基準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発表時間</a:t>
            </a:r>
            <a:r>
              <a:rPr lang="ja-JP" altLang="en-US" sz="1800" dirty="0">
                <a:latin typeface="+mn-ea"/>
              </a:rPr>
              <a:t>：</a:t>
            </a:r>
            <a:r>
              <a:rPr lang="en-US" altLang="ja-JP" sz="1800" dirty="0" smtClean="0">
                <a:latin typeface="+mn-ea"/>
              </a:rPr>
              <a:t>30minut x </a:t>
            </a:r>
            <a:r>
              <a:rPr lang="ja-JP" altLang="en-US" sz="1800" dirty="0" smtClean="0">
                <a:latin typeface="+mn-ea"/>
              </a:rPr>
              <a:t>￥</a:t>
            </a:r>
            <a:r>
              <a:rPr lang="en-US" altLang="ja-JP" sz="1800" dirty="0">
                <a:latin typeface="+mn-ea"/>
              </a:rPr>
              <a:t>5</a:t>
            </a:r>
            <a:r>
              <a:rPr lang="en-US" altLang="ja-JP" sz="1800" dirty="0" smtClean="0">
                <a:latin typeface="+mn-ea"/>
              </a:rPr>
              <a:t>00</a:t>
            </a:r>
            <a:br>
              <a:rPr lang="en-US" altLang="ja-JP" sz="1800" dirty="0" smtClean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モデル精度：</a:t>
            </a:r>
            <a:r>
              <a:rPr lang="en-US" altLang="ja-JP" sz="1800" dirty="0" smtClean="0">
                <a:latin typeface="+mn-ea"/>
              </a:rPr>
              <a:t>(100% - </a:t>
            </a:r>
            <a:r>
              <a:rPr lang="ja-JP" altLang="en-US" sz="1800" dirty="0" smtClean="0">
                <a:latin typeface="+mn-ea"/>
              </a:rPr>
              <a:t>正答率</a:t>
            </a:r>
            <a:r>
              <a:rPr lang="en-US" altLang="ja-JP" sz="1800" dirty="0" smtClean="0">
                <a:latin typeface="+mn-ea"/>
              </a:rPr>
              <a:t>)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x</a:t>
            </a:r>
            <a:r>
              <a:rPr lang="ja-JP" altLang="en-US" sz="1800" dirty="0" smtClean="0">
                <a:latin typeface="+mn-ea"/>
              </a:rPr>
              <a:t>￥</a:t>
            </a:r>
            <a:r>
              <a:rPr lang="en-US" altLang="ja-JP" sz="1800" dirty="0" smtClean="0">
                <a:latin typeface="+mn-ea"/>
              </a:rPr>
              <a:t>100</a:t>
            </a:r>
            <a:br>
              <a:rPr lang="en-US" altLang="ja-JP" sz="1800" dirty="0" smtClean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（例　発表時間：</a:t>
            </a:r>
            <a:r>
              <a:rPr lang="en-US" altLang="ja-JP" sz="1800" dirty="0" smtClean="0">
                <a:latin typeface="+mn-ea"/>
              </a:rPr>
              <a:t>30</a:t>
            </a:r>
            <a:r>
              <a:rPr lang="ja-JP" altLang="en-US" sz="1800" dirty="0" smtClean="0">
                <a:latin typeface="+mn-ea"/>
              </a:rPr>
              <a:t>分 </a:t>
            </a:r>
            <a:r>
              <a:rPr lang="en-US" altLang="ja-JP" sz="1800" dirty="0" smtClean="0">
                <a:latin typeface="+mn-ea"/>
              </a:rPr>
              <a:t>x 2</a:t>
            </a:r>
            <a:r>
              <a:rPr lang="ja-JP" altLang="en-US" sz="1800" dirty="0" smtClean="0">
                <a:latin typeface="+mn-ea"/>
              </a:rPr>
              <a:t>回</a:t>
            </a:r>
            <a:r>
              <a:rPr lang="ja-JP" altLang="en-US" sz="1800" dirty="0">
                <a:latin typeface="+mn-ea"/>
              </a:rPr>
              <a:t>と</a:t>
            </a:r>
            <a:r>
              <a:rPr lang="ja-JP" altLang="en-US" sz="1800" dirty="0" smtClean="0">
                <a:latin typeface="+mn-ea"/>
              </a:rPr>
              <a:t>したら</a:t>
            </a:r>
            <a:r>
              <a:rPr lang="en-US" altLang="ja-JP" sz="1800" dirty="0">
                <a:latin typeface="+mn-ea"/>
              </a:rPr>
              <a:t>1</a:t>
            </a:r>
            <a:r>
              <a:rPr lang="en-US" altLang="ja-JP" sz="1800" dirty="0" smtClean="0">
                <a:latin typeface="+mn-ea"/>
              </a:rPr>
              <a:t>000</a:t>
            </a:r>
            <a:r>
              <a:rPr lang="ja-JP" altLang="en-US" sz="1800" dirty="0" smtClean="0">
                <a:latin typeface="+mn-ea"/>
              </a:rPr>
              <a:t>円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　　　 モデル精度：</a:t>
            </a:r>
            <a:r>
              <a:rPr lang="en-US" altLang="ja-JP" sz="1800" dirty="0" smtClean="0">
                <a:latin typeface="+mn-ea"/>
              </a:rPr>
              <a:t>0.82</a:t>
            </a:r>
            <a:r>
              <a:rPr lang="ja-JP" altLang="en-US" sz="1800" dirty="0" smtClean="0">
                <a:latin typeface="+mn-ea"/>
              </a:rPr>
              <a:t>としたら</a:t>
            </a:r>
            <a:r>
              <a:rPr lang="en-US" altLang="ja-JP" sz="1800" dirty="0" smtClean="0">
                <a:latin typeface="+mn-ea"/>
              </a:rPr>
              <a:t>1800</a:t>
            </a:r>
            <a:r>
              <a:rPr lang="ja-JP" altLang="en-US" sz="1800" dirty="0" smtClean="0">
                <a:latin typeface="+mn-ea"/>
              </a:rPr>
              <a:t>円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　　　なので</a:t>
            </a:r>
            <a:r>
              <a:rPr lang="en-US" altLang="ja-JP" sz="1800" dirty="0" smtClean="0">
                <a:latin typeface="+mn-ea"/>
              </a:rPr>
              <a:t>7200</a:t>
            </a:r>
            <a:r>
              <a:rPr lang="ja-JP" altLang="en-US" sz="1800" dirty="0" smtClean="0">
                <a:latin typeface="+mn-ea"/>
              </a:rPr>
              <a:t>円で焼肉が食べられる）</a:t>
            </a:r>
            <a:endParaRPr lang="en-US" altLang="ja-JP" sz="1800" dirty="0" smtClean="0">
              <a:latin typeface="+mn-ea"/>
            </a:endParaRPr>
          </a:p>
          <a:p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タイタニックのデータ分析（上期）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2018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ワールドカップの日本の順位を予測する（上期）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ja-JP" alt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セカオワの類似アプリを作る（下期）</a:t>
            </a:r>
            <a:endParaRPr kumimoji="1" lang="en-US" altLang="ja-JP" sz="24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Kaggle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でデータ分析＆コンペに参加（下期）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ja-JP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Fitbit</a:t>
            </a:r>
            <a:r>
              <a:rPr lang="ja-JP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データでなんかやってみる</a:t>
            </a:r>
            <a:endParaRPr lang="en-US" altLang="ja-JP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ja-JP" alt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株価予測 </a:t>
            </a:r>
            <a:r>
              <a:rPr lang="en-US" altLang="ja-JP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 </a:t>
            </a:r>
            <a:r>
              <a:rPr lang="ja-JP" altLang="en-US" sz="24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ナンバーズ・ロト予測</a:t>
            </a:r>
            <a:endParaRPr kumimoji="1" lang="en-US" altLang="ja-JP" sz="24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Presentation Theme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328592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Battle progress report</a:t>
            </a:r>
            <a:endParaRPr lang="en-US" altLang="ja-JP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 the contents of statistics and data analysis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1900" dirty="0" smtClean="0"/>
              <a:t>社外</a:t>
            </a:r>
            <a:r>
              <a:rPr kumimoji="1" lang="en-US" altLang="ja-JP" sz="1900" dirty="0" smtClean="0"/>
              <a:t>e-learning</a:t>
            </a:r>
            <a:r>
              <a:rPr kumimoji="1" lang="ja-JP" altLang="en-US" sz="1900" dirty="0" smtClean="0"/>
              <a:t>で学んだネタを紹介する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>
                <a:hlinkClick r:id="rId2"/>
              </a:rPr>
              <a:t>https://www.udemy.com</a:t>
            </a:r>
            <a:r>
              <a:rPr lang="en-US" altLang="ja-JP" sz="1900" dirty="0" smtClean="0">
                <a:hlinkClick r:id="rId2"/>
              </a:rPr>
              <a:t>/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>
                <a:hlinkClick r:id="rId3"/>
              </a:rPr>
              <a:t>http://gacco.org</a:t>
            </a:r>
            <a:r>
              <a:rPr lang="en-US" altLang="ja-JP" sz="1900" dirty="0" smtClean="0">
                <a:hlinkClick r:id="rId3"/>
              </a:rPr>
              <a:t>/</a:t>
            </a:r>
            <a:endParaRPr kumimoji="1" lang="en-US" altLang="ja-JP" sz="1900" dirty="0" smtClean="0"/>
          </a:p>
          <a:p>
            <a:r>
              <a:rPr lang="en-US" altLang="ja-JP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</a:t>
            </a:r>
            <a:r>
              <a:rPr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start-up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sz="1900" dirty="0">
                <a:hlinkClick r:id="rId4"/>
              </a:rPr>
              <a:t>https://</a:t>
            </a:r>
            <a:r>
              <a:rPr lang="en-US" altLang="ja-JP" sz="1900" dirty="0" smtClean="0">
                <a:hlinkClick r:id="rId4"/>
              </a:rPr>
              <a:t>www.kaggle.com/learn/overview</a:t>
            </a:r>
            <a:endParaRPr lang="en-US" altLang="ja-JP" sz="1900" dirty="0"/>
          </a:p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pecification description of 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library </a:t>
            </a:r>
            <a:b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sz="1900" dirty="0" smtClean="0"/>
              <a:t>‐</a:t>
            </a:r>
            <a:r>
              <a:rPr lang="en-US" altLang="ja-JP" sz="1900" dirty="0" err="1" smtClean="0"/>
              <a:t>numpy</a:t>
            </a:r>
            <a:r>
              <a:rPr lang="en-US" altLang="ja-JP" sz="1900" dirty="0" smtClean="0"/>
              <a:t>, pandas, </a:t>
            </a:r>
            <a:r>
              <a:rPr lang="en-US" altLang="ja-JP" sz="1900" dirty="0" err="1" smtClean="0"/>
              <a:t>matplotlib</a:t>
            </a:r>
            <a:r>
              <a:rPr lang="ja-JP" altLang="en-US" sz="1900" dirty="0" smtClean="0"/>
              <a:t>等の公式サイト、各種関数の使い方を紹介する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 smtClean="0"/>
              <a:t>‐</a:t>
            </a:r>
            <a:r>
              <a:rPr lang="en-US" altLang="ja-JP" sz="1900" dirty="0" err="1" smtClean="0"/>
              <a:t>scikid</a:t>
            </a:r>
            <a:r>
              <a:rPr lang="en-US" altLang="ja-JP" sz="1900" dirty="0" smtClean="0"/>
              <a:t>-learn, </a:t>
            </a:r>
            <a:r>
              <a:rPr lang="en-US" altLang="ja-JP" sz="1900" dirty="0" err="1" smtClean="0"/>
              <a:t>tensorflow</a:t>
            </a:r>
            <a:r>
              <a:rPr lang="en-US" altLang="ja-JP" sz="1900" dirty="0" smtClean="0"/>
              <a:t>, </a:t>
            </a:r>
            <a:r>
              <a:rPr lang="en-US" altLang="ja-JP" sz="1900" dirty="0" err="1" smtClean="0"/>
              <a:t>chainer</a:t>
            </a:r>
            <a:r>
              <a:rPr lang="ja-JP" altLang="en-US" sz="1900" dirty="0" smtClean="0"/>
              <a:t>等の機械学習の公式サイト、各種関数の</a:t>
            </a:r>
            <a:r>
              <a:rPr lang="ja-JP" altLang="en-US" sz="1900" dirty="0"/>
              <a:t>使い方</a:t>
            </a:r>
            <a:r>
              <a:rPr lang="ja-JP" altLang="en-US" sz="1900" dirty="0" smtClean="0"/>
              <a:t>を紹介する</a:t>
            </a:r>
            <a:endParaRPr kumimoji="1" lang="en-US" altLang="ja-JP" sz="1900" dirty="0" smtClean="0"/>
          </a:p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 seminars, conferences and 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hands-on</a:t>
            </a:r>
          </a:p>
          <a:p>
            <a:r>
              <a:rPr lang="ja-JP" altLang="en-US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社内外動向の紹介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  <a:t>‐</a:t>
            </a:r>
            <a:r>
              <a:rPr lang="ja-JP" altLang="en-US" sz="1900" dirty="0" smtClean="0">
                <a:solidFill>
                  <a:schemeClr val="bg1">
                    <a:lumMod val="75000"/>
                  </a:schemeClr>
                </a:solidFill>
              </a:rPr>
              <a:t>各領域（</a:t>
            </a:r>
            <a: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  <a:t>R&amp;D</a:t>
            </a:r>
            <a:r>
              <a:rPr lang="ja-JP" altLang="en-US" sz="1900" dirty="0" err="1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ja-JP" altLang="en-US" sz="1900" dirty="0" smtClean="0">
                <a:solidFill>
                  <a:schemeClr val="bg1">
                    <a:lumMod val="75000"/>
                  </a:schemeClr>
                </a:solidFill>
              </a:rPr>
              <a:t>品質、生産</a:t>
            </a:r>
            <a:r>
              <a:rPr lang="en-US" altLang="ja-JP" sz="1900" dirty="0" err="1" smtClean="0">
                <a:solidFill>
                  <a:schemeClr val="bg1">
                    <a:lumMod val="75000"/>
                  </a:schemeClr>
                </a:solidFill>
              </a:rPr>
              <a:t>IoT</a:t>
            </a:r>
            <a:r>
              <a:rPr lang="ja-JP" altLang="en-US" sz="1900" dirty="0" err="1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ja-JP" altLang="en-US" sz="1900" dirty="0" smtClean="0">
                <a:solidFill>
                  <a:schemeClr val="bg1">
                    <a:lumMod val="75000"/>
                  </a:schemeClr>
                </a:solidFill>
              </a:rPr>
              <a:t>コネクティッド、</a:t>
            </a:r>
            <a: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ja-JP" altLang="en-US" sz="1900" dirty="0" err="1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ja-JP" altLang="en-US" sz="1900" dirty="0" smtClean="0">
                <a:solidFill>
                  <a:schemeClr val="bg1">
                    <a:lumMod val="75000"/>
                  </a:schemeClr>
                </a:solidFill>
              </a:rPr>
              <a:t>標準化）の動きを紹介する</a:t>
            </a:r>
            <a: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ja-JP" sz="1900" dirty="0" smtClean="0">
                <a:solidFill>
                  <a:schemeClr val="bg1">
                    <a:lumMod val="75000"/>
                  </a:schemeClr>
                </a:solidFill>
              </a:rPr>
              <a:t>‐</a:t>
            </a:r>
            <a:r>
              <a:rPr lang="ja-JP" altLang="en-US" sz="1900" dirty="0" smtClean="0">
                <a:solidFill>
                  <a:schemeClr val="bg1">
                    <a:lumMod val="75000"/>
                  </a:schemeClr>
                </a:solidFill>
              </a:rPr>
              <a:t>ルノー・日産の動向を紹介する</a:t>
            </a:r>
            <a:endParaRPr lang="en-US" altLang="ja-JP" sz="19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 to use 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sz="1900" dirty="0" smtClean="0"/>
              <a:t>‐</a:t>
            </a:r>
            <a:r>
              <a:rPr lang="ja-JP" altLang="en-US" sz="1900" dirty="0" smtClean="0"/>
              <a:t>各領域のデータサイエンティスト育成のための環境づくり（分析基盤や教育コンテンツ、プロモーション）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 smtClean="0"/>
              <a:t>‐Lab</a:t>
            </a:r>
            <a:r>
              <a:rPr lang="ja-JP" altLang="en-US" sz="1900" dirty="0" smtClean="0"/>
              <a:t>の面白い活用方法</a:t>
            </a:r>
            <a:endParaRPr lang="en-US" altLang="ja-JP" sz="1900" dirty="0" smtClean="0"/>
          </a:p>
          <a:p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 the open </a:t>
            </a:r>
            <a:r>
              <a:rPr lang="en-US" altLang="ja-JP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utilization</a:t>
            </a:r>
            <a: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ja-JP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ja-JP" sz="1900" dirty="0">
                <a:hlinkClick r:id="rId5"/>
              </a:rPr>
              <a:t>https://www.e-stat.go.jp</a:t>
            </a:r>
            <a:r>
              <a:rPr lang="en-US" altLang="ja-JP" sz="1900" dirty="0" smtClean="0">
                <a:hlinkClick r:id="rId5"/>
              </a:rPr>
              <a:t>/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>
                <a:hlinkClick r:id="rId6"/>
              </a:rPr>
              <a:t>http://www.data.go.jp</a:t>
            </a:r>
            <a:r>
              <a:rPr lang="en-US" altLang="ja-JP" sz="1900" dirty="0" smtClean="0">
                <a:hlinkClick r:id="rId6"/>
              </a:rPr>
              <a:t>/</a:t>
            </a:r>
            <a:r>
              <a:rPr lang="en-US" altLang="ja-JP" sz="1900" dirty="0"/>
              <a:t/>
            </a:r>
            <a:br>
              <a:rPr lang="en-US" altLang="ja-JP" sz="1900" dirty="0"/>
            </a:br>
            <a:r>
              <a:rPr lang="en-US" altLang="ja-JP" sz="1900" dirty="0">
                <a:hlinkClick r:id="rId7"/>
              </a:rPr>
              <a:t>https://www.kaggle.com</a:t>
            </a:r>
            <a:r>
              <a:rPr lang="en-US" altLang="ja-JP" sz="1900" dirty="0" smtClean="0">
                <a:hlinkClick r:id="rId7"/>
              </a:rPr>
              <a:t>/</a:t>
            </a:r>
            <a:endParaRPr lang="en-US" altLang="ja-JP" sz="1900" dirty="0" smtClean="0"/>
          </a:p>
        </p:txBody>
      </p:sp>
    </p:spTree>
    <p:extLst>
      <p:ext uri="{BB962C8B-B14F-4D97-AF65-F5344CB8AC3E}">
        <p14:creationId xmlns:p14="http://schemas.microsoft.com/office/powerpoint/2010/main" val="36655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4" name="直線コネクタ 1033"/>
          <p:cNvCxnSpPr/>
          <p:nvPr/>
        </p:nvCxnSpPr>
        <p:spPr>
          <a:xfrm>
            <a:off x="251520" y="4029277"/>
            <a:ext cx="86409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Benefit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73391" y="1295702"/>
            <a:ext cx="1198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term</a:t>
            </a:r>
          </a:p>
          <a:p>
            <a:pPr algn="ctr"/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FY2018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13675" y="1268760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term</a:t>
            </a:r>
          </a:p>
          <a:p>
            <a:pPr algn="ctr"/>
            <a:r>
              <a:rPr kumimoji="1" lang="en-US" altLang="ja-JP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FY2019-FY2020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1093452" cy="76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67506"/>
            <a:ext cx="1440160" cy="92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56" y="3423490"/>
            <a:ext cx="72614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カギ線コネクタ 7"/>
          <p:cNvCxnSpPr>
            <a:stCxn id="6" idx="2"/>
            <a:endCxn id="1029" idx="0"/>
          </p:cNvCxnSpPr>
          <p:nvPr/>
        </p:nvCxnSpPr>
        <p:spPr>
          <a:xfrm rot="5400000">
            <a:off x="2818358" y="1771194"/>
            <a:ext cx="1106566" cy="2198027"/>
          </a:xfrm>
          <a:prstGeom prst="bentConnector3">
            <a:avLst>
              <a:gd name="adj1" fmla="val 300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6" idx="2"/>
            <a:endCxn id="1027" idx="0"/>
          </p:cNvCxnSpPr>
          <p:nvPr/>
        </p:nvCxnSpPr>
        <p:spPr>
          <a:xfrm rot="16200000" flipH="1">
            <a:off x="5048164" y="1739414"/>
            <a:ext cx="1250582" cy="2405602"/>
          </a:xfrm>
          <a:prstGeom prst="bentConnector3">
            <a:avLst>
              <a:gd name="adj1" fmla="val 262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63039"/>
            <a:ext cx="1458420" cy="73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25" y="2763039"/>
            <a:ext cx="1317802" cy="73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423129" y="3533448"/>
            <a:ext cx="14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美味しい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ものいただく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52045" y="35473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確定拠出年金予測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年率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15%keep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5311" y="2854677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データ分析の仕事請負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お金は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Biz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持ち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（大阪ガス風）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9201" y="2860705"/>
            <a:ext cx="1338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利益に繋がる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ビジネスモデル創出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driven)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41" y="5694635"/>
            <a:ext cx="2541587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カギ線コネクタ 26"/>
          <p:cNvCxnSpPr>
            <a:stCxn id="1032" idx="0"/>
            <a:endCxn id="1029" idx="2"/>
          </p:cNvCxnSpPr>
          <p:nvPr/>
        </p:nvCxnSpPr>
        <p:spPr>
          <a:xfrm rot="16200000" flipV="1">
            <a:off x="2767469" y="4008769"/>
            <a:ext cx="1191025" cy="2180708"/>
          </a:xfrm>
          <a:prstGeom prst="bentConnector3">
            <a:avLst>
              <a:gd name="adj1" fmla="val 27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1032" idx="0"/>
            <a:endCxn id="1027" idx="2"/>
          </p:cNvCxnSpPr>
          <p:nvPr/>
        </p:nvCxnSpPr>
        <p:spPr>
          <a:xfrm rot="5400000" flipH="1" flipV="1">
            <a:off x="5063002" y="3881382"/>
            <a:ext cx="1203586" cy="2422921"/>
          </a:xfrm>
          <a:prstGeom prst="bentConnector3">
            <a:avLst>
              <a:gd name="adj1" fmla="val 27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098199" y="4071562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ducation</a:t>
            </a:r>
          </a:p>
        </p:txBody>
      </p: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260" y="4365104"/>
            <a:ext cx="1129684" cy="84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テキスト ボックス 47"/>
          <p:cNvSpPr txBox="1"/>
          <p:nvPr/>
        </p:nvSpPr>
        <p:spPr>
          <a:xfrm>
            <a:off x="4434944" y="4071562"/>
            <a:ext cx="1890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parsons as data driven</a:t>
            </a:r>
          </a:p>
        </p:txBody>
      </p:sp>
      <p:pic>
        <p:nvPicPr>
          <p:cNvPr id="1039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25" y="4389628"/>
            <a:ext cx="1406143" cy="91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6" name="正方形/長方形 1045"/>
          <p:cNvSpPr/>
          <p:nvPr/>
        </p:nvSpPr>
        <p:spPr>
          <a:xfrm>
            <a:off x="7020272" y="4664169"/>
            <a:ext cx="1732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start a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new business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19924" y="4577432"/>
            <a:ext cx="1305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change the job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8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6592" y="3068959"/>
            <a:ext cx="508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Let’s enjoy </a:t>
            </a:r>
            <a:r>
              <a:rPr lang="en-US" altLang="ja-JP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  <a:cs typeface="Ebrima" panose="02000000000000000000" pitchFamily="2" charset="0"/>
              </a:rPr>
              <a:t>PythonCafe</a:t>
            </a:r>
            <a:r>
              <a:rPr lang="ja-JP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cs typeface="Ebrima" panose="02000000000000000000" pitchFamily="2" charset="0"/>
              </a:rPr>
              <a:t>♬</a:t>
            </a:r>
            <a:endParaRPr kumimoji="1" lang="en-US" altLang="ja-JP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dugi" panose="020B0502040204020203" pitchFamily="34" charset="0"/>
              <a:ea typeface="Gadugi" panose="020B0502040204020203" pitchFamily="34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356</Words>
  <Application>Microsoft Office PowerPoint</Application>
  <PresentationFormat>画面に合わせる 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Strategy of PythonCafe ～本気で遊ぶ～ </vt:lpstr>
      <vt:lpstr>Positioning of PythonCafe</vt:lpstr>
      <vt:lpstr>Policy &amp; Rule</vt:lpstr>
      <vt:lpstr>Action &amp; Goal</vt:lpstr>
      <vt:lpstr>Battle Scenario of FY2018</vt:lpstr>
      <vt:lpstr>Presentation Theme</vt:lpstr>
      <vt:lpstr>Benefit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Positioning of PythonCafe</dc:title>
  <dc:creator>morichu</dc:creator>
  <cp:lastModifiedBy>FJ-USER</cp:lastModifiedBy>
  <cp:revision>155</cp:revision>
  <dcterms:created xsi:type="dcterms:W3CDTF">2018-04-21T10:17:32Z</dcterms:created>
  <dcterms:modified xsi:type="dcterms:W3CDTF">2018-04-22T11:45:01Z</dcterms:modified>
</cp:coreProperties>
</file>