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8560" cy="57960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8560" cy="32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8560" cy="322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560" cy="322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684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356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684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8B5449F-E4B1-42F7-9CAB-0964041B354E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8560" cy="3225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560" cy="3225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684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356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684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A282743-4611-470E-8B07-16CC55F2D498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8560" cy="3225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560" cy="32256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728360" y="5400360"/>
            <a:ext cx="234684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221360" y="5400360"/>
            <a:ext cx="319356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659720" y="5400360"/>
            <a:ext cx="234684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78CF1F6-E39F-4674-9529-345A140FEE5D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news.mynavi.jp/itsearch/article/devsoft/3120" TargetMode="External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www.itmedia.co.jp/enterprise/articles/1901/07/news015.html" TargetMode="External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xtrend.nikkei.com/atcl/contents/18/00076/00002/" TargetMode="External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ibm.com/support/knowledgecenter/ja/SS3RA7_sub/modeler_crispdm_ddita/clementine/crisp_help/crisp_overview.html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research.miidas.jp/2019/01/&#12397;&#12359;python&#12289;&#27491;&#21063;&#21270;&#12387;&#12390;&#20309;&#65311;part-1/" TargetMode="External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920" y="1680120"/>
            <a:ext cx="9070200" cy="66996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Hiragino Sans"/>
                <a:ea typeface="Hiragino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16000" y="3456000"/>
            <a:ext cx="52542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Tadashi Mori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2019.9.24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Ver.1.0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70272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スケジュール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31" name="Table 2"/>
          <p:cNvGraphicFramePr/>
          <p:nvPr/>
        </p:nvGraphicFramePr>
        <p:xfrm>
          <a:off x="573120" y="1478160"/>
          <a:ext cx="8930520" cy="3489480"/>
        </p:xfrm>
        <a:graphic>
          <a:graphicData uri="http://schemas.openxmlformats.org/drawingml/2006/table">
            <a:tbl>
              <a:tblPr/>
              <a:tblGrid>
                <a:gridCol w="898200"/>
                <a:gridCol w="3565080"/>
                <a:gridCol w="878400"/>
                <a:gridCol w="3589200"/>
              </a:tblGrid>
              <a:tr h="871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イントロ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予測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統計学による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分析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アンケート調査結果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統計学の触りを知る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分類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サポートベクターマシン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手書き文字データ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スクリプト実行、読み解く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871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予測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単回帰・重回帰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Boston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データ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jupyter notebook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に慣れる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予測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オープンデータ活用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決定木・ランダムフォレスト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データクレンジング（欠損値処理）を学ぶ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871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分類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ロジスティック回帰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Iris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データ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jupyter notebook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に慣れる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最終プレゼンの事前学習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これまでの振り返り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751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過学習について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ホールドアウト法、交差検証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検証方法について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評価指標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最終課題のプレゼン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目的の達成度確認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68000" y="2160000"/>
            <a:ext cx="92509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2. AI</a:t>
            </a: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330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AI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16000" y="1728000"/>
            <a:ext cx="6909480" cy="345312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22280" y="5184000"/>
            <a:ext cx="3031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https://news.mynavi.jp/itsearch/article/devsoft/3120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484000" y="2808000"/>
            <a:ext cx="1941480" cy="64548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7020000" y="1957680"/>
            <a:ext cx="30229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は、処理をプログラムで定義した技術として広い意味で解釈される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・機械学習は、処理（振る舞い）をコンピューターが学習すること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は、ニューラルネットワーク技術を用いて、処理（振る舞い）をコンピューターが学習すること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機械学習（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DL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）は３つに区別される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584000" y="1344240"/>
            <a:ext cx="5713560" cy="427068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32000" y="1495440"/>
            <a:ext cx="3906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https://www.itmedia.co.jp/enterprise/articles/1901/07/news015.html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68000" y="2160000"/>
            <a:ext cx="92509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3. </a:t>
            </a: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データサイエンティストとは？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データサイエンティストとは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57560" y="1017000"/>
            <a:ext cx="9477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データサイエンティストとは、</a:t>
            </a:r>
            <a:r>
              <a:rPr b="1" lang="en-US" sz="1800" spc="-1" strike="noStrike">
                <a:solidFill>
                  <a:srgbClr val="73acf8"/>
                </a:solidFill>
                <a:latin typeface="Candara"/>
                <a:ea typeface="DejaVu Sans"/>
              </a:rPr>
              <a:t>大量のデータ（ビッグデータ）からビジネスに活用できる情報を引き出す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専門技術者のこと。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データサイエンティストは、</a:t>
            </a:r>
            <a:r>
              <a:rPr b="1" lang="en-US" sz="1800" spc="-1" strike="noStrike">
                <a:solidFill>
                  <a:srgbClr val="73acf8"/>
                </a:solidFill>
                <a:latin typeface="Candara"/>
                <a:ea typeface="DejaVu Sans"/>
              </a:rPr>
              <a:t>ビッグデータの分析及び分析結果をもとに、問題の解決や状況改善のための施策立案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を行う。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972000" y="2385360"/>
            <a:ext cx="7954920" cy="32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68000" y="2160000"/>
            <a:ext cx="92509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4.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ビジネスにデータがどう活かされているのか？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ビジネスにデータがどう活かされているか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047680" y="1008000"/>
            <a:ext cx="5620680" cy="439092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2776680" y="5347440"/>
            <a:ext cx="32702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https://xtrend.nikkei.com/atcl/contents/18/00076/00002/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68000" y="2160000"/>
            <a:ext cx="92509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5.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分析プロセス・アルゴリズム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CRISP-DM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186920" y="5239440"/>
            <a:ext cx="7452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https://www.ibm.com/support/knowledgecenter/ja/SS3RA7_sub/modeler_crispdm_ddita/clementine/crisp_help/crisp_overview.html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2772000" y="916200"/>
            <a:ext cx="4266360" cy="42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703080"/>
            <a:ext cx="9070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これ説明できますか？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656000"/>
            <a:ext cx="9070200" cy="35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AI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データサイエンティストとは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ビジネスとデータの関係とは（目的意識）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学習フェーズ、推論フェーズ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8000" y="2736000"/>
            <a:ext cx="1942920" cy="107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学習データ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(X, 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16000" y="2736000"/>
            <a:ext cx="1942920" cy="107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（アルゴリズム）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7056000" y="2736000"/>
            <a:ext cx="1942920" cy="107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学習モデル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(y = f(X))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7056000" y="1152000"/>
            <a:ext cx="1942920" cy="107892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未知データ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7056000" y="4320000"/>
            <a:ext cx="1942920" cy="107892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結果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予測、分類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432000" y="2520000"/>
            <a:ext cx="8854920" cy="151092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8"/>
          <p:cNvSpPr/>
          <p:nvPr/>
        </p:nvSpPr>
        <p:spPr>
          <a:xfrm>
            <a:off x="792000" y="2088000"/>
            <a:ext cx="172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学習フェーズ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6552000" y="916200"/>
            <a:ext cx="3022920" cy="4626720"/>
          </a:xfrm>
          <a:prstGeom prst="rect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7416000" y="432000"/>
            <a:ext cx="18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推論フェーズ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アルゴリズム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51640" y="5196600"/>
            <a:ext cx="755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引用：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SAS Japan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http://www.sascom.jp/blog/2017/11/21/machine-learning-algorithm-use/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5" name="Picture 6" descr=""/>
          <p:cNvPicPr/>
          <p:nvPr/>
        </p:nvPicPr>
        <p:blipFill>
          <a:blip r:embed="rId1"/>
          <a:stretch/>
        </p:blipFill>
        <p:spPr>
          <a:xfrm>
            <a:off x="1656000" y="916200"/>
            <a:ext cx="7845480" cy="4412520"/>
          </a:xfrm>
          <a:prstGeom prst="rect">
            <a:avLst/>
          </a:prstGeom>
          <a:ln>
            <a:noFill/>
          </a:ln>
        </p:spPr>
      </p:pic>
      <p:sp>
        <p:nvSpPr>
          <p:cNvPr id="266" name="CustomShape 3"/>
          <p:cNvSpPr/>
          <p:nvPr/>
        </p:nvSpPr>
        <p:spPr>
          <a:xfrm>
            <a:off x="7776000" y="3600000"/>
            <a:ext cx="1366560" cy="2865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7775640" y="3887640"/>
            <a:ext cx="1366560" cy="2865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"/>
          <p:cNvSpPr/>
          <p:nvPr/>
        </p:nvSpPr>
        <p:spPr>
          <a:xfrm>
            <a:off x="6624360" y="4176360"/>
            <a:ext cx="1366560" cy="2865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6"/>
          <p:cNvSpPr/>
          <p:nvPr/>
        </p:nvSpPr>
        <p:spPr>
          <a:xfrm>
            <a:off x="4536360" y="4176360"/>
            <a:ext cx="1366560" cy="2865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7"/>
          <p:cNvSpPr/>
          <p:nvPr/>
        </p:nvSpPr>
        <p:spPr>
          <a:xfrm>
            <a:off x="3528000" y="4464000"/>
            <a:ext cx="1366560" cy="2865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68000" y="2160000"/>
            <a:ext cx="92509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6.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回帰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線形回帰・重回帰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決定木・ランダムフォレスト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68000" y="2160000"/>
            <a:ext cx="92509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7.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分類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ロジスティック回帰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サポートベクターマシーン（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SVM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68000" y="2160000"/>
            <a:ext cx="92509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8.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過学習・評価指標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過学習とは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584000" y="2160000"/>
            <a:ext cx="6998400" cy="279684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2100600" y="5095440"/>
            <a:ext cx="5242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https://research.miidas.jp/2019/01/ã­ã‡pythonã€æ­£å‰‡åŒ–ã£ã¦ä½•ï¼Ÿpart-1/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6000" y="1152000"/>
            <a:ext cx="7412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過学習（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 fitting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）とは、学習データに適合しすぎたモデルのこと。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未知のデータに対して汎化能力が低下している。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機械学習は過学習との戦いとも言われる！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703080"/>
            <a:ext cx="9070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656000"/>
            <a:ext cx="9070200" cy="35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Python Cafe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の目的とゴール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AI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データサイエンティストとは？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ビジネスにデータがどう活かされているのか？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分析プロセス・アルゴリズム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回帰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分類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過学習・評価指標</a:t>
            </a: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最終課題・最終プレゼン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04000" y="367560"/>
            <a:ext cx="90676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ホールドアウト法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367560"/>
            <a:ext cx="90676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交差検証（クロスバリデーション）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04000" y="367560"/>
            <a:ext cx="90676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評価指標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68000" y="2160000"/>
            <a:ext cx="92509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9.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最終課題・最終プレゼン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366840"/>
            <a:ext cx="9067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最終課題・最終プレゼン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04000" y="1656000"/>
            <a:ext cx="9070200" cy="35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どういう目的で参加したか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学んだこと（言葉の説明、モデリングの説明）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データサイエンティストスキルチェックの結果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見せなくても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OK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！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DejaVu Sans"/>
              </a:rPr>
              <a:t>感想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プレゼンのフォーマットは自由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juypter notebook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を使うのが好ましい！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115520" y="2448000"/>
            <a:ext cx="23644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733320"/>
            <a:ext cx="907020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コニュミケーション方法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290" name="Table 2"/>
          <p:cNvGraphicFramePr/>
          <p:nvPr/>
        </p:nvGraphicFramePr>
        <p:xfrm>
          <a:off x="734400" y="1519200"/>
          <a:ext cx="8783280" cy="2170800"/>
        </p:xfrm>
        <a:graphic>
          <a:graphicData uri="http://schemas.openxmlformats.org/drawingml/2006/table">
            <a:tbl>
              <a:tblPr/>
              <a:tblGrid>
                <a:gridCol w="2927160"/>
                <a:gridCol w="2927160"/>
                <a:gridCol w="2929320"/>
              </a:tblGrid>
              <a:tr h="518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Tools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Advantages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DIsadvantages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25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Skype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・画面共有できる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・扱いやすい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・グループ接続可能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for Business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と 一般とで制限がある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for Business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の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Web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版で繋がるかも？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6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Google</a:t>
                      </a: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ハングアウト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https:// https://hangouts.google.com/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・画面共有できる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・ブラウザで動作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・グループ接続可能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https://cloud-work.jp/productivity/google-hangout/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IE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はプラグインをインストールしないといけない（管理者権限が必要かも・・・）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1" name="CustomShape 3"/>
          <p:cNvSpPr/>
          <p:nvPr/>
        </p:nvSpPr>
        <p:spPr>
          <a:xfrm>
            <a:off x="648360" y="4572360"/>
            <a:ext cx="8278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ファイル共有は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Box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を活用する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https://app.box.com/folder/87062787914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733320"/>
            <a:ext cx="907020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プログラミング環境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983160" y="2603160"/>
            <a:ext cx="1031400" cy="103140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2520000" y="2700000"/>
            <a:ext cx="1361160" cy="905040"/>
          </a:xfrm>
          <a:prstGeom prst="rect">
            <a:avLst/>
          </a:prstGeom>
          <a:ln>
            <a:noFill/>
          </a:ln>
        </p:spPr>
      </p:pic>
      <p:sp>
        <p:nvSpPr>
          <p:cNvPr id="295" name="Line 2"/>
          <p:cNvSpPr/>
          <p:nvPr/>
        </p:nvSpPr>
        <p:spPr>
          <a:xfrm>
            <a:off x="504000" y="3996000"/>
            <a:ext cx="3744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3"/>
          <p:cNvSpPr/>
          <p:nvPr/>
        </p:nvSpPr>
        <p:spPr>
          <a:xfrm>
            <a:off x="5688000" y="3996000"/>
            <a:ext cx="3744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4068000" y="3348000"/>
            <a:ext cx="2014560" cy="143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Internet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3"/>
          <a:stretch/>
        </p:blipFill>
        <p:spPr>
          <a:xfrm>
            <a:off x="6604560" y="2603160"/>
            <a:ext cx="1031400" cy="1031400"/>
          </a:xfrm>
          <a:prstGeom prst="rect">
            <a:avLst/>
          </a:prstGeom>
          <a:ln>
            <a:noFill/>
          </a:ln>
        </p:spPr>
      </p:pic>
      <p:pic>
        <p:nvPicPr>
          <p:cNvPr id="299" name="" descr=""/>
          <p:cNvPicPr/>
          <p:nvPr/>
        </p:nvPicPr>
        <p:blipFill>
          <a:blip r:embed="rId4"/>
          <a:stretch/>
        </p:blipFill>
        <p:spPr>
          <a:xfrm>
            <a:off x="8141400" y="2700000"/>
            <a:ext cx="1361160" cy="905040"/>
          </a:xfrm>
          <a:prstGeom prst="rect">
            <a:avLst/>
          </a:prstGeom>
          <a:ln>
            <a:noFill/>
          </a:ln>
        </p:spPr>
      </p:pic>
      <p:sp>
        <p:nvSpPr>
          <p:cNvPr id="300" name="Line 5"/>
          <p:cNvSpPr/>
          <p:nvPr/>
        </p:nvSpPr>
        <p:spPr>
          <a:xfrm>
            <a:off x="1440000" y="3492000"/>
            <a:ext cx="360" cy="504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6"/>
          <p:cNvSpPr/>
          <p:nvPr/>
        </p:nvSpPr>
        <p:spPr>
          <a:xfrm>
            <a:off x="7128000" y="3492000"/>
            <a:ext cx="360" cy="504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7"/>
          <p:cNvSpPr/>
          <p:nvPr/>
        </p:nvSpPr>
        <p:spPr>
          <a:xfrm>
            <a:off x="1152000" y="4212000"/>
            <a:ext cx="1357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Home_LAN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7128000" y="4153680"/>
            <a:ext cx="1636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In-house_LAN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9"/>
          <p:cNvSpPr/>
          <p:nvPr/>
        </p:nvSpPr>
        <p:spPr>
          <a:xfrm>
            <a:off x="1008000" y="2340000"/>
            <a:ext cx="991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 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0"/>
          <p:cNvSpPr/>
          <p:nvPr/>
        </p:nvSpPr>
        <p:spPr>
          <a:xfrm>
            <a:off x="6624000" y="2256840"/>
            <a:ext cx="284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 PC (windows 10 64bit)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11"/>
          <p:cNvSpPr/>
          <p:nvPr/>
        </p:nvSpPr>
        <p:spPr>
          <a:xfrm>
            <a:off x="1856880" y="1656000"/>
            <a:ext cx="10936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講師側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7200000" y="1548720"/>
            <a:ext cx="13986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受講者側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8" name="CustomShape 13"/>
          <p:cNvSpPr/>
          <p:nvPr/>
        </p:nvSpPr>
        <p:spPr>
          <a:xfrm>
            <a:off x="6048000" y="4593240"/>
            <a:ext cx="39891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★</a:t>
            </a: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Anaconda</a:t>
            </a: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で環境構築や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パッケージインストールなどするので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一定期間の管理者権限付与が必要と思われる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68000" y="2160000"/>
            <a:ext cx="86389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1. Python Cafe</a:t>
            </a: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の目的とゴール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70308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目的：関係性について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20000" y="2016000"/>
            <a:ext cx="82764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「アルムナイ・リレーションシップ」という立場で三菱自動車と関係性を保ち、会社の成長への寄与と新しい価値観を共有していく。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440000" y="3816000"/>
            <a:ext cx="5756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参考：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https://news.mynavi.jp/article/20181208-736941/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70308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目的：</a:t>
            </a: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Win x Win</a:t>
            </a: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な関係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279160" y="2279160"/>
            <a:ext cx="885240" cy="88524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6321960" y="2253960"/>
            <a:ext cx="1018440" cy="101844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2520000" y="1728000"/>
            <a:ext cx="405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300000" y="1764000"/>
            <a:ext cx="1474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みなさん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88000" y="3759840"/>
            <a:ext cx="4762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・インプットしたことをアウトプット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することで知識の定着化と理解を深める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・人に教えるワザを磨く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5051880" y="3744000"/>
            <a:ext cx="4882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・データ分析、機械学習の世界がイメージ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できるようになる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・データサイエンティストのスターターに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なれる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70272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ゴールイメージ（メンバー）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584000"/>
            <a:ext cx="9428400" cy="36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❶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データサイエンスに関する言葉を知る。理解する。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❷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Python(juypter notebook)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の使い方を知る。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自分で調べてコードの書き方やエラー解決ができるように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なる。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❸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単純な業務用データを活用して、アウトプットできるよう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になる。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アウトプットの根拠が説明できるようになる・・・？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70272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ゴールイメージ（マネジメント）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60000" y="1584000"/>
            <a:ext cx="9428400" cy="24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❶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活動結果を数値で評価する。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❷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社内活動（部内教育）ができる仕組みのネタとする。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❸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単純な業務用データを活用したアウトプットのプレゼンに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対して良し／悪しを判断できる・・・かも・・・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70272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数値評価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60000" y="1584000"/>
            <a:ext cx="942840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◼️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データサイエンススキルチェックで成長ぶりを振り返ろう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できれば、下記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URL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を実施して、最初と最後の自分の成果を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振り返ってみてください。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https://check.datascientist.or.jp/skillcheck-full/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LibreOffice/6.1.6.3$MacOSX_X86_64 LibreOffice_project/5896ab1714085361c45cf540f76f60673dd96a72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2019-09-12T09:18:03Z</dcterms:created>
  <dc:creator/>
  <dc:description/>
  <dc:language>ja-JP</dc:language>
  <cp:lastModifiedBy/>
  <dcterms:modified xsi:type="dcterms:W3CDTF">2019-09-23T10:01:31Z</dcterms:modified>
  <cp:revision>24</cp:revision>
  <dc:subject/>
  <dc:title>Classy Red</dc:title>
</cp:coreProperties>
</file>