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5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22.png" ContentType="image/png"/>
  <Override PartName="/ppt/media/image7.png" ContentType="image/png"/>
  <Override PartName="/ppt/media/image11.png" ContentType="image/png"/>
  <Override PartName="/ppt/media/image2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7840" cy="57888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7840" cy="3218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7840" cy="3218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7840" cy="3218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612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284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612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C93A2C5-12A0-4F6E-A533-F399527DC5DC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7840" cy="3218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7840" cy="3218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728360" y="5400360"/>
            <a:ext cx="234612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221360" y="5400360"/>
            <a:ext cx="319284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659720" y="5400360"/>
            <a:ext cx="234612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BCE52E2-B6E8-49E0-8E87-EE1E533E92E4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7840" cy="32184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7840" cy="32184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1728360" y="5400360"/>
            <a:ext cx="234612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221360" y="5400360"/>
            <a:ext cx="319284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659720" y="5400360"/>
            <a:ext cx="234612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45121F9-4C33-43AB-B123-312D4EDCEDBA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s://news.mynavi.jp/itsearch/article/devsoft/3120" TargetMode="External"/><Relationship Id="rId3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www.itmedia.co.jp/enterprise/articles/1901/07/news015.html" TargetMode="External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xtrend.nikkei.com/atcl/contents/18/00076/00002/" TargetMode="External"/><Relationship Id="rId3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ibm.com/support/knowledgecenter/ja/SS3RA7_sub/modeler_crispdm_ddita/clementine/crisp_help/crisp_overview.html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hyperlink" Target="https://www.slideshare.net/siritori/6-35685092" TargetMode="External"/><Relationship Id="rId3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hyperlink" Target="https://ja.wikipedia.org/wiki/&#27770;&#23450;&#26408;" TargetMode="External"/><Relationship Id="rId3" Type="http://schemas.openxmlformats.org/officeDocument/2006/relationships/image" Target="../media/image19.png"/><Relationship Id="rId4" Type="http://schemas.openxmlformats.org/officeDocument/2006/relationships/hyperlink" Target="http://www.stats-guild.com/analytics/12543" TargetMode="External"/><Relationship Id="rId5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hyperlink" Target="https://research.miidas.jp/2019/01/&#12397;&#12359;python&#12289;&#27491;&#21063;&#21270;&#12387;&#12390;&#20309;&#65311;part-1/" TargetMode="External"/><Relationship Id="rId3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920" y="1680120"/>
            <a:ext cx="9069480" cy="6696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Hiragino Sans"/>
                <a:ea typeface="Hiragino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16000" y="3456000"/>
            <a:ext cx="52534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Tadashi Mori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2019.9.26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Ver.2.0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4000" y="702720"/>
            <a:ext cx="90669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スケジュール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31" name="Table 2"/>
          <p:cNvGraphicFramePr/>
          <p:nvPr/>
        </p:nvGraphicFramePr>
        <p:xfrm>
          <a:off x="573120" y="1478160"/>
          <a:ext cx="8930520" cy="3489480"/>
        </p:xfrm>
        <a:graphic>
          <a:graphicData uri="http://schemas.openxmlformats.org/drawingml/2006/table">
            <a:tbl>
              <a:tblPr/>
              <a:tblGrid>
                <a:gridCol w="898200"/>
                <a:gridCol w="3565080"/>
                <a:gridCol w="878400"/>
                <a:gridCol w="3589200"/>
              </a:tblGrid>
              <a:tr h="8715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イントロ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予測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統計学による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分析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アンケート調査結果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統計学の触りを知る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分類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サポートベクターマシン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手書き文字データ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スクリプト実行、読み解く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8715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予測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単回帰・重回帰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Boston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データ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jupyter notebook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に慣れる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予測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オープンデータ活用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決定木・ランダムフォレスト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データクレンジング（欠損値処理）を学ぶ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8715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分類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ロジスティック回帰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Iris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データ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jupyter notebook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に慣れる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最終プレゼンの事前学習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これまでの振り返り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8751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過学習について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ホールドアウト法、交差検証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検証方法について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評価指標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day8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最終課題のプレゼン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目的の達成度確認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68000" y="2160000"/>
            <a:ext cx="925020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6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2. AI</a:t>
            </a:r>
            <a:r>
              <a:rPr b="0" lang="en-US" sz="36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、機械学習、ディープラーニングの違い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0" y="330840"/>
            <a:ext cx="90669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AI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、機械学習、ディープラーニングの違い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216000" y="1728000"/>
            <a:ext cx="6908760" cy="345240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22280" y="5184000"/>
            <a:ext cx="30304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https://news.mynavi.jp/itsearch/article/devsoft/3120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484000" y="2808000"/>
            <a:ext cx="1940760" cy="64476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"/>
          <p:cNvSpPr/>
          <p:nvPr/>
        </p:nvSpPr>
        <p:spPr>
          <a:xfrm>
            <a:off x="7020000" y="1957680"/>
            <a:ext cx="302220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は、処理をプログラムで定義した技術として広い意味で解釈される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・機械学習は、処理（振る舞い）をコンピューターが学習すること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は、ニューラルネットワーク技術を用いて、処理（振る舞い）をコンピューターが学習すること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4000" y="366840"/>
            <a:ext cx="90669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機械学習（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DL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）は３つに区別される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1584000" y="1344240"/>
            <a:ext cx="5712840" cy="426996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5832000" y="1495440"/>
            <a:ext cx="39052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https://www.itmedia.co.jp/enterprise/articles/1901/07/news015.html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68000" y="2160000"/>
            <a:ext cx="925020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6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3. </a:t>
            </a:r>
            <a:r>
              <a:rPr b="0" lang="en-US" sz="36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データサイエンティストとは？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4000" y="366840"/>
            <a:ext cx="90669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データサイエンティストとは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57560" y="1017000"/>
            <a:ext cx="9476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データサイエンティストとは、</a:t>
            </a:r>
            <a:r>
              <a:rPr b="1" lang="en-US" sz="1800" spc="-1" strike="noStrike">
                <a:solidFill>
                  <a:srgbClr val="73acf8"/>
                </a:solidFill>
                <a:latin typeface="Candara"/>
                <a:ea typeface="DejaVu Sans"/>
              </a:rPr>
              <a:t>大量のデータ（ビッグデータ）からビジネスに活用できる情報を引き出す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専門技術者のこと。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データサイエンティストは、</a:t>
            </a:r>
            <a:r>
              <a:rPr b="1" lang="en-US" sz="1800" spc="-1" strike="noStrike">
                <a:solidFill>
                  <a:srgbClr val="73acf8"/>
                </a:solidFill>
                <a:latin typeface="Candara"/>
                <a:ea typeface="DejaVu Sans"/>
              </a:rPr>
              <a:t>ビッグデータの分析及び分析結果をもとに、問題の解決や状況改善のための施策立案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を行う。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4" name="Picture 2" descr=""/>
          <p:cNvPicPr/>
          <p:nvPr/>
        </p:nvPicPr>
        <p:blipFill>
          <a:blip r:embed="rId1"/>
          <a:stretch/>
        </p:blipFill>
        <p:spPr>
          <a:xfrm>
            <a:off x="972000" y="2385360"/>
            <a:ext cx="7954200" cy="32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68000" y="2160000"/>
            <a:ext cx="925020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4. 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ビジネスにデータがどう活かされているのか？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4000" y="366840"/>
            <a:ext cx="90669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ビジネスにデータがどう活かされているか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2047680" y="1008000"/>
            <a:ext cx="5619960" cy="4390200"/>
          </a:xfrm>
          <a:prstGeom prst="rect">
            <a:avLst/>
          </a:prstGeom>
          <a:ln>
            <a:noFill/>
          </a:ln>
        </p:spPr>
      </p:pic>
      <p:sp>
        <p:nvSpPr>
          <p:cNvPr id="248" name="CustomShape 2"/>
          <p:cNvSpPr/>
          <p:nvPr/>
        </p:nvSpPr>
        <p:spPr>
          <a:xfrm>
            <a:off x="2776680" y="5347440"/>
            <a:ext cx="3269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https://xtrend.nikkei.com/atcl/contents/18/00076/00002/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68000" y="2160000"/>
            <a:ext cx="925020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5. 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分析プロセス・アルゴリズム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4000" y="366840"/>
            <a:ext cx="90669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CRISP-DM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186920" y="5239440"/>
            <a:ext cx="74512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https://www.ibm.com/support/knowledgecenter/ja/SS3RA7_sub/modeler_crispdm_ddita/clementine/crisp_help/crisp_overview.html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2772000" y="916200"/>
            <a:ext cx="4265640" cy="426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70308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これ説明できますか？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1656000"/>
            <a:ext cx="9069480" cy="35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AI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、機械学習、ディープラーニングの違い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データサイエンティストとは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ビジネスとデータの関係とは（目的意識）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04000" y="366840"/>
            <a:ext cx="90669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学習フェーズ、推論フェーズ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48000" y="2736000"/>
            <a:ext cx="1942200" cy="107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学習データ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(X, y)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16000" y="2736000"/>
            <a:ext cx="1942200" cy="107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学習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（アルゴリズム）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7056000" y="2736000"/>
            <a:ext cx="1942200" cy="107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学習モデル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(y = f(X))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7056000" y="1152000"/>
            <a:ext cx="1942200" cy="1078200"/>
          </a:xfrm>
          <a:prstGeom prst="rect">
            <a:avLst/>
          </a:pr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未知データ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(X)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7056000" y="4320000"/>
            <a:ext cx="1942200" cy="1078200"/>
          </a:xfrm>
          <a:prstGeom prst="rect">
            <a:avLst/>
          </a:pr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結果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予測、分類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432000" y="2520000"/>
            <a:ext cx="8854200" cy="151020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8"/>
          <p:cNvSpPr/>
          <p:nvPr/>
        </p:nvSpPr>
        <p:spPr>
          <a:xfrm>
            <a:off x="792000" y="2088000"/>
            <a:ext cx="2015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学習フェーズ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9"/>
          <p:cNvSpPr/>
          <p:nvPr/>
        </p:nvSpPr>
        <p:spPr>
          <a:xfrm>
            <a:off x="6552000" y="916200"/>
            <a:ext cx="3022200" cy="4626000"/>
          </a:xfrm>
          <a:prstGeom prst="rect">
            <a:avLst/>
          </a:prstGeom>
          <a:noFill/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0"/>
          <p:cNvSpPr/>
          <p:nvPr/>
        </p:nvSpPr>
        <p:spPr>
          <a:xfrm>
            <a:off x="7416000" y="432000"/>
            <a:ext cx="2015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推論フェーズ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04000" y="366840"/>
            <a:ext cx="90669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アルゴリズム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251640" y="5196600"/>
            <a:ext cx="7558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引用：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SAS Japan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http://www.sascom.jp/blog/2017/11/21/machine-learning-algorithm-use/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65" name="Picture 6" descr=""/>
          <p:cNvPicPr/>
          <p:nvPr/>
        </p:nvPicPr>
        <p:blipFill>
          <a:blip r:embed="rId1"/>
          <a:stretch/>
        </p:blipFill>
        <p:spPr>
          <a:xfrm>
            <a:off x="1656000" y="916200"/>
            <a:ext cx="7844760" cy="4411800"/>
          </a:xfrm>
          <a:prstGeom prst="rect">
            <a:avLst/>
          </a:prstGeom>
          <a:ln>
            <a:noFill/>
          </a:ln>
        </p:spPr>
      </p:pic>
      <p:sp>
        <p:nvSpPr>
          <p:cNvPr id="266" name="CustomShape 3"/>
          <p:cNvSpPr/>
          <p:nvPr/>
        </p:nvSpPr>
        <p:spPr>
          <a:xfrm>
            <a:off x="7776000" y="3600000"/>
            <a:ext cx="1365840" cy="28584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4"/>
          <p:cNvSpPr/>
          <p:nvPr/>
        </p:nvSpPr>
        <p:spPr>
          <a:xfrm>
            <a:off x="7775640" y="3887640"/>
            <a:ext cx="1365840" cy="28584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5"/>
          <p:cNvSpPr/>
          <p:nvPr/>
        </p:nvSpPr>
        <p:spPr>
          <a:xfrm>
            <a:off x="6624360" y="4176360"/>
            <a:ext cx="1365840" cy="28584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6"/>
          <p:cNvSpPr/>
          <p:nvPr/>
        </p:nvSpPr>
        <p:spPr>
          <a:xfrm>
            <a:off x="4536360" y="4176360"/>
            <a:ext cx="1365840" cy="28584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7"/>
          <p:cNvSpPr/>
          <p:nvPr/>
        </p:nvSpPr>
        <p:spPr>
          <a:xfrm>
            <a:off x="3528000" y="4464000"/>
            <a:ext cx="1365840" cy="28584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68000" y="2160000"/>
            <a:ext cx="925020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6. 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教師あり学習　回帰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007640" y="3154320"/>
            <a:ext cx="756396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回帰は、数値データを扱い数値を予測する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数値データによるビジネスニーズに適応される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04000" y="366840"/>
            <a:ext cx="90669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教師あり学習（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Supervised learning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）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68000" y="1152000"/>
            <a:ext cx="94312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特徴量（パラメータ）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と結果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の関係性を学習するのが「教師あり学習」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432000" y="2484000"/>
            <a:ext cx="122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RDB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432000" y="3276000"/>
            <a:ext cx="122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432000" y="4068000"/>
            <a:ext cx="122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Image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432000" y="4860000"/>
            <a:ext cx="122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Audio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7"/>
          <p:cNvSpPr/>
          <p:nvPr/>
        </p:nvSpPr>
        <p:spPr>
          <a:xfrm>
            <a:off x="2736000" y="2556000"/>
            <a:ext cx="792000" cy="295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X1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8"/>
          <p:cNvSpPr/>
          <p:nvPr/>
        </p:nvSpPr>
        <p:spPr>
          <a:xfrm>
            <a:off x="3672000" y="2556000"/>
            <a:ext cx="792000" cy="295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X2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9"/>
          <p:cNvSpPr/>
          <p:nvPr/>
        </p:nvSpPr>
        <p:spPr>
          <a:xfrm>
            <a:off x="5472000" y="2520000"/>
            <a:ext cx="792000" cy="295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Xn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10"/>
          <p:cNvSpPr/>
          <p:nvPr/>
        </p:nvSpPr>
        <p:spPr>
          <a:xfrm>
            <a:off x="6624000" y="2520000"/>
            <a:ext cx="792000" cy="2952000"/>
          </a:xfrm>
          <a:prstGeom prst="rect">
            <a:avLst/>
          </a:prstGeom>
          <a:solidFill>
            <a:srgbClr val="ffffff"/>
          </a:solidFill>
          <a:ln>
            <a:solidFill>
              <a:srgbClr val="ff860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Line 11"/>
          <p:cNvSpPr/>
          <p:nvPr/>
        </p:nvSpPr>
        <p:spPr>
          <a:xfrm>
            <a:off x="2772000" y="3168000"/>
            <a:ext cx="6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12"/>
          <p:cNvSpPr/>
          <p:nvPr/>
        </p:nvSpPr>
        <p:spPr>
          <a:xfrm>
            <a:off x="3744000" y="3168000"/>
            <a:ext cx="6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13"/>
          <p:cNvSpPr/>
          <p:nvPr/>
        </p:nvSpPr>
        <p:spPr>
          <a:xfrm>
            <a:off x="5544000" y="3168000"/>
            <a:ext cx="6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14"/>
          <p:cNvSpPr/>
          <p:nvPr/>
        </p:nvSpPr>
        <p:spPr>
          <a:xfrm>
            <a:off x="6696000" y="3168000"/>
            <a:ext cx="6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15"/>
          <p:cNvSpPr/>
          <p:nvPr/>
        </p:nvSpPr>
        <p:spPr>
          <a:xfrm>
            <a:off x="1800000" y="3888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6"/>
          <p:cNvSpPr/>
          <p:nvPr/>
        </p:nvSpPr>
        <p:spPr>
          <a:xfrm rot="5400000">
            <a:off x="4320000" y="539640"/>
            <a:ext cx="360000" cy="3528000"/>
          </a:xfrm>
          <a:custGeom>
            <a:avLst/>
            <a:gdLst/>
            <a:ahLst/>
            <a:rect l="0" t="0" r="r" b="b"/>
            <a:pathLst>
              <a:path w="1002" h="9802">
                <a:moveTo>
                  <a:pt x="1001" y="0"/>
                </a:moveTo>
                <a:cubicBezTo>
                  <a:pt x="750" y="0"/>
                  <a:pt x="500" y="408"/>
                  <a:pt x="500" y="816"/>
                </a:cubicBezTo>
                <a:lnTo>
                  <a:pt x="500" y="4083"/>
                </a:lnTo>
                <a:cubicBezTo>
                  <a:pt x="500" y="4492"/>
                  <a:pt x="250" y="4900"/>
                  <a:pt x="0" y="4900"/>
                </a:cubicBezTo>
                <a:cubicBezTo>
                  <a:pt x="250" y="4900"/>
                  <a:pt x="500" y="5308"/>
                  <a:pt x="500" y="5717"/>
                </a:cubicBezTo>
                <a:lnTo>
                  <a:pt x="500" y="8984"/>
                </a:lnTo>
                <a:cubicBezTo>
                  <a:pt x="500" y="9392"/>
                  <a:pt x="750" y="9801"/>
                  <a:pt x="1001" y="9801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TextShape 17"/>
          <p:cNvSpPr txBox="1"/>
          <p:nvPr/>
        </p:nvSpPr>
        <p:spPr>
          <a:xfrm>
            <a:off x="2877840" y="1728000"/>
            <a:ext cx="3134160" cy="4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特徴量（パラメータ）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0" name="TextShape 18"/>
          <p:cNvSpPr txBox="1"/>
          <p:nvPr/>
        </p:nvSpPr>
        <p:spPr>
          <a:xfrm>
            <a:off x="6531840" y="1728000"/>
            <a:ext cx="1028160" cy="4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正解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1" lang="en-US" sz="2200" spc="-1" strike="noStrike">
              <a:latin typeface="Arial"/>
            </a:endParaRPr>
          </a:p>
        </p:txBody>
      </p:sp>
      <p:sp>
        <p:nvSpPr>
          <p:cNvPr id="291" name="CustomShape 19"/>
          <p:cNvSpPr/>
          <p:nvPr/>
        </p:nvSpPr>
        <p:spPr>
          <a:xfrm>
            <a:off x="8352000" y="4500000"/>
            <a:ext cx="1368000" cy="72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分類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モデル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20"/>
          <p:cNvSpPr/>
          <p:nvPr/>
        </p:nvSpPr>
        <p:spPr>
          <a:xfrm>
            <a:off x="8352000" y="2880000"/>
            <a:ext cx="1368000" cy="72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回帰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モデル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Line 21"/>
          <p:cNvSpPr/>
          <p:nvPr/>
        </p:nvSpPr>
        <p:spPr>
          <a:xfrm>
            <a:off x="7488000" y="3312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22"/>
          <p:cNvSpPr/>
          <p:nvPr/>
        </p:nvSpPr>
        <p:spPr>
          <a:xfrm>
            <a:off x="7488000" y="4788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TextShape 23"/>
          <p:cNvSpPr txBox="1"/>
          <p:nvPr/>
        </p:nvSpPr>
        <p:spPr>
          <a:xfrm>
            <a:off x="8352000" y="2376000"/>
            <a:ext cx="1368000" cy="4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量的変数</a:t>
            </a:r>
            <a:endParaRPr b="1" lang="en-US" sz="2200" spc="-1" strike="noStrike">
              <a:latin typeface="Arial"/>
            </a:endParaRPr>
          </a:p>
        </p:txBody>
      </p:sp>
      <p:sp>
        <p:nvSpPr>
          <p:cNvPr id="296" name="TextShape 24"/>
          <p:cNvSpPr txBox="1"/>
          <p:nvPr/>
        </p:nvSpPr>
        <p:spPr>
          <a:xfrm>
            <a:off x="8352000" y="3996000"/>
            <a:ext cx="1368000" cy="4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質的変数</a:t>
            </a:r>
            <a:endParaRPr b="1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04000" y="366840"/>
            <a:ext cx="90669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線形回帰・重回帰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504000" y="1152000"/>
            <a:ext cx="9431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・線形回帰は、最小二乗法で解く。説明変数から目的変数を求める手法。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・重回帰は説明変数（パラメータ）が複数あるもの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703080" y="1790280"/>
            <a:ext cx="6330600" cy="3879720"/>
          </a:xfrm>
          <a:prstGeom prst="rect">
            <a:avLst/>
          </a:prstGeom>
          <a:ln>
            <a:noFill/>
          </a:ln>
        </p:spPr>
      </p:pic>
      <p:sp>
        <p:nvSpPr>
          <p:cNvPr id="300" name="CustomShape 3"/>
          <p:cNvSpPr/>
          <p:nvPr/>
        </p:nvSpPr>
        <p:spPr>
          <a:xfrm>
            <a:off x="6480000" y="5167440"/>
            <a:ext cx="27280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https://www.slideshare.net/siritori/6-35685092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04000" y="366840"/>
            <a:ext cx="90669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決定木・ランダムフォレスト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331200" y="1944000"/>
            <a:ext cx="3988440" cy="2879640"/>
          </a:xfrm>
          <a:prstGeom prst="rect">
            <a:avLst/>
          </a:prstGeom>
          <a:ln>
            <a:noFill/>
          </a:ln>
        </p:spPr>
      </p:pic>
      <p:sp>
        <p:nvSpPr>
          <p:cNvPr id="303" name="CustomShape 2"/>
          <p:cNvSpPr/>
          <p:nvPr/>
        </p:nvSpPr>
        <p:spPr>
          <a:xfrm>
            <a:off x="319320" y="5023440"/>
            <a:ext cx="41443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https://ja.wikipedia.org/wiki/%E6%B1%BA%E5%AE%9A%E6%9C%A8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3"/>
          <a:stretch/>
        </p:blipFill>
        <p:spPr>
          <a:xfrm>
            <a:off x="5113800" y="1944000"/>
            <a:ext cx="4650840" cy="2951640"/>
          </a:xfrm>
          <a:prstGeom prst="rect">
            <a:avLst/>
          </a:prstGeom>
          <a:ln>
            <a:noFill/>
          </a:ln>
        </p:spPr>
      </p:pic>
      <p:sp>
        <p:nvSpPr>
          <p:cNvPr id="305" name="CustomShape 3"/>
          <p:cNvSpPr/>
          <p:nvPr/>
        </p:nvSpPr>
        <p:spPr>
          <a:xfrm>
            <a:off x="6150960" y="5023440"/>
            <a:ext cx="2560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http://www.stats-guild.com/analytics/12543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68000" y="2160000"/>
            <a:ext cx="925020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7. 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教師あり学習　分類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504000" y="366840"/>
            <a:ext cx="90669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教師なし学習（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Unsupervised learning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）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468000" y="1152000"/>
            <a:ext cx="94312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データをパターン化する「教師なし学習」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432000" y="2484000"/>
            <a:ext cx="122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RDB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432000" y="3276000"/>
            <a:ext cx="122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432000" y="4068000"/>
            <a:ext cx="122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Image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6"/>
          <p:cNvSpPr/>
          <p:nvPr/>
        </p:nvSpPr>
        <p:spPr>
          <a:xfrm>
            <a:off x="432000" y="4860000"/>
            <a:ext cx="122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Audio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7"/>
          <p:cNvSpPr/>
          <p:nvPr/>
        </p:nvSpPr>
        <p:spPr>
          <a:xfrm>
            <a:off x="2736000" y="2556000"/>
            <a:ext cx="792000" cy="295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X1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8"/>
          <p:cNvSpPr/>
          <p:nvPr/>
        </p:nvSpPr>
        <p:spPr>
          <a:xfrm>
            <a:off x="3672000" y="2556000"/>
            <a:ext cx="792000" cy="295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X2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9"/>
          <p:cNvSpPr/>
          <p:nvPr/>
        </p:nvSpPr>
        <p:spPr>
          <a:xfrm>
            <a:off x="5472000" y="2520000"/>
            <a:ext cx="792000" cy="295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Xn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Line 10"/>
          <p:cNvSpPr/>
          <p:nvPr/>
        </p:nvSpPr>
        <p:spPr>
          <a:xfrm>
            <a:off x="2772000" y="3168000"/>
            <a:ext cx="6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11"/>
          <p:cNvSpPr/>
          <p:nvPr/>
        </p:nvSpPr>
        <p:spPr>
          <a:xfrm>
            <a:off x="3744000" y="3168000"/>
            <a:ext cx="6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12"/>
          <p:cNvSpPr/>
          <p:nvPr/>
        </p:nvSpPr>
        <p:spPr>
          <a:xfrm>
            <a:off x="5544000" y="3168000"/>
            <a:ext cx="6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13"/>
          <p:cNvSpPr/>
          <p:nvPr/>
        </p:nvSpPr>
        <p:spPr>
          <a:xfrm>
            <a:off x="1800000" y="3888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4"/>
          <p:cNvSpPr/>
          <p:nvPr/>
        </p:nvSpPr>
        <p:spPr>
          <a:xfrm rot="5400000">
            <a:off x="4320000" y="539640"/>
            <a:ext cx="360000" cy="3528000"/>
          </a:xfrm>
          <a:custGeom>
            <a:avLst/>
            <a:gdLst/>
            <a:ahLst/>
            <a:rect l="0" t="0" r="r" b="b"/>
            <a:pathLst>
              <a:path w="1002" h="9802">
                <a:moveTo>
                  <a:pt x="1001" y="0"/>
                </a:moveTo>
                <a:cubicBezTo>
                  <a:pt x="750" y="0"/>
                  <a:pt x="500" y="408"/>
                  <a:pt x="500" y="816"/>
                </a:cubicBezTo>
                <a:lnTo>
                  <a:pt x="500" y="4083"/>
                </a:lnTo>
                <a:cubicBezTo>
                  <a:pt x="500" y="4492"/>
                  <a:pt x="250" y="4900"/>
                  <a:pt x="0" y="4900"/>
                </a:cubicBezTo>
                <a:cubicBezTo>
                  <a:pt x="250" y="4900"/>
                  <a:pt x="500" y="5308"/>
                  <a:pt x="500" y="5717"/>
                </a:cubicBezTo>
                <a:lnTo>
                  <a:pt x="500" y="8984"/>
                </a:lnTo>
                <a:cubicBezTo>
                  <a:pt x="500" y="9392"/>
                  <a:pt x="750" y="9801"/>
                  <a:pt x="1001" y="9801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TextShape 15"/>
          <p:cNvSpPr txBox="1"/>
          <p:nvPr/>
        </p:nvSpPr>
        <p:spPr>
          <a:xfrm>
            <a:off x="2877840" y="1728000"/>
            <a:ext cx="3134160" cy="4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特徴量（パラメータ）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2" name="CustomShape 16"/>
          <p:cNvSpPr/>
          <p:nvPr/>
        </p:nvSpPr>
        <p:spPr>
          <a:xfrm>
            <a:off x="7272000" y="3240000"/>
            <a:ext cx="2016000" cy="93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クラスタリング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モデル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Line 17"/>
          <p:cNvSpPr/>
          <p:nvPr/>
        </p:nvSpPr>
        <p:spPr>
          <a:xfrm>
            <a:off x="6336000" y="3528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TextShape 18"/>
          <p:cNvSpPr txBox="1"/>
          <p:nvPr/>
        </p:nvSpPr>
        <p:spPr>
          <a:xfrm>
            <a:off x="7632000" y="2680560"/>
            <a:ext cx="1368000" cy="4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質的変数</a:t>
            </a:r>
            <a:endParaRPr b="1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504000" y="366840"/>
            <a:ext cx="90669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ロジスティック回帰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504000" y="366840"/>
            <a:ext cx="90669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サポートベクターマシーン（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SVM</a:t>
            </a: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）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70308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04000" y="1656000"/>
            <a:ext cx="9069480" cy="35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Python Cafe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の目的とゴール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AI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、機械学習、ディープラーニングの違い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データサイエンティストとは？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ビジネスにデータがどう活かされているのか？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分析プロセス・アルゴリズム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教師あり学習　回帰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教師あり学習　分類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過学習・評価指標</a:t>
            </a: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最終課題・最終プレゼン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68000" y="2160000"/>
            <a:ext cx="925020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8. 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過学習・評価指標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504000" y="366840"/>
            <a:ext cx="90669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過学習とは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1584000" y="2160000"/>
            <a:ext cx="6997680" cy="2796120"/>
          </a:xfrm>
          <a:prstGeom prst="rect">
            <a:avLst/>
          </a:prstGeom>
          <a:ln>
            <a:noFill/>
          </a:ln>
        </p:spPr>
      </p:pic>
      <p:sp>
        <p:nvSpPr>
          <p:cNvPr id="330" name="CustomShape 2"/>
          <p:cNvSpPr/>
          <p:nvPr/>
        </p:nvSpPr>
        <p:spPr>
          <a:xfrm>
            <a:off x="2100600" y="5095440"/>
            <a:ext cx="52419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https://research.miidas.jp/2019/01/ã­ã‡pythonã€æ­£å‰‡åŒ–ã£ã¦ä½•ï¼Ÿpart-1/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936000" y="1152000"/>
            <a:ext cx="74120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過学習（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Over fitting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）とは、学習データに適合しすぎたモデルのこと。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未知のデータに対して汎化能力が低下している。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機械学習は過学習との戦いとも言われる！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504000" y="367560"/>
            <a:ext cx="90669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ホールドアウト法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4000" y="367560"/>
            <a:ext cx="90669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交差検証（クロスバリデーション）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504000" y="367560"/>
            <a:ext cx="90669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評価指標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68000" y="2160000"/>
            <a:ext cx="925020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9. </a:t>
            </a:r>
            <a:r>
              <a:rPr b="0" lang="en-US" sz="32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最終課題・最終プレゼン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04000" y="366840"/>
            <a:ext cx="90669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最終課題・最終プレゼン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04000" y="1656000"/>
            <a:ext cx="9069480" cy="35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どういう目的で参加したか</a:t>
            </a: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学んだこと（言葉の説明、モデリングの説明）</a:t>
            </a: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データサイエンティストスキルチェックの結果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見せなくても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OK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！</a:t>
            </a: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DejaVu Sans"/>
              </a:rPr>
              <a:t>感想</a:t>
            </a: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プレゼンのフォーマットは自由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juypter notebook</a:t>
            </a:r>
            <a:r>
              <a:rPr b="0" lang="en-US" sz="2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を使うのが好ましい！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115520" y="2448000"/>
            <a:ext cx="265212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504000" y="733320"/>
            <a:ext cx="906948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コニュミケーション方法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340" name="Table 2"/>
          <p:cNvGraphicFramePr/>
          <p:nvPr/>
        </p:nvGraphicFramePr>
        <p:xfrm>
          <a:off x="734400" y="1519200"/>
          <a:ext cx="8783280" cy="2170800"/>
        </p:xfrm>
        <a:graphic>
          <a:graphicData uri="http://schemas.openxmlformats.org/drawingml/2006/table">
            <a:tbl>
              <a:tblPr/>
              <a:tblGrid>
                <a:gridCol w="2927160"/>
                <a:gridCol w="2927160"/>
                <a:gridCol w="2929320"/>
              </a:tblGrid>
              <a:tr h="518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Tools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Advantages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DIsadvantages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25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Skype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・画面共有できる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・扱いやすい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・グループ接続可能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for Business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と 一般とで制限がある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for Business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の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Web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版で繋がるかも？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26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Google</a:t>
                      </a: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ハングアウト</a:t>
                      </a: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br/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https:// https://hangouts.google.com/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・画面共有できる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・ブラウザで動作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・グループ接続可能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br/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https://cloud-work.jp/productivity/google-hangout/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・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IE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Hiragino Sans"/>
                        </a:rPr>
                        <a:t>はプラグインをインストールしないといけない（管理者権限が必要かも・・・）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41" name="CustomShape 3"/>
          <p:cNvSpPr/>
          <p:nvPr/>
        </p:nvSpPr>
        <p:spPr>
          <a:xfrm>
            <a:off x="648360" y="4572360"/>
            <a:ext cx="8277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ファイル共有は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Box</a:t>
            </a: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を活用する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https://app.box.com/folder/87062787914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504000" y="733320"/>
            <a:ext cx="906948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7243a"/>
                </a:solidFill>
                <a:latin typeface="Hiragino Sans"/>
                <a:ea typeface="Hiragino Sans"/>
              </a:rPr>
              <a:t>プログラミング環境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1"/>
          <a:stretch/>
        </p:blipFill>
        <p:spPr>
          <a:xfrm>
            <a:off x="983160" y="2603160"/>
            <a:ext cx="1030680" cy="1030680"/>
          </a:xfrm>
          <a:prstGeom prst="rect">
            <a:avLst/>
          </a:prstGeom>
          <a:ln>
            <a:noFill/>
          </a:ln>
        </p:spPr>
      </p:pic>
      <p:pic>
        <p:nvPicPr>
          <p:cNvPr id="344" name="" descr=""/>
          <p:cNvPicPr/>
          <p:nvPr/>
        </p:nvPicPr>
        <p:blipFill>
          <a:blip r:embed="rId2"/>
          <a:stretch/>
        </p:blipFill>
        <p:spPr>
          <a:xfrm>
            <a:off x="2520000" y="2700000"/>
            <a:ext cx="1360440" cy="904320"/>
          </a:xfrm>
          <a:prstGeom prst="rect">
            <a:avLst/>
          </a:prstGeom>
          <a:ln>
            <a:noFill/>
          </a:ln>
        </p:spPr>
      </p:pic>
      <p:sp>
        <p:nvSpPr>
          <p:cNvPr id="345" name="Line 2"/>
          <p:cNvSpPr/>
          <p:nvPr/>
        </p:nvSpPr>
        <p:spPr>
          <a:xfrm>
            <a:off x="504000" y="3996000"/>
            <a:ext cx="374400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3"/>
          <p:cNvSpPr/>
          <p:nvPr/>
        </p:nvSpPr>
        <p:spPr>
          <a:xfrm>
            <a:off x="5688000" y="3996000"/>
            <a:ext cx="374400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4"/>
          <p:cNvSpPr/>
          <p:nvPr/>
        </p:nvSpPr>
        <p:spPr>
          <a:xfrm>
            <a:off x="4068000" y="3348000"/>
            <a:ext cx="2013840" cy="143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Internet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3"/>
          <a:stretch/>
        </p:blipFill>
        <p:spPr>
          <a:xfrm>
            <a:off x="6604560" y="2603160"/>
            <a:ext cx="1030680" cy="1030680"/>
          </a:xfrm>
          <a:prstGeom prst="rect">
            <a:avLst/>
          </a:prstGeom>
          <a:ln>
            <a:noFill/>
          </a:ln>
        </p:spPr>
      </p:pic>
      <p:pic>
        <p:nvPicPr>
          <p:cNvPr id="349" name="" descr=""/>
          <p:cNvPicPr/>
          <p:nvPr/>
        </p:nvPicPr>
        <p:blipFill>
          <a:blip r:embed="rId4"/>
          <a:stretch/>
        </p:blipFill>
        <p:spPr>
          <a:xfrm>
            <a:off x="8141400" y="2700000"/>
            <a:ext cx="1360440" cy="904320"/>
          </a:xfrm>
          <a:prstGeom prst="rect">
            <a:avLst/>
          </a:prstGeom>
          <a:ln>
            <a:noFill/>
          </a:ln>
        </p:spPr>
      </p:pic>
      <p:sp>
        <p:nvSpPr>
          <p:cNvPr id="350" name="Line 5"/>
          <p:cNvSpPr/>
          <p:nvPr/>
        </p:nvSpPr>
        <p:spPr>
          <a:xfrm>
            <a:off x="1440000" y="3492000"/>
            <a:ext cx="360" cy="504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6"/>
          <p:cNvSpPr/>
          <p:nvPr/>
        </p:nvSpPr>
        <p:spPr>
          <a:xfrm>
            <a:off x="7128000" y="3492000"/>
            <a:ext cx="360" cy="504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7"/>
          <p:cNvSpPr/>
          <p:nvPr/>
        </p:nvSpPr>
        <p:spPr>
          <a:xfrm>
            <a:off x="1152000" y="4212000"/>
            <a:ext cx="1356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Home_LAN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8"/>
          <p:cNvSpPr/>
          <p:nvPr/>
        </p:nvSpPr>
        <p:spPr>
          <a:xfrm>
            <a:off x="7128000" y="4153680"/>
            <a:ext cx="1635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In-house_LAN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9"/>
          <p:cNvSpPr/>
          <p:nvPr/>
        </p:nvSpPr>
        <p:spPr>
          <a:xfrm>
            <a:off x="1008000" y="2340000"/>
            <a:ext cx="990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 PC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CustomShape 10"/>
          <p:cNvSpPr/>
          <p:nvPr/>
        </p:nvSpPr>
        <p:spPr>
          <a:xfrm>
            <a:off x="6624000" y="2256840"/>
            <a:ext cx="2842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OA PC (windows 10 64bit)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11"/>
          <p:cNvSpPr/>
          <p:nvPr/>
        </p:nvSpPr>
        <p:spPr>
          <a:xfrm>
            <a:off x="1856880" y="1656000"/>
            <a:ext cx="10929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講師側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7" name="CustomShape 12"/>
          <p:cNvSpPr/>
          <p:nvPr/>
        </p:nvSpPr>
        <p:spPr>
          <a:xfrm>
            <a:off x="7200000" y="1548720"/>
            <a:ext cx="13978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受講者側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8" name="CustomShape 13"/>
          <p:cNvSpPr/>
          <p:nvPr/>
        </p:nvSpPr>
        <p:spPr>
          <a:xfrm>
            <a:off x="6048000" y="4593240"/>
            <a:ext cx="398844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ce181e"/>
                </a:solidFill>
                <a:latin typeface="Hiragino Sans"/>
                <a:ea typeface="Hiragino Sans"/>
              </a:rPr>
              <a:t>★</a:t>
            </a:r>
            <a:r>
              <a:rPr b="0" lang="en-US" sz="1500" spc="-1" strike="noStrike">
                <a:solidFill>
                  <a:srgbClr val="ce181e"/>
                </a:solidFill>
                <a:latin typeface="Hiragino Sans"/>
                <a:ea typeface="Hiragino Sans"/>
              </a:rPr>
              <a:t>Anaconda</a:t>
            </a:r>
            <a:r>
              <a:rPr b="0" lang="en-US" sz="1500" spc="-1" strike="noStrike">
                <a:solidFill>
                  <a:srgbClr val="ce181e"/>
                </a:solidFill>
                <a:latin typeface="Hiragino Sans"/>
                <a:ea typeface="Hiragino Sans"/>
              </a:rPr>
              <a:t>で環境構築や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ce181e"/>
                </a:solidFill>
                <a:latin typeface="Hiragino Sans"/>
                <a:ea typeface="Hiragino Sans"/>
              </a:rPr>
              <a:t>パッケージインストールなどするので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ce181e"/>
                </a:solidFill>
                <a:latin typeface="Hiragino Sans"/>
                <a:ea typeface="Hiragino Sans"/>
              </a:rPr>
              <a:t>一定期間の管理者権限付与が必要と思われる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68000" y="2160000"/>
            <a:ext cx="863820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36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1. Python Cafe</a:t>
            </a:r>
            <a:r>
              <a:rPr b="0" lang="en-US" sz="3600" spc="-1" strike="noStrike">
                <a:solidFill>
                  <a:srgbClr val="000000"/>
                </a:solidFill>
                <a:latin typeface="Hiragino Sans"/>
                <a:ea typeface="Hiragino Sans"/>
              </a:rPr>
              <a:t>の目的とゴール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703080"/>
            <a:ext cx="90669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目的：関係性について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720000" y="2016000"/>
            <a:ext cx="82756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「アルムナイ・リレーションシップ」という立場で三菱自動車と関係性を保ち、会社の成長への寄与と新しい価値観を共有していく。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1440000" y="3816000"/>
            <a:ext cx="5755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参考：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https://news.mynavi.jp/article/20181208-736941/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703080"/>
            <a:ext cx="90669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目的：</a:t>
            </a: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Win x Win</a:t>
            </a: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な関係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2279160" y="2279160"/>
            <a:ext cx="884520" cy="88452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6321960" y="2253960"/>
            <a:ext cx="1017720" cy="101772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2520000" y="1728000"/>
            <a:ext cx="4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僕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300000" y="1764000"/>
            <a:ext cx="1473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みなさん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288000" y="3759840"/>
            <a:ext cx="4761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・インプットしたことをアウトプット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　することで知識の定着化と理解を深める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・人に教えるワザを磨く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5051880" y="3744000"/>
            <a:ext cx="48816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・データ分析、機械学習の世界がイメージ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　できるようになる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・データサイエンティストのスターターに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　なれる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702720"/>
            <a:ext cx="90669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ゴールイメージ（メンバー）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60000" y="1584000"/>
            <a:ext cx="9427680" cy="36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❶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データサイエンスに関する言葉を知る。理解する。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❷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Python(juypter notebook)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の使い方を知る。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自分で調べてコードの書き方やエラー解決ができるように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なる。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❸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単純な業務用データを活用して、アウトプットできるよう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になる。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アウトプットの根拠が説明できるようになる・・・？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04000" y="702720"/>
            <a:ext cx="90669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ゴールイメージ（マネジメント）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60000" y="1584000"/>
            <a:ext cx="9427680" cy="24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❶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活動結果を数値で評価する。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❷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社内活動（部内教育）ができる仕組みのネタとする。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❸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単純な業務用データを活用したアウトプットのプレゼンに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対して良し／悪しを判断できる・・・かも・・・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702720"/>
            <a:ext cx="90669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DejaVu Sans"/>
              </a:rPr>
              <a:t>数値評価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60000" y="1584000"/>
            <a:ext cx="9427680" cy="20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◼️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データサイエンススキルチェックで成長ぶりを振り返ろう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できれば、下記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URL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を実施して、最初と最後の自分の成果を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振り返ってみてください。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https://check.datascientist.or.jp/skillcheck-full/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Application>LibreOffice/6.1.6.3$MacOSX_X86_64 LibreOffice_project/5896ab1714085361c45cf540f76f60673dd96a72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2019-09-12T09:18:03Z</dcterms:created>
  <dc:creator/>
  <dc:description/>
  <dc:language>ja-JP</dc:language>
  <cp:lastModifiedBy/>
  <dcterms:modified xsi:type="dcterms:W3CDTF">2019-09-25T10:07:39Z</dcterms:modified>
  <cp:revision>28</cp:revision>
  <dc:subject/>
  <dc:title>Classy Red</dc:title>
</cp:coreProperties>
</file>