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マスタ タイトルの書式設定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BF2E10-E620-4E7E-BF6B-F8EA8FAB6C2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9A6AC0-3F73-44B7-8F9D-8B578DF403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ja-JP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マスタ タイトルの書式設定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3EABB64-5BBE-49CA-B8ED-CC1266BE6FD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B0F289-11E1-408F-B7F6-9A130174EB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ja-JP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ja-JP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ja-JP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medium.com/human-in-a-machine-world/mae-and-rmse-which-metric-is-better-e60ac3bde13d" TargetMode="External"/><Relationship Id="rId2" Type="http://schemas.openxmlformats.org/officeDocument/2006/relationships/hyperlink" Target="https://medium.com/human-in-a-machine-world/mae-and-rmse-which-metric-is-better-e60ac3bde13d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procrasist.com/entry/ml-metrics" TargetMode="External"/><Relationship Id="rId2" Type="http://schemas.openxmlformats.org/officeDocument/2006/relationships/hyperlink" Target="http://www.procrasist.com/entry/ml-metrics" TargetMode="External"/><Relationship Id="rId3" Type="http://schemas.openxmlformats.org/officeDocument/2006/relationships/hyperlink" Target="http://data.gunosy.io/entry/2016/08/05/115345" TargetMode="External"/><Relationship Id="rId4" Type="http://schemas.openxmlformats.org/officeDocument/2006/relationships/hyperlink" Target="http://data.gunosy.io/entry/2016/08/05/115345" TargetMode="External"/><Relationship Id="rId5" Type="http://schemas.openxmlformats.org/officeDocument/2006/relationships/hyperlink" Target="http://scikit-learn.org/stable/modules/classes.html#module-sklearn.metrics" TargetMode="External"/><Relationship Id="rId6" Type="http://schemas.openxmlformats.org/officeDocument/2006/relationships/hyperlink" Target="http://scikit-learn.org/stable/modules/classes.html#module-sklearn.metrics" TargetMode="External"/><Relationship Id="rId7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Metrics of Machine Learning</a:t>
            </a:r>
            <a:br/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for supervised learning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Produced by Morichu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Glossary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360000" y="1579680"/>
          <a:ext cx="8495640" cy="3892320"/>
        </p:xfrm>
        <a:graphic>
          <a:graphicData uri="http://schemas.openxmlformats.org/drawingml/2006/table">
            <a:tbl>
              <a:tblPr/>
              <a:tblGrid>
                <a:gridCol w="1703880"/>
                <a:gridCol w="1674720"/>
                <a:gridCol w="5117400"/>
              </a:tblGrid>
              <a:tr h="367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Vocabulary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Japanese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1148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Squared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平均二乗誤差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・実際の値と予測値の絶対値の２乗を平均したもの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・値が小さいほど精度の良いモデルと言える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に比べて大きな誤差が存在する場合で大きな値を示す特徴がある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741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Root Mean Squared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平均二乗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平方根誤差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で二乗したことの影響を平方根で補正したもの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・値が小さいほど精度良いモデルと言える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715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 Absolute Error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平均絶対誤差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・実際の値と予測値の絶対値を平均したもの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・値が小さいほど精度の良いモデルと言える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919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 of Determination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 R-Squared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決定計数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・モデルの当てはまりの良さを示す指標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・１に近いほど精度の良いモデルと言える（当てはまりの悪い場合、マイナスになることもある）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</a:tbl>
          </a:graphicData>
        </a:graphic>
      </p:graphicFrame>
      <p:sp>
        <p:nvSpPr>
          <p:cNvPr id="128" name="CustomShape 3"/>
          <p:cNvSpPr/>
          <p:nvPr/>
        </p:nvSpPr>
        <p:spPr>
          <a:xfrm>
            <a:off x="971640" y="1268640"/>
            <a:ext cx="2816280" cy="307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88000" y="274680"/>
            <a:ext cx="86400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Calibri"/>
              </a:rPr>
              <a:t>二乗誤差（</a:t>
            </a:r>
            <a:r>
              <a:rPr b="0" lang="ja-JP" sz="2600" spc="-1" strike="noStrike">
                <a:solidFill>
                  <a:srgbClr val="000000"/>
                </a:solidFill>
                <a:latin typeface="Calibri"/>
              </a:rPr>
              <a:t>MSE,RMSE</a:t>
            </a:r>
            <a:r>
              <a:rPr b="0" lang="ja-JP" sz="2600" spc="-1" strike="noStrike">
                <a:solidFill>
                  <a:srgbClr val="000000"/>
                </a:solidFill>
                <a:latin typeface="Calibri"/>
              </a:rPr>
              <a:t>）と絶対誤差（</a:t>
            </a:r>
            <a:r>
              <a:rPr b="0" lang="ja-JP" sz="2600" spc="-1" strike="noStrike">
                <a:solidFill>
                  <a:srgbClr val="000000"/>
                </a:solidFill>
                <a:latin typeface="Calibri"/>
              </a:rPr>
              <a:t>MAE</a:t>
            </a:r>
            <a:r>
              <a:rPr b="0" lang="ja-JP" sz="2600" spc="-1" strike="noStrike">
                <a:solidFill>
                  <a:srgbClr val="000000"/>
                </a:solidFill>
                <a:latin typeface="Calibri"/>
              </a:rPr>
              <a:t>）の使い分け</a:t>
            </a:r>
            <a:endParaRPr b="0" lang="ja-JP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27640" y="6093360"/>
            <a:ext cx="806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medium.com/human-in-a-machine-world/mae-and-rmse-which-metric-is-better-e60ac3bde13d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631480" y="5456160"/>
            <a:ext cx="1453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quote : DEATH NOTE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3"/>
          <a:stretch/>
        </p:blipFill>
        <p:spPr>
          <a:xfrm>
            <a:off x="1475640" y="1417680"/>
            <a:ext cx="5675760" cy="395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APPENDIX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042920" y="1556640"/>
            <a:ext cx="72309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www.procrasist.com/entry/ml-metrics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http://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data.gunosy.io/entry/2016/08/05/115345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http://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6"/>
              </a:rPr>
              <a:t>scikit-learn.org/stable/modules/classes.html#module-sklearn.metrics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11640" y="1412640"/>
            <a:ext cx="7848360" cy="52563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>
            <a:off x="4644000" y="1628640"/>
            <a:ext cx="360" cy="48243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Summary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776960" y="1558440"/>
            <a:ext cx="177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正解がカテゴリ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659200" y="155844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正解が数値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2730240" y="2268720"/>
            <a:ext cx="101916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Precision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1476360" y="2280240"/>
            <a:ext cx="101016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Accuracy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1474920" y="2699640"/>
            <a:ext cx="72360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2728800" y="2699640"/>
            <a:ext cx="86976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F-Value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6764760" y="2250720"/>
            <a:ext cx="61992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5511240" y="2262240"/>
            <a:ext cx="59256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5512320" y="2681640"/>
            <a:ext cx="71604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RMSE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6769440" y="2681640"/>
            <a:ext cx="37152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5804280" y="3653640"/>
            <a:ext cx="145836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DTW distance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1941120" y="3653640"/>
            <a:ext cx="149184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Micro - Macro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1869480" y="3212280"/>
            <a:ext cx="153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他クラス分類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1821240" y="4089600"/>
            <a:ext cx="175536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Overall - Average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1642680" y="4782600"/>
            <a:ext cx="57744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AUC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2501640" y="4782600"/>
            <a:ext cx="126936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Logarithmic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0"/>
          <p:cNvSpPr/>
          <p:nvPr/>
        </p:nvSpPr>
        <p:spPr>
          <a:xfrm>
            <a:off x="1627560" y="5210280"/>
            <a:ext cx="57744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1470600" y="5796000"/>
            <a:ext cx="2151720" cy="364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Perplexity(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自然言語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22"/>
          <p:cNvSpPr/>
          <p:nvPr/>
        </p:nvSpPr>
        <p:spPr>
          <a:xfrm>
            <a:off x="4216680" y="4896000"/>
            <a:ext cx="905040" cy="63900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AIC, BIC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wAIC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23"/>
          <p:cNvSpPr/>
          <p:nvPr/>
        </p:nvSpPr>
        <p:spPr>
          <a:xfrm>
            <a:off x="3790440" y="5796000"/>
            <a:ext cx="1841040" cy="36468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Regret(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理論解析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24"/>
          <p:cNvSpPr/>
          <p:nvPr/>
        </p:nvSpPr>
        <p:spPr>
          <a:xfrm>
            <a:off x="1035000" y="2060640"/>
            <a:ext cx="6993360" cy="3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7640" y="2853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Classification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Glossary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0" name="Table 2"/>
          <p:cNvGraphicFramePr/>
          <p:nvPr/>
        </p:nvGraphicFramePr>
        <p:xfrm>
          <a:off x="899640" y="1397160"/>
          <a:ext cx="7656120" cy="2700000"/>
        </p:xfrm>
        <a:graphic>
          <a:graphicData uri="http://schemas.openxmlformats.org/drawingml/2006/table">
            <a:tbl>
              <a:tblPr/>
              <a:tblGrid>
                <a:gridCol w="1536120"/>
                <a:gridCol w="1509840"/>
                <a:gridCol w="4610160"/>
              </a:tblGrid>
              <a:tr h="321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Vocabulary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Japanese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Confusion Matrix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混同行列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データを上手く分類できたかどうかを表す表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列方向は正解、行方向は予測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 Positive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真陽性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e46c0a"/>
                          </a:solidFill>
                          <a:latin typeface="Calibri"/>
                        </a:rPr>
                        <a:t>正しい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と予測して</a:t>
                      </a:r>
                      <a:r>
                        <a:rPr b="1" lang="en-US" sz="1400" spc="-1" strike="noStrike">
                          <a:solidFill>
                            <a:srgbClr val="e46c0a"/>
                          </a:solidFill>
                          <a:latin typeface="Calibri"/>
                        </a:rPr>
                        <a:t>正しい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(FP)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偽陽性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e46c0a"/>
                          </a:solidFill>
                          <a:latin typeface="Calibri"/>
                        </a:rPr>
                        <a:t>正しい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と予測して</a:t>
                      </a:r>
                      <a:r>
                        <a:rPr b="1" lang="en-US" sz="1400" spc="-1" strike="noStrike">
                          <a:solidFill>
                            <a:srgbClr val="e46c0a"/>
                          </a:solidFill>
                          <a:latin typeface="Calibri"/>
                        </a:rPr>
                        <a:t>正しくない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 Negative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真陰性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e46c0a"/>
                          </a:solidFill>
                          <a:latin typeface="Calibri"/>
                        </a:rPr>
                        <a:t>正しくない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と予測して</a:t>
                      </a:r>
                      <a:r>
                        <a:rPr b="1" lang="en-US" sz="1400" spc="-1" strike="noStrike">
                          <a:solidFill>
                            <a:srgbClr val="e46c0a"/>
                          </a:solidFill>
                          <a:latin typeface="Calibri"/>
                        </a:rPr>
                        <a:t>正しくない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Negative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(FN)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偽陰性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e46c0a"/>
                          </a:solidFill>
                          <a:latin typeface="Calibri"/>
                        </a:rPr>
                        <a:t>正しくない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と予測して</a:t>
                      </a:r>
                      <a:r>
                        <a:rPr b="1" lang="en-US" sz="1400" spc="-1" strike="noStrike">
                          <a:solidFill>
                            <a:srgbClr val="e46c0a"/>
                          </a:solidFill>
                          <a:latin typeface="Calibri"/>
                        </a:rPr>
                        <a:t>正しい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Glossary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504000" y="1397160"/>
          <a:ext cx="8135640" cy="5082840"/>
        </p:xfrm>
        <a:graphic>
          <a:graphicData uri="http://schemas.openxmlformats.org/drawingml/2006/table">
            <a:tbl>
              <a:tblPr/>
              <a:tblGrid>
                <a:gridCol w="1631880"/>
                <a:gridCol w="1604160"/>
                <a:gridCol w="4899600"/>
              </a:tblGrid>
              <a:tr h="466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Vocabulary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Japanese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650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正解率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データを正しく予測できた割合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650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適合率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陽性と予測したデータが本当に陽性データである割合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801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(TPR)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再現率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陽性のデータを正しく陽性と予測した割合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801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 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偽陽性率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陰性データを間違って陽性と予測した割合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909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F-measure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値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再現率と適合率のトレードオフの関係にあり、調和平均をとった値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803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Logarithmic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対数損失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確率で出力される時（ソフトマックス関数）などをそのまま評価する方式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Confusion Matrix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4" name="Table 2"/>
          <p:cNvGraphicFramePr/>
          <p:nvPr/>
        </p:nvGraphicFramePr>
        <p:xfrm>
          <a:off x="1523880" y="2061000"/>
          <a:ext cx="6072120" cy="3742560"/>
        </p:xfrm>
        <a:graphic>
          <a:graphicData uri="http://schemas.openxmlformats.org/drawingml/2006/table">
            <a:tbl>
              <a:tblPr/>
              <a:tblGrid>
                <a:gridCol w="740520"/>
                <a:gridCol w="788760"/>
                <a:gridCol w="2295000"/>
                <a:gridCol w="2247840"/>
              </a:tblGrid>
              <a:tr h="519480">
                <a:tc gridSpan="2" rowSpan="2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正解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32000"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陽性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陰性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</a:tr>
              <a:tr h="139536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予測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陽性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 Positive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(FP)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957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陰性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 Negative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Negative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(FN)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/>
                    </a:solidFill>
                  </a:tcPr>
                </a:tc>
              </a:tr>
            </a:tbl>
          </a:graphicData>
        </a:graphic>
      </p:graphicFrame>
      <p:sp>
        <p:nvSpPr>
          <p:cNvPr id="115" name="CustomShape 3"/>
          <p:cNvSpPr/>
          <p:nvPr/>
        </p:nvSpPr>
        <p:spPr>
          <a:xfrm>
            <a:off x="3060000" y="2997000"/>
            <a:ext cx="4536000" cy="2808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986920" y="1412640"/>
            <a:ext cx="3246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Accuracy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（正解率）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Confusion Matrix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1523880" y="2062080"/>
          <a:ext cx="6072120" cy="3742560"/>
        </p:xfrm>
        <a:graphic>
          <a:graphicData uri="http://schemas.openxmlformats.org/drawingml/2006/table">
            <a:tbl>
              <a:tblPr/>
              <a:tblGrid>
                <a:gridCol w="740520"/>
                <a:gridCol w="788760"/>
                <a:gridCol w="2295000"/>
                <a:gridCol w="2247840"/>
              </a:tblGrid>
              <a:tr h="519480">
                <a:tc gridSpan="2" rowSpan="2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正解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32000"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陽性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陰性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</a:tr>
              <a:tr h="139536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予測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陽性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 Positive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(FP)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957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陰性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 Negative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Negative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(FN)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9" name="CustomShape 3"/>
          <p:cNvSpPr/>
          <p:nvPr/>
        </p:nvSpPr>
        <p:spPr>
          <a:xfrm>
            <a:off x="3060000" y="2998440"/>
            <a:ext cx="4536000" cy="14036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946960" y="1412640"/>
            <a:ext cx="325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Precision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（適合率）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Confusion Matrix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2" name="Table 2"/>
          <p:cNvGraphicFramePr/>
          <p:nvPr/>
        </p:nvGraphicFramePr>
        <p:xfrm>
          <a:off x="1523880" y="2062080"/>
          <a:ext cx="6071760" cy="3742200"/>
        </p:xfrm>
        <a:graphic>
          <a:graphicData uri="http://schemas.openxmlformats.org/drawingml/2006/table">
            <a:tbl>
              <a:tblPr/>
              <a:tblGrid>
                <a:gridCol w="740520"/>
                <a:gridCol w="788760"/>
                <a:gridCol w="2295000"/>
                <a:gridCol w="2247840"/>
              </a:tblGrid>
              <a:tr h="519480">
                <a:tc gridSpan="2" rowSpan="2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正解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32000"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陽性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陰性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76092"/>
                    </a:solidFill>
                  </a:tcPr>
                </a:tc>
              </a:tr>
              <a:tr h="139536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予測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陽性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 Positive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(FP)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957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陰性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 Negative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(TN)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Negative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(FN)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CustomShape 3"/>
          <p:cNvSpPr/>
          <p:nvPr/>
        </p:nvSpPr>
        <p:spPr>
          <a:xfrm>
            <a:off x="3060000" y="2998440"/>
            <a:ext cx="2268000" cy="28065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1567080" y="1412640"/>
            <a:ext cx="6017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Recall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（再現率）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 Sensitivity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（感度）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67640" y="2853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Calibri"/>
              </a:rPr>
              <a:t>Regression</a:t>
            </a:r>
            <a:endParaRPr b="0" lang="ja-JP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LibreOffice/6.1.6.3$MacOSX_X86_64 LibreOffice_project/5896ab1714085361c45cf540f76f60673dd96a72</Application>
  <Words>643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2018-05-01T05:38:43Z</dcterms:created>
  <dc:creator>morichu</dc:creator>
  <dc:description/>
  <dc:language>ja-JP</dc:language>
  <cp:lastModifiedBy/>
  <dcterms:modified xsi:type="dcterms:W3CDTF">2019-09-26T14:53:50Z</dcterms:modified>
  <cp:revision>28</cp:revision>
  <dc:subject/>
  <dc:title>Metrics of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