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F8FC12-CE70-44F2-839B-128983BDE5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9"/>
            <p14:sldId id="270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鹿 森宫" initials="马鹿" lastIdx="2" clrIdx="0">
    <p:extLst>
      <p:ext uri="{19B8F6BF-5375-455C-9EA6-DF929625EA0E}">
        <p15:presenceInfo xmlns:p15="http://schemas.microsoft.com/office/powerpoint/2012/main" userId="95009ec867c240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20C8-871E-428D-87E3-983D7708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17CB5-8587-4E9B-BD6C-1DF066A6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6809-AD6E-46B4-B91A-E659B2D7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6AB-10CC-4314-9C55-57FA7BF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9E41-E62B-490A-8BAD-4D886622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A09B-3DD8-4443-8DAE-7090969E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90591-9D5E-4310-A060-9DA2B617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27D8-977F-4132-B2AB-FEEFA7F4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A5E6-EB45-46AE-84E0-0676B615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348FB-DD4F-46BD-8906-B71C5FF3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30969-4483-41C5-BAAF-8EF03D460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770B4-CC40-441A-BC0D-DCE54D7B4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E5DB-DADC-4C43-AA78-D7201363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CBD4-B689-4618-B4A3-BED7E351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FF0B1-E310-4218-ADB8-517A3BED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9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A111-8BB9-4ECA-B43D-1740D3E0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E635-1603-40B1-9969-1B65403F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0549-55D2-4EB2-9A65-107C5BF4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E9AE-3639-42EE-AC5E-556278B9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30E0-C8CD-459C-8F18-B38439F6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02AD-7C29-4049-ADE4-1019019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DABF-111D-4D32-A8E4-7998B40DA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9645-DF05-4000-8A0B-86505D06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F847-233B-41A9-A75B-07A4F78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57C6-CD91-4DF3-AB9B-0CEA5015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71A7-BEAA-42BB-8C6E-853D80B6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2419-5EBD-4253-8544-DA254F02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62B1-FAF7-4674-82FB-C36456EF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51F4-C229-42AB-8FB7-5F09CA4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05446-CB56-4B27-A102-925E6457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9A4F-81A5-4BEB-B1EF-BAC1F9AF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62B2-98A7-481C-98CB-FC38139A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B2DC-354B-4A51-B2E5-252A7883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7238-B529-47AE-857B-AA473E10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E1048-25C1-4D2B-9F16-9E0C2C633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17260-4790-4B63-BB11-09521A882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98F75-3495-457F-BA0D-5C80416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459B3-8087-4200-BC77-1E8476B0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B1FA6-56DB-4562-AF37-694B4B4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446E-08A4-4428-A292-3C0468C1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850FD-A235-46EB-94D2-632209B5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53C82-BFA3-4AD7-9A1F-68D38555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6E8CE-782C-44C0-B665-0F86136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9EDBF-F786-4C1C-B62B-01AF74F6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43399-F8AF-4054-B167-87292390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CEEAD-AA28-4DF0-9F0A-E626D1BC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ABB5-D32C-49AA-90F5-AF210B4E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35A6-306F-49B1-B26E-54EEA135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23612-30D5-4A53-A4B7-A76607E9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4DF2C-5EB3-4EF4-B436-14FF63FE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2DFE-04EA-40F9-831A-153719D5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530D3-A4A6-4C85-8947-E688C3D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7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F1C-1067-4EDE-8294-79777023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07E5-2DA4-4BAB-BE71-5D4613389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6E88-1F63-494E-A03B-1861E772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04A5-1DA8-49F3-A0C4-BEF49AC3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D550-4A42-4111-8E17-48FCC0CC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70BF5-DAF6-4EBB-895E-37D8DB8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1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AA7BD-7EF3-4FB8-BE11-D147410A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CECB-AECB-45B1-B3E5-D8C65BBD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94B1-73FD-4B75-AB3E-A3145D6C3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44C3-06A1-4622-A7B2-D81C0CE39F7B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2C0-328E-401F-9B74-168A18E37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2503-C916-4D4F-9403-5CDEEFAE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F1B1-EDD1-4DAC-9E8A-21B80106B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3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3B0E4-733B-4C61-B38F-EF25B180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264524-AB76-4293-8C98-DC38F7A89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2505"/>
            <a:ext cx="9144000" cy="1981939"/>
          </a:xfrm>
          <a:solidFill>
            <a:schemeClr val="bg1"/>
          </a:solidFill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狗子⑨讲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C80BB-CF7B-4132-92EB-9EB42E86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7" y="2735639"/>
            <a:ext cx="9395534" cy="1330334"/>
          </a:xfrm>
          <a:solidFill>
            <a:schemeClr val="bg1"/>
          </a:solidFill>
          <a:ln>
            <a:noFill/>
          </a:ln>
          <a:effectLst>
            <a:outerShdw blurRad="101600" dist="127000" dir="5400000" algn="ctr" rotWithShape="0">
              <a:srgbClr val="000000"/>
            </a:outerShdw>
          </a:effectLst>
        </p:spPr>
        <p:txBody>
          <a:bodyPr/>
          <a:lstStyle/>
          <a:p>
            <a:r>
              <a:rPr lang="en-US" altLang="zh-CN" b="1" dirty="0">
                <a:latin typeface="Arial Black" panose="020B0A04020102020204" pitchFamily="34" charset="0"/>
              </a:rPr>
              <a:t>Python</a:t>
            </a:r>
            <a:r>
              <a:rPr lang="zh-CN" altLang="en-US" b="1" dirty="0">
                <a:latin typeface="Arial Black" panose="020B0A04020102020204" pitchFamily="34" charset="0"/>
              </a:rPr>
              <a:t>小知识</a:t>
            </a:r>
          </a:p>
        </p:txBody>
      </p:sp>
    </p:spTree>
    <p:extLst>
      <p:ext uri="{BB962C8B-B14F-4D97-AF65-F5344CB8AC3E}">
        <p14:creationId xmlns:p14="http://schemas.microsoft.com/office/powerpoint/2010/main" val="11011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59E2A1-9323-455B-89D3-4613C5CA0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66" y="3244976"/>
            <a:ext cx="2844800" cy="28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CCE25-D9B3-4E91-AB2C-A727BF5E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66"/>
            <a:ext cx="10515600" cy="1325563"/>
          </a:xfrm>
        </p:spPr>
        <p:txBody>
          <a:bodyPr/>
          <a:lstStyle/>
          <a:p>
            <a:r>
              <a:rPr lang="zh-CN" altLang="en-US" b="1" dirty="0"/>
              <a:t>环引用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BC11D-3FD1-42C9-B92D-237C0674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4417"/>
            <a:ext cx="6142857" cy="53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23B59-D424-44F2-A634-34CE23764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99695"/>
            <a:ext cx="5990476" cy="1000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65A5DDD-EDA4-4AD1-9A45-ACB672C3792F}"/>
              </a:ext>
            </a:extLst>
          </p:cNvPr>
          <p:cNvGrpSpPr/>
          <p:nvPr/>
        </p:nvGrpSpPr>
        <p:grpSpPr>
          <a:xfrm>
            <a:off x="7093258" y="2567873"/>
            <a:ext cx="5098742" cy="4279073"/>
            <a:chOff x="7093258" y="2567873"/>
            <a:chExt cx="5098742" cy="42790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7D5F08-0803-4424-BA53-2FB8D120A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6386" y="4405994"/>
              <a:ext cx="3715614" cy="2440952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260BC945-C523-4442-8716-1FD33E62AE4A}"/>
                </a:ext>
              </a:extLst>
            </p:cNvPr>
            <p:cNvSpPr/>
            <p:nvPr/>
          </p:nvSpPr>
          <p:spPr>
            <a:xfrm>
              <a:off x="7093258" y="2692604"/>
              <a:ext cx="4722920" cy="1713390"/>
            </a:xfrm>
            <a:prstGeom prst="wedgeRoundRectCallout">
              <a:avLst>
                <a:gd name="adj1" fmla="val 33678"/>
                <a:gd name="adj2" fmla="val 66127"/>
                <a:gd name="adj3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66040-3363-4FB1-85F5-D5E4B6377BD7}"/>
                </a:ext>
              </a:extLst>
            </p:cNvPr>
            <p:cNvSpPr txBox="1"/>
            <p:nvPr/>
          </p:nvSpPr>
          <p:spPr>
            <a:xfrm>
              <a:off x="7190912" y="2567873"/>
              <a:ext cx="452761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    对象方法中通过</a:t>
              </a:r>
              <a:r>
                <a:rPr lang="en-US" altLang="zh-CN" dirty="0" err="1"/>
                <a:t>im_self</a:t>
              </a:r>
              <a:r>
                <a:rPr lang="zh-CN" altLang="en-US" dirty="0"/>
                <a:t>引用了对象自身，从而造成环引用。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    建议也是通过弱引用的方式来存储回调函数。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8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024A-EF19-4189-B455-F60C5FD4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新式类与旧类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614EF-2475-4451-A3DF-25E31D13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62" y="1392663"/>
            <a:ext cx="3314286" cy="48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CB562-5870-4E5E-86D1-70875483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58" y="6307160"/>
            <a:ext cx="1152381" cy="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AFF2B-3787-46B4-A361-AC85D2908795}"/>
              </a:ext>
            </a:extLst>
          </p:cNvPr>
          <p:cNvSpPr txBox="1"/>
          <p:nvPr/>
        </p:nvSpPr>
        <p:spPr>
          <a:xfrm>
            <a:off x="838200" y="1889812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旧式类的函数寻找方式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从右边的代码例子中可以看出，旧类寻找函数的方式是深搜。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16598-6EB3-4FDC-B3DD-B3713CA82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636" y="3429000"/>
            <a:ext cx="3704762" cy="2495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1C3FC-1734-4C45-A6BB-AB9E207E2DF4}"/>
              </a:ext>
            </a:extLst>
          </p:cNvPr>
          <p:cNvSpPr txBox="1"/>
          <p:nvPr/>
        </p:nvSpPr>
        <p:spPr>
          <a:xfrm>
            <a:off x="2100400" y="3499186"/>
            <a:ext cx="738664" cy="1938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新旧类在函数</a:t>
            </a:r>
            <a:endParaRPr lang="en-US" altLang="zh-CN" dirty="0"/>
          </a:p>
          <a:p>
            <a:r>
              <a:rPr lang="zh-CN" altLang="en-US" dirty="0"/>
              <a:t>寻找上有较大区别</a:t>
            </a:r>
          </a:p>
        </p:txBody>
      </p:sp>
    </p:spTree>
    <p:extLst>
      <p:ext uri="{BB962C8B-B14F-4D97-AF65-F5344CB8AC3E}">
        <p14:creationId xmlns:p14="http://schemas.microsoft.com/office/powerpoint/2010/main" val="294693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B3EF-4C40-4BF9-A6DD-83C71A98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新式类与旧类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C3346-F17C-4ACE-91E8-851888D0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06" y="1616685"/>
            <a:ext cx="4666667" cy="48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78991-5E36-4454-B949-8EE75E9C00FC}"/>
              </a:ext>
            </a:extLst>
          </p:cNvPr>
          <p:cNvSpPr txBox="1"/>
          <p:nvPr/>
        </p:nvSpPr>
        <p:spPr>
          <a:xfrm>
            <a:off x="6096000" y="1616685"/>
            <a:ext cx="3275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新式类的函数寻找方式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新式类提供了</a:t>
            </a:r>
            <a:r>
              <a:rPr lang="en-US" altLang="zh-CN" dirty="0" err="1"/>
              <a:t>mro</a:t>
            </a:r>
            <a:r>
              <a:rPr lang="zh-CN" altLang="en-US" dirty="0"/>
              <a:t>供查看其函数的寻找顺序，从打印中可以看出，其并不是深搜。其采用的方式是</a:t>
            </a:r>
            <a:r>
              <a:rPr lang="en-US" altLang="zh-CN" dirty="0"/>
              <a:t>C3</a:t>
            </a:r>
            <a:r>
              <a:rPr lang="zh-CN" altLang="en-US" dirty="0"/>
              <a:t>算法。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79203-E596-4EDF-9E02-FC86B33D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3" y="4864304"/>
            <a:ext cx="2866667" cy="16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A1277-0BA0-44CC-8492-5DD91E25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00" y="3429000"/>
            <a:ext cx="3723809" cy="2514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C2F1B-8DB7-45C3-8EBE-882C7F1CC5B7}"/>
              </a:ext>
            </a:extLst>
          </p:cNvPr>
          <p:cNvSpPr txBox="1"/>
          <p:nvPr/>
        </p:nvSpPr>
        <p:spPr>
          <a:xfrm>
            <a:off x="8524872" y="3608511"/>
            <a:ext cx="738664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我将在后面讲解</a:t>
            </a:r>
            <a:endParaRPr lang="en-US" altLang="zh-CN" dirty="0"/>
          </a:p>
          <a:p>
            <a:r>
              <a:rPr lang="en-US" altLang="zh-CN" dirty="0"/>
              <a:t>C3</a:t>
            </a:r>
            <a:r>
              <a:rPr lang="zh-CN" altLang="en-US" dirty="0"/>
              <a:t>算法的实现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042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0CD6F9-70E6-4912-8CB6-8778DBD9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60" y="3972092"/>
            <a:ext cx="3723809" cy="25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AE22C-3C41-47B7-B2F9-2DA419B5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396" y="-54852"/>
            <a:ext cx="4328604" cy="1325563"/>
          </a:xfrm>
        </p:spPr>
        <p:txBody>
          <a:bodyPr/>
          <a:lstStyle/>
          <a:p>
            <a:r>
              <a:rPr lang="zh-CN" altLang="en-US" b="1" dirty="0"/>
              <a:t>新式类与旧类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2F533-4E3A-4E7F-87F2-464DC5E2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9" y="290744"/>
            <a:ext cx="4695092" cy="627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74819-64F6-4808-B527-EEE7ED9F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98" y="1200705"/>
            <a:ext cx="3604846" cy="5366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F0BB0-DF54-499F-B04E-2E2241B053AE}"/>
              </a:ext>
            </a:extLst>
          </p:cNvPr>
          <p:cNvSpPr txBox="1"/>
          <p:nvPr/>
        </p:nvSpPr>
        <p:spPr>
          <a:xfrm>
            <a:off x="8462326" y="1014876"/>
            <a:ext cx="3484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   可以看出，若继承的类中含有旧式类，则会按照从左到右的继承顺序进行函数查找，在每个继承的父类中，则按照该父类对应的查找方式进行查找。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上面的例子中存在菱形继承和新旧类混用的情况，当这种情况出现的时候，只能说保重了。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7F457-5D55-44C4-9102-232B1AA543E2}"/>
              </a:ext>
            </a:extLst>
          </p:cNvPr>
          <p:cNvSpPr txBox="1"/>
          <p:nvPr/>
        </p:nvSpPr>
        <p:spPr>
          <a:xfrm>
            <a:off x="9083810" y="4421786"/>
            <a:ext cx="1107996" cy="9098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6000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······</a:t>
            </a:r>
            <a:endParaRPr lang="zh-CN" altLang="en-US" sz="6000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308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B58C7D-4095-4578-B076-F2772DE0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37" y="2692652"/>
            <a:ext cx="3704762" cy="25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B0695-64BA-4F96-A625-F68C1DF1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Super</a:t>
            </a:r>
            <a:endParaRPr lang="zh-CN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EEEA4-DE8F-4237-8C52-88CDB5F51787}"/>
              </a:ext>
            </a:extLst>
          </p:cNvPr>
          <p:cNvSpPr txBox="1"/>
          <p:nvPr/>
        </p:nvSpPr>
        <p:spPr>
          <a:xfrm>
            <a:off x="1034204" y="1505437"/>
            <a:ext cx="3116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super</a:t>
            </a:r>
            <a:r>
              <a:rPr lang="zh-CN" altLang="en-US" dirty="0"/>
              <a:t>不等价于父类。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super() </a:t>
            </a:r>
            <a:r>
              <a:rPr lang="zh-CN" altLang="en-US" dirty="0"/>
              <a:t>函数用于调用下一个父类</a:t>
            </a:r>
            <a:r>
              <a:rPr lang="en-US" altLang="zh-CN" dirty="0"/>
              <a:t>(</a:t>
            </a:r>
            <a:r>
              <a:rPr lang="zh-CN" altLang="en-US" dirty="0"/>
              <a:t>超类</a:t>
            </a:r>
            <a:r>
              <a:rPr lang="en-US" altLang="zh-CN" dirty="0"/>
              <a:t>)</a:t>
            </a:r>
            <a:r>
              <a:rPr lang="zh-CN" altLang="en-US" dirty="0"/>
              <a:t>并返回该父类实例的方法。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8A27D-CB10-4DAD-8756-9A635397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52" y="5269887"/>
            <a:ext cx="9638095" cy="14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7B497-BE24-4496-B32B-D52E520B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367" y="302176"/>
            <a:ext cx="3571429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1E0B0-6E33-4800-A701-5BEF337F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11" y="1903805"/>
            <a:ext cx="44958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95380-5ED3-4E4D-A8D2-D3A3A9F2AC29}"/>
              </a:ext>
            </a:extLst>
          </p:cNvPr>
          <p:cNvSpPr txBox="1"/>
          <p:nvPr/>
        </p:nvSpPr>
        <p:spPr>
          <a:xfrm>
            <a:off x="8096827" y="3547940"/>
            <a:ext cx="280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感谢观看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在广告中插入的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68692C-2621-42E0-B655-2A4D9368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591" y="1984498"/>
            <a:ext cx="2331683" cy="1325563"/>
          </a:xfrm>
        </p:spPr>
        <p:txBody>
          <a:bodyPr>
            <a:noAutofit/>
          </a:bodyPr>
          <a:lstStyle/>
          <a:p>
            <a:r>
              <a:rPr lang="en-US" altLang="zh-CN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rush Script Std" panose="03060802040607070404" pitchFamily="66" charset="0"/>
              </a:rPr>
              <a:t>End</a:t>
            </a:r>
            <a:endParaRPr lang="zh-CN" altLang="en-US" sz="9600" dirty="0">
              <a:solidFill>
                <a:schemeClr val="accent1">
                  <a:lumMod val="60000"/>
                  <a:lumOff val="40000"/>
                </a:schemeClr>
              </a:solidFill>
              <a:latin typeface="Brush Script Std" panose="030608020406070704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46242-E7A6-43CE-AD48-F4F38B72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691" y="615950"/>
            <a:ext cx="6502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1.66133 0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3CE6ED-AA5A-4E35-A000-B999D2A9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91" y="4074850"/>
            <a:ext cx="3617122" cy="2446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5495B-A019-4244-949B-A47FFA1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效率测试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3324-85E5-4AE9-A239-F9195A16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3770" cy="4351338"/>
          </a:xfrm>
        </p:spPr>
        <p:txBody>
          <a:bodyPr/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 err="1"/>
              <a:t>getattr</a:t>
            </a:r>
            <a:r>
              <a:rPr lang="zh-CN" altLang="en-US" dirty="0"/>
              <a:t>获取对象属性会比直接访问对象属性慢。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：咦？真的吗？让我试试。噢，确实如此。但是是为什么呢？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：应该是它们访问属性的姿势不一样导致。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：有可能，</a:t>
            </a:r>
            <a:r>
              <a:rPr lang="en-US" altLang="zh-CN" dirty="0" err="1"/>
              <a:t>getattr</a:t>
            </a:r>
            <a:r>
              <a:rPr lang="zh-CN" altLang="en-US" dirty="0"/>
              <a:t>毕竟多了一层函数调用。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：所以结论呢？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：母鸡鸭</a:t>
            </a:r>
            <a:r>
              <a:rPr lang="en-US" altLang="zh-CN" dirty="0"/>
              <a:t>~</a:t>
            </a:r>
          </a:p>
          <a:p>
            <a:pPr lvl="1"/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D86B6-D8A3-48EE-9156-9B5876FE2F99}"/>
              </a:ext>
            </a:extLst>
          </p:cNvPr>
          <p:cNvGrpSpPr/>
          <p:nvPr/>
        </p:nvGrpSpPr>
        <p:grpSpPr>
          <a:xfrm>
            <a:off x="6655293" y="4001294"/>
            <a:ext cx="4344140" cy="2715088"/>
            <a:chOff x="6096000" y="4001294"/>
            <a:chExt cx="4344140" cy="27150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6D633B-D65D-4184-B525-A5136B53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01294"/>
              <a:ext cx="4344140" cy="2715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2F3A78-B82C-456F-BCE1-E87EA2DBBC14}"/>
                </a:ext>
              </a:extLst>
            </p:cNvPr>
            <p:cNvSpPr txBox="1"/>
            <p:nvPr/>
          </p:nvSpPr>
          <p:spPr>
            <a:xfrm>
              <a:off x="6977108" y="4074850"/>
              <a:ext cx="2272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为啥捏？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E0E7E-A1AA-455A-85E7-42356AAE0FFB}"/>
                </a:ext>
              </a:extLst>
            </p:cNvPr>
            <p:cNvSpPr txBox="1"/>
            <p:nvPr/>
          </p:nvSpPr>
          <p:spPr>
            <a:xfrm rot="221482">
              <a:off x="6995865" y="4074849"/>
              <a:ext cx="1975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为啥捏？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26AA66-3142-4F78-98DD-DCD3A79AA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389" y="4508028"/>
            <a:ext cx="3076661" cy="2104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BF405-D223-40B9-8892-5FE07D62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dis</a:t>
            </a:r>
            <a:r>
              <a:rPr lang="zh-CN" altLang="en-US" b="1" dirty="0"/>
              <a:t>模块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91D0-8D6F-470C-B919-706D4AEF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81" y="1329554"/>
            <a:ext cx="7338134" cy="56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— Disassembler for Python bytecode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308FF-FB1E-4C41-9F5C-A3ABA3F9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9" y="1892022"/>
            <a:ext cx="7847619" cy="45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1768C-3579-48BE-9C02-1849EF22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003" y="1892022"/>
            <a:ext cx="5219048" cy="25428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B98013-21CD-409F-8FE5-4AD5BC68F309}"/>
              </a:ext>
            </a:extLst>
          </p:cNvPr>
          <p:cNvGrpSpPr/>
          <p:nvPr/>
        </p:nvGrpSpPr>
        <p:grpSpPr>
          <a:xfrm>
            <a:off x="8268568" y="4449808"/>
            <a:ext cx="3835153" cy="1950991"/>
            <a:chOff x="8268568" y="4449808"/>
            <a:chExt cx="3835153" cy="19509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D5433D-E13D-46DB-ACC0-76E2EEE11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22"/>
            <a:stretch/>
          </p:blipFill>
          <p:spPr>
            <a:xfrm>
              <a:off x="8268568" y="4449808"/>
              <a:ext cx="3835153" cy="19509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E64AD0-C883-47A5-ABA7-45E113E3DDEB}"/>
                </a:ext>
              </a:extLst>
            </p:cNvPr>
            <p:cNvSpPr txBox="1"/>
            <p:nvPr/>
          </p:nvSpPr>
          <p:spPr>
            <a:xfrm>
              <a:off x="8341401" y="4457343"/>
              <a:ext cx="1015663" cy="1938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/>
                <a:t>喔</a:t>
              </a:r>
              <a:r>
                <a:rPr lang="en-US" altLang="zh-CN" b="1" dirty="0"/>
                <a:t>~</a:t>
              </a:r>
            </a:p>
            <a:p>
              <a:r>
                <a:rPr lang="zh-CN" altLang="en-US" b="1" dirty="0"/>
                <a:t>单纯从指令数就能</a:t>
              </a:r>
              <a:endParaRPr lang="en-US" altLang="zh-CN" b="1" dirty="0"/>
            </a:p>
            <a:p>
              <a:r>
                <a:rPr lang="zh-CN" altLang="en-US" b="1" dirty="0"/>
                <a:t>看出谁更耗时了。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9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A2A336-D4F9-4B0F-B5CD-0F92D7E4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2" y="3036164"/>
            <a:ext cx="3569267" cy="352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D62D9-B850-4335-9BCB-C3D5FE46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325563"/>
          </a:xfrm>
        </p:spPr>
        <p:txBody>
          <a:bodyPr/>
          <a:lstStyle/>
          <a:p>
            <a:r>
              <a:rPr lang="zh-CN" altLang="en-US" b="1" dirty="0"/>
              <a:t>写操作对命名空间的影响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FC08-E52F-4303-90E0-C6132B1D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11296"/>
            <a:ext cx="5678010" cy="31271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A9D60E3-1039-489C-A913-F3F094DB5EB0}"/>
              </a:ext>
            </a:extLst>
          </p:cNvPr>
          <p:cNvGrpSpPr/>
          <p:nvPr/>
        </p:nvGrpSpPr>
        <p:grpSpPr>
          <a:xfrm>
            <a:off x="838200" y="1436464"/>
            <a:ext cx="10791548" cy="5216209"/>
            <a:chOff x="838200" y="1376038"/>
            <a:chExt cx="10791548" cy="521620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49205E-4DE3-4C7E-A22C-1E7CDEEA5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4449390"/>
              <a:ext cx="8942857" cy="21428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43CABF-D35C-435C-87A2-9663FF59AFB3}"/>
                </a:ext>
              </a:extLst>
            </p:cNvPr>
            <p:cNvSpPr txBox="1"/>
            <p:nvPr/>
          </p:nvSpPr>
          <p:spPr>
            <a:xfrm>
              <a:off x="7190913" y="1376038"/>
              <a:ext cx="4438835" cy="2730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/>
                <a:t>python</a:t>
              </a:r>
              <a:r>
                <a:rPr lang="zh-CN" altLang="en-US" dirty="0"/>
                <a:t>遵循按照</a:t>
              </a:r>
              <a:r>
                <a:rPr lang="en-US" altLang="zh-CN" dirty="0"/>
                <a:t>LGB</a:t>
              </a:r>
              <a:r>
                <a:rPr lang="zh-CN" altLang="en-US" dirty="0"/>
                <a:t>命名空间顺序寻找变量的定义。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/>
                <a:t>如果对变量进行写操作，且没有进行</a:t>
              </a:r>
              <a:r>
                <a:rPr lang="en-US" altLang="zh-CN" dirty="0"/>
                <a:t>global</a:t>
              </a:r>
              <a:r>
                <a:rPr lang="zh-CN" altLang="en-US" dirty="0"/>
                <a:t>等关键字的声明，该变量会被认为是在</a:t>
              </a:r>
              <a:r>
                <a:rPr lang="en-US" altLang="zh-CN" dirty="0"/>
                <a:t>local</a:t>
              </a:r>
              <a:r>
                <a:rPr lang="zh-CN" altLang="en-US" dirty="0"/>
                <a:t>命名空间中。</a:t>
              </a:r>
              <a:endParaRPr lang="en-US" altLang="zh-CN" dirty="0"/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/>
                <a:t>建议在局部空间中，访问到全局变量，无论是否会有写操作，先用</a:t>
              </a:r>
              <a:r>
                <a:rPr lang="en-US" altLang="zh-CN" dirty="0"/>
                <a:t>global</a:t>
              </a:r>
              <a:r>
                <a:rPr lang="zh-CN" altLang="en-US" dirty="0"/>
                <a:t>进行声明。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CC282B-489B-4EF6-80E8-696244E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67" y="2554999"/>
            <a:ext cx="3569267" cy="352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D62D9-B850-4335-9BCB-C3D5FE46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325563"/>
          </a:xfrm>
        </p:spPr>
        <p:txBody>
          <a:bodyPr/>
          <a:lstStyle/>
          <a:p>
            <a:r>
              <a:rPr lang="zh-CN" altLang="en-US" b="1" dirty="0"/>
              <a:t>写操作对命名空间的影响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FC08-E52F-4303-90E0-C6132B1D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11296"/>
            <a:ext cx="5257800" cy="2895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0A5C2-817B-4866-8F13-40710C2D2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89" y="1530890"/>
            <a:ext cx="2495238" cy="20190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19CCC1-5BA6-4635-B077-CCACA138FB78}"/>
              </a:ext>
            </a:extLst>
          </p:cNvPr>
          <p:cNvGrpSpPr/>
          <p:nvPr/>
        </p:nvGrpSpPr>
        <p:grpSpPr>
          <a:xfrm>
            <a:off x="838200" y="1884291"/>
            <a:ext cx="10782669" cy="4561567"/>
            <a:chOff x="838200" y="1884291"/>
            <a:chExt cx="10782669" cy="45615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B864E5-B240-4D1B-93F9-A6B95D16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4303001"/>
              <a:ext cx="8942857" cy="21428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26D76-A5F4-456E-812A-49291B963C77}"/>
                </a:ext>
              </a:extLst>
            </p:cNvPr>
            <p:cNvSpPr txBox="1"/>
            <p:nvPr/>
          </p:nvSpPr>
          <p:spPr>
            <a:xfrm>
              <a:off x="6924582" y="1884291"/>
              <a:ext cx="4696287" cy="2065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/>
                <a:t>在项目中常见的全局</a:t>
              </a:r>
              <a:r>
                <a:rPr lang="en-US" altLang="zh-CN" b="1" dirty="0"/>
                <a:t>import</a:t>
              </a:r>
              <a:r>
                <a:rPr lang="zh-CN" altLang="en-US" b="1" dirty="0"/>
                <a:t>后局部再次</a:t>
              </a:r>
              <a:r>
                <a:rPr lang="en-US" altLang="zh-CN" b="1" dirty="0"/>
                <a:t>import</a:t>
              </a:r>
              <a:r>
                <a:rPr lang="zh-CN" altLang="en-US" b="1" dirty="0"/>
                <a:t>的情况。由于</a:t>
              </a:r>
              <a:r>
                <a:rPr lang="en-US" altLang="zh-CN" b="1" dirty="0"/>
                <a:t>import</a:t>
              </a:r>
              <a:r>
                <a:rPr lang="zh-CN" altLang="en-US" b="1" dirty="0"/>
                <a:t>实际上是一个赋值操作，那么该情况就跟例子</a:t>
              </a:r>
              <a:r>
                <a:rPr lang="en-US" altLang="zh-CN" b="1" dirty="0"/>
                <a:t>1</a:t>
              </a:r>
              <a:r>
                <a:rPr lang="zh-CN" altLang="en-US" b="1" dirty="0"/>
                <a:t>中情况相似了。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b="1" dirty="0"/>
                <a:t>项目中加强代码静态检查，使用静态检查工具自动检查。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52250-5089-4501-8488-BD34DA29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97" y="1340235"/>
            <a:ext cx="2933333" cy="200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608497-77E7-4833-A130-8A3E0CD5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2"/>
            <a:ext cx="10515600" cy="984281"/>
          </a:xfrm>
        </p:spPr>
        <p:txBody>
          <a:bodyPr/>
          <a:lstStyle/>
          <a:p>
            <a:r>
              <a:rPr lang="zh-CN" altLang="en-US" b="1" dirty="0"/>
              <a:t>热更新相关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E09B6-5A14-4025-AFA9-E23D143A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737" y="707419"/>
            <a:ext cx="7338134" cy="5624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— python</a:t>
            </a:r>
            <a:r>
              <a:rPr lang="zh-CN" altLang="en-US" b="1" dirty="0"/>
              <a:t>很香，其中一个原因在于其热更容易实现</a:t>
            </a:r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B612C-07B3-4DFD-8F3F-D3A89F3E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35" y="3429000"/>
            <a:ext cx="6942857" cy="325146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07A92FB-128E-4A2B-A8BC-4C447CF868CE}"/>
              </a:ext>
            </a:extLst>
          </p:cNvPr>
          <p:cNvGrpSpPr/>
          <p:nvPr/>
        </p:nvGrpSpPr>
        <p:grpSpPr>
          <a:xfrm>
            <a:off x="3474128" y="1166184"/>
            <a:ext cx="8717872" cy="2288122"/>
            <a:chOff x="3474128" y="1166184"/>
            <a:chExt cx="8717872" cy="22881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3B9E293-3A7A-4606-87B4-4E8F4833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4128" y="1166184"/>
              <a:ext cx="8717872" cy="22881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164789-B83F-45BE-9CBC-EFF01D8095AA}"/>
                </a:ext>
              </a:extLst>
            </p:cNvPr>
            <p:cNvSpPr txBox="1"/>
            <p:nvPr/>
          </p:nvSpPr>
          <p:spPr>
            <a:xfrm>
              <a:off x="4386994" y="1331663"/>
              <a:ext cx="614192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全局函数的替换方式简单直白。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zh-CN" altLang="en-US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成员函数的替换就有点不同，可以看出</a:t>
              </a:r>
              <a:r>
                <a:rPr lang="en-US" altLang="zh-CN" dirty="0"/>
                <a:t>CA.func1</a:t>
              </a:r>
              <a:r>
                <a:rPr lang="zh-CN" altLang="en-US" dirty="0"/>
                <a:t>和</a:t>
              </a:r>
              <a:r>
                <a:rPr lang="en-US" altLang="zh-CN" dirty="0"/>
                <a:t>a.func1</a:t>
              </a:r>
              <a:r>
                <a:rPr lang="zh-CN" altLang="en-US" dirty="0"/>
                <a:t>分别是</a:t>
              </a:r>
              <a:r>
                <a:rPr lang="en-US" altLang="zh-CN" dirty="0"/>
                <a:t>unbound method</a:t>
              </a:r>
              <a:r>
                <a:rPr lang="zh-CN" altLang="en-US" dirty="0"/>
                <a:t>和</a:t>
              </a:r>
              <a:r>
                <a:rPr lang="en-US" altLang="zh-CN" dirty="0"/>
                <a:t>bound method</a:t>
              </a:r>
              <a:r>
                <a:rPr lang="zh-CN" altLang="en-US" dirty="0"/>
                <a:t>两种类型，在执行函数替换后，它们没有变成</a:t>
              </a:r>
              <a:r>
                <a:rPr lang="en-US" altLang="zh-CN" dirty="0"/>
                <a:t>function</a:t>
              </a:r>
              <a:r>
                <a:rPr lang="zh-CN" altLang="en-US" dirty="0"/>
                <a:t>类型，但指向的函数确实从</a:t>
              </a:r>
              <a:r>
                <a:rPr lang="en-US" altLang="zh-CN" dirty="0"/>
                <a:t>func1</a:t>
              </a:r>
              <a:r>
                <a:rPr lang="zh-CN" altLang="en-US" dirty="0"/>
                <a:t>指向</a:t>
              </a:r>
              <a:r>
                <a:rPr lang="en-US" altLang="zh-CN" dirty="0"/>
                <a:t>func2</a:t>
              </a:r>
              <a:r>
                <a:rPr lang="zh-CN" altLang="en-US" dirty="0"/>
                <a:t>了。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F299EE2-D11A-4651-B621-C91D3B13F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16" y="1166184"/>
            <a:ext cx="3447619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1E906D-4EBA-4270-9451-789A4E9E6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78" y="4613532"/>
            <a:ext cx="2952750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97D43-E1BE-4F2C-BAEB-5AD591790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4000"/>
                    </a14:imgEffect>
                  </a14:imgLayer>
                </a14:imgProps>
              </a:ext>
            </a:extLst>
          </a:blip>
          <a:srcRect l="111" t="-221" r="3040" b="221"/>
          <a:stretch/>
        </p:blipFill>
        <p:spPr>
          <a:xfrm>
            <a:off x="300995" y="997756"/>
            <a:ext cx="11807878" cy="2603603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99FB5-C09C-4D49-981C-F00882FFD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233" y="997756"/>
            <a:ext cx="5695238" cy="18285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F54BEC1-2F1C-4A76-9CE0-0EA419218341}"/>
              </a:ext>
            </a:extLst>
          </p:cNvPr>
          <p:cNvGrpSpPr/>
          <p:nvPr/>
        </p:nvGrpSpPr>
        <p:grpSpPr>
          <a:xfrm>
            <a:off x="0" y="4010179"/>
            <a:ext cx="12192000" cy="2603603"/>
            <a:chOff x="0" y="4010179"/>
            <a:chExt cx="12192000" cy="26036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1C58C0-AE06-47E2-A691-21A056B81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4010179"/>
              <a:ext cx="12192000" cy="26036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7E633D-F08B-4B5C-98FC-231ED0DC0300}"/>
                </a:ext>
              </a:extLst>
            </p:cNvPr>
            <p:cNvSpPr txBox="1"/>
            <p:nvPr/>
          </p:nvSpPr>
          <p:spPr>
            <a:xfrm>
              <a:off x="3024327" y="4722193"/>
              <a:ext cx="88983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通过打印</a:t>
              </a:r>
              <a:r>
                <a:rPr lang="en-US" altLang="zh-CN" dirty="0" err="1"/>
                <a:t>im_func</a:t>
              </a:r>
              <a:r>
                <a:rPr lang="zh-CN" altLang="en-US" dirty="0"/>
                <a:t>，可以发现，对成员函数的替换实质上是对</a:t>
              </a:r>
              <a:r>
                <a:rPr lang="en-US" altLang="zh-CN" dirty="0" err="1"/>
                <a:t>im_func</a:t>
              </a:r>
              <a:r>
                <a:rPr lang="zh-CN" altLang="en-US" dirty="0"/>
                <a:t>的替换，这里</a:t>
              </a:r>
              <a:r>
                <a:rPr lang="en-US" altLang="zh-CN" dirty="0" err="1"/>
                <a:t>im_func</a:t>
              </a:r>
              <a:r>
                <a:rPr lang="zh-CN" altLang="en-US" dirty="0"/>
                <a:t>被替换成了</a:t>
              </a:r>
              <a:r>
                <a:rPr lang="en-US" altLang="zh-CN" dirty="0"/>
                <a:t>func2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通过对</a:t>
              </a:r>
              <a:r>
                <a:rPr lang="en-US" altLang="zh-CN" dirty="0" err="1"/>
                <a:t>im_func</a:t>
              </a:r>
              <a:r>
                <a:rPr lang="zh-CN" altLang="en-US" dirty="0"/>
                <a:t>的替换，使得在函数调用时，查找</a:t>
              </a:r>
              <a:r>
                <a:rPr lang="en-US" altLang="zh-CN" dirty="0" err="1"/>
                <a:t>im_func</a:t>
              </a:r>
              <a:r>
                <a:rPr lang="zh-CN" altLang="en-US" dirty="0"/>
                <a:t>不再指向原来的</a:t>
              </a:r>
              <a:r>
                <a:rPr lang="en-US" altLang="zh-CN" dirty="0"/>
                <a:t>func1</a:t>
              </a:r>
              <a:r>
                <a:rPr lang="zh-CN" altLang="en-US" dirty="0"/>
                <a:t>，而是指向替换后的</a:t>
              </a:r>
              <a:r>
                <a:rPr lang="en-US" altLang="zh-CN" dirty="0"/>
                <a:t>func2</a:t>
              </a:r>
              <a:r>
                <a:rPr lang="zh-CN" altLang="en-US" dirty="0"/>
                <a:t>，从而完成动态替换，达到热更的目的。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最后这里通过对对象的实例进行函数替换，发现这里就真的把该函数给替换成</a:t>
              </a:r>
              <a:r>
                <a:rPr lang="en-US" altLang="zh-CN" dirty="0"/>
                <a:t>function</a:t>
              </a:r>
              <a:r>
                <a:rPr lang="zh-CN" altLang="en-US" dirty="0"/>
                <a:t>了，其被放进了该具体对象的</a:t>
              </a:r>
              <a:r>
                <a:rPr lang="en-US" altLang="zh-CN" dirty="0" err="1"/>
                <a:t>dict</a:t>
              </a:r>
              <a:r>
                <a:rPr lang="zh-CN" altLang="en-US" dirty="0"/>
                <a:t>中，所以此种做法并不能达到热更的目的。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AD354F3-CB81-45F2-8D12-584C6560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33" y="244069"/>
            <a:ext cx="10515600" cy="984281"/>
          </a:xfrm>
        </p:spPr>
        <p:txBody>
          <a:bodyPr/>
          <a:lstStyle/>
          <a:p>
            <a:r>
              <a:rPr lang="zh-CN" altLang="en-US" b="1" dirty="0"/>
              <a:t>热更新相关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A9596-F342-4608-A902-EEBE2F0AE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947" y="2884054"/>
            <a:ext cx="8209524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CA74F5-5651-4680-A8FA-F67F2035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81" y="4517185"/>
            <a:ext cx="2609137" cy="2254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4B4F1-2C12-436E-B5AE-DEC910BE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热更新相关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EAC8C4-843D-4F66-A162-3C78CAC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14286" cy="10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7EB5A3-D30B-4313-810A-311AF635323F}"/>
              </a:ext>
            </a:extLst>
          </p:cNvPr>
          <p:cNvSpPr txBox="1"/>
          <p:nvPr/>
        </p:nvSpPr>
        <p:spPr>
          <a:xfrm>
            <a:off x="838201" y="2826490"/>
            <a:ext cx="499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support method calls, functions include the __get__() method for binding methods during attribute access. This means that all functions are non-data descriptors which return bound or unbound methods depending whether they are invoked from an object or a class.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E72C9B-990E-498C-8F56-94FD97E9938F}"/>
              </a:ext>
            </a:extLst>
          </p:cNvPr>
          <p:cNvGrpSpPr/>
          <p:nvPr/>
        </p:nvGrpSpPr>
        <p:grpSpPr>
          <a:xfrm>
            <a:off x="6355533" y="2015118"/>
            <a:ext cx="5304762" cy="4756564"/>
            <a:chOff x="6355533" y="2015118"/>
            <a:chExt cx="5304762" cy="475656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3F7BBF-040A-4D95-BDD4-B04D8FBA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5533" y="2015118"/>
              <a:ext cx="5304762" cy="21238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B5DCEA-9416-4180-A54C-E94786BC51FF}"/>
                </a:ext>
              </a:extLst>
            </p:cNvPr>
            <p:cNvSpPr txBox="1"/>
            <p:nvPr/>
          </p:nvSpPr>
          <p:spPr>
            <a:xfrm>
              <a:off x="6355533" y="4463358"/>
              <a:ext cx="530476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output suggests that bound and unbound methods are two different types. While they could have been implemented that way, the actual C implementation of </a:t>
              </a:r>
              <a:r>
                <a:rPr lang="en-US" altLang="zh-CN" dirty="0" err="1"/>
                <a:t>PyMethod_Type</a:t>
              </a:r>
              <a:r>
                <a:rPr lang="en-US" altLang="zh-CN" dirty="0"/>
                <a:t> in Objects/</a:t>
              </a:r>
              <a:r>
                <a:rPr lang="en-US" altLang="zh-CN" dirty="0" err="1"/>
                <a:t>classobject.c</a:t>
              </a:r>
              <a:r>
                <a:rPr lang="en-US" altLang="zh-CN" dirty="0"/>
                <a:t> is a single object with two different representations depending on whether the </a:t>
              </a:r>
              <a:r>
                <a:rPr lang="en-US" altLang="zh-CN" dirty="0" err="1"/>
                <a:t>im_self</a:t>
              </a:r>
              <a:r>
                <a:rPr lang="en-US" altLang="zh-CN" dirty="0"/>
                <a:t> field is set or is NULL (the C equivalent of None).</a:t>
              </a:r>
              <a:endParaRPr lang="zh-CN" alt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2FB0CF-16BC-4AD7-9029-B7AC74728719}"/>
              </a:ext>
            </a:extLst>
          </p:cNvPr>
          <p:cNvGrpSpPr/>
          <p:nvPr/>
        </p:nvGrpSpPr>
        <p:grpSpPr>
          <a:xfrm>
            <a:off x="679166" y="4526989"/>
            <a:ext cx="5316338" cy="2052640"/>
            <a:chOff x="679166" y="4526989"/>
            <a:chExt cx="5316338" cy="205264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3FB131-0499-4B60-A803-3D742E16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166" y="4526989"/>
              <a:ext cx="5316338" cy="20526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74472E-E236-4954-AE29-A3A193BE3457}"/>
                </a:ext>
              </a:extLst>
            </p:cNvPr>
            <p:cNvSpPr txBox="1"/>
            <p:nvPr/>
          </p:nvSpPr>
          <p:spPr>
            <a:xfrm>
              <a:off x="2571185" y="4703059"/>
              <a:ext cx="31687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这里得出一个信息，</a:t>
              </a:r>
              <a:r>
                <a:rPr lang="en-US" altLang="zh-CN" dirty="0"/>
                <a:t>bound method</a:t>
              </a:r>
              <a:r>
                <a:rPr lang="zh-CN" altLang="en-US" dirty="0"/>
                <a:t>和</a:t>
              </a:r>
              <a:r>
                <a:rPr lang="en-US" altLang="zh-CN" dirty="0"/>
                <a:t>unbound method</a:t>
              </a:r>
              <a:r>
                <a:rPr lang="zh-CN" altLang="en-US" dirty="0"/>
                <a:t>都是临时实例对象，怪不得赋值替换的时候替换的是</a:t>
              </a:r>
              <a:r>
                <a:rPr lang="en-US" altLang="zh-CN" dirty="0" err="1"/>
                <a:t>im_func</a:t>
              </a:r>
              <a:r>
                <a:rPr lang="zh-CN" altLang="en-US" dirty="0"/>
                <a:t>，如果替换的是该实例对象，那热更便无法实现。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32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F1256E-AB0B-42D6-B14C-9F324D94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4" y="3953274"/>
            <a:ext cx="2844800" cy="246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2225D-6874-49AB-B60E-5C138DB2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环引用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9310B-AD98-4445-BBC7-509A79A40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1988"/>
            <a:ext cx="2133600" cy="1695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0B8F1-1D3A-47D0-B399-51A2174FB645}"/>
              </a:ext>
            </a:extLst>
          </p:cNvPr>
          <p:cNvSpPr txBox="1"/>
          <p:nvPr/>
        </p:nvSpPr>
        <p:spPr>
          <a:xfrm>
            <a:off x="838201" y="1400993"/>
            <a:ext cx="4896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   </a:t>
            </a:r>
            <a:r>
              <a:rPr lang="en-US" altLang="zh-CN" dirty="0"/>
              <a:t>python</a:t>
            </a:r>
            <a:r>
              <a:rPr lang="zh-CN" altLang="en-US" dirty="0"/>
              <a:t>中的垃圾回收机制使用了引用计数，当对象引用计数为</a:t>
            </a:r>
            <a:r>
              <a:rPr lang="en-US" altLang="zh-CN" dirty="0"/>
              <a:t>0</a:t>
            </a:r>
            <a:r>
              <a:rPr lang="zh-CN" altLang="en-US" dirty="0"/>
              <a:t>的时候，将对象删除。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    在项目代码的编写中，容易不注意存在两个对象相互引用，导致对象不能单独释放，需要两个对象都释放的情况下才能完全释放。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210668-12C5-4775-9DEE-33EF5DFA342F}"/>
              </a:ext>
            </a:extLst>
          </p:cNvPr>
          <p:cNvGrpSpPr/>
          <p:nvPr/>
        </p:nvGrpSpPr>
        <p:grpSpPr>
          <a:xfrm>
            <a:off x="6372848" y="1205190"/>
            <a:ext cx="4980952" cy="5362248"/>
            <a:chOff x="6372848" y="1205190"/>
            <a:chExt cx="4980952" cy="53622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8D7FC7-CB77-4890-A9DD-988F6FEA1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2848" y="1205190"/>
              <a:ext cx="4980952" cy="44476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C476B8-A963-46FB-9B0C-68968AD2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2848" y="5776962"/>
              <a:ext cx="4523809" cy="79047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1FCAE3-AA7A-4168-816E-9CCCF43C0BAE}"/>
              </a:ext>
            </a:extLst>
          </p:cNvPr>
          <p:cNvSpPr txBox="1"/>
          <p:nvPr/>
        </p:nvSpPr>
        <p:spPr>
          <a:xfrm>
            <a:off x="1402012" y="3828987"/>
            <a:ext cx="465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对象属性引用了对象自身，造成环引用。</a:t>
            </a:r>
            <a:endParaRPr lang="en-US" altLang="zh-CN" dirty="0"/>
          </a:p>
          <a:p>
            <a:r>
              <a:rPr lang="zh-CN" altLang="en-US" dirty="0"/>
              <a:t>应尽量避免对象属性引用对象自身的情况，可以用弱引用替代。</a:t>
            </a:r>
          </a:p>
        </p:txBody>
      </p:sp>
    </p:spTree>
    <p:extLst>
      <p:ext uri="{BB962C8B-B14F-4D97-AF65-F5344CB8AC3E}">
        <p14:creationId xmlns:p14="http://schemas.microsoft.com/office/powerpoint/2010/main" val="29625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933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华文新魏</vt:lpstr>
      <vt:lpstr>楷体</vt:lpstr>
      <vt:lpstr>Adobe Naskh Medium</vt:lpstr>
      <vt:lpstr>Arial</vt:lpstr>
      <vt:lpstr>Arial Black</vt:lpstr>
      <vt:lpstr>Brush Script Std</vt:lpstr>
      <vt:lpstr>Wingdings</vt:lpstr>
      <vt:lpstr>Office Theme</vt:lpstr>
      <vt:lpstr>Python小知识</vt:lpstr>
      <vt:lpstr>效率测试</vt:lpstr>
      <vt:lpstr>dis模块</vt:lpstr>
      <vt:lpstr>写操作对命名空间的影响</vt:lpstr>
      <vt:lpstr>写操作对命名空间的影响</vt:lpstr>
      <vt:lpstr>热更新相关</vt:lpstr>
      <vt:lpstr>热更新相关</vt:lpstr>
      <vt:lpstr>热更新相关</vt:lpstr>
      <vt:lpstr>环引用</vt:lpstr>
      <vt:lpstr>环引用</vt:lpstr>
      <vt:lpstr>新式类与旧类</vt:lpstr>
      <vt:lpstr>新式类与旧类</vt:lpstr>
      <vt:lpstr>新式类与旧类</vt:lpstr>
      <vt:lpstr>Super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Python小知识</dc:title>
  <dc:creator>马鹿 森宫</dc:creator>
  <cp:lastModifiedBy>马鹿 森宫</cp:lastModifiedBy>
  <cp:revision>78</cp:revision>
  <dcterms:created xsi:type="dcterms:W3CDTF">2019-06-15T13:42:11Z</dcterms:created>
  <dcterms:modified xsi:type="dcterms:W3CDTF">2019-06-16T07:17:49Z</dcterms:modified>
</cp:coreProperties>
</file>