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5" r:id="rId5"/>
    <p:sldId id="263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595B464-3069-41A4-B5AB-4D5233EFF85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96406D-3E47-4583-9ED7-7408E5375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95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464-3069-41A4-B5AB-4D5233EFF85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406D-3E47-4583-9ED7-7408E5375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90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95B464-3069-41A4-B5AB-4D5233EFF85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6406D-3E47-4583-9ED7-7408E5375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882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95B464-3069-41A4-B5AB-4D5233EFF85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6406D-3E47-4583-9ED7-7408E53754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3518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95B464-3069-41A4-B5AB-4D5233EFF85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6406D-3E47-4583-9ED7-7408E5375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861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464-3069-41A4-B5AB-4D5233EFF85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406D-3E47-4583-9ED7-7408E5375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085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464-3069-41A4-B5AB-4D5233EFF85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406D-3E47-4583-9ED7-7408E5375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874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464-3069-41A4-B5AB-4D5233EFF85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406D-3E47-4583-9ED7-7408E5375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098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95B464-3069-41A4-B5AB-4D5233EFF85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6406D-3E47-4583-9ED7-7408E5375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11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464-3069-41A4-B5AB-4D5233EFF85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406D-3E47-4583-9ED7-7408E5375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56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95B464-3069-41A4-B5AB-4D5233EFF85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6406D-3E47-4583-9ED7-7408E5375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3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464-3069-41A4-B5AB-4D5233EFF85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406D-3E47-4583-9ED7-7408E5375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3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464-3069-41A4-B5AB-4D5233EFF85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406D-3E47-4583-9ED7-7408E5375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56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464-3069-41A4-B5AB-4D5233EFF85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406D-3E47-4583-9ED7-7408E5375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33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464-3069-41A4-B5AB-4D5233EFF85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406D-3E47-4583-9ED7-7408E5375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04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464-3069-41A4-B5AB-4D5233EFF85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406D-3E47-4583-9ED7-7408E5375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01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464-3069-41A4-B5AB-4D5233EFF85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406D-3E47-4583-9ED7-7408E5375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96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B464-3069-41A4-B5AB-4D5233EFF85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6406D-3E47-4583-9ED7-7408E5375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914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089A-6D13-4EF9-826C-5D26A030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Service Mesh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2FBC-C845-4062-98A3-90495E5F6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随着云计算与容器技术的普及，产品的功能日益庞大甚至臃肿，动辄就要对整体进行更新维护，成本太高。微服务正是该问题的最优解。</a:t>
            </a:r>
            <a:endParaRPr lang="en-US" altLang="zh-CN" dirty="0"/>
          </a:p>
          <a:p>
            <a:r>
              <a:rPr lang="zh-CN" altLang="en-US" dirty="0"/>
              <a:t>微服务的核心在于用分治的理念来对服务进行拆解。</a:t>
            </a:r>
            <a:endParaRPr lang="en-US" altLang="zh-CN" dirty="0"/>
          </a:p>
          <a:p>
            <a:r>
              <a:rPr lang="zh-CN" altLang="en-US" dirty="0"/>
              <a:t>但是，当服务越来越多时，便需要回答两个问题：服务发现和负载均衡。</a:t>
            </a:r>
            <a:endParaRPr lang="en-US" altLang="zh-CN" dirty="0"/>
          </a:p>
          <a:p>
            <a:r>
              <a:rPr lang="en-US" altLang="zh-CN" dirty="0"/>
              <a:t>Service Mesh</a:t>
            </a:r>
            <a:r>
              <a:rPr lang="zh-CN" altLang="en-US" dirty="0"/>
              <a:t>的出现就是为了解决大规模微服务架构下，请求的高效可靠传输与服务治理问题。其也被视为微服务的未来发展趋势。</a:t>
            </a:r>
          </a:p>
        </p:txBody>
      </p:sp>
    </p:spTree>
    <p:extLst>
      <p:ext uri="{BB962C8B-B14F-4D97-AF65-F5344CB8AC3E}">
        <p14:creationId xmlns:p14="http://schemas.microsoft.com/office/powerpoint/2010/main" val="339420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414D-DFF5-451F-BEFD-4DFD6108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新浪微博的</a:t>
            </a:r>
            <a:r>
              <a:rPr lang="en-US" altLang="zh-CN" b="1" dirty="0" err="1"/>
              <a:t>Motan</a:t>
            </a:r>
            <a:r>
              <a:rPr lang="en-US" altLang="zh-CN" b="1" dirty="0"/>
              <a:t> RPC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62E93-8D5E-40A9-A5CE-AE04B0ED8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35462" cy="23912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过去，新浪</a:t>
            </a:r>
            <a:r>
              <a:rPr lang="zh-CN" altLang="en-US" sz="2400" dirty="0"/>
              <a:t>微博使用的是</a:t>
            </a:r>
            <a:r>
              <a:rPr lang="en-US" altLang="zh-CN" sz="2400" dirty="0" err="1"/>
              <a:t>Motan</a:t>
            </a:r>
            <a:r>
              <a:rPr lang="en-US" altLang="zh-CN" sz="2400" dirty="0"/>
              <a:t> RPC</a:t>
            </a:r>
            <a:r>
              <a:rPr lang="zh-CN" altLang="en-US" sz="2400" dirty="0"/>
              <a:t>框架，在该框架下， </a:t>
            </a:r>
            <a:r>
              <a:rPr lang="en-US" altLang="zh-CN" sz="2400" dirty="0"/>
              <a:t>Client</a:t>
            </a:r>
            <a:r>
              <a:rPr lang="zh-CN" altLang="en-US" sz="2400" dirty="0"/>
              <a:t>使用服务，需要向注册中心订阅</a:t>
            </a:r>
            <a:r>
              <a:rPr lang="en-US" altLang="zh-CN" sz="2400" dirty="0"/>
              <a:t>RPC</a:t>
            </a:r>
            <a:r>
              <a:rPr lang="zh-CN" altLang="en-US" sz="2400" dirty="0"/>
              <a:t>服务，</a:t>
            </a:r>
            <a:r>
              <a:rPr lang="en-US" altLang="zh-CN" sz="2400" dirty="0"/>
              <a:t>Client</a:t>
            </a:r>
            <a:r>
              <a:rPr lang="zh-CN" altLang="en-US" sz="2400" dirty="0"/>
              <a:t>根据</a:t>
            </a:r>
            <a:r>
              <a:rPr lang="en-US" altLang="zh-CN" sz="2400" dirty="0"/>
              <a:t>Registry</a:t>
            </a:r>
            <a:r>
              <a:rPr lang="zh-CN" altLang="en-US" sz="2400" dirty="0"/>
              <a:t>返回的服务列表，与具体的</a:t>
            </a:r>
            <a:r>
              <a:rPr lang="en-US" altLang="zh-CN" sz="2400" dirty="0"/>
              <a:t>Sever</a:t>
            </a:r>
            <a:r>
              <a:rPr lang="zh-CN" altLang="en-US" sz="2400" dirty="0"/>
              <a:t>建立连接，并进行</a:t>
            </a:r>
            <a:r>
              <a:rPr lang="en-US" altLang="zh-CN" sz="2400" dirty="0"/>
              <a:t>RPC</a:t>
            </a:r>
            <a:r>
              <a:rPr lang="zh-CN" altLang="en-US" sz="2400" dirty="0"/>
              <a:t>调用。</a:t>
            </a:r>
            <a:endParaRPr lang="en-US" altLang="zh-CN" sz="2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9962B5-0F05-46F9-B0ED-F9541540D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755255"/>
            <a:ext cx="10098949" cy="2636668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弊端：</a:t>
            </a:r>
            <a:endParaRPr lang="en-US" altLang="zh-CN" dirty="0"/>
          </a:p>
          <a:p>
            <a:pPr lvl="1"/>
            <a:r>
              <a:rPr lang="zh-CN" altLang="en-US" dirty="0"/>
              <a:t>与业务无关的服务治理逻辑与业务代码强耦合。</a:t>
            </a:r>
            <a:endParaRPr lang="en-US" altLang="zh-CN" dirty="0"/>
          </a:p>
          <a:p>
            <a:pPr lvl="1"/>
            <a:r>
              <a:rPr lang="zh-CN" altLang="en-US" dirty="0"/>
              <a:t>框架、</a:t>
            </a:r>
            <a:r>
              <a:rPr lang="en-US" altLang="zh-CN" dirty="0"/>
              <a:t>SDK</a:t>
            </a:r>
            <a:r>
              <a:rPr lang="zh-CN" altLang="en-US" dirty="0"/>
              <a:t>的升级和业务代码强绑定。</a:t>
            </a:r>
            <a:endParaRPr lang="en-US" altLang="zh-CN" dirty="0"/>
          </a:p>
          <a:p>
            <a:pPr lvl="1"/>
            <a:r>
              <a:rPr lang="zh-CN" altLang="en-US" dirty="0"/>
              <a:t>多语言的胖客户端支持起来性价比极低。</a:t>
            </a:r>
            <a:endParaRPr lang="en-US" altLang="zh-CN" dirty="0"/>
          </a:p>
          <a:p>
            <a:pPr lvl="1"/>
            <a:r>
              <a:rPr lang="zh-CN" altLang="en-US" dirty="0"/>
              <a:t>各种语言的服务治理能力天差地别，服务质量体系难以统一。</a:t>
            </a: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58950-B7C4-4672-AB2A-FFE957B70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29" y="1828800"/>
            <a:ext cx="41624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CBDC-B24F-49A2-9A52-E653FCFF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WeiboMesh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90B34-326D-4AAC-8F60-84C64176D2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难题：</a:t>
            </a:r>
            <a:endParaRPr lang="en-US" altLang="zh-CN" dirty="0"/>
          </a:p>
          <a:p>
            <a:pPr lvl="1"/>
            <a:r>
              <a:rPr lang="zh-CN" altLang="en-US" dirty="0"/>
              <a:t>热点、突发事件所引发的流量洪峰应对（要求高效、完备的服务治理体系）。</a:t>
            </a:r>
            <a:endParaRPr lang="en-US" altLang="zh-CN" dirty="0"/>
          </a:p>
          <a:p>
            <a:pPr lvl="1"/>
            <a:r>
              <a:rPr lang="zh-CN" altLang="en-US" dirty="0"/>
              <a:t>混合云微服务架构下的复杂拓扑带来的冗长的调用链路、低效的请求长尾与其复杂的故障排查。</a:t>
            </a:r>
            <a:endParaRPr lang="en-US" altLang="zh-CN" dirty="0"/>
          </a:p>
          <a:p>
            <a:pPr lvl="1"/>
            <a:r>
              <a:rPr lang="zh-CN" altLang="en-US" dirty="0"/>
              <a:t>各语言服务治理能力差异性引入的异构系统服务治理体系建设难题。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E60A5-BABC-49EE-9C1E-6F46157506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方案：</a:t>
            </a:r>
            <a:endParaRPr lang="en-US" altLang="zh-CN" dirty="0"/>
          </a:p>
          <a:p>
            <a:pPr lvl="1"/>
            <a:r>
              <a:rPr lang="zh-CN" altLang="en-US" dirty="0"/>
              <a:t>将服务发现与治理功能下沉到</a:t>
            </a:r>
            <a:r>
              <a:rPr lang="en-US" altLang="zh-CN" dirty="0"/>
              <a:t>Sidecar</a:t>
            </a:r>
            <a:r>
              <a:rPr lang="zh-CN" altLang="en-US" dirty="0"/>
              <a:t>代理上。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Cluster</a:t>
            </a:r>
            <a:r>
              <a:rPr lang="zh-CN" altLang="en-US" dirty="0"/>
              <a:t>（服务集群）和</a:t>
            </a:r>
            <a:r>
              <a:rPr lang="en-US" altLang="zh-CN" dirty="0"/>
              <a:t>Endpoint</a:t>
            </a:r>
            <a:r>
              <a:rPr lang="zh-CN" altLang="en-US" dirty="0"/>
              <a:t>（节点）上对服务间通信流量的管控。</a:t>
            </a:r>
            <a:endParaRPr lang="en-US" altLang="zh-CN" dirty="0"/>
          </a:p>
          <a:p>
            <a:pPr lvl="1"/>
            <a:r>
              <a:rPr lang="zh-CN" altLang="en-US" dirty="0"/>
              <a:t>注册和发现不与任何平台耦合。</a:t>
            </a:r>
            <a:endParaRPr lang="en-US" altLang="zh-CN" dirty="0"/>
          </a:p>
          <a:p>
            <a:pPr lvl="1"/>
            <a:r>
              <a:rPr lang="zh-CN" altLang="en-US" dirty="0"/>
              <a:t>实现全新语言无关的通信协议</a:t>
            </a:r>
            <a:r>
              <a:rPr lang="en-US" altLang="zh-CN" dirty="0"/>
              <a:t>Motan2</a:t>
            </a:r>
            <a:r>
              <a:rPr lang="zh-CN" altLang="en-US" dirty="0"/>
              <a:t>和跨语言友好的数据序列化协议</a:t>
            </a:r>
            <a:r>
              <a:rPr lang="en-US" altLang="zh-CN" dirty="0"/>
              <a:t>Simple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5244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9696-050B-4384-AF41-2025E25C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小游戏质量测试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5E108F-C21C-4D8E-8171-A512570B3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167"/>
            <a:ext cx="10515600" cy="4385569"/>
          </a:xfrm>
        </p:spPr>
        <p:txBody>
          <a:bodyPr>
            <a:normAutofit/>
          </a:bodyPr>
          <a:lstStyle/>
          <a:p>
            <a:r>
              <a:rPr lang="zh-CN" altLang="en-US" dirty="0"/>
              <a:t>小游戏是宿主容器（微信）上用</a:t>
            </a:r>
            <a:r>
              <a:rPr lang="en-US" altLang="zh-CN" dirty="0"/>
              <a:t>JS</a:t>
            </a:r>
            <a:r>
              <a:rPr lang="zh-CN" altLang="en-US" dirty="0"/>
              <a:t>跑的程序应用，因此，测试上的一些测试注意点都与此有或多或少的联系。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容器测试：</a:t>
            </a:r>
            <a:endParaRPr lang="en-US" altLang="zh-CN" dirty="0"/>
          </a:p>
          <a:p>
            <a:pPr lvl="1"/>
            <a:r>
              <a:rPr lang="zh-CN" altLang="en-US" dirty="0"/>
              <a:t>宿主容器触发更高权限事件（如语音通话），小游戏被切至后台，需要测试游戏是否会</a:t>
            </a:r>
            <a:r>
              <a:rPr lang="en-US" altLang="zh-CN" dirty="0"/>
              <a:t>crash</a:t>
            </a:r>
            <a:r>
              <a:rPr lang="zh-CN" altLang="en-US" dirty="0"/>
              <a:t>，数据是否被影响，能否重新进入游戏等。</a:t>
            </a:r>
            <a:endParaRPr lang="en-US" altLang="zh-CN" dirty="0"/>
          </a:p>
          <a:p>
            <a:pPr lvl="1"/>
            <a:r>
              <a:rPr lang="en-US" altLang="zh-CN" dirty="0"/>
              <a:t>App</a:t>
            </a:r>
            <a:r>
              <a:rPr lang="zh-CN" altLang="en-US" dirty="0"/>
              <a:t>和小游戏的数据互通。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553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3B1C-B201-40DD-AB56-9AAC29BB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内存测试：</a:t>
            </a:r>
            <a:endParaRPr lang="en-US" altLang="zh-C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72DCC-8EE4-422D-888E-ECE829454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81365" cy="953086"/>
          </a:xfrm>
        </p:spPr>
        <p:txBody>
          <a:bodyPr/>
          <a:lstStyle/>
          <a:p>
            <a:r>
              <a:rPr lang="zh-CN" altLang="en-US" dirty="0"/>
              <a:t>同一款小游戏在不同机型上的内存差异很大。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DA9E45-8C42-4739-B759-A5E2BF90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36" y="3278650"/>
            <a:ext cx="5545931" cy="315487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4EF448-1EF3-4BFE-B90C-1C6CB7DCFFC1}"/>
              </a:ext>
            </a:extLst>
          </p:cNvPr>
          <p:cNvSpPr txBox="1">
            <a:spLocks/>
          </p:cNvSpPr>
          <p:nvPr/>
        </p:nvSpPr>
        <p:spPr>
          <a:xfrm>
            <a:off x="6338689" y="1825624"/>
            <a:ext cx="5202282" cy="460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原因：</a:t>
            </a:r>
            <a:endParaRPr lang="en-US" altLang="zh-CN" dirty="0"/>
          </a:p>
          <a:p>
            <a:pPr lvl="1"/>
            <a:r>
              <a:rPr lang="zh-CN" altLang="en-US" dirty="0"/>
              <a:t>屏幕分辨率不同。</a:t>
            </a:r>
            <a:endParaRPr lang="en-US" altLang="zh-CN" dirty="0"/>
          </a:p>
          <a:p>
            <a:pPr lvl="1"/>
            <a:r>
              <a:rPr lang="zh-CN" altLang="en-US" dirty="0"/>
              <a:t>屏幕密度不同。</a:t>
            </a:r>
            <a:endParaRPr lang="en-US" altLang="zh-CN" dirty="0"/>
          </a:p>
          <a:p>
            <a:pPr lvl="1"/>
            <a:r>
              <a:rPr lang="zh-CN" altLang="en-US" dirty="0"/>
              <a:t>不同</a:t>
            </a:r>
            <a:r>
              <a:rPr lang="en-US" altLang="zh-CN" dirty="0"/>
              <a:t>GPU</a:t>
            </a:r>
            <a:r>
              <a:rPr lang="zh-CN" altLang="en-US" dirty="0"/>
              <a:t>芯片的内存策略不同。</a:t>
            </a:r>
            <a:endParaRPr lang="en-US" altLang="zh-CN" dirty="0"/>
          </a:p>
          <a:p>
            <a:r>
              <a:rPr lang="zh-CN" altLang="en-US" dirty="0"/>
              <a:t>优化方案：</a:t>
            </a:r>
            <a:endParaRPr lang="en-US" altLang="zh-CN" dirty="0"/>
          </a:p>
          <a:p>
            <a:pPr lvl="1"/>
            <a:r>
              <a:rPr lang="zh-CN" altLang="en-US" dirty="0"/>
              <a:t>资源压缩。</a:t>
            </a:r>
            <a:endParaRPr lang="en-US" altLang="zh-CN" dirty="0"/>
          </a:p>
          <a:p>
            <a:pPr lvl="1"/>
            <a:r>
              <a:rPr lang="zh-CN" altLang="en-US" dirty="0"/>
              <a:t>减少模型动画。</a:t>
            </a:r>
            <a:endParaRPr lang="en-US" altLang="zh-CN" dirty="0"/>
          </a:p>
          <a:p>
            <a:pPr lvl="1"/>
            <a:r>
              <a:rPr lang="zh-CN" altLang="en-US" dirty="0"/>
              <a:t>批渲染。</a:t>
            </a:r>
            <a:endParaRPr lang="en-US" altLang="zh-CN" dirty="0"/>
          </a:p>
          <a:p>
            <a:pPr lvl="1"/>
            <a:r>
              <a:rPr lang="zh-CN" altLang="en-US" dirty="0"/>
              <a:t>时间换空间（如场景切换通过</a:t>
            </a:r>
            <a:r>
              <a:rPr lang="en-US" altLang="zh-CN" dirty="0"/>
              <a:t>Loading</a:t>
            </a:r>
            <a:r>
              <a:rPr lang="zh-CN" altLang="en-US" dirty="0"/>
              <a:t>图来释放资源）。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446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A6E4-C95B-415F-B115-3E6AAED6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帧率测试：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0B4C-B41B-48A5-990D-B959E1319E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帧率不是越高体验就越好，稳定性才更重要。</a:t>
            </a:r>
            <a:endParaRPr lang="en-US" altLang="zh-CN" dirty="0"/>
          </a:p>
          <a:p>
            <a:r>
              <a:rPr lang="zh-CN" altLang="en-US" dirty="0"/>
              <a:t>由于小游戏是在宿主容器上跑的，用</a:t>
            </a:r>
            <a:r>
              <a:rPr lang="en-US" altLang="zh-CN" dirty="0"/>
              <a:t>app</a:t>
            </a:r>
            <a:r>
              <a:rPr lang="zh-CN" altLang="en-US" dirty="0"/>
              <a:t>获取帧率的方式会包含宿主容器的渲染数据，而且浏览器由于有对静态图的优化等，其绘帧是不连续的。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14B6C-8F3A-43FF-ABE9-FBF7207F0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7350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4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CA5A-9216-4841-87E8-83825C59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其他测试：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432AB-FFED-449C-AFA7-44B4D03D2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02101" y="1825625"/>
            <a:ext cx="2936289" cy="4351338"/>
          </a:xfrm>
        </p:spPr>
        <p:txBody>
          <a:bodyPr/>
          <a:lstStyle/>
          <a:p>
            <a:r>
              <a:rPr lang="zh-CN" altLang="en-US" dirty="0"/>
              <a:t>服务器性能：</a:t>
            </a:r>
            <a:endParaRPr lang="en-US" altLang="zh-CN" dirty="0"/>
          </a:p>
          <a:p>
            <a:pPr lvl="1"/>
            <a:r>
              <a:rPr lang="zh-CN" altLang="en-US" dirty="0"/>
              <a:t>压力测试。</a:t>
            </a:r>
            <a:endParaRPr lang="en-US" altLang="zh-CN" dirty="0"/>
          </a:p>
          <a:p>
            <a:pPr lvl="2"/>
            <a:r>
              <a:rPr lang="zh-CN" altLang="en-US" dirty="0"/>
              <a:t>承载玩家数。</a:t>
            </a:r>
            <a:endParaRPr lang="en-US" altLang="zh-CN" dirty="0"/>
          </a:p>
          <a:p>
            <a:pPr lvl="2"/>
            <a:r>
              <a:rPr lang="zh-CN" altLang="en-US" dirty="0"/>
              <a:t>实际协议比例。</a:t>
            </a:r>
            <a:endParaRPr lang="en-US" altLang="zh-CN" dirty="0"/>
          </a:p>
          <a:p>
            <a:pPr lvl="2"/>
            <a:r>
              <a:rPr lang="zh-CN" altLang="en-US" dirty="0"/>
              <a:t>阶梯式加压。</a:t>
            </a:r>
            <a:endParaRPr lang="en-US" altLang="zh-CN" dirty="0"/>
          </a:p>
          <a:p>
            <a:pPr lvl="2"/>
            <a:r>
              <a:rPr lang="zh-CN" altLang="en-US" dirty="0"/>
              <a:t>登录现象。</a:t>
            </a:r>
            <a:endParaRPr lang="en-US" altLang="zh-CN" dirty="0"/>
          </a:p>
          <a:p>
            <a:pPr lvl="1"/>
            <a:r>
              <a:rPr lang="zh-CN" altLang="en-US" dirty="0"/>
              <a:t>稳定性测试。</a:t>
            </a:r>
            <a:endParaRPr lang="en-US" altLang="zh-CN" dirty="0"/>
          </a:p>
          <a:p>
            <a:pPr lvl="2"/>
            <a:r>
              <a:rPr lang="zh-CN" altLang="en-US" dirty="0"/>
              <a:t>无宕机、</a:t>
            </a:r>
            <a:r>
              <a:rPr lang="en-US" altLang="zh-CN" dirty="0"/>
              <a:t>crash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en-US" altLang="zh-CN" dirty="0"/>
              <a:t>12</a:t>
            </a:r>
            <a:r>
              <a:rPr lang="zh-CN" altLang="en-US" dirty="0"/>
              <a:t>小时运行无内存泄漏。</a:t>
            </a:r>
            <a:endParaRPr lang="en-US" altLang="zh-CN" dirty="0"/>
          </a:p>
          <a:p>
            <a:pPr lvl="2"/>
            <a:r>
              <a:rPr lang="zh-CN" altLang="en-US" dirty="0"/>
              <a:t>整机</a:t>
            </a:r>
            <a:r>
              <a:rPr lang="en-US" altLang="zh-CN" dirty="0"/>
              <a:t>CPU</a:t>
            </a:r>
            <a:r>
              <a:rPr lang="zh-CN" altLang="en-US" dirty="0"/>
              <a:t>占用不超过</a:t>
            </a:r>
            <a:r>
              <a:rPr lang="en-US" altLang="zh-CN" dirty="0"/>
              <a:t>70%</a:t>
            </a:r>
            <a:r>
              <a:rPr lang="zh-CN" altLang="en-US" dirty="0"/>
              <a:t>。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20A425-E1C6-4A8D-AFCF-565A5FE32375}"/>
              </a:ext>
            </a:extLst>
          </p:cNvPr>
          <p:cNvSpPr txBox="1">
            <a:spLocks/>
          </p:cNvSpPr>
          <p:nvPr/>
        </p:nvSpPr>
        <p:spPr>
          <a:xfrm>
            <a:off x="4295682" y="1825625"/>
            <a:ext cx="32174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弱网测试：</a:t>
            </a:r>
            <a:endParaRPr lang="en-US" altLang="zh-CN" dirty="0"/>
          </a:p>
          <a:p>
            <a:pPr lvl="1"/>
            <a:r>
              <a:rPr lang="zh-CN" altLang="en-US" dirty="0"/>
              <a:t>请求超时。</a:t>
            </a:r>
            <a:endParaRPr lang="en-US" altLang="zh-CN" dirty="0"/>
          </a:p>
          <a:p>
            <a:pPr lvl="1"/>
            <a:r>
              <a:rPr lang="zh-CN" altLang="en-US" dirty="0"/>
              <a:t>弱网模拟。</a:t>
            </a:r>
            <a:endParaRPr lang="en-US" altLang="zh-CN" dirty="0"/>
          </a:p>
          <a:p>
            <a:pPr lvl="1"/>
            <a:r>
              <a:rPr lang="zh-CN" altLang="en-US" dirty="0"/>
              <a:t>支付测试。</a:t>
            </a:r>
            <a:endParaRPr lang="en-US" altLang="zh-CN" dirty="0"/>
          </a:p>
          <a:p>
            <a:pPr lvl="1"/>
            <a:r>
              <a:rPr lang="zh-CN" altLang="en-US" dirty="0"/>
              <a:t>物品购买、消耗。</a:t>
            </a:r>
            <a:endParaRPr lang="en-US" altLang="zh-CN" dirty="0"/>
          </a:p>
          <a:p>
            <a:pPr lvl="1"/>
            <a:r>
              <a:rPr lang="zh-CN" altLang="en-US" dirty="0"/>
              <a:t>核心玩法。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EF83C-DB2A-46A2-823E-37F9DD6118C1}"/>
              </a:ext>
            </a:extLst>
          </p:cNvPr>
          <p:cNvCxnSpPr/>
          <p:nvPr/>
        </p:nvCxnSpPr>
        <p:spPr>
          <a:xfrm>
            <a:off x="3852909" y="1606858"/>
            <a:ext cx="0" cy="42790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5DABF7-7374-4F48-A9F8-A759F7963043}"/>
              </a:ext>
            </a:extLst>
          </p:cNvPr>
          <p:cNvSpPr txBox="1">
            <a:spLocks/>
          </p:cNvSpPr>
          <p:nvPr/>
        </p:nvSpPr>
        <p:spPr>
          <a:xfrm>
            <a:off x="685800" y="1825625"/>
            <a:ext cx="31034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适配兼容：</a:t>
            </a:r>
            <a:endParaRPr lang="en-US" altLang="zh-CN" dirty="0"/>
          </a:p>
          <a:p>
            <a:pPr lvl="1"/>
            <a:r>
              <a:rPr lang="zh-CN" altLang="en-US" dirty="0"/>
              <a:t>机型适配。</a:t>
            </a:r>
            <a:endParaRPr lang="en-US" altLang="zh-CN" dirty="0"/>
          </a:p>
          <a:p>
            <a:pPr lvl="1"/>
            <a:r>
              <a:rPr lang="zh-CN" altLang="en-US" dirty="0"/>
              <a:t>浏览器内核适配。</a:t>
            </a:r>
            <a:endParaRPr lang="en-US" altLang="zh-CN" dirty="0"/>
          </a:p>
          <a:p>
            <a:pPr lvl="1"/>
            <a:r>
              <a:rPr lang="zh-CN" altLang="en-US" dirty="0"/>
              <a:t>微信版本适配。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2FF049-0137-4A47-9E41-5C95C1C2A941}"/>
              </a:ext>
            </a:extLst>
          </p:cNvPr>
          <p:cNvCxnSpPr/>
          <p:nvPr/>
        </p:nvCxnSpPr>
        <p:spPr>
          <a:xfrm>
            <a:off x="7829163" y="1606857"/>
            <a:ext cx="0" cy="42790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3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7FF2-9D27-4C6F-81FC-9579A06C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基于 </a:t>
            </a:r>
            <a:r>
              <a:rPr lang="en-US" altLang="zh-CN" b="1" dirty="0"/>
              <a:t>C++ </a:t>
            </a:r>
            <a:r>
              <a:rPr lang="zh-CN" altLang="en-US" b="1" dirty="0"/>
              <a:t>构建微信客户端跨平台开发框架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34BE3-1273-4680-B3E2-A0DBAA65A8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苹果和安卓两套实现不一致，对结果不好把控，改动也难以统一。</a:t>
            </a:r>
            <a:endParaRPr lang="en-US" altLang="zh-CN" dirty="0"/>
          </a:p>
          <a:p>
            <a:r>
              <a:rPr lang="zh-CN" altLang="en-US" dirty="0"/>
              <a:t>通过统一对外接口的方式，对</a:t>
            </a:r>
            <a:r>
              <a:rPr lang="en-US" altLang="zh-CN" dirty="0"/>
              <a:t>OC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隐藏内部实现，让苹果和安卓的使用功能一致的接口，减少开发差异。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shared_ptr</a:t>
            </a:r>
            <a:r>
              <a:rPr lang="zh-CN" altLang="en-US" dirty="0"/>
              <a:t>来维护实例对象，避免多次施放。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FE8A13-A4C2-4301-9D01-AEF0B649AB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43130"/>
            <a:ext cx="5334000" cy="3725902"/>
          </a:xfrm>
        </p:spPr>
      </p:pic>
    </p:spTree>
    <p:extLst>
      <p:ext uri="{BB962C8B-B14F-4D97-AF65-F5344CB8AC3E}">
        <p14:creationId xmlns:p14="http://schemas.microsoft.com/office/powerpoint/2010/main" val="57205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637BFD-7443-440A-AC9B-5DCA23B9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代码生成器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9423D-12F2-4D66-8F57-C0D59E4D9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en-US" altLang="zh-CN" dirty="0"/>
              <a:t>IDL</a:t>
            </a:r>
            <a:r>
              <a:rPr lang="zh-CN" altLang="en-US" dirty="0"/>
              <a:t>（</a:t>
            </a:r>
            <a:r>
              <a:rPr lang="en-US" altLang="zh-CN" dirty="0"/>
              <a:t>Interface Definition Language</a:t>
            </a:r>
            <a:r>
              <a:rPr lang="zh-CN" altLang="en-US" dirty="0"/>
              <a:t>接口描述语言）</a:t>
            </a:r>
            <a:endParaRPr lang="en-US" altLang="zh-CN" dirty="0"/>
          </a:p>
          <a:p>
            <a:pPr lvl="1"/>
            <a:r>
              <a:rPr lang="zh-CN" altLang="en-US" dirty="0"/>
              <a:t>定义一个对象。</a:t>
            </a:r>
            <a:endParaRPr lang="en-US" altLang="zh-CN" dirty="0"/>
          </a:p>
          <a:p>
            <a:pPr lvl="1"/>
            <a:r>
              <a:rPr lang="zh-CN" altLang="en-US" dirty="0"/>
              <a:t>区分对象的类型。</a:t>
            </a:r>
            <a:endParaRPr lang="en-US" altLang="zh-CN" dirty="0"/>
          </a:p>
          <a:p>
            <a:pPr lvl="1"/>
            <a:r>
              <a:rPr lang="zh-CN" altLang="en-US" dirty="0"/>
              <a:t>支持在对象里定义方法。</a:t>
            </a:r>
            <a:endParaRPr lang="en-US" altLang="zh-CN" dirty="0"/>
          </a:p>
          <a:p>
            <a:pPr lvl="1"/>
            <a:r>
              <a:rPr lang="zh-CN" altLang="en-US" dirty="0"/>
              <a:t>支持基本的数据类型。</a:t>
            </a:r>
            <a:endParaRPr lang="en-US" altLang="zh-CN" dirty="0"/>
          </a:p>
          <a:p>
            <a:pPr lvl="1"/>
            <a:r>
              <a:rPr lang="zh-CN" altLang="en-US" dirty="0"/>
              <a:t>支持描述继承关系。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3071BA9F-D7A2-43CB-B2D4-2345A8D58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57515"/>
            <a:ext cx="5181600" cy="36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118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792</TotalTime>
  <Words>760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Service Mesh</vt:lpstr>
      <vt:lpstr>新浪微博的Motan RPC</vt:lpstr>
      <vt:lpstr>WeiboMesh</vt:lpstr>
      <vt:lpstr>小游戏质量测试</vt:lpstr>
      <vt:lpstr>内存测试：</vt:lpstr>
      <vt:lpstr>帧率测试：</vt:lpstr>
      <vt:lpstr>其他测试：</vt:lpstr>
      <vt:lpstr>基于 C++ 构建微信客户端跨平台开发框架</vt:lpstr>
      <vt:lpstr>代码生成器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数字化转型</dc:title>
  <dc:creator>马鹿 森宫</dc:creator>
  <cp:lastModifiedBy>马鹿 森宫</cp:lastModifiedBy>
  <cp:revision>41</cp:revision>
  <dcterms:created xsi:type="dcterms:W3CDTF">2019-06-01T06:05:31Z</dcterms:created>
  <dcterms:modified xsi:type="dcterms:W3CDTF">2019-06-02T06:57:10Z</dcterms:modified>
</cp:coreProperties>
</file>