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ff2b6a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ff2b6a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53a66af2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53a66af2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36be71c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36be71c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ec4f9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ec4f9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4a9a297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4a9a297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366477c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366477c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4dac477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4dac477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366477c6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366477c6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4dac477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4dac477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53a66af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53a66af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ff2b6ac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ff2b6ac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qiita.com/jamjamjam/items/e066b8c7bc85487c0785"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1A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0" y="744575"/>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ja" sz="4700">
                <a:solidFill>
                  <a:schemeClr val="lt1"/>
                </a:solidFill>
              </a:rPr>
              <a:t>JOI 2019/2020 一次予選 (第2回)</a:t>
            </a:r>
            <a:r>
              <a:rPr b="1" lang="ja" sz="5000">
                <a:solidFill>
                  <a:schemeClr val="lt1"/>
                </a:solidFill>
              </a:rPr>
              <a:t> </a:t>
            </a:r>
            <a:endParaRPr b="1" sz="4800">
              <a:solidFill>
                <a:schemeClr val="lt1"/>
              </a:solidFill>
            </a:endParaRPr>
          </a:p>
        </p:txBody>
      </p:sp>
      <p:sp>
        <p:nvSpPr>
          <p:cNvPr id="55" name="Google Shape;55;p13"/>
          <p:cNvSpPr txBox="1"/>
          <p:nvPr>
            <p:ph idx="1" type="subTitle"/>
          </p:nvPr>
        </p:nvSpPr>
        <p:spPr>
          <a:xfrm>
            <a:off x="0" y="2834125"/>
            <a:ext cx="91440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solidFill>
                  <a:schemeClr val="lt1"/>
                </a:solidFill>
              </a:rPr>
              <a:t>森義</a:t>
            </a:r>
            <a:r>
              <a:rPr lang="ja">
                <a:solidFill>
                  <a:schemeClr val="lt1"/>
                </a:solidFill>
              </a:rPr>
              <a:t>遠</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4" name="Shape 114"/>
        <p:cNvGrpSpPr/>
        <p:nvPr/>
      </p:nvGrpSpPr>
      <p:grpSpPr>
        <a:xfrm>
          <a:off x="0" y="0"/>
          <a:ext cx="0" cy="0"/>
          <a:chOff x="0" y="0"/>
          <a:chExt cx="0" cy="0"/>
        </a:xfrm>
      </p:grpSpPr>
      <p:sp>
        <p:nvSpPr>
          <p:cNvPr id="115" name="Google Shape;115;p22"/>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B</a:t>
            </a:r>
            <a:r>
              <a:rPr b="1" lang="ja" sz="2700">
                <a:solidFill>
                  <a:srgbClr val="FFFFFF"/>
                </a:solidFill>
              </a:rPr>
              <a:t>問題</a:t>
            </a:r>
            <a:endParaRPr b="1" sz="2700">
              <a:solidFill>
                <a:srgbClr val="FFFFFF"/>
              </a:solidFill>
            </a:endParaRPr>
          </a:p>
        </p:txBody>
      </p:sp>
      <p:sp>
        <p:nvSpPr>
          <p:cNvPr id="116" name="Google Shape;116;p22"/>
          <p:cNvSpPr txBox="1"/>
          <p:nvPr/>
        </p:nvSpPr>
        <p:spPr>
          <a:xfrm>
            <a:off x="60275" y="703175"/>
            <a:ext cx="9001200" cy="236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ところで、反転させるのはA文字目からB文字目なのにスライスの範囲は</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S[A - 1:B]となっています。A - 1となっているのはなぜなのでしょうか</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これは、スライスは</a:t>
            </a:r>
            <a:r>
              <a:rPr b="1" lang="ja" sz="2100">
                <a:solidFill>
                  <a:srgbClr val="0091A7"/>
                </a:solidFill>
              </a:rPr>
              <a:t>インデックス(0から数える)</a:t>
            </a:r>
            <a:r>
              <a:rPr lang="ja" sz="2100">
                <a:solidFill>
                  <a:schemeClr val="dk1"/>
                </a:solidFill>
              </a:rPr>
              <a:t>で指定するのに対し、反転させる範囲は</a:t>
            </a:r>
            <a:r>
              <a:rPr b="1" lang="ja" sz="2100">
                <a:solidFill>
                  <a:srgbClr val="0091A7"/>
                </a:solidFill>
              </a:rPr>
              <a:t>文字数(1から数える)</a:t>
            </a:r>
            <a:r>
              <a:rPr lang="ja" sz="2100">
                <a:solidFill>
                  <a:schemeClr val="dk1"/>
                </a:solidFill>
              </a:rPr>
              <a:t>で指定されているからです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前にこの問題を解いたときに</a:t>
            </a:r>
            <a:r>
              <a:rPr b="1" lang="ja" sz="2100">
                <a:solidFill>
                  <a:srgbClr val="DA9400"/>
                </a:solidFill>
              </a:rPr>
              <a:t>僕もこれでやらかした</a:t>
            </a:r>
            <a:r>
              <a:rPr lang="ja" sz="2100">
                <a:solidFill>
                  <a:schemeClr val="dk1"/>
                </a:solidFill>
              </a:rPr>
              <a:t>ので、皆さんも気を付けてください</a:t>
            </a: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0" name="Shape 120"/>
        <p:cNvGrpSpPr/>
        <p:nvPr/>
      </p:nvGrpSpPr>
      <p:grpSpPr>
        <a:xfrm>
          <a:off x="0" y="0"/>
          <a:ext cx="0" cy="0"/>
          <a:chOff x="0" y="0"/>
          <a:chExt cx="0" cy="0"/>
        </a:xfrm>
      </p:grpSpPr>
      <p:sp>
        <p:nvSpPr>
          <p:cNvPr id="121" name="Google Shape;121;p23"/>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B</a:t>
            </a:r>
            <a:r>
              <a:rPr b="1" lang="ja" sz="2700">
                <a:solidFill>
                  <a:srgbClr val="FFFFFF"/>
                </a:solidFill>
              </a:rPr>
              <a:t>問題</a:t>
            </a:r>
            <a:endParaRPr b="1" sz="2700">
              <a:solidFill>
                <a:srgbClr val="FFFFFF"/>
              </a:solidFill>
            </a:endParaRPr>
          </a:p>
        </p:txBody>
      </p:sp>
      <p:sp>
        <p:nvSpPr>
          <p:cNvPr id="122" name="Google Shape;122;p23"/>
          <p:cNvSpPr txBox="1"/>
          <p:nvPr/>
        </p:nvSpPr>
        <p:spPr>
          <a:xfrm>
            <a:off x="60275" y="703175"/>
            <a:ext cx="9001200" cy="27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最後に反転した文字列とそれ以外の外側の部分をくっつけます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文字列は+でくっつけることができるのでこのようになります↓</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S[:A - 1]が前半部分、reversed_sが反転させた部分、S[B:]が後半部分なのでそれをくっつけてプリントしています。よってプログラム全体はこうなります</a:t>
            </a:r>
            <a:endParaRPr sz="2100">
              <a:solidFill>
                <a:schemeClr val="dk1"/>
              </a:solidFill>
            </a:endParaRPr>
          </a:p>
        </p:txBody>
      </p:sp>
      <p:pic>
        <p:nvPicPr>
          <p:cNvPr id="123" name="Google Shape;123;p23"/>
          <p:cNvPicPr preferRelativeResize="0"/>
          <p:nvPr/>
        </p:nvPicPr>
        <p:blipFill>
          <a:blip r:embed="rId3">
            <a:alphaModFix/>
          </a:blip>
          <a:stretch>
            <a:fillRect/>
          </a:stretch>
        </p:blipFill>
        <p:spPr>
          <a:xfrm>
            <a:off x="300925" y="1544325"/>
            <a:ext cx="8519904" cy="622800"/>
          </a:xfrm>
          <a:prstGeom prst="rect">
            <a:avLst/>
          </a:prstGeom>
          <a:noFill/>
          <a:ln>
            <a:noFill/>
          </a:ln>
        </p:spPr>
      </p:pic>
      <p:pic>
        <p:nvPicPr>
          <p:cNvPr id="124" name="Google Shape;124;p23"/>
          <p:cNvPicPr preferRelativeResize="0"/>
          <p:nvPr/>
        </p:nvPicPr>
        <p:blipFill>
          <a:blip r:embed="rId4">
            <a:alphaModFix/>
          </a:blip>
          <a:stretch>
            <a:fillRect/>
          </a:stretch>
        </p:blipFill>
        <p:spPr>
          <a:xfrm>
            <a:off x="1337800" y="3001275"/>
            <a:ext cx="4127175" cy="199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8" name="Shape 128"/>
        <p:cNvGrpSpPr/>
        <p:nvPr/>
      </p:nvGrpSpPr>
      <p:grpSpPr>
        <a:xfrm>
          <a:off x="0" y="0"/>
          <a:ext cx="0" cy="0"/>
          <a:chOff x="0" y="0"/>
          <a:chExt cx="0" cy="0"/>
        </a:xfrm>
      </p:grpSpPr>
      <p:sp>
        <p:nvSpPr>
          <p:cNvPr id="129" name="Google Shape;129;p24"/>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C問題</a:t>
            </a:r>
            <a:endParaRPr b="1" sz="2700">
              <a:solidFill>
                <a:srgbClr val="FFFFFF"/>
              </a:solidFill>
            </a:endParaRPr>
          </a:p>
        </p:txBody>
      </p:sp>
      <p:sp>
        <p:nvSpPr>
          <p:cNvPr id="130" name="Google Shape;130;p24"/>
          <p:cNvSpPr txBox="1"/>
          <p:nvPr/>
        </p:nvSpPr>
        <p:spPr>
          <a:xfrm>
            <a:off x="60275" y="703175"/>
            <a:ext cx="9001200" cy="125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ちょっと僕の時間がなくて突貫工事になってしまったのでC問題がないのと内容が少し適当になっています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いずれ続きは作りますが今はここまでしかできてないです</a:t>
            </a:r>
            <a:endParaRPr sz="2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お願い</a:t>
            </a:r>
            <a:endParaRPr b="1" sz="2700">
              <a:solidFill>
                <a:srgbClr val="FFFFFF"/>
              </a:solidFill>
            </a:endParaRPr>
          </a:p>
        </p:txBody>
      </p:sp>
      <p:sp>
        <p:nvSpPr>
          <p:cNvPr id="61" name="Google Shape;61;p14"/>
          <p:cNvSpPr txBox="1"/>
          <p:nvPr/>
        </p:nvSpPr>
        <p:spPr>
          <a:xfrm>
            <a:off x="60275" y="703175"/>
            <a:ext cx="90012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2000"/>
              <a:t>問題に別解があれば勝手にスライドを増やして別解の解説も作ってください</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A問題</a:t>
            </a:r>
            <a:endParaRPr b="1" sz="2700">
              <a:solidFill>
                <a:srgbClr val="FFFFFF"/>
              </a:solidFill>
            </a:endParaRPr>
          </a:p>
        </p:txBody>
      </p:sp>
      <p:sp>
        <p:nvSpPr>
          <p:cNvPr id="67" name="Google Shape;67;p15"/>
          <p:cNvSpPr txBox="1"/>
          <p:nvPr/>
        </p:nvSpPr>
        <p:spPr>
          <a:xfrm>
            <a:off x="60275" y="703175"/>
            <a:ext cx="9001200" cy="385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t>テストを3回受けて、その点数がA,B,Cで表されているので、そのうち点数が高いほうから2つの結果を足した物を答えてください、という問題です。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例えば、入力例1のように70 80 90だった場合、点数が高い80と90を足して170が答えとなります。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今回はいつものサイト</a:t>
            </a:r>
            <a:r>
              <a:rPr lang="ja" sz="1800" u="sng">
                <a:solidFill>
                  <a:schemeClr val="accent5"/>
                </a:solidFill>
                <a:hlinkClick r:id="rId3">
                  <a:extLst>
                    <a:ext uri="{A12FA001-AC4F-418D-AE19-62706E023703}">
                      <ahyp:hlinkClr val="tx"/>
                    </a:ext>
                  </a:extLst>
                </a:hlinkClick>
              </a:rPr>
              <a:t>初心者向けAtcoder標準入力セット(Python)</a:t>
            </a:r>
            <a:r>
              <a:rPr lang="ja" sz="2100">
                <a:solidFill>
                  <a:schemeClr val="dk1"/>
                </a:solidFill>
              </a:rPr>
              <a:t>から、入力をlistで取得するパターンを使います。</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リストではなくA,B,C3つの変数それぞれに</a:t>
            </a:r>
            <a:endParaRPr sz="2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ja" sz="2100">
                <a:solidFill>
                  <a:schemeClr val="dk1"/>
                </a:solidFill>
              </a:rPr>
              <a:t>数字を入れてもよいのですが、今回はリストのみで使えるmin関数という物を使いたいのでこうしています。</a:t>
            </a:r>
            <a:endParaRPr sz="2100">
              <a:solidFill>
                <a:schemeClr val="dk1"/>
              </a:solidFill>
            </a:endParaRPr>
          </a:p>
        </p:txBody>
      </p:sp>
      <p:pic>
        <p:nvPicPr>
          <p:cNvPr id="68" name="Google Shape;68;p15"/>
          <p:cNvPicPr preferRelativeResize="0"/>
          <p:nvPr/>
        </p:nvPicPr>
        <p:blipFill>
          <a:blip r:embed="rId4">
            <a:alphaModFix/>
          </a:blip>
          <a:stretch>
            <a:fillRect/>
          </a:stretch>
        </p:blipFill>
        <p:spPr>
          <a:xfrm>
            <a:off x="5315975" y="3018500"/>
            <a:ext cx="3514725" cy="64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2" name="Shape 72"/>
        <p:cNvGrpSpPr/>
        <p:nvPr/>
      </p:nvGrpSpPr>
      <p:grpSpPr>
        <a:xfrm>
          <a:off x="0" y="0"/>
          <a:ext cx="0" cy="0"/>
          <a:chOff x="0" y="0"/>
          <a:chExt cx="0" cy="0"/>
        </a:xfrm>
      </p:grpSpPr>
      <p:sp>
        <p:nvSpPr>
          <p:cNvPr id="73" name="Google Shape;73;p16"/>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A問題</a:t>
            </a:r>
            <a:endParaRPr b="1" sz="2700">
              <a:solidFill>
                <a:srgbClr val="FFFFFF"/>
              </a:solidFill>
            </a:endParaRPr>
          </a:p>
        </p:txBody>
      </p:sp>
      <p:sp>
        <p:nvSpPr>
          <p:cNvPr id="74" name="Google Shape;74;p16"/>
          <p:cNvSpPr txBox="1"/>
          <p:nvPr/>
        </p:nvSpPr>
        <p:spPr>
          <a:xfrm>
            <a:off x="71400" y="622800"/>
            <a:ext cx="9001200" cy="45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まずどのように答えを求めるのか考えてみましょう。</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今回は入力をリストに入れるので、リストの中身を大きい順にソート（並べ替え）してインデックス0と1を足す（1）、まず全ての数字を足して最後に1番小さい数字を引き算する（2</a:t>
            </a:r>
            <a:r>
              <a:rPr lang="ja" sz="2100">
                <a:solidFill>
                  <a:schemeClr val="dk1"/>
                </a:solidFill>
              </a:rPr>
              <a:t>）、</a:t>
            </a:r>
            <a:r>
              <a:rPr lang="ja" sz="2100">
                <a:solidFill>
                  <a:schemeClr val="dk1"/>
                </a:solidFill>
              </a:rPr>
              <a:t>など様々な方法が考えられます。今回は(2)の考え方で解説します</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（1）　　　　　　　　　　　　　　（2）</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[70, 80, 90]　　　　　　　　　　　　70 + 80 + 90 = 240</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        ↓ </a:t>
            </a:r>
            <a:r>
              <a:rPr lang="ja" sz="900">
                <a:solidFill>
                  <a:schemeClr val="dk1"/>
                </a:solidFill>
              </a:rPr>
              <a:t>(大きい順に並べ替え)</a:t>
            </a:r>
            <a:r>
              <a:rPr lang="ja" sz="2100">
                <a:solidFill>
                  <a:schemeClr val="dk1"/>
                </a:solidFill>
              </a:rPr>
              <a:t>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[90, 80, 70]</a:t>
            </a:r>
            <a:r>
              <a:rPr lang="ja" sz="2100">
                <a:solidFill>
                  <a:schemeClr val="dk1"/>
                </a:solidFill>
              </a:rPr>
              <a:t>　　　　　　　　　　　　   240 - 70 = </a:t>
            </a:r>
            <a:r>
              <a:rPr lang="ja" sz="2100">
                <a:solidFill>
                  <a:srgbClr val="DA9400"/>
                </a:solidFill>
              </a:rPr>
              <a:t>170</a:t>
            </a:r>
            <a:endParaRPr sz="2100">
              <a:solidFill>
                <a:srgbClr val="DA9400"/>
              </a:solidFill>
            </a:endParaRPr>
          </a:p>
          <a:p>
            <a:pPr indent="0" lvl="0" marL="0" rtl="0" algn="l">
              <a:lnSpc>
                <a:spcPct val="115000"/>
              </a:lnSpc>
              <a:spcBef>
                <a:spcPts val="0"/>
              </a:spcBef>
              <a:spcAft>
                <a:spcPts val="0"/>
              </a:spcAft>
              <a:buNone/>
            </a:pPr>
            <a:r>
              <a:rPr lang="ja" sz="2100">
                <a:solidFill>
                  <a:schemeClr val="dk1"/>
                </a:solidFill>
              </a:rPr>
              <a:t>　 </a:t>
            </a:r>
            <a:r>
              <a:rPr lang="ja" sz="2100">
                <a:solidFill>
                  <a:srgbClr val="0091A7"/>
                </a:solidFill>
              </a:rPr>
              <a:t>↓</a:t>
            </a:r>
            <a:endParaRPr sz="2100">
              <a:solidFill>
                <a:srgbClr val="0091A7"/>
              </a:solidFill>
            </a:endParaRPr>
          </a:p>
          <a:p>
            <a:pPr indent="0" lvl="0" marL="0" rtl="0" algn="l">
              <a:lnSpc>
                <a:spcPct val="115000"/>
              </a:lnSpc>
              <a:spcBef>
                <a:spcPts val="0"/>
              </a:spcBef>
              <a:spcAft>
                <a:spcPts val="0"/>
              </a:spcAft>
              <a:buNone/>
            </a:pPr>
            <a:r>
              <a:rPr lang="ja" sz="2100">
                <a:solidFill>
                  <a:schemeClr val="dk1"/>
                </a:solidFill>
              </a:rPr>
              <a:t>90 + 80 = </a:t>
            </a:r>
            <a:r>
              <a:rPr lang="ja" sz="2100">
                <a:solidFill>
                  <a:srgbClr val="DA9400"/>
                </a:solidFill>
              </a:rPr>
              <a:t>170</a:t>
            </a:r>
            <a:endParaRPr sz="2100">
              <a:solidFill>
                <a:srgbClr val="DA9400"/>
              </a:solidFill>
            </a:endParaRPr>
          </a:p>
        </p:txBody>
      </p:sp>
      <p:sp>
        <p:nvSpPr>
          <p:cNvPr id="75" name="Google Shape;75;p16"/>
          <p:cNvSpPr/>
          <p:nvPr/>
        </p:nvSpPr>
        <p:spPr>
          <a:xfrm>
            <a:off x="130600" y="4038450"/>
            <a:ext cx="934200" cy="361500"/>
          </a:xfrm>
          <a:prstGeom prst="rect">
            <a:avLst/>
          </a:prstGeom>
          <a:noFill/>
          <a:ln cap="flat" cmpd="sng" w="38100">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7"/>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A問題</a:t>
            </a:r>
            <a:endParaRPr b="1" sz="2700">
              <a:solidFill>
                <a:srgbClr val="FFFFFF"/>
              </a:solidFill>
            </a:endParaRPr>
          </a:p>
        </p:txBody>
      </p:sp>
      <p:sp>
        <p:nvSpPr>
          <p:cNvPr id="81" name="Google Shape;81;p17"/>
          <p:cNvSpPr txBox="1"/>
          <p:nvPr/>
        </p:nvSpPr>
        <p:spPr>
          <a:xfrm>
            <a:off x="60275" y="703175"/>
            <a:ext cx="9001200" cy="31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実際にプログラムを書いていきましょう</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まず1行目は　ABC = list(map(int, input().split()))　として入力をABCという変数に入れます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答えはABC全ての数字を足して、そこから一番小さい数字を引くだけなので、リストの数字をすべて足すsum関数とリストの中の一番小さい数字を返すmin関数を使い</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print(</a:t>
            </a:r>
            <a:r>
              <a:rPr b="1" lang="ja" sz="2100">
                <a:solidFill>
                  <a:srgbClr val="0091A7"/>
                </a:solidFill>
              </a:rPr>
              <a:t>sum(ABC)</a:t>
            </a:r>
            <a:r>
              <a:rPr lang="ja" sz="2100">
                <a:solidFill>
                  <a:schemeClr val="dk1"/>
                </a:solidFill>
              </a:rPr>
              <a:t> - </a:t>
            </a:r>
            <a:r>
              <a:rPr b="1" lang="ja" sz="2100">
                <a:solidFill>
                  <a:srgbClr val="0091A7"/>
                </a:solidFill>
              </a:rPr>
              <a:t>min(ABC)</a:t>
            </a:r>
            <a:r>
              <a:rPr lang="ja" sz="2100">
                <a:solidFill>
                  <a:schemeClr val="dk1"/>
                </a:solidFill>
              </a:rPr>
              <a:t>)</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とします。よって答えは下のようになります</a:t>
            </a:r>
            <a:endParaRPr sz="2100">
              <a:solidFill>
                <a:schemeClr val="dk1"/>
              </a:solidFill>
            </a:endParaRPr>
          </a:p>
        </p:txBody>
      </p:sp>
      <p:pic>
        <p:nvPicPr>
          <p:cNvPr id="82" name="Google Shape;82;p17"/>
          <p:cNvPicPr preferRelativeResize="0"/>
          <p:nvPr/>
        </p:nvPicPr>
        <p:blipFill>
          <a:blip r:embed="rId3">
            <a:alphaModFix/>
          </a:blip>
          <a:stretch>
            <a:fillRect/>
          </a:stretch>
        </p:blipFill>
        <p:spPr>
          <a:xfrm>
            <a:off x="2132488" y="3893650"/>
            <a:ext cx="4879325" cy="105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6" name="Shape 86"/>
        <p:cNvGrpSpPr/>
        <p:nvPr/>
      </p:nvGrpSpPr>
      <p:grpSpPr>
        <a:xfrm>
          <a:off x="0" y="0"/>
          <a:ext cx="0" cy="0"/>
          <a:chOff x="0" y="0"/>
          <a:chExt cx="0" cy="0"/>
        </a:xfrm>
      </p:grpSpPr>
      <p:sp>
        <p:nvSpPr>
          <p:cNvPr id="87" name="Google Shape;87;p18"/>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2700">
                <a:solidFill>
                  <a:srgbClr val="FFFFFF"/>
                </a:solidFill>
              </a:rPr>
              <a:t> </a:t>
            </a:r>
            <a:r>
              <a:rPr b="1" lang="ja" sz="2700">
                <a:solidFill>
                  <a:srgbClr val="FFFFFF"/>
                </a:solidFill>
              </a:rPr>
              <a:t>A問題</a:t>
            </a:r>
            <a:r>
              <a:rPr b="1" lang="ja" sz="2700">
                <a:solidFill>
                  <a:srgbClr val="FFFFFF"/>
                </a:solidFill>
              </a:rPr>
              <a:t>別解</a:t>
            </a:r>
            <a:endParaRPr b="1" sz="2700">
              <a:solidFill>
                <a:srgbClr val="FFFFFF"/>
              </a:solidFill>
            </a:endParaRPr>
          </a:p>
        </p:txBody>
      </p:sp>
      <p:sp>
        <p:nvSpPr>
          <p:cNvPr id="88" name="Google Shape;88;p18"/>
          <p:cNvSpPr txBox="1"/>
          <p:nvPr/>
        </p:nvSpPr>
        <p:spPr>
          <a:xfrm>
            <a:off x="60275" y="703175"/>
            <a:ext cx="90012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ABCをソートしてからインデックス0と1を足す別解も書いておきます</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p:txBody>
      </p:sp>
      <p:pic>
        <p:nvPicPr>
          <p:cNvPr id="89" name="Google Shape;89;p18"/>
          <p:cNvPicPr preferRelativeResize="0"/>
          <p:nvPr/>
        </p:nvPicPr>
        <p:blipFill>
          <a:blip r:embed="rId3">
            <a:alphaModFix/>
          </a:blip>
          <a:stretch>
            <a:fillRect/>
          </a:stretch>
        </p:blipFill>
        <p:spPr>
          <a:xfrm>
            <a:off x="132325" y="1232900"/>
            <a:ext cx="8792999" cy="152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9"/>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B</a:t>
            </a:r>
            <a:r>
              <a:rPr b="1" lang="ja" sz="2700">
                <a:solidFill>
                  <a:srgbClr val="FFFFFF"/>
                </a:solidFill>
              </a:rPr>
              <a:t>問題</a:t>
            </a:r>
            <a:endParaRPr b="1" sz="2700">
              <a:solidFill>
                <a:srgbClr val="FFFFFF"/>
              </a:solidFill>
            </a:endParaRPr>
          </a:p>
        </p:txBody>
      </p:sp>
      <p:sp>
        <p:nvSpPr>
          <p:cNvPr id="95" name="Google Shape;95;p19"/>
          <p:cNvSpPr txBox="1"/>
          <p:nvPr/>
        </p:nvSpPr>
        <p:spPr>
          <a:xfrm>
            <a:off x="60275" y="703175"/>
            <a:ext cx="9001200" cy="311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文字数がNの文字列SとA,Bのの数字が与えられるので、SのA文字目からB文字目を反転させたものを答えるという問題です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つまりこういうことです↓</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入力例1の場合　N=10 A=3 B=7 S=JOIjoiJOIj</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JOIjoiJOIj</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       ↓</a:t>
            </a:r>
            <a:r>
              <a:rPr b="1" lang="ja" sz="1200">
                <a:solidFill>
                  <a:srgbClr val="0091A7"/>
                </a:solidFill>
              </a:rPr>
              <a:t>3文字目から7文字目を反転</a:t>
            </a:r>
            <a:endParaRPr b="1" sz="1200">
              <a:solidFill>
                <a:srgbClr val="0091A7"/>
              </a:solidFill>
            </a:endParaRPr>
          </a:p>
          <a:p>
            <a:pPr indent="0" lvl="0" marL="0" rtl="0" algn="l">
              <a:lnSpc>
                <a:spcPct val="115000"/>
              </a:lnSpc>
              <a:spcBef>
                <a:spcPts val="0"/>
              </a:spcBef>
              <a:spcAft>
                <a:spcPts val="0"/>
              </a:spcAft>
              <a:buNone/>
            </a:pPr>
            <a:r>
              <a:rPr lang="ja" sz="2100">
                <a:solidFill>
                  <a:schemeClr val="dk1"/>
                </a:solidFill>
              </a:rPr>
              <a:t>JOJiojIOIj←これが答え</a:t>
            </a:r>
            <a:endParaRPr sz="2100">
              <a:solidFill>
                <a:schemeClr val="dk1"/>
              </a:solidFill>
            </a:endParaRPr>
          </a:p>
        </p:txBody>
      </p:sp>
      <p:sp>
        <p:nvSpPr>
          <p:cNvPr id="96" name="Google Shape;96;p19"/>
          <p:cNvSpPr/>
          <p:nvPr/>
        </p:nvSpPr>
        <p:spPr>
          <a:xfrm>
            <a:off x="492225" y="2632025"/>
            <a:ext cx="492300" cy="341700"/>
          </a:xfrm>
          <a:prstGeom prst="rect">
            <a:avLst/>
          </a:prstGeom>
          <a:noFill/>
          <a:ln cap="flat" cmpd="sng" w="38100">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492225" y="3347000"/>
            <a:ext cx="492300" cy="341700"/>
          </a:xfrm>
          <a:prstGeom prst="rect">
            <a:avLst/>
          </a:prstGeom>
          <a:noFill/>
          <a:ln cap="flat" cmpd="sng" w="38100">
            <a:solidFill>
              <a:srgbClr val="0091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1" name="Shape 101"/>
        <p:cNvGrpSpPr/>
        <p:nvPr/>
      </p:nvGrpSpPr>
      <p:grpSpPr>
        <a:xfrm>
          <a:off x="0" y="0"/>
          <a:ext cx="0" cy="0"/>
          <a:chOff x="0" y="0"/>
          <a:chExt cx="0" cy="0"/>
        </a:xfrm>
      </p:grpSpPr>
      <p:sp>
        <p:nvSpPr>
          <p:cNvPr id="102" name="Google Shape;102;p20"/>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B</a:t>
            </a:r>
            <a:r>
              <a:rPr b="1" lang="ja" sz="2700">
                <a:solidFill>
                  <a:srgbClr val="FFFFFF"/>
                </a:solidFill>
              </a:rPr>
              <a:t>問題</a:t>
            </a:r>
            <a:endParaRPr b="1" sz="2700">
              <a:solidFill>
                <a:srgbClr val="FFFFFF"/>
              </a:solidFill>
            </a:endParaRPr>
          </a:p>
        </p:txBody>
      </p:sp>
      <p:sp>
        <p:nvSpPr>
          <p:cNvPr id="103" name="Google Shape;103;p20"/>
          <p:cNvSpPr txBox="1"/>
          <p:nvPr/>
        </p:nvSpPr>
        <p:spPr>
          <a:xfrm>
            <a:off x="60275" y="703175"/>
            <a:ext cx="90012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この問題を解くときに使うテクニックは「スライス」という物です。スライスは文字列やリストの指定した範囲を抜き出すものです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このようなものです</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 = “ABCDEFGHIJK”</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S[3:8] → “DEFGH” (インデックス3から</a:t>
            </a:r>
            <a:r>
              <a:rPr b="1" lang="ja" sz="2100">
                <a:solidFill>
                  <a:srgbClr val="0091A7"/>
                </a:solidFill>
              </a:rPr>
              <a:t>7</a:t>
            </a:r>
            <a:r>
              <a:rPr lang="ja" sz="2100">
                <a:solidFill>
                  <a:schemeClr val="dk1"/>
                </a:solidFill>
              </a:rPr>
              <a:t>の範囲)</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S[:3] → “ABC” (インデックス0から</a:t>
            </a:r>
            <a:r>
              <a:rPr b="1" lang="ja" sz="2100">
                <a:solidFill>
                  <a:srgbClr val="0091A7"/>
                </a:solidFill>
              </a:rPr>
              <a:t>2</a:t>
            </a:r>
            <a:r>
              <a:rPr lang="ja" sz="2100">
                <a:solidFill>
                  <a:schemeClr val="dk1"/>
                </a:solidFill>
              </a:rPr>
              <a:t>の範囲)</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S[8:] → “IJK” (インデックス8から最後までの範囲)</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スライスの注意点は、[A:B]と書いてもAからBまでではなく</a:t>
            </a:r>
            <a:r>
              <a:rPr b="1" lang="ja" sz="2100">
                <a:solidFill>
                  <a:srgbClr val="0091A7"/>
                </a:solidFill>
              </a:rPr>
              <a:t>B-1までしか抜き出されない</a:t>
            </a:r>
            <a:r>
              <a:rPr lang="ja" sz="2100">
                <a:solidFill>
                  <a:schemeClr val="dk1"/>
                </a:solidFill>
              </a:rPr>
              <a:t>ことです</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7" name="Shape 107"/>
        <p:cNvGrpSpPr/>
        <p:nvPr/>
      </p:nvGrpSpPr>
      <p:grpSpPr>
        <a:xfrm>
          <a:off x="0" y="0"/>
          <a:ext cx="0" cy="0"/>
          <a:chOff x="0" y="0"/>
          <a:chExt cx="0" cy="0"/>
        </a:xfrm>
      </p:grpSpPr>
      <p:sp>
        <p:nvSpPr>
          <p:cNvPr id="108" name="Google Shape;108;p21"/>
          <p:cNvSpPr/>
          <p:nvPr/>
        </p:nvSpPr>
        <p:spPr>
          <a:xfrm>
            <a:off x="0" y="0"/>
            <a:ext cx="9144300" cy="622800"/>
          </a:xfrm>
          <a:prstGeom prst="rect">
            <a:avLst/>
          </a:prstGeom>
          <a:solidFill>
            <a:srgbClr val="009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ja" sz="2700">
                <a:solidFill>
                  <a:srgbClr val="FFFFFF"/>
                </a:solidFill>
              </a:rPr>
              <a:t> B</a:t>
            </a:r>
            <a:r>
              <a:rPr b="1" lang="ja" sz="2700">
                <a:solidFill>
                  <a:srgbClr val="FFFFFF"/>
                </a:solidFill>
              </a:rPr>
              <a:t>問題</a:t>
            </a:r>
            <a:endParaRPr b="1" sz="2700">
              <a:solidFill>
                <a:srgbClr val="FFFFFF"/>
              </a:solidFill>
            </a:endParaRPr>
          </a:p>
        </p:txBody>
      </p:sp>
      <p:sp>
        <p:nvSpPr>
          <p:cNvPr id="109" name="Google Shape;109;p21"/>
          <p:cNvSpPr txBox="1"/>
          <p:nvPr/>
        </p:nvSpPr>
        <p:spPr>
          <a:xfrm>
            <a:off x="60275" y="703175"/>
            <a:ext cx="9001200" cy="348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2100">
                <a:solidFill>
                  <a:schemeClr val="dk1"/>
                </a:solidFill>
              </a:rPr>
              <a:t>次に文字列を反転させるプログラムを作ります</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僕の場合文字列を1つずつ前に足していくことで反転するプログラムをforループで作りました</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rPr lang="ja" sz="2100">
                <a:solidFill>
                  <a:schemeClr val="dk1"/>
                </a:solidFill>
              </a:rPr>
              <a:t>まずはreversed_sというからの文字列の変数を作りました。次のforループではスライスを使い文字列SのA文字目からB文字目を取り出しています。その後reversed_sの前から1つずつ文字を足していくことで反転した文字列がreversed_sの中にできます。</a:t>
            </a:r>
            <a:endParaRPr sz="2100">
              <a:solidFill>
                <a:schemeClr val="dk1"/>
              </a:solidFill>
            </a:endParaRPr>
          </a:p>
        </p:txBody>
      </p:sp>
      <p:pic>
        <p:nvPicPr>
          <p:cNvPr id="110" name="Google Shape;110;p21"/>
          <p:cNvPicPr preferRelativeResize="0"/>
          <p:nvPr/>
        </p:nvPicPr>
        <p:blipFill>
          <a:blip r:embed="rId3">
            <a:alphaModFix/>
          </a:blip>
          <a:stretch>
            <a:fillRect/>
          </a:stretch>
        </p:blipFill>
        <p:spPr>
          <a:xfrm>
            <a:off x="4572000" y="1500807"/>
            <a:ext cx="4474575" cy="107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