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a65de4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a65de4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4a9a29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4a9a29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4dac477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4dac477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66477c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66477c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6be71c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6be71c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1A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ja" sz="4700">
                <a:solidFill>
                  <a:schemeClr val="lt1"/>
                </a:solidFill>
              </a:rPr>
              <a:t>JOI 2021/2022 一次予選 (第3回) </a:t>
            </a:r>
            <a:endParaRPr b="1" sz="4800">
              <a:solidFill>
                <a:schemeClr val="lt1"/>
              </a:solidFill>
            </a:endParaRPr>
          </a:p>
        </p:txBody>
      </p:sp>
      <p:sp>
        <p:nvSpPr>
          <p:cNvPr id="55" name="Google Shape;55;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chemeClr val="lt1"/>
                </a:solidFill>
              </a:rPr>
              <a:t>森義</a:t>
            </a:r>
            <a:r>
              <a:rPr lang="ja">
                <a:solidFill>
                  <a:schemeClr val="lt1"/>
                </a:solidFill>
              </a:rPr>
              <a:t>遠</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お願い</a:t>
            </a:r>
            <a:endParaRPr b="1" sz="2700">
              <a:solidFill>
                <a:srgbClr val="FFFFFF"/>
              </a:solidFill>
            </a:endParaRPr>
          </a:p>
        </p:txBody>
      </p:sp>
      <p:sp>
        <p:nvSpPr>
          <p:cNvPr id="61" name="Google Shape;61;p14"/>
          <p:cNvSpPr txBox="1"/>
          <p:nvPr/>
        </p:nvSpPr>
        <p:spPr>
          <a:xfrm>
            <a:off x="60275" y="703175"/>
            <a:ext cx="90012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000"/>
              <a:t>問題に別解があれば勝手にスライドを増やして別解の解説も作ってください</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A問題</a:t>
            </a:r>
            <a:endParaRPr b="1" sz="2700">
              <a:solidFill>
                <a:srgbClr val="FFFFFF"/>
              </a:solidFill>
            </a:endParaRPr>
          </a:p>
        </p:txBody>
      </p:sp>
      <p:sp>
        <p:nvSpPr>
          <p:cNvPr id="67" name="Google Shape;67;p15"/>
          <p:cNvSpPr txBox="1"/>
          <p:nvPr/>
        </p:nvSpPr>
        <p:spPr>
          <a:xfrm>
            <a:off x="60275" y="703175"/>
            <a:ext cx="9001200" cy="4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t>身長が去年はAcm、今年はBcmなので何cmの伸びたのかという問題です</a:t>
            </a:r>
            <a:endParaRPr sz="1800"/>
          </a:p>
          <a:p>
            <a:pPr indent="0" lvl="0" marL="0" rtl="0" algn="l">
              <a:lnSpc>
                <a:spcPct val="115000"/>
              </a:lnSpc>
              <a:spcBef>
                <a:spcPts val="0"/>
              </a:spcBef>
              <a:spcAft>
                <a:spcPts val="0"/>
              </a:spcAft>
              <a:buClr>
                <a:schemeClr val="dk1"/>
              </a:buClr>
              <a:buSzPts val="1100"/>
              <a:buFont typeface="Arial"/>
              <a:buNone/>
            </a:pPr>
            <a:r>
              <a:rPr lang="ja" sz="1800"/>
              <a:t>B - Aをするだけですね</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2100"/>
          </a:p>
          <a:p>
            <a:pPr indent="0" lvl="0" marL="0" rtl="0" algn="l">
              <a:lnSpc>
                <a:spcPct val="115000"/>
              </a:lnSpc>
              <a:spcBef>
                <a:spcPts val="0"/>
              </a:spcBef>
              <a:spcAft>
                <a:spcPts val="0"/>
              </a:spcAft>
              <a:buClr>
                <a:schemeClr val="dk1"/>
              </a:buClr>
              <a:buSzPts val="1100"/>
              <a:buFont typeface="Arial"/>
              <a:buNone/>
            </a:pPr>
            <a:r>
              <a:t/>
            </a:r>
            <a:endParaRPr sz="2500"/>
          </a:p>
          <a:p>
            <a:pPr indent="0" lvl="0" marL="0" rtl="0" algn="l">
              <a:lnSpc>
                <a:spcPct val="115000"/>
              </a:lnSpc>
              <a:spcBef>
                <a:spcPts val="0"/>
              </a:spcBef>
              <a:spcAft>
                <a:spcPts val="0"/>
              </a:spcAft>
              <a:buClr>
                <a:schemeClr val="dk1"/>
              </a:buClr>
              <a:buSzPts val="1100"/>
              <a:buFont typeface="Arial"/>
              <a:buNone/>
            </a:pPr>
            <a:r>
              <a:rPr lang="ja" sz="1800"/>
              <a:t>入力はAとBが2行で入力されるようです</a:t>
            </a:r>
            <a:endParaRPr sz="1800"/>
          </a:p>
          <a:p>
            <a:pPr indent="0" lvl="0" marL="0" rtl="0" algn="l">
              <a:lnSpc>
                <a:spcPct val="115000"/>
              </a:lnSpc>
              <a:spcBef>
                <a:spcPts val="0"/>
              </a:spcBef>
              <a:spcAft>
                <a:spcPts val="0"/>
              </a:spcAft>
              <a:buClr>
                <a:schemeClr val="dk1"/>
              </a:buClr>
              <a:buSzPts val="1100"/>
              <a:buFont typeface="Arial"/>
              <a:buNone/>
            </a:pPr>
            <a:r>
              <a:rPr lang="ja" sz="1800"/>
              <a:t>つまり</a:t>
            </a:r>
            <a:r>
              <a:rPr b="1" lang="ja" sz="1800">
                <a:solidFill>
                  <a:srgbClr val="0091A7"/>
                </a:solidFill>
              </a:rPr>
              <a:t>入力を受け取る行も２行に分けて書く必要があります</a:t>
            </a:r>
            <a:endParaRPr b="1" sz="1800">
              <a:solidFill>
                <a:srgbClr val="0091A7"/>
              </a:solidFill>
            </a:endParaRPr>
          </a:p>
          <a:p>
            <a:pPr indent="0" lvl="0" marL="0" rtl="0" algn="l">
              <a:lnSpc>
                <a:spcPct val="115000"/>
              </a:lnSpc>
              <a:spcBef>
                <a:spcPts val="0"/>
              </a:spcBef>
              <a:spcAft>
                <a:spcPts val="0"/>
              </a:spcAft>
              <a:buClr>
                <a:schemeClr val="dk1"/>
              </a:buClr>
              <a:buSzPts val="1100"/>
              <a:buFont typeface="Arial"/>
              <a:buNone/>
            </a:pPr>
            <a:r>
              <a:rPr lang="ja" sz="1800"/>
              <a:t>A, Bはそれぞれ数字なので、int(input())を使って次のように書けます</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ja" sz="1800"/>
              <a:t>あとはB - Aをすればよいので、→が解答例です</a:t>
            </a:r>
            <a:endParaRPr sz="1800"/>
          </a:p>
        </p:txBody>
      </p:sp>
      <p:pic>
        <p:nvPicPr>
          <p:cNvPr id="68" name="Google Shape;68;p15"/>
          <p:cNvPicPr preferRelativeResize="0"/>
          <p:nvPr/>
        </p:nvPicPr>
        <p:blipFill rotWithShape="1">
          <a:blip r:embed="rId3">
            <a:alphaModFix/>
          </a:blip>
          <a:srcRect b="37602" l="21261" r="21920" t="54371"/>
          <a:stretch/>
        </p:blipFill>
        <p:spPr>
          <a:xfrm>
            <a:off x="53513" y="1767625"/>
            <a:ext cx="9037277" cy="718100"/>
          </a:xfrm>
          <a:prstGeom prst="rect">
            <a:avLst/>
          </a:prstGeom>
          <a:noFill/>
          <a:ln>
            <a:noFill/>
          </a:ln>
        </p:spPr>
      </p:pic>
      <p:pic>
        <p:nvPicPr>
          <p:cNvPr id="69" name="Google Shape;69;p15"/>
          <p:cNvPicPr preferRelativeResize="0"/>
          <p:nvPr/>
        </p:nvPicPr>
        <p:blipFill>
          <a:blip r:embed="rId4">
            <a:alphaModFix/>
          </a:blip>
          <a:stretch>
            <a:fillRect/>
          </a:stretch>
        </p:blipFill>
        <p:spPr>
          <a:xfrm>
            <a:off x="53525" y="3487200"/>
            <a:ext cx="2724750" cy="622800"/>
          </a:xfrm>
          <a:prstGeom prst="rect">
            <a:avLst/>
          </a:prstGeom>
          <a:noFill/>
          <a:ln>
            <a:noFill/>
          </a:ln>
        </p:spPr>
      </p:pic>
      <p:pic>
        <p:nvPicPr>
          <p:cNvPr id="70" name="Google Shape;70;p15"/>
          <p:cNvPicPr preferRelativeResize="0"/>
          <p:nvPr/>
        </p:nvPicPr>
        <p:blipFill>
          <a:blip r:embed="rId5">
            <a:alphaModFix/>
          </a:blip>
          <a:stretch>
            <a:fillRect/>
          </a:stretch>
        </p:blipFill>
        <p:spPr>
          <a:xfrm>
            <a:off x="5261703" y="3976675"/>
            <a:ext cx="2456725" cy="111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4" name="Shape 74"/>
        <p:cNvGrpSpPr/>
        <p:nvPr/>
      </p:nvGrpSpPr>
      <p:grpSpPr>
        <a:xfrm>
          <a:off x="0" y="0"/>
          <a:ext cx="0" cy="0"/>
          <a:chOff x="0" y="0"/>
          <a:chExt cx="0" cy="0"/>
        </a:xfrm>
      </p:grpSpPr>
      <p:sp>
        <p:nvSpPr>
          <p:cNvPr id="75" name="Google Shape;75;p16"/>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B問題</a:t>
            </a:r>
            <a:endParaRPr b="1" sz="2700">
              <a:solidFill>
                <a:srgbClr val="FFFFFF"/>
              </a:solidFill>
            </a:endParaRPr>
          </a:p>
        </p:txBody>
      </p:sp>
      <p:sp>
        <p:nvSpPr>
          <p:cNvPr id="76" name="Google Shape;76;p16"/>
          <p:cNvSpPr txBox="1"/>
          <p:nvPr/>
        </p:nvSpPr>
        <p:spPr>
          <a:xfrm>
            <a:off x="60275" y="703175"/>
            <a:ext cx="56376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ja" sz="1800">
                <a:solidFill>
                  <a:srgbClr val="0091A7"/>
                </a:solidFill>
              </a:rPr>
              <a:t>高さA cmで250円のアイスクリームベース</a:t>
            </a:r>
            <a:r>
              <a:rPr lang="ja" sz="1800">
                <a:solidFill>
                  <a:schemeClr val="dk1"/>
                </a:solidFill>
              </a:rPr>
              <a:t>と、</a:t>
            </a:r>
            <a:endParaRPr sz="1800">
              <a:solidFill>
                <a:schemeClr val="dk1"/>
              </a:solidFill>
            </a:endParaRPr>
          </a:p>
          <a:p>
            <a:pPr indent="0" lvl="0" marL="0" rtl="0" algn="l">
              <a:lnSpc>
                <a:spcPct val="115000"/>
              </a:lnSpc>
              <a:spcBef>
                <a:spcPts val="0"/>
              </a:spcBef>
              <a:spcAft>
                <a:spcPts val="0"/>
              </a:spcAft>
              <a:buNone/>
            </a:pPr>
            <a:r>
              <a:rPr b="1" lang="ja" sz="1800">
                <a:solidFill>
                  <a:srgbClr val="0091A7"/>
                </a:solidFill>
              </a:rPr>
              <a:t>高さB cmで100円のアイスクリーム</a:t>
            </a:r>
            <a:r>
              <a:rPr lang="ja" sz="1800">
                <a:solidFill>
                  <a:schemeClr val="dk1"/>
                </a:solidFill>
              </a:rPr>
              <a:t>で、</a:t>
            </a:r>
            <a:endParaRPr sz="1800">
              <a:solidFill>
                <a:schemeClr val="dk1"/>
              </a:solidFill>
            </a:endParaRPr>
          </a:p>
          <a:p>
            <a:pPr indent="0" lvl="0" marL="0" rtl="0" algn="l">
              <a:lnSpc>
                <a:spcPct val="115000"/>
              </a:lnSpc>
              <a:spcBef>
                <a:spcPts val="0"/>
              </a:spcBef>
              <a:spcAft>
                <a:spcPts val="0"/>
              </a:spcAft>
              <a:buNone/>
            </a:pPr>
            <a:r>
              <a:rPr b="1" lang="ja" sz="1800">
                <a:solidFill>
                  <a:srgbClr val="DA9400"/>
                </a:solidFill>
              </a:rPr>
              <a:t>高さS cm以上のアイスクリームタワー</a:t>
            </a:r>
            <a:r>
              <a:rPr lang="ja" sz="1800">
                <a:solidFill>
                  <a:schemeClr val="dk1"/>
                </a:solidFill>
              </a:rPr>
              <a:t>を作るには</a:t>
            </a:r>
            <a:endParaRPr sz="1800">
              <a:solidFill>
                <a:schemeClr val="dk1"/>
              </a:solidFill>
            </a:endParaRPr>
          </a:p>
          <a:p>
            <a:pPr indent="0" lvl="0" marL="0" rtl="0" algn="l">
              <a:lnSpc>
                <a:spcPct val="115000"/>
              </a:lnSpc>
              <a:spcBef>
                <a:spcPts val="0"/>
              </a:spcBef>
              <a:spcAft>
                <a:spcPts val="0"/>
              </a:spcAft>
              <a:buNone/>
            </a:pPr>
            <a:r>
              <a:rPr lang="ja" sz="1800">
                <a:solidFill>
                  <a:schemeClr val="dk1"/>
                </a:solidFill>
              </a:rPr>
              <a:t>何円かかるかという問題です（右図）</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ja" sz="1800">
                <a:solidFill>
                  <a:schemeClr val="dk1"/>
                </a:solidFill>
              </a:rPr>
              <a:t>入力はS, A, Bが三行に分けて与えられるので</a:t>
            </a:r>
            <a:endParaRPr sz="1800">
              <a:solidFill>
                <a:schemeClr val="dk1"/>
              </a:solidFill>
            </a:endParaRPr>
          </a:p>
          <a:p>
            <a:pPr indent="0" lvl="0" marL="0" rtl="0" algn="l">
              <a:lnSpc>
                <a:spcPct val="115000"/>
              </a:lnSpc>
              <a:spcBef>
                <a:spcPts val="0"/>
              </a:spcBef>
              <a:spcAft>
                <a:spcPts val="0"/>
              </a:spcAft>
              <a:buNone/>
            </a:pPr>
            <a:r>
              <a:rPr lang="ja" sz="1800">
                <a:solidFill>
                  <a:schemeClr val="dk1"/>
                </a:solidFill>
              </a:rPr>
              <a:t>↓のように入力を受け取ります</a:t>
            </a:r>
            <a:endParaRPr sz="1800">
              <a:solidFill>
                <a:schemeClr val="dk1"/>
              </a:solidFill>
            </a:endParaRPr>
          </a:p>
        </p:txBody>
      </p:sp>
      <p:pic>
        <p:nvPicPr>
          <p:cNvPr id="77" name="Google Shape;77;p16"/>
          <p:cNvPicPr preferRelativeResize="0"/>
          <p:nvPr/>
        </p:nvPicPr>
        <p:blipFill rotWithShape="1">
          <a:blip r:embed="rId3">
            <a:alphaModFix/>
          </a:blip>
          <a:srcRect b="24791" l="28865" r="55815" t="20041"/>
          <a:stretch/>
        </p:blipFill>
        <p:spPr>
          <a:xfrm>
            <a:off x="6443495" y="703175"/>
            <a:ext cx="2158848" cy="4373325"/>
          </a:xfrm>
          <a:prstGeom prst="rect">
            <a:avLst/>
          </a:prstGeom>
          <a:noFill/>
          <a:ln>
            <a:noFill/>
          </a:ln>
        </p:spPr>
      </p:pic>
      <p:sp>
        <p:nvSpPr>
          <p:cNvPr id="78" name="Google Shape;78;p16"/>
          <p:cNvSpPr/>
          <p:nvPr/>
        </p:nvSpPr>
        <p:spPr>
          <a:xfrm>
            <a:off x="6869125" y="2664175"/>
            <a:ext cx="102000" cy="2275200"/>
          </a:xfrm>
          <a:prstGeom prst="upDownArrow">
            <a:avLst>
              <a:gd fmla="val 50000" name="adj1"/>
              <a:gd fmla="val 50000" name="adj2"/>
            </a:avLst>
          </a:prstGeom>
          <a:solidFill>
            <a:srgbClr val="0091A7"/>
          </a:solidFill>
          <a:ln cap="flat" cmpd="sng" w="9525">
            <a:solidFill>
              <a:srgbClr val="0091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5734050" y="3479975"/>
            <a:ext cx="15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0091A7"/>
                </a:solidFill>
              </a:rPr>
              <a:t>A cm(250円)</a:t>
            </a:r>
            <a:endParaRPr b="1">
              <a:solidFill>
                <a:srgbClr val="0091A7"/>
              </a:solidFill>
            </a:endParaRPr>
          </a:p>
        </p:txBody>
      </p:sp>
      <p:sp>
        <p:nvSpPr>
          <p:cNvPr id="80" name="Google Shape;80;p16"/>
          <p:cNvSpPr/>
          <p:nvPr/>
        </p:nvSpPr>
        <p:spPr>
          <a:xfrm>
            <a:off x="6874750" y="2135150"/>
            <a:ext cx="102000" cy="528900"/>
          </a:xfrm>
          <a:prstGeom prst="upDownArrow">
            <a:avLst>
              <a:gd fmla="val 50000" name="adj1"/>
              <a:gd fmla="val 50000" name="adj2"/>
            </a:avLst>
          </a:prstGeom>
          <a:solidFill>
            <a:srgbClr val="0091A7"/>
          </a:solidFill>
          <a:ln cap="flat" cmpd="sng" w="9525">
            <a:solidFill>
              <a:srgbClr val="0091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6874750" y="1606125"/>
            <a:ext cx="102000" cy="528900"/>
          </a:xfrm>
          <a:prstGeom prst="upDownArrow">
            <a:avLst>
              <a:gd fmla="val 50000" name="adj1"/>
              <a:gd fmla="val 50000" name="adj2"/>
            </a:avLst>
          </a:prstGeom>
          <a:solidFill>
            <a:srgbClr val="0091A7"/>
          </a:solidFill>
          <a:ln cap="flat" cmpd="sng" w="9525">
            <a:solidFill>
              <a:srgbClr val="0091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6874750" y="1077225"/>
            <a:ext cx="102000" cy="528900"/>
          </a:xfrm>
          <a:prstGeom prst="upDownArrow">
            <a:avLst>
              <a:gd fmla="val 50000" name="adj1"/>
              <a:gd fmla="val 50000" name="adj2"/>
            </a:avLst>
          </a:prstGeom>
          <a:solidFill>
            <a:srgbClr val="0091A7"/>
          </a:solidFill>
          <a:ln cap="flat" cmpd="sng" w="9525">
            <a:solidFill>
              <a:srgbClr val="0091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5734050" y="2199500"/>
            <a:ext cx="15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0091A7"/>
                </a:solidFill>
              </a:rPr>
              <a:t>B </a:t>
            </a:r>
            <a:r>
              <a:rPr b="1" lang="ja">
                <a:solidFill>
                  <a:srgbClr val="0091A7"/>
                </a:solidFill>
              </a:rPr>
              <a:t>cm(100円)</a:t>
            </a:r>
            <a:endParaRPr b="1">
              <a:solidFill>
                <a:srgbClr val="0091A7"/>
              </a:solidFill>
            </a:endParaRPr>
          </a:p>
        </p:txBody>
      </p:sp>
      <p:sp>
        <p:nvSpPr>
          <p:cNvPr id="84" name="Google Shape;84;p16"/>
          <p:cNvSpPr txBox="1"/>
          <p:nvPr/>
        </p:nvSpPr>
        <p:spPr>
          <a:xfrm>
            <a:off x="5734050" y="1141450"/>
            <a:ext cx="15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0091A7"/>
                </a:solidFill>
              </a:rPr>
              <a:t>B cm(100円)</a:t>
            </a:r>
            <a:endParaRPr b="1">
              <a:solidFill>
                <a:srgbClr val="0091A7"/>
              </a:solidFill>
            </a:endParaRPr>
          </a:p>
        </p:txBody>
      </p:sp>
      <p:sp>
        <p:nvSpPr>
          <p:cNvPr id="85" name="Google Shape;85;p16"/>
          <p:cNvSpPr txBox="1"/>
          <p:nvPr/>
        </p:nvSpPr>
        <p:spPr>
          <a:xfrm>
            <a:off x="5734050" y="1670525"/>
            <a:ext cx="15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0091A7"/>
                </a:solidFill>
              </a:rPr>
              <a:t>B cm(100円)</a:t>
            </a:r>
            <a:endParaRPr b="1">
              <a:solidFill>
                <a:srgbClr val="0091A7"/>
              </a:solidFill>
            </a:endParaRPr>
          </a:p>
        </p:txBody>
      </p:sp>
      <p:sp>
        <p:nvSpPr>
          <p:cNvPr id="86" name="Google Shape;86;p16"/>
          <p:cNvSpPr txBox="1"/>
          <p:nvPr/>
        </p:nvSpPr>
        <p:spPr>
          <a:xfrm>
            <a:off x="8257275" y="3040550"/>
            <a:ext cx="8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DA9400"/>
                </a:solidFill>
              </a:rPr>
              <a:t>S </a:t>
            </a:r>
            <a:r>
              <a:rPr b="1" lang="ja">
                <a:solidFill>
                  <a:srgbClr val="DA9400"/>
                </a:solidFill>
              </a:rPr>
              <a:t>cm</a:t>
            </a:r>
            <a:endParaRPr b="1">
              <a:solidFill>
                <a:srgbClr val="DA9400"/>
              </a:solidFill>
            </a:endParaRPr>
          </a:p>
        </p:txBody>
      </p:sp>
      <p:cxnSp>
        <p:nvCxnSpPr>
          <p:cNvPr id="87" name="Google Shape;87;p16"/>
          <p:cNvCxnSpPr/>
          <p:nvPr/>
        </p:nvCxnSpPr>
        <p:spPr>
          <a:xfrm>
            <a:off x="6524225" y="1497800"/>
            <a:ext cx="1997400" cy="12900"/>
          </a:xfrm>
          <a:prstGeom prst="straightConnector1">
            <a:avLst/>
          </a:prstGeom>
          <a:noFill/>
          <a:ln cap="flat" cmpd="sng" w="19050">
            <a:solidFill>
              <a:srgbClr val="DA9400"/>
            </a:solidFill>
            <a:prstDash val="dash"/>
            <a:round/>
            <a:headEnd len="med" w="med" type="none"/>
            <a:tailEnd len="med" w="med" type="none"/>
          </a:ln>
        </p:spPr>
      </p:cxnSp>
      <p:sp>
        <p:nvSpPr>
          <p:cNvPr id="88" name="Google Shape;88;p16"/>
          <p:cNvSpPr txBox="1"/>
          <p:nvPr/>
        </p:nvSpPr>
        <p:spPr>
          <a:xfrm>
            <a:off x="8442975" y="13041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DA9400"/>
                </a:solidFill>
              </a:rPr>
              <a:t>OK!</a:t>
            </a:r>
            <a:endParaRPr b="1">
              <a:solidFill>
                <a:srgbClr val="DA9400"/>
              </a:solidFill>
            </a:endParaRPr>
          </a:p>
        </p:txBody>
      </p:sp>
      <p:sp>
        <p:nvSpPr>
          <p:cNvPr id="89" name="Google Shape;89;p16"/>
          <p:cNvSpPr/>
          <p:nvPr/>
        </p:nvSpPr>
        <p:spPr>
          <a:xfrm>
            <a:off x="8142375" y="1497800"/>
            <a:ext cx="127800" cy="3441600"/>
          </a:xfrm>
          <a:prstGeom prst="upArrow">
            <a:avLst>
              <a:gd fmla="val 50000" name="adj1"/>
              <a:gd fmla="val 50000" name="adj2"/>
            </a:avLst>
          </a:prstGeom>
          <a:solidFill>
            <a:srgbClr val="DA9400"/>
          </a:solidFill>
          <a:ln cap="flat" cmpd="sng" w="9525">
            <a:solidFill>
              <a:srgbClr val="DA9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6"/>
          <p:cNvPicPr preferRelativeResize="0"/>
          <p:nvPr/>
        </p:nvPicPr>
        <p:blipFill>
          <a:blip r:embed="rId4">
            <a:alphaModFix/>
          </a:blip>
          <a:stretch>
            <a:fillRect/>
          </a:stretch>
        </p:blipFill>
        <p:spPr>
          <a:xfrm>
            <a:off x="86106" y="4066700"/>
            <a:ext cx="3233816" cy="982425"/>
          </a:xfrm>
          <a:prstGeom prst="rect">
            <a:avLst/>
          </a:prstGeom>
          <a:noFill/>
          <a:ln>
            <a:noFill/>
          </a:ln>
        </p:spPr>
      </p:pic>
      <p:pic>
        <p:nvPicPr>
          <p:cNvPr id="91" name="Google Shape;91;p16"/>
          <p:cNvPicPr preferRelativeResize="0"/>
          <p:nvPr/>
        </p:nvPicPr>
        <p:blipFill rotWithShape="1">
          <a:blip r:embed="rId5">
            <a:alphaModFix/>
          </a:blip>
          <a:srcRect b="50075" l="21606" r="57690" t="40768"/>
          <a:stretch/>
        </p:blipFill>
        <p:spPr>
          <a:xfrm>
            <a:off x="86100" y="2406775"/>
            <a:ext cx="3518198" cy="87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5" name="Shape 95"/>
        <p:cNvGrpSpPr/>
        <p:nvPr/>
      </p:nvGrpSpPr>
      <p:grpSpPr>
        <a:xfrm>
          <a:off x="0" y="0"/>
          <a:ext cx="0" cy="0"/>
          <a:chOff x="0" y="0"/>
          <a:chExt cx="0" cy="0"/>
        </a:xfrm>
      </p:grpSpPr>
      <p:sp>
        <p:nvSpPr>
          <p:cNvPr id="96" name="Google Shape;96;p17"/>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B</a:t>
            </a:r>
            <a:r>
              <a:rPr b="1" lang="ja" sz="2700">
                <a:solidFill>
                  <a:srgbClr val="FFFFFF"/>
                </a:solidFill>
              </a:rPr>
              <a:t>問題</a:t>
            </a:r>
            <a:endParaRPr b="1" sz="2700">
              <a:solidFill>
                <a:srgbClr val="FFFFFF"/>
              </a:solidFill>
            </a:endParaRPr>
          </a:p>
        </p:txBody>
      </p:sp>
      <p:sp>
        <p:nvSpPr>
          <p:cNvPr id="97" name="Google Shape;97;p17"/>
          <p:cNvSpPr txBox="1"/>
          <p:nvPr/>
        </p:nvSpPr>
        <p:spPr>
          <a:xfrm>
            <a:off x="60275" y="703175"/>
            <a:ext cx="9001200" cy="255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800">
                <a:solidFill>
                  <a:schemeClr val="dk1"/>
                </a:solidFill>
              </a:rPr>
              <a:t>まずはアイスの高さを表す変数heightと上に乗っけているアイスの個数を表す変数number_of_iceを定義しましょう</a:t>
            </a:r>
            <a:endParaRPr sz="1800">
              <a:solidFill>
                <a:schemeClr val="dk1"/>
              </a:solidFill>
            </a:endParaRPr>
          </a:p>
          <a:p>
            <a:pPr indent="0" lvl="0" marL="0" rtl="0" algn="l">
              <a:lnSpc>
                <a:spcPct val="115000"/>
              </a:lnSpc>
              <a:spcBef>
                <a:spcPts val="0"/>
              </a:spcBef>
              <a:spcAft>
                <a:spcPts val="0"/>
              </a:spcAft>
              <a:buNone/>
            </a:pPr>
            <a:r>
              <a:rPr lang="ja" sz="1800">
                <a:solidFill>
                  <a:schemeClr val="dk1"/>
                </a:solidFill>
              </a:rPr>
              <a:t>初めに高さAのアイスクリームベースが下に来るので、heightをAにします</a:t>
            </a:r>
            <a:endParaRPr sz="1900">
              <a:solidFill>
                <a:schemeClr val="dk1"/>
              </a:solidFill>
            </a:endParaRPr>
          </a:p>
          <a:p>
            <a:pPr indent="0" lvl="0" marL="0" rtl="0" algn="l">
              <a:lnSpc>
                <a:spcPct val="115000"/>
              </a:lnSpc>
              <a:spcBef>
                <a:spcPts val="0"/>
              </a:spcBef>
              <a:spcAft>
                <a:spcPts val="0"/>
              </a:spcAft>
              <a:buNone/>
            </a:pPr>
            <a:r>
              <a:t/>
            </a:r>
            <a:endParaRPr sz="2300">
              <a:solidFill>
                <a:schemeClr val="dk1"/>
              </a:solidFill>
            </a:endParaRPr>
          </a:p>
          <a:p>
            <a:pPr indent="0" lvl="0" marL="0" rtl="0" algn="l">
              <a:lnSpc>
                <a:spcPct val="115000"/>
              </a:lnSpc>
              <a:spcBef>
                <a:spcPts val="0"/>
              </a:spcBef>
              <a:spcAft>
                <a:spcPts val="0"/>
              </a:spcAft>
              <a:buNone/>
            </a:pPr>
            <a:r>
              <a:t/>
            </a:r>
            <a:endParaRPr sz="2300">
              <a:solidFill>
                <a:schemeClr val="dk1"/>
              </a:solidFill>
            </a:endParaRPr>
          </a:p>
          <a:p>
            <a:pPr indent="0" lvl="0" marL="0" rtl="0" algn="l">
              <a:lnSpc>
                <a:spcPct val="115000"/>
              </a:lnSpc>
              <a:spcBef>
                <a:spcPts val="0"/>
              </a:spcBef>
              <a:spcAft>
                <a:spcPts val="0"/>
              </a:spcAft>
              <a:buNone/>
            </a:pPr>
            <a:r>
              <a:rPr lang="ja" sz="1800">
                <a:solidFill>
                  <a:schemeClr val="dk1"/>
                </a:solidFill>
              </a:rPr>
              <a:t>その後はheightが目標の高さSを超えるまでアイスを乗っけ続けます「〇〇の間～し続ける」の形なのでwhile文を使います</a:t>
            </a:r>
            <a:endParaRPr sz="1800">
              <a:solidFill>
                <a:schemeClr val="dk1"/>
              </a:solidFill>
            </a:endParaRPr>
          </a:p>
        </p:txBody>
      </p:sp>
      <p:pic>
        <p:nvPicPr>
          <p:cNvPr id="98" name="Google Shape;98;p17"/>
          <p:cNvPicPr preferRelativeResize="0"/>
          <p:nvPr/>
        </p:nvPicPr>
        <p:blipFill>
          <a:blip r:embed="rId3">
            <a:alphaModFix/>
          </a:blip>
          <a:stretch>
            <a:fillRect/>
          </a:stretch>
        </p:blipFill>
        <p:spPr>
          <a:xfrm>
            <a:off x="60275" y="1753250"/>
            <a:ext cx="3713400" cy="70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2" name="Shape 102"/>
        <p:cNvGrpSpPr/>
        <p:nvPr/>
      </p:nvGrpSpPr>
      <p:grpSpPr>
        <a:xfrm>
          <a:off x="0" y="0"/>
          <a:ext cx="0" cy="0"/>
          <a:chOff x="0" y="0"/>
          <a:chExt cx="0" cy="0"/>
        </a:xfrm>
      </p:grpSpPr>
      <p:sp>
        <p:nvSpPr>
          <p:cNvPr id="103" name="Google Shape;103;p18"/>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C問題</a:t>
            </a:r>
            <a:endParaRPr b="1" sz="2700">
              <a:solidFill>
                <a:srgbClr val="FFFFFF"/>
              </a:solidFill>
            </a:endParaRPr>
          </a:p>
        </p:txBody>
      </p:sp>
      <p:sp>
        <p:nvSpPr>
          <p:cNvPr id="104" name="Google Shape;104;p18"/>
          <p:cNvSpPr txBox="1"/>
          <p:nvPr/>
        </p:nvSpPr>
        <p:spPr>
          <a:xfrm>
            <a:off x="60275" y="703175"/>
            <a:ext cx="90012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続きは僕より作りました（引用：加藤）</a:t>
            </a:r>
            <a:endParaRPr sz="2100">
              <a:solidFill>
                <a:schemeClr val="dk1"/>
              </a:solidFill>
            </a:endParaRPr>
          </a:p>
        </p:txBody>
      </p:sp>
      <p:pic>
        <p:nvPicPr>
          <p:cNvPr id="105" name="Google Shape;105;p18"/>
          <p:cNvPicPr preferRelativeResize="0"/>
          <p:nvPr/>
        </p:nvPicPr>
        <p:blipFill>
          <a:blip r:embed="rId3">
            <a:alphaModFix/>
          </a:blip>
          <a:stretch>
            <a:fillRect/>
          </a:stretch>
        </p:blipFill>
        <p:spPr>
          <a:xfrm>
            <a:off x="152400" y="2231425"/>
            <a:ext cx="2753783" cy="2884225"/>
          </a:xfrm>
          <a:prstGeom prst="rect">
            <a:avLst/>
          </a:prstGeom>
          <a:noFill/>
          <a:ln>
            <a:noFill/>
          </a:ln>
        </p:spPr>
      </p:pic>
      <p:pic>
        <p:nvPicPr>
          <p:cNvPr id="106" name="Google Shape;106;p18"/>
          <p:cNvPicPr preferRelativeResize="0"/>
          <p:nvPr/>
        </p:nvPicPr>
        <p:blipFill>
          <a:blip r:embed="rId4">
            <a:alphaModFix/>
          </a:blip>
          <a:stretch>
            <a:fillRect/>
          </a:stretch>
        </p:blipFill>
        <p:spPr>
          <a:xfrm>
            <a:off x="3058575" y="2355975"/>
            <a:ext cx="2606049" cy="2635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