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583a52bb72_1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583a52bb72_1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583a52bb72_1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583a52bb72_1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583a52bb72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583a52bb72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583a52bb72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583a52bb72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583a52bb72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583a52bb72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583a52bb72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583a52bb72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583a52bb72_1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583a52bb72_1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583a52bb72_1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583a52bb72_1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583a52bb72_1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583a52bb72_1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5850a380b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5850a380b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4a9a297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4a9a297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583a52bb72_1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583a52bb72_1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5850a380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5850a380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583a52bb7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583a52bb7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583a52bb72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583a52bb72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583a52bb72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583a52bb72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583a52bb72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583a52bb72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583a52bb72_1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583a52bb72_1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atcoder.jp/contests/joi2022yo1b/tasks/joi2022_yo1b_d" TargetMode="External"/><Relationship Id="rId4" Type="http://schemas.openxmlformats.org/officeDocument/2006/relationships/image" Target="../media/image16.png"/><Relationship Id="rId5" Type="http://schemas.openxmlformats.org/officeDocument/2006/relationships/image" Target="../media/image23.png"/><Relationship Id="rId6"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24.png"/><Relationship Id="rId5" Type="http://schemas.openxmlformats.org/officeDocument/2006/relationships/image" Target="../media/image23.png"/><Relationship Id="rId6"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21.png"/><Relationship Id="rId5" Type="http://schemas.openxmlformats.org/officeDocument/2006/relationships/image" Target="../media/image19.png"/><Relationship Id="rId6"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ocs.google.com/presentation/d/158F7J2QTzHg6Stl3dsEvjtvcCi15n4X10Ci9dyMIXEk/edit#slide=id.g15885c46839_0_0" TargetMode="External"/><Relationship Id="rId4" Type="http://schemas.openxmlformats.org/officeDocument/2006/relationships/image" Target="../media/image26.png"/><Relationship Id="rId10" Type="http://schemas.openxmlformats.org/officeDocument/2006/relationships/image" Target="../media/image29.png"/><Relationship Id="rId9" Type="http://schemas.openxmlformats.org/officeDocument/2006/relationships/image" Target="../media/image22.png"/><Relationship Id="rId5" Type="http://schemas.openxmlformats.org/officeDocument/2006/relationships/image" Target="../media/image25.png"/><Relationship Id="rId6" Type="http://schemas.openxmlformats.org/officeDocument/2006/relationships/image" Target="../media/image27.png"/><Relationship Id="rId7" Type="http://schemas.openxmlformats.org/officeDocument/2006/relationships/image" Target="../media/image30.png"/><Relationship Id="rId8" Type="http://schemas.openxmlformats.org/officeDocument/2006/relationships/image" Target="../media/image18.png"/></Relationships>
</file>

<file path=ppt/slides/_rels/slide16.xml.rels><?xml version="1.0" encoding="UTF-8" standalone="yes"?><Relationships xmlns="http://schemas.openxmlformats.org/package/2006/relationships"><Relationship Id="rId11" Type="http://schemas.openxmlformats.org/officeDocument/2006/relationships/image" Target="../media/image34.png"/><Relationship Id="rId10" Type="http://schemas.openxmlformats.org/officeDocument/2006/relationships/image" Target="../media/image35.png"/><Relationship Id="rId13" Type="http://schemas.openxmlformats.org/officeDocument/2006/relationships/image" Target="../media/image37.png"/><Relationship Id="rId12" Type="http://schemas.openxmlformats.org/officeDocument/2006/relationships/image" Target="../media/image36.png"/><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8.png"/><Relationship Id="rId4" Type="http://schemas.openxmlformats.org/officeDocument/2006/relationships/image" Target="../media/image40.png"/><Relationship Id="rId9" Type="http://schemas.openxmlformats.org/officeDocument/2006/relationships/image" Target="../media/image39.png"/><Relationship Id="rId15" Type="http://schemas.openxmlformats.org/officeDocument/2006/relationships/image" Target="../media/image44.png"/><Relationship Id="rId14" Type="http://schemas.openxmlformats.org/officeDocument/2006/relationships/image" Target="../media/image42.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 Id="rId8" Type="http://schemas.openxmlformats.org/officeDocument/2006/relationships/image" Target="../media/image3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8.png"/><Relationship Id="rId4" Type="http://schemas.openxmlformats.org/officeDocument/2006/relationships/image" Target="../media/image47.png"/><Relationship Id="rId5" Type="http://schemas.openxmlformats.org/officeDocument/2006/relationships/image" Target="../media/image45.png"/><Relationship Id="rId6" Type="http://schemas.openxmlformats.org/officeDocument/2006/relationships/image" Target="../media/image43.png"/><Relationship Id="rId7" Type="http://schemas.openxmlformats.org/officeDocument/2006/relationships/image" Target="../media/image4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qiita.com/jamjamjam/items/e066b8c7bc85487c0785"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rive.google.com/drive/u/0/folders/1yO4ld_UuW5ebAG1PuuxIC1RHneN6TFU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atcoder.jp/contests/joig2021-open/tasks/joig2021_b" TargetMode="External"/><Relationship Id="rId4" Type="http://schemas.openxmlformats.org/officeDocument/2006/relationships/image" Target="../media/image6.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5.png"/><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atcoder.jp/contests/joig2021-open/tasks/joig2021_b" TargetMode="External"/><Relationship Id="rId4" Type="http://schemas.openxmlformats.org/officeDocument/2006/relationships/image" Target="../media/image4.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094A3"/>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0" y="744575"/>
            <a:ext cx="91440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ja" sz="4200">
                <a:solidFill>
                  <a:schemeClr val="lt1"/>
                </a:solidFill>
              </a:rPr>
              <a:t>Python標準入力受け取り</a:t>
            </a:r>
            <a:endParaRPr b="1" sz="4300">
              <a:solidFill>
                <a:schemeClr val="lt1"/>
              </a:solidFill>
            </a:endParaRPr>
          </a:p>
        </p:txBody>
      </p:sp>
      <p:sp>
        <p:nvSpPr>
          <p:cNvPr id="55" name="Google Shape;55;p13"/>
          <p:cNvSpPr txBox="1"/>
          <p:nvPr>
            <p:ph idx="1" type="subTitle"/>
          </p:nvPr>
        </p:nvSpPr>
        <p:spPr>
          <a:xfrm>
            <a:off x="0" y="2834125"/>
            <a:ext cx="91440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ja">
                <a:solidFill>
                  <a:schemeClr val="lt1"/>
                </a:solidFill>
              </a:rPr>
              <a:t>森義遠</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2" name="Shape 122"/>
        <p:cNvGrpSpPr/>
        <p:nvPr/>
      </p:nvGrpSpPr>
      <p:grpSpPr>
        <a:xfrm>
          <a:off x="0" y="0"/>
          <a:ext cx="0" cy="0"/>
          <a:chOff x="0" y="0"/>
          <a:chExt cx="0" cy="0"/>
        </a:xfrm>
      </p:grpSpPr>
      <p:sp>
        <p:nvSpPr>
          <p:cNvPr id="123" name="Google Shape;123;p22"/>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2700">
                <a:solidFill>
                  <a:srgbClr val="FFFFFF"/>
                </a:solidFill>
              </a:rPr>
              <a:t> </a:t>
            </a:r>
            <a:r>
              <a:rPr b="1" lang="ja" sz="2700">
                <a:solidFill>
                  <a:schemeClr val="lt1"/>
                </a:solidFill>
              </a:rPr>
              <a:t>AtCoderのコードテストで合っているか確かめよう！</a:t>
            </a:r>
            <a:endParaRPr b="1" sz="2700">
              <a:solidFill>
                <a:srgbClr val="FFFFFF"/>
              </a:solidFill>
            </a:endParaRPr>
          </a:p>
        </p:txBody>
      </p:sp>
      <p:sp>
        <p:nvSpPr>
          <p:cNvPr id="124" name="Google Shape;124;p22"/>
          <p:cNvSpPr txBox="1"/>
          <p:nvPr/>
        </p:nvSpPr>
        <p:spPr>
          <a:xfrm>
            <a:off x="60275" y="703175"/>
            <a:ext cx="9001200" cy="31770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Clr>
                <a:schemeClr val="dk1"/>
              </a:buClr>
              <a:buSzPts val="1100"/>
              <a:buFont typeface="Arial"/>
              <a:buNone/>
            </a:pPr>
            <a:r>
              <a:rPr lang="ja" sz="1800">
                <a:solidFill>
                  <a:schemeClr val="dk1"/>
                </a:solidFill>
              </a:rPr>
              <a:t>コードテストを開いたら、</a:t>
            </a:r>
            <a:endParaRPr sz="1800">
              <a:solidFill>
                <a:schemeClr val="dk1"/>
              </a:solidFill>
            </a:endParaRPr>
          </a:p>
          <a:p>
            <a:pPr indent="0" lvl="0" marL="0" rtl="0" algn="l">
              <a:lnSpc>
                <a:spcPct val="130000"/>
              </a:lnSpc>
              <a:spcBef>
                <a:spcPts val="0"/>
              </a:spcBef>
              <a:spcAft>
                <a:spcPts val="0"/>
              </a:spcAft>
              <a:buClr>
                <a:schemeClr val="dk1"/>
              </a:buClr>
              <a:buSzPts val="1100"/>
              <a:buFont typeface="Arial"/>
              <a:buNone/>
            </a:pPr>
            <a:r>
              <a:rPr lang="ja" sz="1800">
                <a:solidFill>
                  <a:schemeClr val="dk1"/>
                </a:solidFill>
              </a:rPr>
              <a:t>「言語」はPythonを選択し</a:t>
            </a:r>
            <a:endParaRPr sz="1800">
              <a:solidFill>
                <a:schemeClr val="dk1"/>
              </a:solidFill>
            </a:endParaRPr>
          </a:p>
          <a:p>
            <a:pPr indent="0" lvl="0" marL="0" rtl="0" algn="l">
              <a:lnSpc>
                <a:spcPct val="130000"/>
              </a:lnSpc>
              <a:spcBef>
                <a:spcPts val="0"/>
              </a:spcBef>
              <a:spcAft>
                <a:spcPts val="0"/>
              </a:spcAft>
              <a:buClr>
                <a:schemeClr val="dk1"/>
              </a:buClr>
              <a:buSzPts val="1100"/>
              <a:buFont typeface="Arial"/>
              <a:buNone/>
            </a:pPr>
            <a:r>
              <a:rPr lang="ja" sz="1800">
                <a:solidFill>
                  <a:schemeClr val="dk1"/>
                </a:solidFill>
              </a:rPr>
              <a:t>「ソースコード」の部分に</a:t>
            </a:r>
            <a:endParaRPr sz="1800">
              <a:solidFill>
                <a:schemeClr val="dk1"/>
              </a:solidFill>
            </a:endParaRPr>
          </a:p>
          <a:p>
            <a:pPr indent="0" lvl="0" marL="0" rtl="0" algn="l">
              <a:lnSpc>
                <a:spcPct val="130000"/>
              </a:lnSpc>
              <a:spcBef>
                <a:spcPts val="0"/>
              </a:spcBef>
              <a:spcAft>
                <a:spcPts val="0"/>
              </a:spcAft>
              <a:buClr>
                <a:schemeClr val="dk1"/>
              </a:buClr>
              <a:buSzPts val="1100"/>
              <a:buFont typeface="Arial"/>
              <a:buNone/>
            </a:pPr>
            <a:r>
              <a:rPr lang="ja" sz="1800">
                <a:solidFill>
                  <a:schemeClr val="dk1"/>
                </a:solidFill>
              </a:rPr>
              <a:t>プログラムをコピペします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今回は入力にN, K, Tの3つがありますが、</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これを全てprintしておくと、入力が正しく読み込めているか確認できます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そして標準入力のところに、入力例から好きなものをと</a:t>
            </a:r>
            <a:r>
              <a:rPr lang="ja" sz="1800">
                <a:solidFill>
                  <a:schemeClr val="dk1"/>
                </a:solidFill>
              </a:rPr>
              <a:t>ってきてコピペしましょう</a:t>
            </a:r>
            <a:endParaRPr sz="1800">
              <a:solidFill>
                <a:schemeClr val="dk1"/>
              </a:solidFill>
            </a:endParaRPr>
          </a:p>
        </p:txBody>
      </p:sp>
      <p:pic>
        <p:nvPicPr>
          <p:cNvPr id="125" name="Google Shape;125;p22"/>
          <p:cNvPicPr preferRelativeResize="0"/>
          <p:nvPr/>
        </p:nvPicPr>
        <p:blipFill rotWithShape="1">
          <a:blip r:embed="rId3">
            <a:alphaModFix/>
          </a:blip>
          <a:srcRect b="47523" l="0" r="12960" t="0"/>
          <a:stretch/>
        </p:blipFill>
        <p:spPr>
          <a:xfrm>
            <a:off x="3048025" y="622800"/>
            <a:ext cx="6100799" cy="1688299"/>
          </a:xfrm>
          <a:prstGeom prst="rect">
            <a:avLst/>
          </a:prstGeom>
          <a:noFill/>
          <a:ln>
            <a:noFill/>
          </a:ln>
        </p:spPr>
      </p:pic>
      <p:sp>
        <p:nvSpPr>
          <p:cNvPr id="126" name="Google Shape;126;p22"/>
          <p:cNvSpPr/>
          <p:nvPr/>
        </p:nvSpPr>
        <p:spPr>
          <a:xfrm>
            <a:off x="4013900" y="774763"/>
            <a:ext cx="3362400" cy="305400"/>
          </a:xfrm>
          <a:prstGeom prst="rect">
            <a:avLst/>
          </a:prstGeom>
          <a:noFill/>
          <a:ln cap="flat" cmpd="sng" w="38100">
            <a:solidFill>
              <a:srgbClr val="3094A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2"/>
          <p:cNvSpPr txBox="1"/>
          <p:nvPr/>
        </p:nvSpPr>
        <p:spPr>
          <a:xfrm>
            <a:off x="6681300" y="1004325"/>
            <a:ext cx="1894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100">
                <a:solidFill>
                  <a:srgbClr val="3094A3"/>
                </a:solidFill>
              </a:rPr>
              <a:t>Python(3.8.2)を</a:t>
            </a:r>
            <a:r>
              <a:rPr b="1" lang="ja" sz="1100">
                <a:solidFill>
                  <a:srgbClr val="3094A3"/>
                </a:solidFill>
              </a:rPr>
              <a:t>選択</a:t>
            </a:r>
            <a:endParaRPr b="1" sz="1100">
              <a:solidFill>
                <a:srgbClr val="3094A3"/>
              </a:solidFill>
            </a:endParaRPr>
          </a:p>
        </p:txBody>
      </p:sp>
      <p:sp>
        <p:nvSpPr>
          <p:cNvPr id="128" name="Google Shape;128;p22"/>
          <p:cNvSpPr/>
          <p:nvPr/>
        </p:nvSpPr>
        <p:spPr>
          <a:xfrm>
            <a:off x="4274675" y="1207675"/>
            <a:ext cx="1642200" cy="799200"/>
          </a:xfrm>
          <a:prstGeom prst="rect">
            <a:avLst/>
          </a:prstGeom>
          <a:noFill/>
          <a:ln cap="flat" cmpd="sng" w="38100">
            <a:solidFill>
              <a:srgbClr val="3094A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txBox="1"/>
          <p:nvPr/>
        </p:nvSpPr>
        <p:spPr>
          <a:xfrm>
            <a:off x="5551800" y="1972400"/>
            <a:ext cx="2024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000">
                <a:solidFill>
                  <a:srgbClr val="3094A3"/>
                </a:solidFill>
              </a:rPr>
              <a:t>プログラムをコピー＆ペースト</a:t>
            </a:r>
            <a:endParaRPr b="1" sz="1000">
              <a:solidFill>
                <a:srgbClr val="3094A3"/>
              </a:solidFill>
            </a:endParaRPr>
          </a:p>
        </p:txBody>
      </p:sp>
      <p:cxnSp>
        <p:nvCxnSpPr>
          <p:cNvPr id="130" name="Google Shape;130;p22"/>
          <p:cNvCxnSpPr/>
          <p:nvPr/>
        </p:nvCxnSpPr>
        <p:spPr>
          <a:xfrm rot="10800000">
            <a:off x="4724225" y="1789925"/>
            <a:ext cx="775500" cy="573300"/>
          </a:xfrm>
          <a:prstGeom prst="straightConnector1">
            <a:avLst/>
          </a:prstGeom>
          <a:noFill/>
          <a:ln cap="flat" cmpd="sng" w="38100">
            <a:solidFill>
              <a:srgbClr val="3094A3"/>
            </a:solidFill>
            <a:prstDash val="solid"/>
            <a:round/>
            <a:headEnd len="med" w="med" type="none"/>
            <a:tailEnd len="med" w="med" type="none"/>
          </a:ln>
        </p:spPr>
      </p:cxnSp>
      <p:sp>
        <p:nvSpPr>
          <p:cNvPr id="131" name="Google Shape;131;p22"/>
          <p:cNvSpPr txBox="1"/>
          <p:nvPr/>
        </p:nvSpPr>
        <p:spPr>
          <a:xfrm>
            <a:off x="5134800" y="2325450"/>
            <a:ext cx="3206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000">
                <a:solidFill>
                  <a:srgbClr val="3094A3"/>
                </a:solidFill>
              </a:rPr>
              <a:t>変数を全てprintしておくと正しく入力が読み込めているか確認できます</a:t>
            </a:r>
            <a:endParaRPr b="1" sz="1000">
              <a:solidFill>
                <a:srgbClr val="3094A3"/>
              </a:solidFill>
            </a:endParaRPr>
          </a:p>
        </p:txBody>
      </p:sp>
      <p:pic>
        <p:nvPicPr>
          <p:cNvPr id="132" name="Google Shape;132;p22"/>
          <p:cNvPicPr preferRelativeResize="0"/>
          <p:nvPr/>
        </p:nvPicPr>
        <p:blipFill>
          <a:blip r:embed="rId4">
            <a:alphaModFix/>
          </a:blip>
          <a:stretch>
            <a:fillRect/>
          </a:stretch>
        </p:blipFill>
        <p:spPr>
          <a:xfrm>
            <a:off x="60275" y="4142700"/>
            <a:ext cx="1286524" cy="799200"/>
          </a:xfrm>
          <a:prstGeom prst="rect">
            <a:avLst/>
          </a:prstGeom>
          <a:noFill/>
          <a:ln>
            <a:noFill/>
          </a:ln>
        </p:spPr>
      </p:pic>
      <p:sp>
        <p:nvSpPr>
          <p:cNvPr id="133" name="Google Shape;133;p22"/>
          <p:cNvSpPr/>
          <p:nvPr/>
        </p:nvSpPr>
        <p:spPr>
          <a:xfrm>
            <a:off x="1454375" y="4389600"/>
            <a:ext cx="608100" cy="305400"/>
          </a:xfrm>
          <a:prstGeom prst="rightArrow">
            <a:avLst>
              <a:gd fmla="val 50000" name="adj1"/>
              <a:gd fmla="val 50000" name="adj2"/>
            </a:avLst>
          </a:prstGeom>
          <a:solidFill>
            <a:srgbClr val="3094A3"/>
          </a:solidFill>
          <a:ln cap="flat" cmpd="sng" w="9525">
            <a:solidFill>
              <a:srgbClr val="3094A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22"/>
          <p:cNvPicPr preferRelativeResize="0"/>
          <p:nvPr/>
        </p:nvPicPr>
        <p:blipFill rotWithShape="1">
          <a:blip r:embed="rId5">
            <a:alphaModFix/>
          </a:blip>
          <a:srcRect b="24055" l="0" r="0" t="2737"/>
          <a:stretch/>
        </p:blipFill>
        <p:spPr>
          <a:xfrm>
            <a:off x="2170050" y="4004975"/>
            <a:ext cx="6978775" cy="1057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8" name="Shape 138"/>
        <p:cNvGrpSpPr/>
        <p:nvPr/>
      </p:nvGrpSpPr>
      <p:grpSpPr>
        <a:xfrm>
          <a:off x="0" y="0"/>
          <a:ext cx="0" cy="0"/>
          <a:chOff x="0" y="0"/>
          <a:chExt cx="0" cy="0"/>
        </a:xfrm>
      </p:grpSpPr>
      <p:sp>
        <p:nvSpPr>
          <p:cNvPr id="139" name="Google Shape;139;p23"/>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2700">
                <a:solidFill>
                  <a:srgbClr val="FFFFFF"/>
                </a:solidFill>
              </a:rPr>
              <a:t> </a:t>
            </a:r>
            <a:r>
              <a:rPr b="1" lang="ja" sz="2700">
                <a:solidFill>
                  <a:schemeClr val="lt1"/>
                </a:solidFill>
              </a:rPr>
              <a:t>AtCoderのコードテストで合っているか確かめよう！</a:t>
            </a:r>
            <a:endParaRPr b="1" sz="2700">
              <a:solidFill>
                <a:srgbClr val="FFFFFF"/>
              </a:solidFill>
            </a:endParaRPr>
          </a:p>
        </p:txBody>
      </p:sp>
      <p:sp>
        <p:nvSpPr>
          <p:cNvPr id="140" name="Google Shape;140;p23"/>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これで準備は整いました</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実行ボタンを押して動きを</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確認してみましょう！</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「標準出力」のところに「標準入力」と同じ通りに出力がされれば、正しく変数に</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inputが出来ている証拠です！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他の問題を解く時もコードテストを使ってinputが正しくできているか確認しましょう</a:t>
            </a:r>
            <a:endParaRPr sz="1800">
              <a:solidFill>
                <a:schemeClr val="dk1"/>
              </a:solidFill>
            </a:endParaRPr>
          </a:p>
        </p:txBody>
      </p:sp>
      <p:pic>
        <p:nvPicPr>
          <p:cNvPr id="141" name="Google Shape;141;p23"/>
          <p:cNvPicPr preferRelativeResize="0"/>
          <p:nvPr/>
        </p:nvPicPr>
        <p:blipFill rotWithShape="1">
          <a:blip r:embed="rId3">
            <a:alphaModFix/>
          </a:blip>
          <a:srcRect b="35387" l="0" r="0" t="0"/>
          <a:stretch/>
        </p:blipFill>
        <p:spPr>
          <a:xfrm>
            <a:off x="3245300" y="622800"/>
            <a:ext cx="5898999" cy="1792550"/>
          </a:xfrm>
          <a:prstGeom prst="rect">
            <a:avLst/>
          </a:prstGeom>
          <a:noFill/>
          <a:ln>
            <a:noFill/>
          </a:ln>
        </p:spPr>
      </p:pic>
      <p:sp>
        <p:nvSpPr>
          <p:cNvPr id="142" name="Google Shape;142;p23"/>
          <p:cNvSpPr/>
          <p:nvPr/>
        </p:nvSpPr>
        <p:spPr>
          <a:xfrm>
            <a:off x="3901075" y="1972250"/>
            <a:ext cx="495300" cy="347700"/>
          </a:xfrm>
          <a:prstGeom prst="rect">
            <a:avLst/>
          </a:prstGeom>
          <a:noFill/>
          <a:ln cap="flat" cmpd="sng" w="38100">
            <a:solidFill>
              <a:srgbClr val="3094A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3"/>
          <p:cNvSpPr txBox="1"/>
          <p:nvPr/>
        </p:nvSpPr>
        <p:spPr>
          <a:xfrm>
            <a:off x="4344175" y="1961450"/>
            <a:ext cx="1485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200">
                <a:solidFill>
                  <a:srgbClr val="3094A3"/>
                </a:solidFill>
              </a:rPr>
              <a:t>ここをクリック！</a:t>
            </a:r>
            <a:endParaRPr b="1" sz="1200">
              <a:solidFill>
                <a:srgbClr val="3094A3"/>
              </a:solidFill>
            </a:endParaRPr>
          </a:p>
        </p:txBody>
      </p:sp>
      <p:pic>
        <p:nvPicPr>
          <p:cNvPr id="144" name="Google Shape;144;p23"/>
          <p:cNvPicPr preferRelativeResize="0"/>
          <p:nvPr/>
        </p:nvPicPr>
        <p:blipFill>
          <a:blip r:embed="rId4">
            <a:alphaModFix/>
          </a:blip>
          <a:stretch>
            <a:fillRect/>
          </a:stretch>
        </p:blipFill>
        <p:spPr>
          <a:xfrm>
            <a:off x="60275" y="3321874"/>
            <a:ext cx="7299849" cy="1098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8" name="Shape 148"/>
        <p:cNvGrpSpPr/>
        <p:nvPr/>
      </p:nvGrpSpPr>
      <p:grpSpPr>
        <a:xfrm>
          <a:off x="0" y="0"/>
          <a:ext cx="0" cy="0"/>
          <a:chOff x="0" y="0"/>
          <a:chExt cx="0" cy="0"/>
        </a:xfrm>
      </p:grpSpPr>
      <p:sp>
        <p:nvSpPr>
          <p:cNvPr id="149" name="Google Shape;149;p24"/>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2700">
                <a:solidFill>
                  <a:srgbClr val="FFFFFF"/>
                </a:solidFill>
              </a:rPr>
              <a:t> </a:t>
            </a:r>
            <a:r>
              <a:rPr b="1" lang="ja" sz="2700">
                <a:solidFill>
                  <a:srgbClr val="FFFFFF"/>
                </a:solidFill>
              </a:rPr>
              <a:t>数字の個数がわからない場合はリストを使う</a:t>
            </a:r>
            <a:endParaRPr b="1" sz="2700">
              <a:solidFill>
                <a:srgbClr val="FFFFFF"/>
              </a:solidFill>
            </a:endParaRPr>
          </a:p>
        </p:txBody>
      </p:sp>
      <p:sp>
        <p:nvSpPr>
          <p:cNvPr id="150" name="Google Shape;150;p24"/>
          <p:cNvSpPr txBox="1"/>
          <p:nvPr/>
        </p:nvSpPr>
        <p:spPr>
          <a:xfrm>
            <a:off x="60275" y="703175"/>
            <a:ext cx="9001200" cy="396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1800" u="sng">
                <a:solidFill>
                  <a:schemeClr val="hlink"/>
                </a:solidFill>
                <a:hlinkClick r:id="rId3"/>
              </a:rPr>
              <a:t>もう1問</a:t>
            </a:r>
            <a:r>
              <a:rPr lang="ja" sz="1800">
                <a:solidFill>
                  <a:schemeClr val="dk1"/>
                </a:solidFill>
              </a:rPr>
              <a:t>例にしてやってみましょう</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Nという数字があり、さらにAという数字がN個あるようです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ja" sz="1800">
                <a:solidFill>
                  <a:srgbClr val="3094A3"/>
                </a:solidFill>
              </a:rPr>
              <a:t>Nの数字によってAの個数が変わってしまうので少しやっかい</a:t>
            </a:r>
            <a:r>
              <a:rPr lang="ja" sz="1800">
                <a:solidFill>
                  <a:schemeClr val="dk1"/>
                </a:solidFill>
              </a:rPr>
              <a:t>ですね</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ja" sz="1800">
                <a:solidFill>
                  <a:srgbClr val="9B7B10"/>
                </a:solidFill>
              </a:rPr>
              <a:t>こういう時はリストを使います</a:t>
            </a:r>
            <a:endParaRPr b="1" sz="1800">
              <a:solidFill>
                <a:srgbClr val="9B7B10"/>
              </a:solidFill>
            </a:endParaRPr>
          </a:p>
          <a:p>
            <a:pPr indent="0" lvl="0" marL="0" rtl="0" algn="l">
              <a:lnSpc>
                <a:spcPct val="115000"/>
              </a:lnSpc>
              <a:spcBef>
                <a:spcPts val="0"/>
              </a:spcBef>
              <a:spcAft>
                <a:spcPts val="0"/>
              </a:spcAft>
              <a:buClr>
                <a:schemeClr val="dk1"/>
              </a:buClr>
              <a:buSzPts val="1100"/>
              <a:buFont typeface="Arial"/>
              <a:buNone/>
            </a:pPr>
            <a:r>
              <a:t/>
            </a:r>
            <a:endParaRPr b="1" sz="1800">
              <a:solidFill>
                <a:srgbClr val="9B7B10"/>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まずはNを読み込みます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Nは数字なのでinput()をint()で囲まないといけませんね</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このようになります</a:t>
            </a:r>
            <a:endParaRPr sz="1800">
              <a:solidFill>
                <a:schemeClr val="dk1"/>
              </a:solidFill>
            </a:endParaRPr>
          </a:p>
        </p:txBody>
      </p:sp>
      <p:pic>
        <p:nvPicPr>
          <p:cNvPr id="151" name="Google Shape;151;p24"/>
          <p:cNvPicPr preferRelativeResize="0"/>
          <p:nvPr/>
        </p:nvPicPr>
        <p:blipFill rotWithShape="1">
          <a:blip r:embed="rId4">
            <a:alphaModFix/>
          </a:blip>
          <a:srcRect b="14686" l="0" r="0" t="17631"/>
          <a:stretch/>
        </p:blipFill>
        <p:spPr>
          <a:xfrm>
            <a:off x="2267625" y="4309425"/>
            <a:ext cx="1466850" cy="199850"/>
          </a:xfrm>
          <a:prstGeom prst="rect">
            <a:avLst/>
          </a:prstGeom>
          <a:noFill/>
          <a:ln>
            <a:noFill/>
          </a:ln>
        </p:spPr>
      </p:pic>
      <p:cxnSp>
        <p:nvCxnSpPr>
          <p:cNvPr id="152" name="Google Shape;152;p24"/>
          <p:cNvCxnSpPr/>
          <p:nvPr/>
        </p:nvCxnSpPr>
        <p:spPr>
          <a:xfrm>
            <a:off x="4118275" y="1702925"/>
            <a:ext cx="947100" cy="8700"/>
          </a:xfrm>
          <a:prstGeom prst="straightConnector1">
            <a:avLst/>
          </a:prstGeom>
          <a:noFill/>
          <a:ln cap="flat" cmpd="sng" w="38100">
            <a:solidFill>
              <a:srgbClr val="3094A3"/>
            </a:solidFill>
            <a:prstDash val="solid"/>
            <a:round/>
            <a:headEnd len="med" w="med" type="none"/>
            <a:tailEnd len="med" w="med" type="none"/>
          </a:ln>
        </p:spPr>
      </p:cxnSp>
      <p:sp>
        <p:nvSpPr>
          <p:cNvPr id="153" name="Google Shape;153;p24"/>
          <p:cNvSpPr txBox="1"/>
          <p:nvPr/>
        </p:nvSpPr>
        <p:spPr>
          <a:xfrm>
            <a:off x="4196425" y="1655075"/>
            <a:ext cx="790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200">
                <a:solidFill>
                  <a:srgbClr val="3094A3"/>
                </a:solidFill>
              </a:rPr>
              <a:t>5個(N個)</a:t>
            </a:r>
            <a:endParaRPr b="1" sz="1200">
              <a:solidFill>
                <a:srgbClr val="3094A3"/>
              </a:solidFill>
            </a:endParaRPr>
          </a:p>
        </p:txBody>
      </p:sp>
      <p:pic>
        <p:nvPicPr>
          <p:cNvPr id="154" name="Google Shape;154;p24"/>
          <p:cNvPicPr preferRelativeResize="0"/>
          <p:nvPr/>
        </p:nvPicPr>
        <p:blipFill>
          <a:blip r:embed="rId5">
            <a:alphaModFix/>
          </a:blip>
          <a:stretch>
            <a:fillRect/>
          </a:stretch>
        </p:blipFill>
        <p:spPr>
          <a:xfrm>
            <a:off x="60275" y="1282975"/>
            <a:ext cx="3858425" cy="923850"/>
          </a:xfrm>
          <a:prstGeom prst="rect">
            <a:avLst/>
          </a:prstGeom>
          <a:noFill/>
          <a:ln>
            <a:noFill/>
          </a:ln>
        </p:spPr>
      </p:pic>
      <p:sp>
        <p:nvSpPr>
          <p:cNvPr id="155" name="Google Shape;155;p24"/>
          <p:cNvSpPr txBox="1"/>
          <p:nvPr/>
        </p:nvSpPr>
        <p:spPr>
          <a:xfrm>
            <a:off x="4186425" y="1317750"/>
            <a:ext cx="54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200">
                <a:solidFill>
                  <a:srgbClr val="3094A3"/>
                </a:solidFill>
              </a:rPr>
              <a:t>→N</a:t>
            </a:r>
            <a:endParaRPr b="1" sz="1200">
              <a:solidFill>
                <a:srgbClr val="3094A3"/>
              </a:solidFill>
            </a:endParaRPr>
          </a:p>
        </p:txBody>
      </p:sp>
      <p:cxnSp>
        <p:nvCxnSpPr>
          <p:cNvPr id="156" name="Google Shape;156;p24"/>
          <p:cNvCxnSpPr/>
          <p:nvPr/>
        </p:nvCxnSpPr>
        <p:spPr>
          <a:xfrm>
            <a:off x="4118275" y="1885375"/>
            <a:ext cx="947100" cy="8700"/>
          </a:xfrm>
          <a:prstGeom prst="straightConnector1">
            <a:avLst/>
          </a:prstGeom>
          <a:noFill/>
          <a:ln cap="flat" cmpd="sng" w="38100">
            <a:solidFill>
              <a:srgbClr val="3094A3"/>
            </a:solidFill>
            <a:prstDash val="solid"/>
            <a:round/>
            <a:headEnd len="med" w="med" type="none"/>
            <a:tailEnd len="med" w="med" type="none"/>
          </a:ln>
        </p:spPr>
      </p:cxnSp>
      <p:sp>
        <p:nvSpPr>
          <p:cNvPr id="157" name="Google Shape;157;p24"/>
          <p:cNvSpPr txBox="1"/>
          <p:nvPr/>
        </p:nvSpPr>
        <p:spPr>
          <a:xfrm>
            <a:off x="4196425" y="1837525"/>
            <a:ext cx="790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200">
                <a:solidFill>
                  <a:srgbClr val="3094A3"/>
                </a:solidFill>
              </a:rPr>
              <a:t>5個(N個)</a:t>
            </a:r>
            <a:endParaRPr b="1" sz="1200">
              <a:solidFill>
                <a:srgbClr val="3094A3"/>
              </a:solidFill>
            </a:endParaRPr>
          </a:p>
        </p:txBody>
      </p:sp>
      <p:sp>
        <p:nvSpPr>
          <p:cNvPr id="158" name="Google Shape;158;p24"/>
          <p:cNvSpPr txBox="1"/>
          <p:nvPr/>
        </p:nvSpPr>
        <p:spPr>
          <a:xfrm>
            <a:off x="4186425" y="1378575"/>
            <a:ext cx="54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200">
                <a:solidFill>
                  <a:srgbClr val="3094A3"/>
                </a:solidFill>
              </a:rPr>
              <a:t>→N</a:t>
            </a:r>
            <a:endParaRPr b="1" sz="1200">
              <a:solidFill>
                <a:srgbClr val="3094A3"/>
              </a:solidFill>
            </a:endParaRPr>
          </a:p>
        </p:txBody>
      </p:sp>
      <p:cxnSp>
        <p:nvCxnSpPr>
          <p:cNvPr id="159" name="Google Shape;159;p24"/>
          <p:cNvCxnSpPr/>
          <p:nvPr/>
        </p:nvCxnSpPr>
        <p:spPr>
          <a:xfrm>
            <a:off x="4118275" y="1946200"/>
            <a:ext cx="947100" cy="8700"/>
          </a:xfrm>
          <a:prstGeom prst="straightConnector1">
            <a:avLst/>
          </a:prstGeom>
          <a:noFill/>
          <a:ln cap="flat" cmpd="sng" w="38100">
            <a:solidFill>
              <a:srgbClr val="3094A3"/>
            </a:solidFill>
            <a:prstDash val="solid"/>
            <a:round/>
            <a:headEnd len="med" w="med" type="none"/>
            <a:tailEnd len="med" w="med" type="none"/>
          </a:ln>
        </p:spPr>
      </p:cxnSp>
      <p:sp>
        <p:nvSpPr>
          <p:cNvPr id="160" name="Google Shape;160;p24"/>
          <p:cNvSpPr txBox="1"/>
          <p:nvPr/>
        </p:nvSpPr>
        <p:spPr>
          <a:xfrm>
            <a:off x="4196425" y="1898350"/>
            <a:ext cx="790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200">
                <a:solidFill>
                  <a:srgbClr val="3094A3"/>
                </a:solidFill>
              </a:rPr>
              <a:t>5個(N個)</a:t>
            </a:r>
            <a:endParaRPr b="1" sz="1200">
              <a:solidFill>
                <a:srgbClr val="3094A3"/>
              </a:solidFill>
            </a:endParaRPr>
          </a:p>
        </p:txBody>
      </p:sp>
      <p:pic>
        <p:nvPicPr>
          <p:cNvPr id="161" name="Google Shape;161;p24"/>
          <p:cNvPicPr preferRelativeResize="0"/>
          <p:nvPr/>
        </p:nvPicPr>
        <p:blipFill>
          <a:blip r:embed="rId6">
            <a:alphaModFix/>
          </a:blip>
          <a:stretch>
            <a:fillRect/>
          </a:stretch>
        </p:blipFill>
        <p:spPr>
          <a:xfrm>
            <a:off x="3918700" y="1282975"/>
            <a:ext cx="1770713" cy="923850"/>
          </a:xfrm>
          <a:prstGeom prst="rect">
            <a:avLst/>
          </a:prstGeom>
          <a:noFill/>
          <a:ln>
            <a:noFill/>
          </a:ln>
        </p:spPr>
      </p:pic>
      <p:sp>
        <p:nvSpPr>
          <p:cNvPr id="162" name="Google Shape;162;p24"/>
          <p:cNvSpPr txBox="1"/>
          <p:nvPr/>
        </p:nvSpPr>
        <p:spPr>
          <a:xfrm>
            <a:off x="4186425" y="1439400"/>
            <a:ext cx="54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200">
                <a:solidFill>
                  <a:srgbClr val="3094A3"/>
                </a:solidFill>
              </a:rPr>
              <a:t>→N</a:t>
            </a:r>
            <a:endParaRPr b="1" sz="1200">
              <a:solidFill>
                <a:srgbClr val="3094A3"/>
              </a:solidFill>
            </a:endParaRPr>
          </a:p>
        </p:txBody>
      </p:sp>
      <p:cxnSp>
        <p:nvCxnSpPr>
          <p:cNvPr id="163" name="Google Shape;163;p24"/>
          <p:cNvCxnSpPr/>
          <p:nvPr/>
        </p:nvCxnSpPr>
        <p:spPr>
          <a:xfrm>
            <a:off x="4118275" y="2007025"/>
            <a:ext cx="947100" cy="8700"/>
          </a:xfrm>
          <a:prstGeom prst="straightConnector1">
            <a:avLst/>
          </a:prstGeom>
          <a:noFill/>
          <a:ln cap="flat" cmpd="sng" w="38100">
            <a:solidFill>
              <a:srgbClr val="3094A3"/>
            </a:solidFill>
            <a:prstDash val="solid"/>
            <a:round/>
            <a:headEnd len="med" w="med" type="none"/>
            <a:tailEnd len="med" w="med" type="none"/>
          </a:ln>
        </p:spPr>
      </p:cxnSp>
      <p:sp>
        <p:nvSpPr>
          <p:cNvPr id="164" name="Google Shape;164;p24"/>
          <p:cNvSpPr txBox="1"/>
          <p:nvPr/>
        </p:nvSpPr>
        <p:spPr>
          <a:xfrm>
            <a:off x="4196425" y="1959175"/>
            <a:ext cx="790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200">
                <a:solidFill>
                  <a:srgbClr val="3094A3"/>
                </a:solidFill>
              </a:rPr>
              <a:t>5個(N個)</a:t>
            </a:r>
            <a:endParaRPr b="1" sz="1200">
              <a:solidFill>
                <a:srgbClr val="3094A3"/>
              </a:solidFill>
            </a:endParaRPr>
          </a:p>
        </p:txBody>
      </p:sp>
      <p:sp>
        <p:nvSpPr>
          <p:cNvPr id="165" name="Google Shape;165;p24"/>
          <p:cNvSpPr txBox="1"/>
          <p:nvPr/>
        </p:nvSpPr>
        <p:spPr>
          <a:xfrm>
            <a:off x="4935100" y="1705075"/>
            <a:ext cx="54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200">
                <a:solidFill>
                  <a:srgbClr val="3094A3"/>
                </a:solidFill>
              </a:rPr>
              <a:t>→A</a:t>
            </a:r>
            <a:endParaRPr b="1" sz="1200">
              <a:solidFill>
                <a:srgbClr val="3094A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69" name="Shape 169"/>
        <p:cNvGrpSpPr/>
        <p:nvPr/>
      </p:nvGrpSpPr>
      <p:grpSpPr>
        <a:xfrm>
          <a:off x="0" y="0"/>
          <a:ext cx="0" cy="0"/>
          <a:chOff x="0" y="0"/>
          <a:chExt cx="0" cy="0"/>
        </a:xfrm>
      </p:grpSpPr>
      <p:sp>
        <p:nvSpPr>
          <p:cNvPr id="170" name="Google Shape;170;p25"/>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2700">
                <a:solidFill>
                  <a:srgbClr val="FFFFFF"/>
                </a:solidFill>
              </a:rPr>
              <a:t> </a:t>
            </a:r>
            <a:r>
              <a:rPr b="1" lang="ja" sz="2700">
                <a:solidFill>
                  <a:srgbClr val="FFFFFF"/>
                </a:solidFill>
              </a:rPr>
              <a:t>list()を使って複数の要素をリスト化</a:t>
            </a:r>
            <a:endParaRPr b="1" sz="2700">
              <a:solidFill>
                <a:srgbClr val="FFFFFF"/>
              </a:solidFill>
            </a:endParaRPr>
          </a:p>
        </p:txBody>
      </p:sp>
      <p:pic>
        <p:nvPicPr>
          <p:cNvPr id="171" name="Google Shape;171;p25"/>
          <p:cNvPicPr preferRelativeResize="0"/>
          <p:nvPr/>
        </p:nvPicPr>
        <p:blipFill>
          <a:blip r:embed="rId3">
            <a:alphaModFix/>
          </a:blip>
          <a:stretch>
            <a:fillRect/>
          </a:stretch>
        </p:blipFill>
        <p:spPr>
          <a:xfrm>
            <a:off x="4926950" y="3145950"/>
            <a:ext cx="4134525" cy="353763"/>
          </a:xfrm>
          <a:prstGeom prst="rect">
            <a:avLst/>
          </a:prstGeom>
          <a:noFill/>
          <a:ln>
            <a:noFill/>
          </a:ln>
        </p:spPr>
      </p:pic>
      <p:cxnSp>
        <p:nvCxnSpPr>
          <p:cNvPr id="172" name="Google Shape;172;p25"/>
          <p:cNvCxnSpPr/>
          <p:nvPr/>
        </p:nvCxnSpPr>
        <p:spPr>
          <a:xfrm>
            <a:off x="7028615" y="3558088"/>
            <a:ext cx="845100" cy="1800"/>
          </a:xfrm>
          <a:prstGeom prst="straightConnector1">
            <a:avLst/>
          </a:prstGeom>
          <a:noFill/>
          <a:ln cap="flat" cmpd="sng" w="38100">
            <a:solidFill>
              <a:srgbClr val="3094A3"/>
            </a:solidFill>
            <a:prstDash val="solid"/>
            <a:round/>
            <a:headEnd len="med" w="med" type="none"/>
            <a:tailEnd len="med" w="med" type="none"/>
          </a:ln>
        </p:spPr>
      </p:cxnSp>
      <p:sp>
        <p:nvSpPr>
          <p:cNvPr id="173" name="Google Shape;173;p25"/>
          <p:cNvSpPr txBox="1"/>
          <p:nvPr/>
        </p:nvSpPr>
        <p:spPr>
          <a:xfrm>
            <a:off x="7217911" y="3438646"/>
            <a:ext cx="422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800">
                <a:solidFill>
                  <a:srgbClr val="3094A3"/>
                </a:solidFill>
              </a:rPr>
              <a:t>①</a:t>
            </a:r>
            <a:endParaRPr b="1" sz="2100">
              <a:solidFill>
                <a:srgbClr val="3094A3"/>
              </a:solidFill>
            </a:endParaRPr>
          </a:p>
        </p:txBody>
      </p:sp>
      <p:cxnSp>
        <p:nvCxnSpPr>
          <p:cNvPr id="174" name="Google Shape;174;p25"/>
          <p:cNvCxnSpPr/>
          <p:nvPr/>
        </p:nvCxnSpPr>
        <p:spPr>
          <a:xfrm>
            <a:off x="7974178" y="3558088"/>
            <a:ext cx="879600" cy="1800"/>
          </a:xfrm>
          <a:prstGeom prst="straightConnector1">
            <a:avLst/>
          </a:prstGeom>
          <a:noFill/>
          <a:ln cap="flat" cmpd="sng" w="38100">
            <a:solidFill>
              <a:srgbClr val="3094A3"/>
            </a:solidFill>
            <a:prstDash val="solid"/>
            <a:round/>
            <a:headEnd len="med" w="med" type="none"/>
            <a:tailEnd len="med" w="med" type="none"/>
          </a:ln>
        </p:spPr>
      </p:cxnSp>
      <p:sp>
        <p:nvSpPr>
          <p:cNvPr id="175" name="Google Shape;175;p25"/>
          <p:cNvSpPr txBox="1"/>
          <p:nvPr/>
        </p:nvSpPr>
        <p:spPr>
          <a:xfrm>
            <a:off x="8202775" y="3438646"/>
            <a:ext cx="422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800">
                <a:solidFill>
                  <a:srgbClr val="3094A3"/>
                </a:solidFill>
              </a:rPr>
              <a:t>②</a:t>
            </a:r>
            <a:endParaRPr b="1" sz="1800">
              <a:solidFill>
                <a:srgbClr val="3094A3"/>
              </a:solidFill>
            </a:endParaRPr>
          </a:p>
        </p:txBody>
      </p:sp>
      <p:cxnSp>
        <p:nvCxnSpPr>
          <p:cNvPr id="176" name="Google Shape;176;p25"/>
          <p:cNvCxnSpPr/>
          <p:nvPr/>
        </p:nvCxnSpPr>
        <p:spPr>
          <a:xfrm>
            <a:off x="6039063" y="3552547"/>
            <a:ext cx="854400" cy="900"/>
          </a:xfrm>
          <a:prstGeom prst="straightConnector1">
            <a:avLst/>
          </a:prstGeom>
          <a:noFill/>
          <a:ln cap="flat" cmpd="sng" w="38100">
            <a:solidFill>
              <a:srgbClr val="3094A3"/>
            </a:solidFill>
            <a:prstDash val="solid"/>
            <a:round/>
            <a:headEnd len="med" w="med" type="none"/>
            <a:tailEnd len="med" w="med" type="none"/>
          </a:ln>
        </p:spPr>
      </p:cxnSp>
      <p:sp>
        <p:nvSpPr>
          <p:cNvPr id="177" name="Google Shape;177;p25"/>
          <p:cNvSpPr txBox="1"/>
          <p:nvPr/>
        </p:nvSpPr>
        <p:spPr>
          <a:xfrm>
            <a:off x="6286546" y="3438646"/>
            <a:ext cx="422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800">
                <a:solidFill>
                  <a:srgbClr val="3094A3"/>
                </a:solidFill>
              </a:rPr>
              <a:t>③</a:t>
            </a:r>
            <a:endParaRPr b="1" sz="1800">
              <a:solidFill>
                <a:srgbClr val="3094A3"/>
              </a:solidFill>
            </a:endParaRPr>
          </a:p>
        </p:txBody>
      </p:sp>
      <p:cxnSp>
        <p:nvCxnSpPr>
          <p:cNvPr id="178" name="Google Shape;178;p25"/>
          <p:cNvCxnSpPr/>
          <p:nvPr/>
        </p:nvCxnSpPr>
        <p:spPr>
          <a:xfrm>
            <a:off x="5497080" y="3552997"/>
            <a:ext cx="469800" cy="0"/>
          </a:xfrm>
          <a:prstGeom prst="straightConnector1">
            <a:avLst/>
          </a:prstGeom>
          <a:noFill/>
          <a:ln cap="flat" cmpd="sng" w="38100">
            <a:solidFill>
              <a:srgbClr val="3094A3"/>
            </a:solidFill>
            <a:prstDash val="solid"/>
            <a:round/>
            <a:headEnd len="med" w="med" type="none"/>
            <a:tailEnd len="med" w="med" type="none"/>
          </a:ln>
        </p:spPr>
      </p:cxnSp>
      <p:sp>
        <p:nvSpPr>
          <p:cNvPr id="179" name="Google Shape;179;p25"/>
          <p:cNvSpPr txBox="1"/>
          <p:nvPr/>
        </p:nvSpPr>
        <p:spPr>
          <a:xfrm>
            <a:off x="5513655" y="3438646"/>
            <a:ext cx="422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800">
                <a:solidFill>
                  <a:srgbClr val="3094A3"/>
                </a:solidFill>
              </a:rPr>
              <a:t>④</a:t>
            </a:r>
            <a:endParaRPr b="1" sz="1800">
              <a:solidFill>
                <a:srgbClr val="3094A3"/>
              </a:solidFill>
            </a:endParaRPr>
          </a:p>
        </p:txBody>
      </p:sp>
      <p:cxnSp>
        <p:nvCxnSpPr>
          <p:cNvPr id="180" name="Google Shape;180;p25"/>
          <p:cNvCxnSpPr/>
          <p:nvPr/>
        </p:nvCxnSpPr>
        <p:spPr>
          <a:xfrm>
            <a:off x="4982083" y="3558994"/>
            <a:ext cx="434700" cy="0"/>
          </a:xfrm>
          <a:prstGeom prst="straightConnector1">
            <a:avLst/>
          </a:prstGeom>
          <a:noFill/>
          <a:ln cap="flat" cmpd="sng" w="38100">
            <a:solidFill>
              <a:srgbClr val="3094A3"/>
            </a:solidFill>
            <a:prstDash val="solid"/>
            <a:round/>
            <a:headEnd len="med" w="med" type="none"/>
            <a:tailEnd len="med" w="med" type="none"/>
          </a:ln>
        </p:spPr>
      </p:cxnSp>
      <p:sp>
        <p:nvSpPr>
          <p:cNvPr id="181" name="Google Shape;181;p25"/>
          <p:cNvSpPr txBox="1"/>
          <p:nvPr/>
        </p:nvSpPr>
        <p:spPr>
          <a:xfrm>
            <a:off x="4988218" y="3438646"/>
            <a:ext cx="422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800">
                <a:solidFill>
                  <a:srgbClr val="3094A3"/>
                </a:solidFill>
              </a:rPr>
              <a:t>⑤</a:t>
            </a:r>
            <a:endParaRPr b="1" sz="1800">
              <a:solidFill>
                <a:srgbClr val="3094A3"/>
              </a:solidFill>
            </a:endParaRPr>
          </a:p>
        </p:txBody>
      </p:sp>
      <p:pic>
        <p:nvPicPr>
          <p:cNvPr id="182" name="Google Shape;182;p25"/>
          <p:cNvPicPr preferRelativeResize="0"/>
          <p:nvPr/>
        </p:nvPicPr>
        <p:blipFill>
          <a:blip r:embed="rId4">
            <a:alphaModFix/>
          </a:blip>
          <a:stretch>
            <a:fillRect/>
          </a:stretch>
        </p:blipFill>
        <p:spPr>
          <a:xfrm>
            <a:off x="3523638" y="4584425"/>
            <a:ext cx="1371600" cy="266700"/>
          </a:xfrm>
          <a:prstGeom prst="rect">
            <a:avLst/>
          </a:prstGeom>
          <a:noFill/>
          <a:ln>
            <a:noFill/>
          </a:ln>
        </p:spPr>
      </p:pic>
      <p:sp>
        <p:nvSpPr>
          <p:cNvPr id="183" name="Google Shape;183;p25"/>
          <p:cNvSpPr txBox="1"/>
          <p:nvPr/>
        </p:nvSpPr>
        <p:spPr>
          <a:xfrm>
            <a:off x="71400"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次にN個の数字Aをリストにして代入します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①input()で1行すべて読み込み、</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②split()で空白ごとに分割して、</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③int()とmap()を組み合わせて全て同時に数値に変換した物に、</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④</a:t>
            </a:r>
            <a:r>
              <a:rPr b="1" lang="ja" sz="1800">
                <a:solidFill>
                  <a:srgbClr val="9B7B10"/>
                </a:solidFill>
              </a:rPr>
              <a:t>list()</a:t>
            </a:r>
            <a:r>
              <a:rPr lang="ja" sz="1800">
                <a:solidFill>
                  <a:schemeClr val="dk1"/>
                </a:solidFill>
              </a:rPr>
              <a:t>を付けてリスト化して、</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⑤Aに代入</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…めちゃめちゃややこしいですね</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でも慣れると大量の関数を組み合わせる</a:t>
            </a:r>
            <a:r>
              <a:rPr lang="ja" sz="1800">
                <a:solidFill>
                  <a:schemeClr val="dk1"/>
                </a:solidFill>
              </a:rPr>
              <a:t>パズルみたい</a:t>
            </a:r>
            <a:r>
              <a:rPr lang="ja" sz="1800">
                <a:solidFill>
                  <a:schemeClr val="dk1"/>
                </a:solidFill>
              </a:rPr>
              <a:t>で結構楽しいです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こうするとAの中身はこんな感じ　　　　　　 のリストになります</a:t>
            </a:r>
            <a:endParaRPr sz="1800">
              <a:solidFill>
                <a:schemeClr val="dk1"/>
              </a:solidFill>
            </a:endParaRPr>
          </a:p>
        </p:txBody>
      </p:sp>
      <p:pic>
        <p:nvPicPr>
          <p:cNvPr id="184" name="Google Shape;184;p25"/>
          <p:cNvPicPr preferRelativeResize="0"/>
          <p:nvPr/>
        </p:nvPicPr>
        <p:blipFill>
          <a:blip r:embed="rId5">
            <a:alphaModFix/>
          </a:blip>
          <a:stretch>
            <a:fillRect/>
          </a:stretch>
        </p:blipFill>
        <p:spPr>
          <a:xfrm>
            <a:off x="3514850" y="622800"/>
            <a:ext cx="3858425" cy="923850"/>
          </a:xfrm>
          <a:prstGeom prst="rect">
            <a:avLst/>
          </a:prstGeom>
          <a:noFill/>
          <a:ln>
            <a:noFill/>
          </a:ln>
        </p:spPr>
      </p:pic>
      <p:pic>
        <p:nvPicPr>
          <p:cNvPr id="185" name="Google Shape;185;p25"/>
          <p:cNvPicPr preferRelativeResize="0"/>
          <p:nvPr/>
        </p:nvPicPr>
        <p:blipFill>
          <a:blip r:embed="rId5">
            <a:alphaModFix/>
          </a:blip>
          <a:stretch>
            <a:fillRect/>
          </a:stretch>
        </p:blipFill>
        <p:spPr>
          <a:xfrm>
            <a:off x="0" y="622800"/>
            <a:ext cx="3858425" cy="923850"/>
          </a:xfrm>
          <a:prstGeom prst="rect">
            <a:avLst/>
          </a:prstGeom>
          <a:noFill/>
          <a:ln>
            <a:noFill/>
          </a:ln>
        </p:spPr>
      </p:pic>
      <p:pic>
        <p:nvPicPr>
          <p:cNvPr id="186" name="Google Shape;186;p25"/>
          <p:cNvPicPr preferRelativeResize="0"/>
          <p:nvPr/>
        </p:nvPicPr>
        <p:blipFill>
          <a:blip r:embed="rId6">
            <a:alphaModFix/>
          </a:blip>
          <a:stretch>
            <a:fillRect/>
          </a:stretch>
        </p:blipFill>
        <p:spPr>
          <a:xfrm>
            <a:off x="3858425" y="622800"/>
            <a:ext cx="1770713" cy="923850"/>
          </a:xfrm>
          <a:prstGeom prst="rect">
            <a:avLst/>
          </a:prstGeom>
          <a:noFill/>
          <a:ln>
            <a:noFill/>
          </a:ln>
        </p:spPr>
      </p:pic>
      <p:sp>
        <p:nvSpPr>
          <p:cNvPr id="187" name="Google Shape;187;p25"/>
          <p:cNvSpPr txBox="1"/>
          <p:nvPr/>
        </p:nvSpPr>
        <p:spPr>
          <a:xfrm>
            <a:off x="4126150" y="779225"/>
            <a:ext cx="54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200">
                <a:solidFill>
                  <a:srgbClr val="3094A3"/>
                </a:solidFill>
              </a:rPr>
              <a:t>→N</a:t>
            </a:r>
            <a:endParaRPr b="1" sz="1200">
              <a:solidFill>
                <a:srgbClr val="3094A3"/>
              </a:solidFill>
            </a:endParaRPr>
          </a:p>
        </p:txBody>
      </p:sp>
      <p:cxnSp>
        <p:nvCxnSpPr>
          <p:cNvPr id="188" name="Google Shape;188;p25"/>
          <p:cNvCxnSpPr/>
          <p:nvPr/>
        </p:nvCxnSpPr>
        <p:spPr>
          <a:xfrm>
            <a:off x="4058000" y="1346850"/>
            <a:ext cx="947100" cy="8700"/>
          </a:xfrm>
          <a:prstGeom prst="straightConnector1">
            <a:avLst/>
          </a:prstGeom>
          <a:noFill/>
          <a:ln cap="flat" cmpd="sng" w="38100">
            <a:solidFill>
              <a:srgbClr val="3094A3"/>
            </a:solidFill>
            <a:prstDash val="solid"/>
            <a:round/>
            <a:headEnd len="med" w="med" type="none"/>
            <a:tailEnd len="med" w="med" type="none"/>
          </a:ln>
        </p:spPr>
      </p:cxnSp>
      <p:sp>
        <p:nvSpPr>
          <p:cNvPr id="189" name="Google Shape;189;p25"/>
          <p:cNvSpPr txBox="1"/>
          <p:nvPr/>
        </p:nvSpPr>
        <p:spPr>
          <a:xfrm>
            <a:off x="4136150" y="1299000"/>
            <a:ext cx="790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200">
                <a:solidFill>
                  <a:srgbClr val="3094A3"/>
                </a:solidFill>
              </a:rPr>
              <a:t>5個(N個)</a:t>
            </a:r>
            <a:endParaRPr b="1" sz="1200">
              <a:solidFill>
                <a:srgbClr val="3094A3"/>
              </a:solidFill>
            </a:endParaRPr>
          </a:p>
        </p:txBody>
      </p:sp>
      <p:sp>
        <p:nvSpPr>
          <p:cNvPr id="190" name="Google Shape;190;p25"/>
          <p:cNvSpPr txBox="1"/>
          <p:nvPr/>
        </p:nvSpPr>
        <p:spPr>
          <a:xfrm>
            <a:off x="4874825" y="1044900"/>
            <a:ext cx="54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200">
                <a:solidFill>
                  <a:srgbClr val="3094A3"/>
                </a:solidFill>
              </a:rPr>
              <a:t>→A</a:t>
            </a:r>
            <a:endParaRPr b="1" sz="1200">
              <a:solidFill>
                <a:srgbClr val="3094A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94" name="Shape 194"/>
        <p:cNvGrpSpPr/>
        <p:nvPr/>
      </p:nvGrpSpPr>
      <p:grpSpPr>
        <a:xfrm>
          <a:off x="0" y="0"/>
          <a:ext cx="0" cy="0"/>
          <a:chOff x="0" y="0"/>
          <a:chExt cx="0" cy="0"/>
        </a:xfrm>
      </p:grpSpPr>
      <p:sp>
        <p:nvSpPr>
          <p:cNvPr id="195" name="Google Shape;195;p26"/>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2700">
                <a:solidFill>
                  <a:srgbClr val="FFFFFF"/>
                </a:solidFill>
              </a:rPr>
              <a:t> </a:t>
            </a:r>
            <a:r>
              <a:rPr b="1" lang="ja" sz="2700">
                <a:solidFill>
                  <a:srgbClr val="FFFFFF"/>
                </a:solidFill>
              </a:rPr>
              <a:t>forループで複数行の入力をリストにまとめる</a:t>
            </a:r>
            <a:endParaRPr b="1" sz="2700">
              <a:solidFill>
                <a:srgbClr val="FFFFFF"/>
              </a:solidFill>
            </a:endParaRPr>
          </a:p>
        </p:txBody>
      </p:sp>
      <p:sp>
        <p:nvSpPr>
          <p:cNvPr id="196" name="Google Shape;196;p26"/>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最後にもう1問やってみましょう</a:t>
            </a:r>
            <a:r>
              <a:rPr b="1" lang="ja" sz="1800">
                <a:solidFill>
                  <a:srgbClr val="3094A3"/>
                </a:solidFill>
              </a:rPr>
              <a:t>(難しいので分からなくてもOK)</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初めにQを読み込み、その後にQ行分のSを読み込まないといけません</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まずはQを読み込みます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そのあとSをQ行分読み込みます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ja" sz="1800">
                <a:solidFill>
                  <a:srgbClr val="3094A3"/>
                </a:solidFill>
              </a:rPr>
              <a:t>Q行分読み込むということはinput()をQ回繰り返さないといけないので、ここでforループを使いましょう</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その前に、</a:t>
            </a:r>
            <a:r>
              <a:rPr b="1" lang="ja" sz="1800">
                <a:solidFill>
                  <a:srgbClr val="3094A3"/>
                </a:solidFill>
              </a:rPr>
              <a:t>今回はSが7行に分かれていて1回のinput()で全てのSを読み込めないので、初めに空のリストを作ってそこに1個ずつSを追加していく必要があります</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空のリストを作るには　　　　のようにします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ここにforループで何度もinput()を繰り返し、1個ずつSに投げ込んでいくわけです</a:t>
            </a:r>
            <a:endParaRPr sz="1800">
              <a:solidFill>
                <a:schemeClr val="dk1"/>
              </a:solidFill>
            </a:endParaRPr>
          </a:p>
        </p:txBody>
      </p:sp>
      <p:pic>
        <p:nvPicPr>
          <p:cNvPr id="197" name="Google Shape;197;p26"/>
          <p:cNvPicPr preferRelativeResize="0"/>
          <p:nvPr/>
        </p:nvPicPr>
        <p:blipFill>
          <a:blip r:embed="rId3">
            <a:alphaModFix/>
          </a:blip>
          <a:stretch>
            <a:fillRect/>
          </a:stretch>
        </p:blipFill>
        <p:spPr>
          <a:xfrm>
            <a:off x="7923225" y="703175"/>
            <a:ext cx="499550" cy="1506000"/>
          </a:xfrm>
          <a:prstGeom prst="rect">
            <a:avLst/>
          </a:prstGeom>
          <a:noFill/>
          <a:ln>
            <a:noFill/>
          </a:ln>
        </p:spPr>
      </p:pic>
      <p:pic>
        <p:nvPicPr>
          <p:cNvPr id="198" name="Google Shape;198;p26"/>
          <p:cNvPicPr preferRelativeResize="0"/>
          <p:nvPr/>
        </p:nvPicPr>
        <p:blipFill>
          <a:blip r:embed="rId4">
            <a:alphaModFix/>
          </a:blip>
          <a:stretch>
            <a:fillRect/>
          </a:stretch>
        </p:blipFill>
        <p:spPr>
          <a:xfrm>
            <a:off x="2654650" y="1414550"/>
            <a:ext cx="1485900" cy="314325"/>
          </a:xfrm>
          <a:prstGeom prst="rect">
            <a:avLst/>
          </a:prstGeom>
          <a:noFill/>
          <a:ln>
            <a:noFill/>
          </a:ln>
        </p:spPr>
      </p:pic>
      <p:pic>
        <p:nvPicPr>
          <p:cNvPr id="199" name="Google Shape;199;p26"/>
          <p:cNvPicPr preferRelativeResize="0"/>
          <p:nvPr/>
        </p:nvPicPr>
        <p:blipFill rotWithShape="1">
          <a:blip r:embed="rId5">
            <a:alphaModFix/>
          </a:blip>
          <a:srcRect b="12739" l="0" r="0" t="0"/>
          <a:stretch/>
        </p:blipFill>
        <p:spPr>
          <a:xfrm>
            <a:off x="2489575" y="3956225"/>
            <a:ext cx="762000" cy="257650"/>
          </a:xfrm>
          <a:prstGeom prst="rect">
            <a:avLst/>
          </a:prstGeom>
          <a:noFill/>
          <a:ln>
            <a:noFill/>
          </a:ln>
        </p:spPr>
      </p:pic>
      <p:pic>
        <p:nvPicPr>
          <p:cNvPr id="200" name="Google Shape;200;p26"/>
          <p:cNvPicPr preferRelativeResize="0"/>
          <p:nvPr/>
        </p:nvPicPr>
        <p:blipFill>
          <a:blip r:embed="rId3">
            <a:alphaModFix/>
          </a:blip>
          <a:stretch>
            <a:fillRect/>
          </a:stretch>
        </p:blipFill>
        <p:spPr>
          <a:xfrm>
            <a:off x="7497500" y="703175"/>
            <a:ext cx="499550" cy="1506000"/>
          </a:xfrm>
          <a:prstGeom prst="rect">
            <a:avLst/>
          </a:prstGeom>
          <a:noFill/>
          <a:ln>
            <a:noFill/>
          </a:ln>
        </p:spPr>
      </p:pic>
      <p:pic>
        <p:nvPicPr>
          <p:cNvPr id="201" name="Google Shape;201;p26"/>
          <p:cNvPicPr preferRelativeResize="0"/>
          <p:nvPr/>
        </p:nvPicPr>
        <p:blipFill>
          <a:blip r:embed="rId6">
            <a:alphaModFix/>
          </a:blip>
          <a:stretch>
            <a:fillRect/>
          </a:stretch>
        </p:blipFill>
        <p:spPr>
          <a:xfrm>
            <a:off x="8071000" y="703175"/>
            <a:ext cx="564750" cy="1506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05" name="Shape 205"/>
        <p:cNvGrpSpPr/>
        <p:nvPr/>
      </p:nvGrpSpPr>
      <p:grpSpPr>
        <a:xfrm>
          <a:off x="0" y="0"/>
          <a:ext cx="0" cy="0"/>
          <a:chOff x="0" y="0"/>
          <a:chExt cx="0" cy="0"/>
        </a:xfrm>
      </p:grpSpPr>
      <p:sp>
        <p:nvSpPr>
          <p:cNvPr id="206" name="Google Shape;206;p27"/>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2700">
                <a:solidFill>
                  <a:srgbClr val="FFFFFF"/>
                </a:solidFill>
              </a:rPr>
              <a:t> </a:t>
            </a:r>
            <a:r>
              <a:rPr b="1" lang="ja" sz="2700">
                <a:solidFill>
                  <a:srgbClr val="FFFFFF"/>
                </a:solidFill>
              </a:rPr>
              <a:t>append()でリストに要素を追加</a:t>
            </a:r>
            <a:endParaRPr b="1" sz="2700">
              <a:solidFill>
                <a:srgbClr val="FFFFFF"/>
              </a:solidFill>
            </a:endParaRPr>
          </a:p>
        </p:txBody>
      </p:sp>
      <p:sp>
        <p:nvSpPr>
          <p:cNvPr id="207" name="Google Shape;207;p27"/>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ja" sz="1800">
                <a:solidFill>
                  <a:srgbClr val="3094A3"/>
                </a:solidFill>
              </a:rPr>
              <a:t>input()をQ回繰り返すので、range()で　　　　　　　  のようにforループを書けます</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range()を使う理由がわからない人は</a:t>
            </a:r>
            <a:r>
              <a:rPr lang="ja" sz="1800" u="sng">
                <a:solidFill>
                  <a:schemeClr val="hlink"/>
                </a:solidFill>
                <a:hlinkClick r:id="rId3"/>
              </a:rPr>
              <a:t>これ</a:t>
            </a:r>
            <a:r>
              <a:rPr lang="ja" sz="1800">
                <a:solidFill>
                  <a:schemeClr val="dk1"/>
                </a:solidFill>
              </a:rPr>
              <a:t>を見てください</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また、</a:t>
            </a:r>
            <a:r>
              <a:rPr b="1" lang="ja" sz="1800">
                <a:solidFill>
                  <a:srgbClr val="3094A3"/>
                </a:solidFill>
              </a:rPr>
              <a:t>空のリストSに中身を投げ込んで追加していきたいときはappend()というのを使います</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中身を追加したいリスト(今回はS)に.append()を付けて　　　　  とします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そして()の中にinput()を入れて　　　　　　　　とします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結果的に　　　　　　　　  このようになり、初めは空だったSの中にforループで</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Q回分append()でinput()した文が追加されるので</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が代入されてうまくいくわけですね</a:t>
            </a:r>
            <a:endParaRPr sz="1800">
              <a:solidFill>
                <a:schemeClr val="dk1"/>
              </a:solidFill>
            </a:endParaRPr>
          </a:p>
        </p:txBody>
      </p:sp>
      <p:pic>
        <p:nvPicPr>
          <p:cNvPr id="208" name="Google Shape;208;p27"/>
          <p:cNvPicPr preferRelativeResize="0"/>
          <p:nvPr/>
        </p:nvPicPr>
        <p:blipFill>
          <a:blip r:embed="rId4">
            <a:alphaModFix/>
          </a:blip>
          <a:stretch>
            <a:fillRect/>
          </a:stretch>
        </p:blipFill>
        <p:spPr>
          <a:xfrm>
            <a:off x="4171050" y="819725"/>
            <a:ext cx="1628775" cy="228600"/>
          </a:xfrm>
          <a:prstGeom prst="rect">
            <a:avLst/>
          </a:prstGeom>
          <a:noFill/>
          <a:ln>
            <a:noFill/>
          </a:ln>
        </p:spPr>
      </p:pic>
      <p:pic>
        <p:nvPicPr>
          <p:cNvPr id="209" name="Google Shape;209;p27"/>
          <p:cNvPicPr preferRelativeResize="0"/>
          <p:nvPr/>
        </p:nvPicPr>
        <p:blipFill>
          <a:blip r:embed="rId5">
            <a:alphaModFix/>
          </a:blip>
          <a:stretch>
            <a:fillRect/>
          </a:stretch>
        </p:blipFill>
        <p:spPr>
          <a:xfrm>
            <a:off x="5799825" y="2409200"/>
            <a:ext cx="1000125" cy="219075"/>
          </a:xfrm>
          <a:prstGeom prst="rect">
            <a:avLst/>
          </a:prstGeom>
          <a:noFill/>
          <a:ln>
            <a:noFill/>
          </a:ln>
        </p:spPr>
      </p:pic>
      <p:pic>
        <p:nvPicPr>
          <p:cNvPr id="210" name="Google Shape;210;p27"/>
          <p:cNvPicPr preferRelativeResize="0"/>
          <p:nvPr/>
        </p:nvPicPr>
        <p:blipFill>
          <a:blip r:embed="rId6">
            <a:alphaModFix/>
          </a:blip>
          <a:stretch>
            <a:fillRect/>
          </a:stretch>
        </p:blipFill>
        <p:spPr>
          <a:xfrm>
            <a:off x="3288900" y="2731475"/>
            <a:ext cx="1724025" cy="228600"/>
          </a:xfrm>
          <a:prstGeom prst="rect">
            <a:avLst/>
          </a:prstGeom>
          <a:noFill/>
          <a:ln>
            <a:noFill/>
          </a:ln>
        </p:spPr>
      </p:pic>
      <p:pic>
        <p:nvPicPr>
          <p:cNvPr id="211" name="Google Shape;211;p27"/>
          <p:cNvPicPr preferRelativeResize="0"/>
          <p:nvPr/>
        </p:nvPicPr>
        <p:blipFill>
          <a:blip r:embed="rId7">
            <a:alphaModFix/>
          </a:blip>
          <a:stretch>
            <a:fillRect/>
          </a:stretch>
        </p:blipFill>
        <p:spPr>
          <a:xfrm>
            <a:off x="1090725" y="3087275"/>
            <a:ext cx="1905000" cy="695325"/>
          </a:xfrm>
          <a:prstGeom prst="rect">
            <a:avLst/>
          </a:prstGeom>
          <a:noFill/>
          <a:ln>
            <a:noFill/>
          </a:ln>
        </p:spPr>
      </p:pic>
      <p:pic>
        <p:nvPicPr>
          <p:cNvPr id="212" name="Google Shape;212;p27"/>
          <p:cNvPicPr preferRelativeResize="0"/>
          <p:nvPr/>
        </p:nvPicPr>
        <p:blipFill>
          <a:blip r:embed="rId8">
            <a:alphaModFix/>
          </a:blip>
          <a:stretch>
            <a:fillRect/>
          </a:stretch>
        </p:blipFill>
        <p:spPr>
          <a:xfrm>
            <a:off x="7923225" y="3561625"/>
            <a:ext cx="499550" cy="1506000"/>
          </a:xfrm>
          <a:prstGeom prst="rect">
            <a:avLst/>
          </a:prstGeom>
          <a:noFill/>
          <a:ln>
            <a:noFill/>
          </a:ln>
        </p:spPr>
      </p:pic>
      <p:pic>
        <p:nvPicPr>
          <p:cNvPr id="213" name="Google Shape;213;p27"/>
          <p:cNvPicPr preferRelativeResize="0"/>
          <p:nvPr/>
        </p:nvPicPr>
        <p:blipFill>
          <a:blip r:embed="rId9">
            <a:alphaModFix/>
          </a:blip>
          <a:stretch>
            <a:fillRect/>
          </a:stretch>
        </p:blipFill>
        <p:spPr>
          <a:xfrm>
            <a:off x="8496725" y="3561625"/>
            <a:ext cx="564750" cy="1506000"/>
          </a:xfrm>
          <a:prstGeom prst="rect">
            <a:avLst/>
          </a:prstGeom>
          <a:noFill/>
          <a:ln>
            <a:noFill/>
          </a:ln>
        </p:spPr>
      </p:pic>
      <p:pic>
        <p:nvPicPr>
          <p:cNvPr id="214" name="Google Shape;214;p27"/>
          <p:cNvPicPr preferRelativeResize="0"/>
          <p:nvPr/>
        </p:nvPicPr>
        <p:blipFill rotWithShape="1">
          <a:blip r:embed="rId10">
            <a:alphaModFix/>
          </a:blip>
          <a:srcRect b="0" l="0" r="0" t="51999"/>
          <a:stretch/>
        </p:blipFill>
        <p:spPr>
          <a:xfrm>
            <a:off x="60275" y="4288975"/>
            <a:ext cx="5048250" cy="228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18" name="Shape 218"/>
        <p:cNvGrpSpPr/>
        <p:nvPr/>
      </p:nvGrpSpPr>
      <p:grpSpPr>
        <a:xfrm>
          <a:off x="0" y="0"/>
          <a:ext cx="0" cy="0"/>
          <a:chOff x="0" y="0"/>
          <a:chExt cx="0" cy="0"/>
        </a:xfrm>
      </p:grpSpPr>
      <p:sp>
        <p:nvSpPr>
          <p:cNvPr id="219" name="Google Shape;219;p28"/>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2700">
                <a:solidFill>
                  <a:srgbClr val="FFFFFF"/>
                </a:solidFill>
              </a:rPr>
              <a:t> </a:t>
            </a:r>
            <a:r>
              <a:rPr b="1" lang="ja" sz="2700">
                <a:solidFill>
                  <a:srgbClr val="FFFFFF"/>
                </a:solidFill>
              </a:rPr>
              <a:t>練習問題</a:t>
            </a:r>
            <a:endParaRPr b="1" sz="2700">
              <a:solidFill>
                <a:srgbClr val="FFFFFF"/>
              </a:solidFill>
            </a:endParaRPr>
          </a:p>
        </p:txBody>
      </p:sp>
      <p:sp>
        <p:nvSpPr>
          <p:cNvPr id="220" name="Google Shape;220;p28"/>
          <p:cNvSpPr txBox="1"/>
          <p:nvPr/>
        </p:nvSpPr>
        <p:spPr>
          <a:xfrm>
            <a:off x="60275" y="703175"/>
            <a:ext cx="9001200" cy="301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ja" sz="1800">
                <a:solidFill>
                  <a:srgbClr val="3094A3"/>
                </a:solidFill>
              </a:rPr>
              <a:t>例題　　　　　　　　答え</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Q1.　　　　　　　　　　Q2.　　　　　　　　  Q3.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Q4. 　　　　　　　Q5. </a:t>
            </a:r>
            <a:endParaRPr sz="1800">
              <a:solidFill>
                <a:schemeClr val="dk1"/>
              </a:solidFill>
            </a:endParaRPr>
          </a:p>
        </p:txBody>
      </p:sp>
      <p:pic>
        <p:nvPicPr>
          <p:cNvPr id="221" name="Google Shape;221;p28"/>
          <p:cNvPicPr preferRelativeResize="0"/>
          <p:nvPr/>
        </p:nvPicPr>
        <p:blipFill rotWithShape="1">
          <a:blip r:embed="rId3">
            <a:alphaModFix/>
          </a:blip>
          <a:srcRect b="10741" l="0" r="0" t="11255"/>
          <a:stretch/>
        </p:blipFill>
        <p:spPr>
          <a:xfrm>
            <a:off x="682400" y="771688"/>
            <a:ext cx="1123608" cy="485775"/>
          </a:xfrm>
          <a:prstGeom prst="rect">
            <a:avLst/>
          </a:prstGeom>
          <a:noFill/>
          <a:ln>
            <a:noFill/>
          </a:ln>
        </p:spPr>
      </p:pic>
      <p:pic>
        <p:nvPicPr>
          <p:cNvPr id="222" name="Google Shape;222;p28"/>
          <p:cNvPicPr preferRelativeResize="0"/>
          <p:nvPr/>
        </p:nvPicPr>
        <p:blipFill>
          <a:blip r:embed="rId4">
            <a:alphaModFix/>
          </a:blip>
          <a:stretch>
            <a:fillRect/>
          </a:stretch>
        </p:blipFill>
        <p:spPr>
          <a:xfrm>
            <a:off x="1380750" y="703187"/>
            <a:ext cx="822986" cy="622800"/>
          </a:xfrm>
          <a:prstGeom prst="rect">
            <a:avLst/>
          </a:prstGeom>
          <a:noFill/>
          <a:ln>
            <a:noFill/>
          </a:ln>
        </p:spPr>
      </p:pic>
      <p:pic>
        <p:nvPicPr>
          <p:cNvPr id="223" name="Google Shape;223;p28"/>
          <p:cNvPicPr preferRelativeResize="0"/>
          <p:nvPr/>
        </p:nvPicPr>
        <p:blipFill>
          <a:blip r:embed="rId5">
            <a:alphaModFix/>
          </a:blip>
          <a:stretch>
            <a:fillRect/>
          </a:stretch>
        </p:blipFill>
        <p:spPr>
          <a:xfrm>
            <a:off x="3002175" y="771688"/>
            <a:ext cx="1457325" cy="485775"/>
          </a:xfrm>
          <a:prstGeom prst="rect">
            <a:avLst/>
          </a:prstGeom>
          <a:noFill/>
          <a:ln>
            <a:noFill/>
          </a:ln>
        </p:spPr>
      </p:pic>
      <p:pic>
        <p:nvPicPr>
          <p:cNvPr id="224" name="Google Shape;224;p28"/>
          <p:cNvPicPr preferRelativeResize="0"/>
          <p:nvPr/>
        </p:nvPicPr>
        <p:blipFill rotWithShape="1">
          <a:blip r:embed="rId6">
            <a:alphaModFix/>
          </a:blip>
          <a:srcRect b="13817" l="0" r="0" t="8470"/>
          <a:stretch/>
        </p:blipFill>
        <p:spPr>
          <a:xfrm>
            <a:off x="682400" y="2010250"/>
            <a:ext cx="698350" cy="554300"/>
          </a:xfrm>
          <a:prstGeom prst="rect">
            <a:avLst/>
          </a:prstGeom>
          <a:noFill/>
          <a:ln>
            <a:noFill/>
          </a:ln>
        </p:spPr>
      </p:pic>
      <p:pic>
        <p:nvPicPr>
          <p:cNvPr id="225" name="Google Shape;225;p28"/>
          <p:cNvPicPr preferRelativeResize="0"/>
          <p:nvPr/>
        </p:nvPicPr>
        <p:blipFill>
          <a:blip r:embed="rId7">
            <a:alphaModFix/>
          </a:blip>
          <a:stretch>
            <a:fillRect/>
          </a:stretch>
        </p:blipFill>
        <p:spPr>
          <a:xfrm>
            <a:off x="1380750" y="1976000"/>
            <a:ext cx="1055725" cy="622800"/>
          </a:xfrm>
          <a:prstGeom prst="rect">
            <a:avLst/>
          </a:prstGeom>
          <a:noFill/>
          <a:ln>
            <a:noFill/>
          </a:ln>
        </p:spPr>
      </p:pic>
      <p:pic>
        <p:nvPicPr>
          <p:cNvPr id="226" name="Google Shape;226;p28"/>
          <p:cNvPicPr preferRelativeResize="0"/>
          <p:nvPr/>
        </p:nvPicPr>
        <p:blipFill>
          <a:blip r:embed="rId8">
            <a:alphaModFix/>
          </a:blip>
          <a:stretch>
            <a:fillRect/>
          </a:stretch>
        </p:blipFill>
        <p:spPr>
          <a:xfrm>
            <a:off x="3215775" y="2082600"/>
            <a:ext cx="885125" cy="279850"/>
          </a:xfrm>
          <a:prstGeom prst="rect">
            <a:avLst/>
          </a:prstGeom>
          <a:noFill/>
          <a:ln>
            <a:noFill/>
          </a:ln>
        </p:spPr>
      </p:pic>
      <p:pic>
        <p:nvPicPr>
          <p:cNvPr id="227" name="Google Shape;227;p28"/>
          <p:cNvPicPr preferRelativeResize="0"/>
          <p:nvPr/>
        </p:nvPicPr>
        <p:blipFill>
          <a:blip r:embed="rId9">
            <a:alphaModFix/>
          </a:blip>
          <a:stretch>
            <a:fillRect/>
          </a:stretch>
        </p:blipFill>
        <p:spPr>
          <a:xfrm>
            <a:off x="4100900" y="2017748"/>
            <a:ext cx="729788" cy="409575"/>
          </a:xfrm>
          <a:prstGeom prst="rect">
            <a:avLst/>
          </a:prstGeom>
          <a:noFill/>
          <a:ln>
            <a:noFill/>
          </a:ln>
        </p:spPr>
      </p:pic>
      <p:pic>
        <p:nvPicPr>
          <p:cNvPr id="228" name="Google Shape;228;p28"/>
          <p:cNvPicPr preferRelativeResize="0"/>
          <p:nvPr/>
        </p:nvPicPr>
        <p:blipFill>
          <a:blip r:embed="rId10">
            <a:alphaModFix/>
          </a:blip>
          <a:stretch>
            <a:fillRect/>
          </a:stretch>
        </p:blipFill>
        <p:spPr>
          <a:xfrm>
            <a:off x="682398" y="3203300"/>
            <a:ext cx="554850" cy="950300"/>
          </a:xfrm>
          <a:prstGeom prst="rect">
            <a:avLst/>
          </a:prstGeom>
          <a:noFill/>
          <a:ln>
            <a:noFill/>
          </a:ln>
        </p:spPr>
      </p:pic>
      <p:pic>
        <p:nvPicPr>
          <p:cNvPr id="229" name="Google Shape;229;p28"/>
          <p:cNvPicPr preferRelativeResize="0"/>
          <p:nvPr/>
        </p:nvPicPr>
        <p:blipFill>
          <a:blip r:embed="rId11">
            <a:alphaModFix/>
          </a:blip>
          <a:stretch>
            <a:fillRect/>
          </a:stretch>
        </p:blipFill>
        <p:spPr>
          <a:xfrm>
            <a:off x="1167096" y="3118546"/>
            <a:ext cx="638900" cy="1323900"/>
          </a:xfrm>
          <a:prstGeom prst="rect">
            <a:avLst/>
          </a:prstGeom>
          <a:noFill/>
          <a:ln>
            <a:noFill/>
          </a:ln>
        </p:spPr>
      </p:pic>
      <p:pic>
        <p:nvPicPr>
          <p:cNvPr id="230" name="Google Shape;230;p28"/>
          <p:cNvPicPr preferRelativeResize="0"/>
          <p:nvPr/>
        </p:nvPicPr>
        <p:blipFill>
          <a:blip r:embed="rId12">
            <a:alphaModFix/>
          </a:blip>
          <a:stretch>
            <a:fillRect/>
          </a:stretch>
        </p:blipFill>
        <p:spPr>
          <a:xfrm>
            <a:off x="2643950" y="3187575"/>
            <a:ext cx="638900" cy="982928"/>
          </a:xfrm>
          <a:prstGeom prst="rect">
            <a:avLst/>
          </a:prstGeom>
          <a:noFill/>
          <a:ln>
            <a:noFill/>
          </a:ln>
        </p:spPr>
      </p:pic>
      <p:pic>
        <p:nvPicPr>
          <p:cNvPr id="231" name="Google Shape;231;p28"/>
          <p:cNvPicPr preferRelativeResize="0"/>
          <p:nvPr/>
        </p:nvPicPr>
        <p:blipFill>
          <a:blip r:embed="rId13">
            <a:alphaModFix/>
          </a:blip>
          <a:stretch>
            <a:fillRect/>
          </a:stretch>
        </p:blipFill>
        <p:spPr>
          <a:xfrm>
            <a:off x="3282850" y="3049025"/>
            <a:ext cx="638900" cy="1893613"/>
          </a:xfrm>
          <a:prstGeom prst="rect">
            <a:avLst/>
          </a:prstGeom>
          <a:noFill/>
          <a:ln>
            <a:noFill/>
          </a:ln>
        </p:spPr>
      </p:pic>
      <p:pic>
        <p:nvPicPr>
          <p:cNvPr id="232" name="Google Shape;232;p28"/>
          <p:cNvPicPr preferRelativeResize="0"/>
          <p:nvPr/>
        </p:nvPicPr>
        <p:blipFill>
          <a:blip r:embed="rId14">
            <a:alphaModFix/>
          </a:blip>
          <a:stretch>
            <a:fillRect/>
          </a:stretch>
        </p:blipFill>
        <p:spPr>
          <a:xfrm>
            <a:off x="5608688" y="1976000"/>
            <a:ext cx="1351925" cy="679292"/>
          </a:xfrm>
          <a:prstGeom prst="rect">
            <a:avLst/>
          </a:prstGeom>
          <a:noFill/>
          <a:ln>
            <a:noFill/>
          </a:ln>
        </p:spPr>
      </p:pic>
      <p:pic>
        <p:nvPicPr>
          <p:cNvPr id="233" name="Google Shape;233;p28"/>
          <p:cNvPicPr preferRelativeResize="0"/>
          <p:nvPr/>
        </p:nvPicPr>
        <p:blipFill>
          <a:blip r:embed="rId15">
            <a:alphaModFix/>
          </a:blip>
          <a:stretch>
            <a:fillRect/>
          </a:stretch>
        </p:blipFill>
        <p:spPr>
          <a:xfrm>
            <a:off x="7033563" y="1900299"/>
            <a:ext cx="1351925" cy="830701"/>
          </a:xfrm>
          <a:prstGeom prst="rect">
            <a:avLst/>
          </a:prstGeom>
          <a:noFill/>
          <a:ln>
            <a:noFill/>
          </a:ln>
        </p:spPr>
      </p:pic>
      <p:sp>
        <p:nvSpPr>
          <p:cNvPr id="234" name="Google Shape;234;p28"/>
          <p:cNvSpPr txBox="1"/>
          <p:nvPr/>
        </p:nvSpPr>
        <p:spPr>
          <a:xfrm>
            <a:off x="4459500" y="4318100"/>
            <a:ext cx="446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rgbClr val="3094A3"/>
                </a:solidFill>
              </a:rPr>
              <a:t>Q4とQ5は</a:t>
            </a:r>
            <a:r>
              <a:rPr b="1" lang="ja">
                <a:solidFill>
                  <a:srgbClr val="3094A3"/>
                </a:solidFill>
              </a:rPr>
              <a:t>難しいので出来なくても大丈夫です！</a:t>
            </a:r>
            <a:endParaRPr b="1">
              <a:solidFill>
                <a:srgbClr val="3094A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38" name="Shape 238"/>
        <p:cNvGrpSpPr/>
        <p:nvPr/>
      </p:nvGrpSpPr>
      <p:grpSpPr>
        <a:xfrm>
          <a:off x="0" y="0"/>
          <a:ext cx="0" cy="0"/>
          <a:chOff x="0" y="0"/>
          <a:chExt cx="0" cy="0"/>
        </a:xfrm>
      </p:grpSpPr>
      <p:sp>
        <p:nvSpPr>
          <p:cNvPr id="239" name="Google Shape;239;p29"/>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2700">
                <a:solidFill>
                  <a:srgbClr val="FFFFFF"/>
                </a:solidFill>
              </a:rPr>
              <a:t> </a:t>
            </a:r>
            <a:r>
              <a:rPr b="1" lang="ja" sz="2700">
                <a:solidFill>
                  <a:srgbClr val="FFFFFF"/>
                </a:solidFill>
              </a:rPr>
              <a:t>練習問題</a:t>
            </a:r>
            <a:r>
              <a:rPr b="1" lang="ja" sz="2700">
                <a:solidFill>
                  <a:srgbClr val="FFFFFF"/>
                </a:solidFill>
              </a:rPr>
              <a:t>解答</a:t>
            </a:r>
            <a:endParaRPr b="1" sz="2700">
              <a:solidFill>
                <a:srgbClr val="FFFFFF"/>
              </a:solidFill>
            </a:endParaRPr>
          </a:p>
        </p:txBody>
      </p:sp>
      <p:sp>
        <p:nvSpPr>
          <p:cNvPr id="240" name="Google Shape;240;p29"/>
          <p:cNvSpPr txBox="1"/>
          <p:nvPr/>
        </p:nvSpPr>
        <p:spPr>
          <a:xfrm>
            <a:off x="60275" y="703175"/>
            <a:ext cx="9001200" cy="3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「答え見ても意味わかんねぇ！」って人は青字で書いたページに戻ってください</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Q1.</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Q2.　　　　　　　　　　　　　　  </a:t>
            </a:r>
            <a:r>
              <a:rPr b="1" lang="ja" sz="1800">
                <a:solidFill>
                  <a:srgbClr val="3094A3"/>
                </a:solidFill>
              </a:rPr>
              <a:t>P.5</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Q3.　　　　　　　　　　　　  </a:t>
            </a:r>
            <a:r>
              <a:rPr b="1" lang="ja" sz="1800">
                <a:solidFill>
                  <a:srgbClr val="3094A3"/>
                </a:solidFill>
              </a:rPr>
              <a:t>P.8</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Q4.　　　　　　　　　　　 </a:t>
            </a:r>
            <a:r>
              <a:rPr b="1" lang="ja" sz="1800">
                <a:solidFill>
                  <a:srgbClr val="3094A3"/>
                </a:solidFill>
              </a:rPr>
              <a:t>P.10</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Q5.　　　　　　　　　　　　  </a:t>
            </a:r>
            <a:r>
              <a:rPr b="1" lang="ja" sz="1800">
                <a:solidFill>
                  <a:srgbClr val="3094A3"/>
                </a:solidFill>
              </a:rPr>
              <a:t>P.10</a:t>
            </a:r>
            <a:endParaRPr b="1" sz="1800">
              <a:solidFill>
                <a:srgbClr val="3094A3"/>
              </a:solidFill>
            </a:endParaRPr>
          </a:p>
        </p:txBody>
      </p:sp>
      <p:pic>
        <p:nvPicPr>
          <p:cNvPr id="241" name="Google Shape;241;p29"/>
          <p:cNvPicPr preferRelativeResize="0"/>
          <p:nvPr/>
        </p:nvPicPr>
        <p:blipFill>
          <a:blip r:embed="rId3">
            <a:alphaModFix/>
          </a:blip>
          <a:stretch>
            <a:fillRect/>
          </a:stretch>
        </p:blipFill>
        <p:spPr>
          <a:xfrm>
            <a:off x="569425" y="1102325"/>
            <a:ext cx="1543050" cy="438150"/>
          </a:xfrm>
          <a:prstGeom prst="rect">
            <a:avLst/>
          </a:prstGeom>
          <a:noFill/>
          <a:ln>
            <a:noFill/>
          </a:ln>
        </p:spPr>
      </p:pic>
      <p:pic>
        <p:nvPicPr>
          <p:cNvPr id="242" name="Google Shape;242;p29"/>
          <p:cNvPicPr preferRelativeResize="0"/>
          <p:nvPr/>
        </p:nvPicPr>
        <p:blipFill>
          <a:blip r:embed="rId4">
            <a:alphaModFix/>
          </a:blip>
          <a:stretch>
            <a:fillRect/>
          </a:stretch>
        </p:blipFill>
        <p:spPr>
          <a:xfrm>
            <a:off x="569425" y="1753625"/>
            <a:ext cx="3219450" cy="266700"/>
          </a:xfrm>
          <a:prstGeom prst="rect">
            <a:avLst/>
          </a:prstGeom>
          <a:noFill/>
          <a:ln>
            <a:noFill/>
          </a:ln>
        </p:spPr>
      </p:pic>
      <p:pic>
        <p:nvPicPr>
          <p:cNvPr id="243" name="Google Shape;243;p29"/>
          <p:cNvPicPr preferRelativeResize="0"/>
          <p:nvPr/>
        </p:nvPicPr>
        <p:blipFill>
          <a:blip r:embed="rId5">
            <a:alphaModFix/>
          </a:blip>
          <a:stretch>
            <a:fillRect/>
          </a:stretch>
        </p:blipFill>
        <p:spPr>
          <a:xfrm>
            <a:off x="569425" y="2200000"/>
            <a:ext cx="2760519" cy="622800"/>
          </a:xfrm>
          <a:prstGeom prst="rect">
            <a:avLst/>
          </a:prstGeom>
          <a:noFill/>
          <a:ln>
            <a:noFill/>
          </a:ln>
        </p:spPr>
      </p:pic>
      <p:pic>
        <p:nvPicPr>
          <p:cNvPr id="244" name="Google Shape;244;p29"/>
          <p:cNvPicPr preferRelativeResize="0"/>
          <p:nvPr/>
        </p:nvPicPr>
        <p:blipFill>
          <a:blip r:embed="rId6">
            <a:alphaModFix/>
          </a:blip>
          <a:stretch>
            <a:fillRect/>
          </a:stretch>
        </p:blipFill>
        <p:spPr>
          <a:xfrm>
            <a:off x="569425" y="2876288"/>
            <a:ext cx="2454125" cy="818025"/>
          </a:xfrm>
          <a:prstGeom prst="rect">
            <a:avLst/>
          </a:prstGeom>
          <a:noFill/>
          <a:ln>
            <a:noFill/>
          </a:ln>
        </p:spPr>
      </p:pic>
      <p:pic>
        <p:nvPicPr>
          <p:cNvPr id="245" name="Google Shape;245;p29"/>
          <p:cNvPicPr preferRelativeResize="0"/>
          <p:nvPr/>
        </p:nvPicPr>
        <p:blipFill>
          <a:blip r:embed="rId7">
            <a:alphaModFix/>
          </a:blip>
          <a:stretch>
            <a:fillRect/>
          </a:stretch>
        </p:blipFill>
        <p:spPr>
          <a:xfrm>
            <a:off x="569425" y="3747800"/>
            <a:ext cx="2742687" cy="1395700"/>
          </a:xfrm>
          <a:prstGeom prst="rect">
            <a:avLst/>
          </a:prstGeom>
          <a:noFill/>
          <a:ln>
            <a:noFill/>
          </a:ln>
        </p:spPr>
      </p:pic>
      <p:sp>
        <p:nvSpPr>
          <p:cNvPr id="246" name="Google Shape;246;p29"/>
          <p:cNvSpPr txBox="1"/>
          <p:nvPr/>
        </p:nvSpPr>
        <p:spPr>
          <a:xfrm>
            <a:off x="4459500" y="4318100"/>
            <a:ext cx="446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rgbClr val="3094A3"/>
                </a:solidFill>
              </a:rPr>
              <a:t>Q4とQ5は難しいので出来なくても大丈夫です！</a:t>
            </a:r>
            <a:endParaRPr b="1">
              <a:solidFill>
                <a:srgbClr val="3094A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50" name="Shape 250"/>
        <p:cNvGrpSpPr/>
        <p:nvPr/>
      </p:nvGrpSpPr>
      <p:grpSpPr>
        <a:xfrm>
          <a:off x="0" y="0"/>
          <a:ext cx="0" cy="0"/>
          <a:chOff x="0" y="0"/>
          <a:chExt cx="0" cy="0"/>
        </a:xfrm>
      </p:grpSpPr>
      <p:sp>
        <p:nvSpPr>
          <p:cNvPr id="251" name="Google Shape;251;p30"/>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2700">
                <a:solidFill>
                  <a:srgbClr val="FFFFFF"/>
                </a:solidFill>
              </a:rPr>
              <a:t> </a:t>
            </a:r>
            <a:r>
              <a:rPr b="1" lang="ja" sz="2700">
                <a:solidFill>
                  <a:srgbClr val="FFFFFF"/>
                </a:solidFill>
              </a:rPr>
              <a:t>もし難しければ…</a:t>
            </a:r>
            <a:endParaRPr b="1" sz="2700">
              <a:solidFill>
                <a:srgbClr val="FFFFFF"/>
              </a:solidFill>
            </a:endParaRPr>
          </a:p>
        </p:txBody>
      </p:sp>
      <p:sp>
        <p:nvSpPr>
          <p:cNvPr id="252" name="Google Shape;252;p30"/>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お疲れさまでした</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最後にですが、このスライドは非常に難しいので分からない人も多いと思います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ja" sz="1800">
                <a:solidFill>
                  <a:srgbClr val="3094A3"/>
                </a:solidFill>
              </a:rPr>
              <a:t>そこで本当は教えたくないものを教えます</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rPr lang="ja" sz="1800" u="sng">
                <a:solidFill>
                  <a:schemeClr val="hlink"/>
                </a:solidFill>
                <a:hlinkClick r:id="rId3"/>
              </a:rPr>
              <a:t>初心者向けAtcoder標準入力セット(Python)</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ここまで色々なパターンの標準入力と、どのような関数などを使えばよいか書いてきましたが、</a:t>
            </a:r>
            <a:r>
              <a:rPr b="1" lang="ja" sz="1800">
                <a:solidFill>
                  <a:srgbClr val="3094A3"/>
                </a:solidFill>
              </a:rPr>
              <a:t>上のサイトはそれが全て書かれていて、これをコピー＆ペーストするだけでOK</a:t>
            </a:r>
            <a:r>
              <a:rPr lang="ja" sz="1800">
                <a:solidFill>
                  <a:schemeClr val="dk1"/>
                </a:solidFill>
              </a:rPr>
              <a:t>になります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これを教えたくない理由は、</a:t>
            </a:r>
            <a:r>
              <a:rPr b="1" lang="ja" sz="1800">
                <a:solidFill>
                  <a:srgbClr val="3094A3"/>
                </a:solidFill>
              </a:rPr>
              <a:t>一部コピペだけでは対応できない問題もあることと、コピペせずに書けるようになった方がプログラミングがより理解できるから</a:t>
            </a:r>
            <a:r>
              <a:rPr lang="ja" sz="1800">
                <a:solidFill>
                  <a:schemeClr val="dk1"/>
                </a:solidFill>
              </a:rPr>
              <a:t>です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ja" sz="1800">
                <a:solidFill>
                  <a:srgbClr val="9B7B10"/>
                </a:solidFill>
              </a:rPr>
              <a:t>なので出来る限りこのサイトは見ないようにしてくださいね</a:t>
            </a:r>
            <a:r>
              <a:rPr lang="ja" sz="1800">
                <a:solidFill>
                  <a:schemeClr val="dk1"/>
                </a:solidFill>
              </a:rPr>
              <a:t>(まあ見なくて一次予選に落ちるよりは、見て通過する方がましだとは思います)</a:t>
            </a:r>
            <a:endParaRPr sz="18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56" name="Shape 256"/>
        <p:cNvGrpSpPr/>
        <p:nvPr/>
      </p:nvGrpSpPr>
      <p:grpSpPr>
        <a:xfrm>
          <a:off x="0" y="0"/>
          <a:ext cx="0" cy="0"/>
          <a:chOff x="0" y="0"/>
          <a:chExt cx="0" cy="0"/>
        </a:xfrm>
      </p:grpSpPr>
      <p:sp>
        <p:nvSpPr>
          <p:cNvPr id="257" name="Google Shape;257;p31"/>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2700">
                <a:solidFill>
                  <a:srgbClr val="FFFFFF"/>
                </a:solidFill>
              </a:rPr>
              <a:t> </a:t>
            </a:r>
            <a:r>
              <a:rPr b="1" lang="ja" sz="2700">
                <a:solidFill>
                  <a:srgbClr val="FFFFFF"/>
                </a:solidFill>
              </a:rPr>
              <a:t>input()では1行ずつ文字が取り出せる！</a:t>
            </a:r>
            <a:endParaRPr b="1" sz="2700">
              <a:solidFill>
                <a:srgbClr val="FFFFFF"/>
              </a:solidFill>
            </a:endParaRPr>
          </a:p>
        </p:txBody>
      </p:sp>
      <p:sp>
        <p:nvSpPr>
          <p:cNvPr id="258" name="Google Shape;258;p31"/>
          <p:cNvSpPr txBox="1"/>
          <p:nvPr/>
        </p:nvSpPr>
        <p:spPr>
          <a:xfrm>
            <a:off x="60275" y="703175"/>
            <a:ext cx="90012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　　　　　　　</a:t>
            </a:r>
            <a:endParaRPr sz="1800">
              <a:solidFill>
                <a:schemeClr val="dk1"/>
              </a:solidFill>
            </a:endParaRPr>
          </a:p>
        </p:txBody>
      </p:sp>
      <p:pic>
        <p:nvPicPr>
          <p:cNvPr id="259" name="Google Shape;259;p31"/>
          <p:cNvPicPr preferRelativeResize="0"/>
          <p:nvPr/>
        </p:nvPicPr>
        <p:blipFill rotWithShape="1">
          <a:blip r:embed="rId3">
            <a:alphaModFix/>
          </a:blip>
          <a:srcRect b="32330" l="20916" r="50505" t="58251"/>
          <a:stretch/>
        </p:blipFill>
        <p:spPr>
          <a:xfrm>
            <a:off x="60275" y="703175"/>
            <a:ext cx="3359798" cy="6228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9" name="Shape 59"/>
        <p:cNvGrpSpPr/>
        <p:nvPr/>
      </p:nvGrpSpPr>
      <p:grpSpPr>
        <a:xfrm>
          <a:off x="0" y="0"/>
          <a:ext cx="0" cy="0"/>
          <a:chOff x="0" y="0"/>
          <a:chExt cx="0" cy="0"/>
        </a:xfrm>
      </p:grpSpPr>
      <p:sp>
        <p:nvSpPr>
          <p:cNvPr id="60" name="Google Shape;60;p14"/>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2700">
                <a:solidFill>
                  <a:srgbClr val="FFFFFF"/>
                </a:solidFill>
              </a:rPr>
              <a:t> </a:t>
            </a:r>
            <a:r>
              <a:rPr b="1" lang="ja" sz="2700">
                <a:solidFill>
                  <a:srgbClr val="FFFFFF"/>
                </a:solidFill>
              </a:rPr>
              <a:t>まずはPythonの基礎をマスターしましょう</a:t>
            </a:r>
            <a:endParaRPr b="1" sz="2700">
              <a:solidFill>
                <a:srgbClr val="FFFFFF"/>
              </a:solidFill>
            </a:endParaRPr>
          </a:p>
        </p:txBody>
      </p:sp>
      <p:sp>
        <p:nvSpPr>
          <p:cNvPr id="61" name="Google Shape;61;p14"/>
          <p:cNvSpPr txBox="1"/>
          <p:nvPr/>
        </p:nvSpPr>
        <p:spPr>
          <a:xfrm>
            <a:off x="60275" y="703175"/>
            <a:ext cx="90012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Pythonの基礎をまだ勉強していない人は</a:t>
            </a:r>
            <a:r>
              <a:rPr lang="ja" sz="1800" u="sng">
                <a:solidFill>
                  <a:schemeClr val="hlink"/>
                </a:solidFill>
                <a:hlinkClick r:id="rId3"/>
              </a:rPr>
              <a:t>この教科書</a:t>
            </a:r>
            <a:r>
              <a:rPr lang="ja" sz="1800">
                <a:solidFill>
                  <a:schemeClr val="dk1"/>
                </a:solidFill>
              </a:rPr>
              <a:t>を使って勉強してください</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5" name="Shape 65"/>
        <p:cNvGrpSpPr/>
        <p:nvPr/>
      </p:nvGrpSpPr>
      <p:grpSpPr>
        <a:xfrm>
          <a:off x="0" y="0"/>
          <a:ext cx="0" cy="0"/>
          <a:chOff x="0" y="0"/>
          <a:chExt cx="0" cy="0"/>
        </a:xfrm>
      </p:grpSpPr>
      <p:sp>
        <p:nvSpPr>
          <p:cNvPr id="66" name="Google Shape;66;p15"/>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2700">
                <a:solidFill>
                  <a:srgbClr val="FFFFFF"/>
                </a:solidFill>
              </a:rPr>
              <a:t> </a:t>
            </a:r>
            <a:r>
              <a:rPr b="1" lang="ja" sz="2700">
                <a:solidFill>
                  <a:srgbClr val="FFFFFF"/>
                </a:solidFill>
              </a:rPr>
              <a:t>読み始める前に</a:t>
            </a:r>
            <a:endParaRPr b="1" sz="2700">
              <a:solidFill>
                <a:srgbClr val="FFFFFF"/>
              </a:solidFill>
            </a:endParaRPr>
          </a:p>
        </p:txBody>
      </p:sp>
      <p:sp>
        <p:nvSpPr>
          <p:cNvPr id="67" name="Google Shape;67;p15"/>
          <p:cNvSpPr txBox="1"/>
          <p:nvPr/>
        </p:nvSpPr>
        <p:spPr>
          <a:xfrm>
            <a:off x="60275" y="703175"/>
            <a:ext cx="9001200" cy="2301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b="1" lang="ja" sz="2500">
                <a:solidFill>
                  <a:srgbClr val="9B7B10"/>
                </a:solidFill>
              </a:rPr>
              <a:t>AtCoderにログインしてください！</a:t>
            </a:r>
            <a:endParaRPr b="1" sz="2500">
              <a:solidFill>
                <a:srgbClr val="9B7B10"/>
              </a:solidFill>
            </a:endParaRPr>
          </a:p>
          <a:p>
            <a:pPr indent="0" lvl="0" marL="0" rtl="0" algn="l">
              <a:lnSpc>
                <a:spcPct val="150000"/>
              </a:lnSpc>
              <a:spcBef>
                <a:spcPts val="0"/>
              </a:spcBef>
              <a:spcAft>
                <a:spcPts val="0"/>
              </a:spcAft>
              <a:buClr>
                <a:schemeClr val="dk1"/>
              </a:buClr>
              <a:buSzPts val="1100"/>
              <a:buFont typeface="Arial"/>
              <a:buNone/>
            </a:pPr>
            <a:r>
              <a:rPr lang="ja" sz="2500">
                <a:solidFill>
                  <a:schemeClr val="dk1"/>
                </a:solidFill>
              </a:rPr>
              <a:t>情報オリンピック直前の人は、先生から情オリ用のAtCoderのアカウントをもらっていると思います</a:t>
            </a:r>
            <a:endParaRPr sz="25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ja" sz="2500">
                <a:solidFill>
                  <a:schemeClr val="dk1"/>
                </a:solidFill>
              </a:rPr>
              <a:t>ログインの仕方がわからなければ先輩に聞いてください</a:t>
            </a:r>
            <a:endParaRPr sz="25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1" name="Shape 71"/>
        <p:cNvGrpSpPr/>
        <p:nvPr/>
      </p:nvGrpSpPr>
      <p:grpSpPr>
        <a:xfrm>
          <a:off x="0" y="0"/>
          <a:ext cx="0" cy="0"/>
          <a:chOff x="0" y="0"/>
          <a:chExt cx="0" cy="0"/>
        </a:xfrm>
      </p:grpSpPr>
      <p:sp>
        <p:nvSpPr>
          <p:cNvPr id="72" name="Google Shape;72;p16"/>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2700">
                <a:solidFill>
                  <a:srgbClr val="FFFFFF"/>
                </a:solidFill>
              </a:rPr>
              <a:t> </a:t>
            </a:r>
            <a:r>
              <a:rPr b="1" lang="ja" sz="2700">
                <a:solidFill>
                  <a:srgbClr val="FFFFFF"/>
                </a:solidFill>
              </a:rPr>
              <a:t>標準入力と標準出力</a:t>
            </a:r>
            <a:endParaRPr b="1" sz="2700">
              <a:solidFill>
                <a:srgbClr val="FFFFFF"/>
              </a:solidFill>
            </a:endParaRPr>
          </a:p>
        </p:txBody>
      </p:sp>
      <p:sp>
        <p:nvSpPr>
          <p:cNvPr id="73" name="Google Shape;73;p16"/>
          <p:cNvSpPr txBox="1"/>
          <p:nvPr/>
        </p:nvSpPr>
        <p:spPr>
          <a:xfrm>
            <a:off x="60275" y="703175"/>
            <a:ext cx="9001200" cy="269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プログラミングには</a:t>
            </a:r>
            <a:r>
              <a:rPr b="1" lang="ja" sz="1800">
                <a:solidFill>
                  <a:srgbClr val="9B7B10"/>
                </a:solidFill>
              </a:rPr>
              <a:t>標準入力</a:t>
            </a:r>
            <a:r>
              <a:rPr lang="ja" sz="1800">
                <a:solidFill>
                  <a:schemeClr val="dk1"/>
                </a:solidFill>
              </a:rPr>
              <a:t>と</a:t>
            </a:r>
            <a:r>
              <a:rPr b="1" lang="ja" sz="1800">
                <a:solidFill>
                  <a:srgbClr val="9B7B10"/>
                </a:solidFill>
              </a:rPr>
              <a:t>標準出力</a:t>
            </a:r>
            <a:r>
              <a:rPr lang="ja" sz="1800">
                <a:solidFill>
                  <a:schemeClr val="dk1"/>
                </a:solidFill>
              </a:rPr>
              <a:t>というのがあります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標準出力はいつも私たちが使っているprint()のことです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標準入力も一度は使ったことがあるであろう、input()のことです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この2つを使えることが情報オリンピックでは必須です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print()は普通に使うだけでいいのですが、</a:t>
            </a:r>
            <a:r>
              <a:rPr b="1" lang="ja" sz="1800">
                <a:solidFill>
                  <a:srgbClr val="3094A3"/>
                </a:solidFill>
              </a:rPr>
              <a:t>input()を情オリで使うにはコツが必要</a:t>
            </a:r>
            <a:r>
              <a:rPr lang="ja" sz="1800">
                <a:solidFill>
                  <a:schemeClr val="dk1"/>
                </a:solidFill>
              </a:rPr>
              <a:t>です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ということでここでは情オリでの標準入力の使い方を解説します</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7" name="Shape 77"/>
        <p:cNvGrpSpPr/>
        <p:nvPr/>
      </p:nvGrpSpPr>
      <p:grpSpPr>
        <a:xfrm>
          <a:off x="0" y="0"/>
          <a:ext cx="0" cy="0"/>
          <a:chOff x="0" y="0"/>
          <a:chExt cx="0" cy="0"/>
        </a:xfrm>
      </p:grpSpPr>
      <p:sp>
        <p:nvSpPr>
          <p:cNvPr id="78" name="Google Shape;78;p17"/>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2700">
                <a:solidFill>
                  <a:srgbClr val="FFFFFF"/>
                </a:solidFill>
              </a:rPr>
              <a:t> </a:t>
            </a:r>
            <a:r>
              <a:rPr b="1" lang="ja" sz="2700">
                <a:solidFill>
                  <a:srgbClr val="FFFFFF"/>
                </a:solidFill>
              </a:rPr>
              <a:t>問題中の入力の見方</a:t>
            </a:r>
            <a:endParaRPr b="1" sz="2700">
              <a:solidFill>
                <a:srgbClr val="FFFFFF"/>
              </a:solidFill>
            </a:endParaRPr>
          </a:p>
        </p:txBody>
      </p:sp>
      <p:sp>
        <p:nvSpPr>
          <p:cNvPr id="79" name="Google Shape;79;p17"/>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例題として</a:t>
            </a:r>
            <a:r>
              <a:rPr lang="ja" sz="1800" u="sng">
                <a:solidFill>
                  <a:schemeClr val="hlink"/>
                </a:solidFill>
                <a:hlinkClick r:id="rId3"/>
              </a:rPr>
              <a:t>この問題</a:t>
            </a:r>
            <a:r>
              <a:rPr lang="ja" sz="1800">
                <a:solidFill>
                  <a:schemeClr val="dk1"/>
                </a:solidFill>
              </a:rPr>
              <a:t>を見てください</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そして下のほうへ行って</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　　　　　　　　　　　　　　　の部分を見てください</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この問題ではN, K, Tの3つの変数がinputされるということが</a:t>
            </a:r>
            <a:r>
              <a:rPr lang="ja" sz="1800">
                <a:solidFill>
                  <a:schemeClr val="dk1"/>
                </a:solidFill>
              </a:rPr>
              <a:t>分かります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さらに下を見ると入力例というのがあります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これを上の</a:t>
            </a:r>
            <a:r>
              <a:rPr lang="ja" sz="1800">
                <a:solidFill>
                  <a:schemeClr val="dk1"/>
                </a:solidFill>
              </a:rPr>
              <a:t>入力</a:t>
            </a:r>
            <a:r>
              <a:rPr lang="ja" sz="1800">
                <a:solidFill>
                  <a:schemeClr val="dk1"/>
                </a:solidFill>
              </a:rPr>
              <a:t>と対応させると、N=3, K=2, T=Joi ということがわかります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ここまでわかったら実際にinput()を使って変数に代入してみましょう！</a:t>
            </a:r>
            <a:endParaRPr sz="1800">
              <a:solidFill>
                <a:schemeClr val="dk1"/>
              </a:solidFill>
            </a:endParaRPr>
          </a:p>
        </p:txBody>
      </p:sp>
      <p:pic>
        <p:nvPicPr>
          <p:cNvPr id="80" name="Google Shape;80;p17"/>
          <p:cNvPicPr preferRelativeResize="0"/>
          <p:nvPr/>
        </p:nvPicPr>
        <p:blipFill>
          <a:blip r:embed="rId4">
            <a:alphaModFix/>
          </a:blip>
          <a:stretch>
            <a:fillRect/>
          </a:stretch>
        </p:blipFill>
        <p:spPr>
          <a:xfrm>
            <a:off x="60275" y="1419050"/>
            <a:ext cx="3501950" cy="913325"/>
          </a:xfrm>
          <a:prstGeom prst="rect">
            <a:avLst/>
          </a:prstGeom>
          <a:noFill/>
          <a:ln>
            <a:noFill/>
          </a:ln>
        </p:spPr>
      </p:pic>
      <p:pic>
        <p:nvPicPr>
          <p:cNvPr id="81" name="Google Shape;81;p17"/>
          <p:cNvPicPr preferRelativeResize="0"/>
          <p:nvPr/>
        </p:nvPicPr>
        <p:blipFill>
          <a:blip r:embed="rId5">
            <a:alphaModFix/>
          </a:blip>
          <a:stretch>
            <a:fillRect/>
          </a:stretch>
        </p:blipFill>
        <p:spPr>
          <a:xfrm>
            <a:off x="60272" y="3315147"/>
            <a:ext cx="3192984" cy="913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5" name="Shape 85"/>
        <p:cNvGrpSpPr/>
        <p:nvPr/>
      </p:nvGrpSpPr>
      <p:grpSpPr>
        <a:xfrm>
          <a:off x="0" y="0"/>
          <a:ext cx="0" cy="0"/>
          <a:chOff x="0" y="0"/>
          <a:chExt cx="0" cy="0"/>
        </a:xfrm>
      </p:grpSpPr>
      <p:sp>
        <p:nvSpPr>
          <p:cNvPr id="86" name="Google Shape;86;p18"/>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2700">
                <a:solidFill>
                  <a:srgbClr val="FFFFFF"/>
                </a:solidFill>
              </a:rPr>
              <a:t> </a:t>
            </a:r>
            <a:r>
              <a:rPr b="1" lang="ja" sz="2700">
                <a:solidFill>
                  <a:srgbClr val="FFFFFF"/>
                </a:solidFill>
              </a:rPr>
              <a:t>input()では1行ずつ入力を読み込む</a:t>
            </a:r>
            <a:endParaRPr b="1" sz="2700">
              <a:solidFill>
                <a:srgbClr val="FFFFFF"/>
              </a:solidFill>
            </a:endParaRPr>
          </a:p>
        </p:txBody>
      </p:sp>
      <p:sp>
        <p:nvSpPr>
          <p:cNvPr id="87" name="Google Shape;87;p18"/>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標準入力を読み込むには、input()を使います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重要なのは、</a:t>
            </a:r>
            <a:r>
              <a:rPr b="1" lang="ja" sz="1800">
                <a:solidFill>
                  <a:srgbClr val="3094A3"/>
                </a:solidFill>
              </a:rPr>
              <a:t>input()を使うと入力の上から1行ずつ読み込まれていく</a:t>
            </a:r>
            <a:r>
              <a:rPr lang="ja" sz="1800">
                <a:solidFill>
                  <a:schemeClr val="dk1"/>
                </a:solidFill>
              </a:rPr>
              <a:t>ということです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例えばこの場合、Nに3を読み込もうとして　　　　　などとしてしまうとNには</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が代入されてしまいます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これをうまく3と2に分割してNとKにそれぞれ代入するにはinput()のほかに様々な関数などを組み合わせなければいけません</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おもに使うのは</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int()・float()・list(), </a:t>
            </a:r>
            <a:r>
              <a:rPr lang="ja" sz="1800">
                <a:solidFill>
                  <a:schemeClr val="dk1"/>
                </a:solidFill>
              </a:rPr>
              <a:t>split(), </a:t>
            </a:r>
            <a:r>
              <a:rPr lang="ja" sz="1800">
                <a:solidFill>
                  <a:schemeClr val="dk1"/>
                </a:solidFill>
              </a:rPr>
              <a:t>map(), append()とforループです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それぞれ具体例を見ながら使い方を見てみましょう</a:t>
            </a:r>
            <a:endParaRPr sz="1800">
              <a:solidFill>
                <a:schemeClr val="dk1"/>
              </a:solidFill>
            </a:endParaRPr>
          </a:p>
        </p:txBody>
      </p:sp>
      <p:pic>
        <p:nvPicPr>
          <p:cNvPr id="88" name="Google Shape;88;p18"/>
          <p:cNvPicPr preferRelativeResize="0"/>
          <p:nvPr/>
        </p:nvPicPr>
        <p:blipFill rotWithShape="1">
          <a:blip r:embed="rId3">
            <a:alphaModFix/>
          </a:blip>
          <a:srcRect b="4558" l="0" r="0" t="37513"/>
          <a:stretch/>
        </p:blipFill>
        <p:spPr>
          <a:xfrm>
            <a:off x="60275" y="1448700"/>
            <a:ext cx="3137025" cy="519775"/>
          </a:xfrm>
          <a:prstGeom prst="rect">
            <a:avLst/>
          </a:prstGeom>
          <a:noFill/>
          <a:ln>
            <a:noFill/>
          </a:ln>
        </p:spPr>
      </p:pic>
      <p:pic>
        <p:nvPicPr>
          <p:cNvPr id="89" name="Google Shape;89;p18"/>
          <p:cNvPicPr preferRelativeResize="0"/>
          <p:nvPr/>
        </p:nvPicPr>
        <p:blipFill>
          <a:blip r:embed="rId4">
            <a:alphaModFix/>
          </a:blip>
          <a:stretch>
            <a:fillRect/>
          </a:stretch>
        </p:blipFill>
        <p:spPr>
          <a:xfrm>
            <a:off x="4572000" y="2079050"/>
            <a:ext cx="1085850" cy="247650"/>
          </a:xfrm>
          <a:prstGeom prst="rect">
            <a:avLst/>
          </a:prstGeom>
          <a:noFill/>
          <a:ln>
            <a:noFill/>
          </a:ln>
        </p:spPr>
      </p:pic>
      <p:pic>
        <p:nvPicPr>
          <p:cNvPr id="90" name="Google Shape;90;p18"/>
          <p:cNvPicPr preferRelativeResize="0"/>
          <p:nvPr/>
        </p:nvPicPr>
        <p:blipFill>
          <a:blip r:embed="rId5">
            <a:alphaModFix/>
          </a:blip>
          <a:stretch>
            <a:fillRect/>
          </a:stretch>
        </p:blipFill>
        <p:spPr>
          <a:xfrm>
            <a:off x="8423700" y="2074275"/>
            <a:ext cx="485775" cy="257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4" name="Shape 94"/>
        <p:cNvGrpSpPr/>
        <p:nvPr/>
      </p:nvGrpSpPr>
      <p:grpSpPr>
        <a:xfrm>
          <a:off x="0" y="0"/>
          <a:ext cx="0" cy="0"/>
          <a:chOff x="0" y="0"/>
          <a:chExt cx="0" cy="0"/>
        </a:xfrm>
      </p:grpSpPr>
      <p:sp>
        <p:nvSpPr>
          <p:cNvPr id="95" name="Google Shape;95;p19"/>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2700">
                <a:solidFill>
                  <a:srgbClr val="FFFFFF"/>
                </a:solidFill>
              </a:rPr>
              <a:t> </a:t>
            </a:r>
            <a:r>
              <a:rPr b="1" lang="ja" sz="2700">
                <a:solidFill>
                  <a:srgbClr val="FFFFFF"/>
                </a:solidFill>
              </a:rPr>
              <a:t>input(), split(), int(), map()を組み合わせる</a:t>
            </a:r>
            <a:endParaRPr b="1" sz="2700">
              <a:solidFill>
                <a:srgbClr val="FFFFFF"/>
              </a:solidFill>
            </a:endParaRPr>
          </a:p>
        </p:txBody>
      </p:sp>
      <p:sp>
        <p:nvSpPr>
          <p:cNvPr id="96" name="Google Shape;96;p19"/>
          <p:cNvSpPr txBox="1"/>
          <p:nvPr/>
        </p:nvSpPr>
        <p:spPr>
          <a:xfrm>
            <a:off x="60275" y="703175"/>
            <a:ext cx="9001200" cy="396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まずは</a:t>
            </a:r>
            <a:r>
              <a:rPr b="1" lang="ja" sz="1800">
                <a:solidFill>
                  <a:srgbClr val="9B7B10"/>
                </a:solidFill>
              </a:rPr>
              <a:t>split()</a:t>
            </a:r>
            <a:r>
              <a:rPr lang="ja" sz="1800">
                <a:solidFill>
                  <a:schemeClr val="dk1"/>
                </a:solidFill>
              </a:rPr>
              <a:t>です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　　　　　　のように</a:t>
            </a:r>
            <a:r>
              <a:rPr b="1" lang="ja" sz="1800">
                <a:solidFill>
                  <a:srgbClr val="3094A3"/>
                </a:solidFill>
              </a:rPr>
              <a:t>input()のあとに.split()をくっつけると、空白で別れている数字を分けることができます</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今回の場合はこれで3と2を分けることができました</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次にどちらも文字列の状態なので、int()を使って数値に変換しなければなりません</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しかし</a:t>
            </a:r>
            <a:r>
              <a:rPr b="1" lang="ja" sz="1800">
                <a:solidFill>
                  <a:srgbClr val="3094A3"/>
                </a:solidFill>
              </a:rPr>
              <a:t>split()によって分割された数字を全て一気に数値に変えるには、int()に</a:t>
            </a:r>
            <a:r>
              <a:rPr b="1" lang="ja" sz="1800">
                <a:solidFill>
                  <a:srgbClr val="9B7B10"/>
                </a:solidFill>
              </a:rPr>
              <a:t>map()</a:t>
            </a:r>
            <a:r>
              <a:rPr b="1" lang="ja" sz="1800">
                <a:solidFill>
                  <a:srgbClr val="3094A3"/>
                </a:solidFill>
              </a:rPr>
              <a:t>という物を組み合わせないといけません</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rPr b="1" lang="ja" sz="1800">
                <a:solidFill>
                  <a:srgbClr val="3094A3"/>
                </a:solidFill>
              </a:rPr>
              <a:t>　　　　　　　　　　</a:t>
            </a:r>
            <a:r>
              <a:rPr lang="ja" sz="1800">
                <a:solidFill>
                  <a:schemeClr val="dk1"/>
                </a:solidFill>
              </a:rPr>
              <a:t>のようにして</a:t>
            </a:r>
            <a:r>
              <a:rPr b="1" lang="ja" sz="1800">
                <a:solidFill>
                  <a:srgbClr val="3094A3"/>
                </a:solidFill>
              </a:rPr>
              <a:t>全体をmap()で囲み、int, と一緒に中に入れます</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rPr b="1" lang="ja" sz="1800">
                <a:solidFill>
                  <a:srgbClr val="3094A3"/>
                </a:solidFill>
              </a:rPr>
              <a:t>int に()はいらないので注意です</a:t>
            </a:r>
            <a:endParaRPr sz="1800">
              <a:solidFill>
                <a:schemeClr val="dk1"/>
              </a:solidFill>
            </a:endParaRPr>
          </a:p>
        </p:txBody>
      </p:sp>
      <p:pic>
        <p:nvPicPr>
          <p:cNvPr id="97" name="Google Shape;97;p19"/>
          <p:cNvPicPr preferRelativeResize="0"/>
          <p:nvPr/>
        </p:nvPicPr>
        <p:blipFill rotWithShape="1">
          <a:blip r:embed="rId3">
            <a:alphaModFix/>
          </a:blip>
          <a:srcRect b="4558" l="0" r="0" t="37513"/>
          <a:stretch/>
        </p:blipFill>
        <p:spPr>
          <a:xfrm>
            <a:off x="60275" y="703175"/>
            <a:ext cx="3758817" cy="622800"/>
          </a:xfrm>
          <a:prstGeom prst="rect">
            <a:avLst/>
          </a:prstGeom>
          <a:noFill/>
          <a:ln>
            <a:noFill/>
          </a:ln>
        </p:spPr>
      </p:pic>
      <p:pic>
        <p:nvPicPr>
          <p:cNvPr id="98" name="Google Shape;98;p19"/>
          <p:cNvPicPr preferRelativeResize="0"/>
          <p:nvPr/>
        </p:nvPicPr>
        <p:blipFill>
          <a:blip r:embed="rId4">
            <a:alphaModFix/>
          </a:blip>
          <a:stretch>
            <a:fillRect/>
          </a:stretch>
        </p:blipFill>
        <p:spPr>
          <a:xfrm>
            <a:off x="60275" y="1760450"/>
            <a:ext cx="1381125" cy="257175"/>
          </a:xfrm>
          <a:prstGeom prst="rect">
            <a:avLst/>
          </a:prstGeom>
          <a:noFill/>
          <a:ln>
            <a:noFill/>
          </a:ln>
        </p:spPr>
      </p:pic>
      <p:pic>
        <p:nvPicPr>
          <p:cNvPr id="99" name="Google Shape;99;p19"/>
          <p:cNvPicPr preferRelativeResize="0"/>
          <p:nvPr/>
        </p:nvPicPr>
        <p:blipFill>
          <a:blip r:embed="rId5">
            <a:alphaModFix/>
          </a:blip>
          <a:stretch>
            <a:fillRect/>
          </a:stretch>
        </p:blipFill>
        <p:spPr>
          <a:xfrm>
            <a:off x="129775" y="3967800"/>
            <a:ext cx="2247900" cy="247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3" name="Shape 103"/>
        <p:cNvGrpSpPr/>
        <p:nvPr/>
      </p:nvGrpSpPr>
      <p:grpSpPr>
        <a:xfrm>
          <a:off x="0" y="0"/>
          <a:ext cx="0" cy="0"/>
          <a:chOff x="0" y="0"/>
          <a:chExt cx="0" cy="0"/>
        </a:xfrm>
      </p:grpSpPr>
      <p:sp>
        <p:nvSpPr>
          <p:cNvPr id="104" name="Google Shape;104;p20"/>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2700">
                <a:solidFill>
                  <a:srgbClr val="FFFFFF"/>
                </a:solidFill>
              </a:rPr>
              <a:t> </a:t>
            </a:r>
            <a:r>
              <a:rPr b="1" lang="ja" sz="2700">
                <a:solidFill>
                  <a:schemeClr val="lt1"/>
                </a:solidFill>
              </a:rPr>
              <a:t>input(), split(), int(), map()を組み合わせる</a:t>
            </a:r>
            <a:endParaRPr b="1" sz="2700">
              <a:solidFill>
                <a:srgbClr val="FFFFFF"/>
              </a:solidFill>
            </a:endParaRPr>
          </a:p>
        </p:txBody>
      </p:sp>
      <p:sp>
        <p:nvSpPr>
          <p:cNvPr id="105" name="Google Shape;105;p20"/>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t/>
            </a:r>
            <a:endParaRPr b="1" sz="1800">
              <a:solidFill>
                <a:srgbClr val="3094A3"/>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最後3と2をNとKに同時に代入するので　　　　　　　　　　　　　とし</a:t>
            </a:r>
            <a:r>
              <a:rPr lang="ja" sz="1800">
                <a:solidFill>
                  <a:schemeClr val="dk1"/>
                </a:solidFill>
              </a:rPr>
              <a:t>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2行目のJoiも読み込まなければいけませんが、TにJoiを代入するだけなので簡単です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これだけ　　　　　ですね</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よってまとめると答えは</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となります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あ、ちなみに数字が小数の場合はint()ではなく</a:t>
            </a:r>
            <a:r>
              <a:rPr b="1" lang="ja" sz="1800">
                <a:solidFill>
                  <a:srgbClr val="9B7B10"/>
                </a:solidFill>
              </a:rPr>
              <a:t>float()</a:t>
            </a:r>
            <a:r>
              <a:rPr lang="ja" sz="1800">
                <a:solidFill>
                  <a:schemeClr val="dk1"/>
                </a:solidFill>
              </a:rPr>
              <a:t>を使ってください</a:t>
            </a:r>
            <a:endParaRPr sz="1800">
              <a:solidFill>
                <a:schemeClr val="dk1"/>
              </a:solidFill>
            </a:endParaRPr>
          </a:p>
        </p:txBody>
      </p:sp>
      <p:pic>
        <p:nvPicPr>
          <p:cNvPr id="106" name="Google Shape;106;p20"/>
          <p:cNvPicPr preferRelativeResize="0"/>
          <p:nvPr/>
        </p:nvPicPr>
        <p:blipFill rotWithShape="1">
          <a:blip r:embed="rId3">
            <a:alphaModFix/>
          </a:blip>
          <a:srcRect b="4558" l="0" r="0" t="37513"/>
          <a:stretch/>
        </p:blipFill>
        <p:spPr>
          <a:xfrm>
            <a:off x="60275" y="703175"/>
            <a:ext cx="3758817" cy="622800"/>
          </a:xfrm>
          <a:prstGeom prst="rect">
            <a:avLst/>
          </a:prstGeom>
          <a:noFill/>
          <a:ln>
            <a:noFill/>
          </a:ln>
        </p:spPr>
      </p:pic>
      <p:pic>
        <p:nvPicPr>
          <p:cNvPr id="107" name="Google Shape;107;p20"/>
          <p:cNvPicPr preferRelativeResize="0"/>
          <p:nvPr/>
        </p:nvPicPr>
        <p:blipFill>
          <a:blip r:embed="rId4">
            <a:alphaModFix/>
          </a:blip>
          <a:stretch>
            <a:fillRect/>
          </a:stretch>
        </p:blipFill>
        <p:spPr>
          <a:xfrm>
            <a:off x="4187225" y="1436038"/>
            <a:ext cx="2914650" cy="257175"/>
          </a:xfrm>
          <a:prstGeom prst="rect">
            <a:avLst/>
          </a:prstGeom>
          <a:noFill/>
          <a:ln>
            <a:noFill/>
          </a:ln>
        </p:spPr>
      </p:pic>
      <p:pic>
        <p:nvPicPr>
          <p:cNvPr id="108" name="Google Shape;108;p20"/>
          <p:cNvPicPr preferRelativeResize="0"/>
          <p:nvPr/>
        </p:nvPicPr>
        <p:blipFill>
          <a:blip r:embed="rId5">
            <a:alphaModFix/>
          </a:blip>
          <a:stretch>
            <a:fillRect/>
          </a:stretch>
        </p:blipFill>
        <p:spPr>
          <a:xfrm>
            <a:off x="1146325" y="2373350"/>
            <a:ext cx="1028700" cy="238125"/>
          </a:xfrm>
          <a:prstGeom prst="rect">
            <a:avLst/>
          </a:prstGeom>
          <a:noFill/>
          <a:ln>
            <a:noFill/>
          </a:ln>
        </p:spPr>
      </p:pic>
      <p:pic>
        <p:nvPicPr>
          <p:cNvPr id="109" name="Google Shape;109;p20"/>
          <p:cNvPicPr preferRelativeResize="0"/>
          <p:nvPr/>
        </p:nvPicPr>
        <p:blipFill>
          <a:blip r:embed="rId6">
            <a:alphaModFix/>
          </a:blip>
          <a:stretch>
            <a:fillRect/>
          </a:stretch>
        </p:blipFill>
        <p:spPr>
          <a:xfrm>
            <a:off x="60275" y="3321875"/>
            <a:ext cx="2857500" cy="533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3" name="Shape 113"/>
        <p:cNvGrpSpPr/>
        <p:nvPr/>
      </p:nvGrpSpPr>
      <p:grpSpPr>
        <a:xfrm>
          <a:off x="0" y="0"/>
          <a:ext cx="0" cy="0"/>
          <a:chOff x="0" y="0"/>
          <a:chExt cx="0" cy="0"/>
        </a:xfrm>
      </p:grpSpPr>
      <p:sp>
        <p:nvSpPr>
          <p:cNvPr id="114" name="Google Shape;114;p21"/>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2700">
                <a:solidFill>
                  <a:srgbClr val="FFFFFF"/>
                </a:solidFill>
              </a:rPr>
              <a:t> </a:t>
            </a:r>
            <a:r>
              <a:rPr b="1" lang="ja" sz="2700">
                <a:solidFill>
                  <a:schemeClr val="lt1"/>
                </a:solidFill>
              </a:rPr>
              <a:t>AtCoderのコードテストで合っているか確かめよう！</a:t>
            </a:r>
            <a:endParaRPr b="1" sz="2700">
              <a:solidFill>
                <a:srgbClr val="FFFFFF"/>
              </a:solidFill>
            </a:endParaRPr>
          </a:p>
        </p:txBody>
      </p:sp>
      <p:sp>
        <p:nvSpPr>
          <p:cNvPr id="115" name="Google Shape;115;p21"/>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今の問題の答えは　　　　　　　　　　　　　でしたが、これで本当にあっているか</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実際に動かして確かめてみましょう！</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AtCoderの問題の場合は</a:t>
            </a:r>
            <a:r>
              <a:rPr b="1" lang="ja" sz="1800">
                <a:solidFill>
                  <a:srgbClr val="3094A3"/>
                </a:solidFill>
              </a:rPr>
              <a:t>Google Colaboratoryで動かすよりも、AtCoderの</a:t>
            </a:r>
            <a:r>
              <a:rPr b="1" lang="ja" sz="1800">
                <a:solidFill>
                  <a:srgbClr val="9B7B10"/>
                </a:solidFill>
              </a:rPr>
              <a:t>コードテスト</a:t>
            </a:r>
            <a:r>
              <a:rPr b="1" lang="ja" sz="1800">
                <a:solidFill>
                  <a:srgbClr val="3094A3"/>
                </a:solidFill>
              </a:rPr>
              <a:t>という機能で動かす方がわかりやすい</a:t>
            </a:r>
            <a:r>
              <a:rPr lang="ja" sz="1800">
                <a:solidFill>
                  <a:schemeClr val="dk1"/>
                </a:solidFill>
              </a:rPr>
              <a:t>です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まずは</a:t>
            </a:r>
            <a:r>
              <a:rPr lang="ja" sz="1800" u="sng">
                <a:solidFill>
                  <a:schemeClr val="hlink"/>
                </a:solidFill>
                <a:hlinkClick r:id="rId3"/>
              </a:rPr>
              <a:t>問題のページ</a:t>
            </a:r>
            <a:r>
              <a:rPr lang="ja" sz="1800">
                <a:solidFill>
                  <a:schemeClr val="dk1"/>
                </a:solidFill>
              </a:rPr>
              <a:t>を開いてください</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そうすると画面の上の方に「コードテスト」というのがあると思います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ja" sz="1800">
                <a:solidFill>
                  <a:srgbClr val="3094A3"/>
                </a:solidFill>
              </a:rPr>
              <a:t>ない人はAtCoderにログイン</a:t>
            </a:r>
            <a:r>
              <a:rPr lang="ja" sz="1800">
                <a:solidFill>
                  <a:schemeClr val="dk1"/>
                </a:solidFill>
              </a:rPr>
              <a:t>してください</a:t>
            </a:r>
            <a:endParaRPr sz="1800">
              <a:solidFill>
                <a:schemeClr val="dk1"/>
              </a:solidFill>
            </a:endParaRPr>
          </a:p>
        </p:txBody>
      </p:sp>
      <p:pic>
        <p:nvPicPr>
          <p:cNvPr id="116" name="Google Shape;116;p21"/>
          <p:cNvPicPr preferRelativeResize="0"/>
          <p:nvPr/>
        </p:nvPicPr>
        <p:blipFill>
          <a:blip r:embed="rId4">
            <a:alphaModFix/>
          </a:blip>
          <a:stretch>
            <a:fillRect/>
          </a:stretch>
        </p:blipFill>
        <p:spPr>
          <a:xfrm>
            <a:off x="2049900" y="703175"/>
            <a:ext cx="2857500" cy="533400"/>
          </a:xfrm>
          <a:prstGeom prst="rect">
            <a:avLst/>
          </a:prstGeom>
          <a:noFill/>
          <a:ln>
            <a:noFill/>
          </a:ln>
        </p:spPr>
      </p:pic>
      <p:pic>
        <p:nvPicPr>
          <p:cNvPr id="117" name="Google Shape;117;p21"/>
          <p:cNvPicPr preferRelativeResize="0"/>
          <p:nvPr/>
        </p:nvPicPr>
        <p:blipFill rotWithShape="1">
          <a:blip r:embed="rId5">
            <a:alphaModFix/>
          </a:blip>
          <a:srcRect b="0" l="0" r="0" t="6785"/>
          <a:stretch/>
        </p:blipFill>
        <p:spPr>
          <a:xfrm>
            <a:off x="60275" y="3397150"/>
            <a:ext cx="7550724" cy="1054425"/>
          </a:xfrm>
          <a:prstGeom prst="rect">
            <a:avLst/>
          </a:prstGeom>
          <a:noFill/>
          <a:ln>
            <a:noFill/>
          </a:ln>
        </p:spPr>
      </p:pic>
      <p:sp>
        <p:nvSpPr>
          <p:cNvPr id="118" name="Google Shape;118;p21"/>
          <p:cNvSpPr/>
          <p:nvPr/>
        </p:nvSpPr>
        <p:spPr>
          <a:xfrm>
            <a:off x="5916775" y="3431900"/>
            <a:ext cx="1051200" cy="269400"/>
          </a:xfrm>
          <a:prstGeom prst="rect">
            <a:avLst/>
          </a:prstGeom>
          <a:noFill/>
          <a:ln cap="flat" cmpd="sng" w="76200">
            <a:solidFill>
              <a:srgbClr val="3094A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