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88c484c6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88c484c6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29a5169a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29a5169a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29a5169a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29a5169a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1e274fd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1e274fd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f88c484c6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f88c484c6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1e274fd1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1e274fd1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1e274fd1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1e274fd1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1e274fd1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1e274fd1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1e274fd1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1e274fd1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29a5169a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29a5169a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29a5169a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29a5169a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79BB"/>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0" y="744575"/>
            <a:ext cx="91440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ja" sz="4700">
                <a:solidFill>
                  <a:schemeClr val="lt1"/>
                </a:solidFill>
              </a:rPr>
              <a:t>エラーの直し方</a:t>
            </a:r>
            <a:endParaRPr b="1" sz="4800">
              <a:solidFill>
                <a:schemeClr val="lt1"/>
              </a:solidFill>
            </a:endParaRPr>
          </a:p>
        </p:txBody>
      </p:sp>
      <p:sp>
        <p:nvSpPr>
          <p:cNvPr id="55" name="Google Shape;55;p13"/>
          <p:cNvSpPr txBox="1"/>
          <p:nvPr>
            <p:ph idx="1" type="subTitle"/>
          </p:nvPr>
        </p:nvSpPr>
        <p:spPr>
          <a:xfrm>
            <a:off x="0" y="2834125"/>
            <a:ext cx="91440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ja">
                <a:solidFill>
                  <a:schemeClr val="lt1"/>
                </a:solidFill>
              </a:rPr>
              <a:t>森義遠</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4" name="Shape 124"/>
        <p:cNvGrpSpPr/>
        <p:nvPr/>
      </p:nvGrpSpPr>
      <p:grpSpPr>
        <a:xfrm>
          <a:off x="0" y="0"/>
          <a:ext cx="0" cy="0"/>
          <a:chOff x="0" y="0"/>
          <a:chExt cx="0" cy="0"/>
        </a:xfrm>
      </p:grpSpPr>
      <p:sp>
        <p:nvSpPr>
          <p:cNvPr id="125" name="Google Shape;125;p22"/>
          <p:cNvSpPr/>
          <p:nvPr/>
        </p:nvSpPr>
        <p:spPr>
          <a:xfrm>
            <a:off x="0" y="0"/>
            <a:ext cx="9144300" cy="622800"/>
          </a:xfrm>
          <a:prstGeom prst="rect">
            <a:avLst/>
          </a:prstGeom>
          <a:solidFill>
            <a:srgbClr val="CF79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rgbClr val="FFFFFF"/>
                </a:solidFill>
              </a:rPr>
              <a:t>書かれている行が間違えているパターン(おい！)</a:t>
            </a:r>
            <a:endParaRPr b="1" sz="2700">
              <a:solidFill>
                <a:srgbClr val="FFFFFF"/>
              </a:solidFill>
            </a:endParaRPr>
          </a:p>
        </p:txBody>
      </p:sp>
      <p:sp>
        <p:nvSpPr>
          <p:cNvPr id="126" name="Google Shape;126;p22"/>
          <p:cNvSpPr txBox="1"/>
          <p:nvPr/>
        </p:nvSpPr>
        <p:spPr>
          <a:xfrm>
            <a:off x="60275" y="703175"/>
            <a:ext cx="9001200" cy="311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2100">
                <a:solidFill>
                  <a:schemeClr val="dk1"/>
                </a:solidFill>
              </a:rPr>
              <a:t>右ではline2、つまりprint(12345)の</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2100">
                <a:solidFill>
                  <a:schemeClr val="dk1"/>
                </a:solidFill>
              </a:rPr>
              <a:t>行でエラーが出ています</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2100">
                <a:solidFill>
                  <a:schemeClr val="dk1"/>
                </a:solidFill>
              </a:rPr>
              <a:t>いったい何がおかしいのでしょうか？</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2100">
                <a:solidFill>
                  <a:schemeClr val="dk1"/>
                </a:solidFill>
              </a:rPr>
              <a:t>実はこれ、1行目を見ると</a:t>
            </a:r>
            <a:r>
              <a:rPr b="1" lang="ja" sz="2100">
                <a:solidFill>
                  <a:srgbClr val="CF79BB"/>
                </a:solidFill>
              </a:rPr>
              <a:t>左かっこ</a:t>
            </a:r>
            <a:r>
              <a:rPr b="1" lang="ja" sz="2100">
                <a:solidFill>
                  <a:srgbClr val="CF79BB"/>
                </a:solidFill>
              </a:rPr>
              <a:t>が3つあるのに対し、</a:t>
            </a:r>
            <a:r>
              <a:rPr b="1" lang="ja" sz="2100">
                <a:solidFill>
                  <a:srgbClr val="CF79BB"/>
                </a:solidFill>
              </a:rPr>
              <a:t>右かっこ</a:t>
            </a:r>
            <a:r>
              <a:rPr b="1" lang="ja" sz="2100">
                <a:solidFill>
                  <a:srgbClr val="CF79BB"/>
                </a:solidFill>
              </a:rPr>
              <a:t>が2つしかありません</a:t>
            </a:r>
            <a:endParaRPr b="1" sz="2100">
              <a:solidFill>
                <a:srgbClr val="CF79BB"/>
              </a:solidFill>
            </a:endParaRPr>
          </a:p>
          <a:p>
            <a:pPr indent="0" lvl="0" marL="0" rtl="0" algn="l">
              <a:lnSpc>
                <a:spcPct val="115000"/>
              </a:lnSpc>
              <a:spcBef>
                <a:spcPts val="0"/>
              </a:spcBef>
              <a:spcAft>
                <a:spcPts val="0"/>
              </a:spcAft>
              <a:buClr>
                <a:schemeClr val="dk1"/>
              </a:buClr>
              <a:buSzPts val="1100"/>
              <a:buFont typeface="Arial"/>
              <a:buNone/>
            </a:pPr>
            <a:r>
              <a:rPr lang="ja" sz="2100">
                <a:solidFill>
                  <a:schemeClr val="dk1"/>
                </a:solidFill>
              </a:rPr>
              <a:t>このように”</a:t>
            </a:r>
            <a:r>
              <a:rPr b="1" lang="ja" sz="2100">
                <a:solidFill>
                  <a:srgbClr val="2E9519"/>
                </a:solidFill>
              </a:rPr>
              <a:t>SyntaxError:invalid syntax”が出た場合、書かれた行の1つ上の行が間違っていることがあります</a:t>
            </a:r>
            <a:r>
              <a:rPr lang="ja" sz="2100">
                <a:solidFill>
                  <a:schemeClr val="dk1"/>
                </a:solidFill>
              </a:rPr>
              <a:t>　気を付けましょう</a:t>
            </a:r>
            <a:endParaRPr sz="2100">
              <a:solidFill>
                <a:schemeClr val="dk1"/>
              </a:solidFill>
            </a:endParaRPr>
          </a:p>
        </p:txBody>
      </p:sp>
      <p:pic>
        <p:nvPicPr>
          <p:cNvPr id="127" name="Google Shape;127;p22"/>
          <p:cNvPicPr preferRelativeResize="0"/>
          <p:nvPr/>
        </p:nvPicPr>
        <p:blipFill>
          <a:blip r:embed="rId3">
            <a:alphaModFix/>
          </a:blip>
          <a:stretch>
            <a:fillRect/>
          </a:stretch>
        </p:blipFill>
        <p:spPr>
          <a:xfrm>
            <a:off x="4908925" y="703175"/>
            <a:ext cx="4152550" cy="1532100"/>
          </a:xfrm>
          <a:prstGeom prst="rect">
            <a:avLst/>
          </a:prstGeom>
          <a:noFill/>
          <a:ln>
            <a:noFill/>
          </a:ln>
        </p:spPr>
      </p:pic>
      <p:sp>
        <p:nvSpPr>
          <p:cNvPr id="128" name="Google Shape;128;p22"/>
          <p:cNvSpPr/>
          <p:nvPr/>
        </p:nvSpPr>
        <p:spPr>
          <a:xfrm>
            <a:off x="8349500" y="1330175"/>
            <a:ext cx="651600" cy="278100"/>
          </a:xfrm>
          <a:prstGeom prst="rect">
            <a:avLst/>
          </a:prstGeom>
          <a:noFill/>
          <a:ln cap="flat" cmpd="sng" w="38100">
            <a:solidFill>
              <a:srgbClr val="CF79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2" name="Shape 132"/>
        <p:cNvGrpSpPr/>
        <p:nvPr/>
      </p:nvGrpSpPr>
      <p:grpSpPr>
        <a:xfrm>
          <a:off x="0" y="0"/>
          <a:ext cx="0" cy="0"/>
          <a:chOff x="0" y="0"/>
          <a:chExt cx="0" cy="0"/>
        </a:xfrm>
      </p:grpSpPr>
      <p:sp>
        <p:nvSpPr>
          <p:cNvPr id="133" name="Google Shape;133;p23"/>
          <p:cNvSpPr/>
          <p:nvPr/>
        </p:nvSpPr>
        <p:spPr>
          <a:xfrm>
            <a:off x="0" y="0"/>
            <a:ext cx="9144300" cy="622800"/>
          </a:xfrm>
          <a:prstGeom prst="rect">
            <a:avLst/>
          </a:prstGeom>
          <a:solidFill>
            <a:srgbClr val="CF79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rgbClr val="FFFFFF"/>
                </a:solidFill>
              </a:rPr>
              <a:t>どうでもいい話</a:t>
            </a:r>
            <a:endParaRPr b="1" sz="2700">
              <a:solidFill>
                <a:srgbClr val="FFFFFF"/>
              </a:solidFill>
            </a:endParaRPr>
          </a:p>
        </p:txBody>
      </p:sp>
      <p:sp>
        <p:nvSpPr>
          <p:cNvPr id="134" name="Google Shape;134;p23"/>
          <p:cNvSpPr txBox="1"/>
          <p:nvPr/>
        </p:nvSpPr>
        <p:spPr>
          <a:xfrm>
            <a:off x="60275" y="703175"/>
            <a:ext cx="9001200" cy="385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2100">
                <a:solidFill>
                  <a:schemeClr val="dk1"/>
                </a:solidFill>
              </a:rPr>
              <a:t>エラーを検索したときにヒット数が少ないと「珍しいエラーが出た！」となってちょっと嬉しくなります</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2100">
                <a:solidFill>
                  <a:schemeClr val="dk1"/>
                </a:solidFill>
              </a:rPr>
              <a:t>左のエラーは100億件(！)ヒットしているのに対して右側は11万件しかヒットしていません</a:t>
            </a:r>
            <a:endParaRPr sz="2100">
              <a:solidFill>
                <a:schemeClr val="dk1"/>
              </a:solidFill>
            </a:endParaRPr>
          </a:p>
        </p:txBody>
      </p:sp>
      <p:pic>
        <p:nvPicPr>
          <p:cNvPr id="135" name="Google Shape;135;p23"/>
          <p:cNvPicPr preferRelativeResize="0"/>
          <p:nvPr/>
        </p:nvPicPr>
        <p:blipFill>
          <a:blip r:embed="rId3">
            <a:alphaModFix/>
          </a:blip>
          <a:stretch>
            <a:fillRect/>
          </a:stretch>
        </p:blipFill>
        <p:spPr>
          <a:xfrm>
            <a:off x="4381587" y="1613525"/>
            <a:ext cx="4679888" cy="2061625"/>
          </a:xfrm>
          <a:prstGeom prst="rect">
            <a:avLst/>
          </a:prstGeom>
          <a:noFill/>
          <a:ln>
            <a:noFill/>
          </a:ln>
        </p:spPr>
      </p:pic>
      <p:pic>
        <p:nvPicPr>
          <p:cNvPr id="136" name="Google Shape;136;p23"/>
          <p:cNvPicPr preferRelativeResize="0"/>
          <p:nvPr/>
        </p:nvPicPr>
        <p:blipFill>
          <a:blip r:embed="rId4">
            <a:alphaModFix/>
          </a:blip>
          <a:stretch>
            <a:fillRect/>
          </a:stretch>
        </p:blipFill>
        <p:spPr>
          <a:xfrm>
            <a:off x="60275" y="1613525"/>
            <a:ext cx="4195325" cy="2061625"/>
          </a:xfrm>
          <a:prstGeom prst="rect">
            <a:avLst/>
          </a:prstGeom>
          <a:noFill/>
          <a:ln>
            <a:noFill/>
          </a:ln>
        </p:spPr>
      </p:pic>
      <p:sp>
        <p:nvSpPr>
          <p:cNvPr id="137" name="Google Shape;137;p23"/>
          <p:cNvSpPr/>
          <p:nvPr/>
        </p:nvSpPr>
        <p:spPr>
          <a:xfrm>
            <a:off x="234575" y="2676000"/>
            <a:ext cx="1338000" cy="225900"/>
          </a:xfrm>
          <a:prstGeom prst="rect">
            <a:avLst/>
          </a:prstGeom>
          <a:noFill/>
          <a:ln cap="flat" cmpd="sng" w="38100">
            <a:solidFill>
              <a:srgbClr val="CF79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3"/>
          <p:cNvSpPr/>
          <p:nvPr/>
        </p:nvSpPr>
        <p:spPr>
          <a:xfrm>
            <a:off x="4500575" y="2571750"/>
            <a:ext cx="1451100" cy="225900"/>
          </a:xfrm>
          <a:prstGeom prst="rect">
            <a:avLst/>
          </a:prstGeom>
          <a:noFill/>
          <a:ln cap="flat" cmpd="sng" w="38100">
            <a:solidFill>
              <a:srgbClr val="CF79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9" name="Shape 59"/>
        <p:cNvGrpSpPr/>
        <p:nvPr/>
      </p:nvGrpSpPr>
      <p:grpSpPr>
        <a:xfrm>
          <a:off x="0" y="0"/>
          <a:ext cx="0" cy="0"/>
          <a:chOff x="0" y="0"/>
          <a:chExt cx="0" cy="0"/>
        </a:xfrm>
      </p:grpSpPr>
      <p:sp>
        <p:nvSpPr>
          <p:cNvPr id="60" name="Google Shape;60;p14"/>
          <p:cNvSpPr/>
          <p:nvPr/>
        </p:nvSpPr>
        <p:spPr>
          <a:xfrm>
            <a:off x="0" y="0"/>
            <a:ext cx="9144300" cy="622800"/>
          </a:xfrm>
          <a:prstGeom prst="rect">
            <a:avLst/>
          </a:prstGeom>
          <a:solidFill>
            <a:srgbClr val="CF79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rgbClr val="FFFFFF"/>
                </a:solidFill>
              </a:rPr>
              <a:t>エラーについて</a:t>
            </a:r>
            <a:endParaRPr b="1" sz="2700">
              <a:solidFill>
                <a:srgbClr val="FFFFFF"/>
              </a:solidFill>
            </a:endParaRPr>
          </a:p>
        </p:txBody>
      </p:sp>
      <p:sp>
        <p:nvSpPr>
          <p:cNvPr id="61" name="Google Shape;61;p14"/>
          <p:cNvSpPr txBox="1"/>
          <p:nvPr/>
        </p:nvSpPr>
        <p:spPr>
          <a:xfrm>
            <a:off x="60275" y="703175"/>
            <a:ext cx="9001200" cy="348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2100">
                <a:solidFill>
                  <a:schemeClr val="dk1"/>
                </a:solidFill>
              </a:rPr>
              <a:t>皆さんは実際にエラーを見たことがあるでしょうか？</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2100">
                <a:solidFill>
                  <a:schemeClr val="dk1"/>
                </a:solidFill>
              </a:rPr>
              <a:t>エラーが何かわからない人もいるかと思いますが、プログラムを書いて</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2100">
                <a:solidFill>
                  <a:schemeClr val="dk1"/>
                </a:solidFill>
              </a:rPr>
              <a:t>いざ動かそうとしたときに、</a:t>
            </a:r>
            <a:r>
              <a:rPr b="1" lang="ja" sz="2100">
                <a:solidFill>
                  <a:srgbClr val="CF79BB"/>
                </a:solidFill>
              </a:rPr>
              <a:t>なんかよくわからん英文が出てくるあれ</a:t>
            </a:r>
            <a:r>
              <a:rPr lang="ja" sz="2100">
                <a:solidFill>
                  <a:schemeClr val="dk1"/>
                </a:solidFill>
              </a:rPr>
              <a:t>です。</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2100">
                <a:solidFill>
                  <a:schemeClr val="dk1"/>
                </a:solidFill>
              </a:rPr>
              <a:t>こういうやつですね</a:t>
            </a:r>
            <a:endParaRPr sz="2100">
              <a:solidFill>
                <a:srgbClr val="EDEDED"/>
              </a:solidFill>
            </a:endParaRPr>
          </a:p>
        </p:txBody>
      </p:sp>
      <p:pic>
        <p:nvPicPr>
          <p:cNvPr id="62" name="Google Shape;62;p14"/>
          <p:cNvPicPr preferRelativeResize="0"/>
          <p:nvPr/>
        </p:nvPicPr>
        <p:blipFill>
          <a:blip r:embed="rId3">
            <a:alphaModFix/>
          </a:blip>
          <a:stretch>
            <a:fillRect/>
          </a:stretch>
        </p:blipFill>
        <p:spPr>
          <a:xfrm>
            <a:off x="162450" y="2326175"/>
            <a:ext cx="6216700" cy="1268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6" name="Shape 66"/>
        <p:cNvGrpSpPr/>
        <p:nvPr/>
      </p:nvGrpSpPr>
      <p:grpSpPr>
        <a:xfrm>
          <a:off x="0" y="0"/>
          <a:ext cx="0" cy="0"/>
          <a:chOff x="0" y="0"/>
          <a:chExt cx="0" cy="0"/>
        </a:xfrm>
      </p:grpSpPr>
      <p:sp>
        <p:nvSpPr>
          <p:cNvPr id="67" name="Google Shape;67;p15"/>
          <p:cNvSpPr/>
          <p:nvPr/>
        </p:nvSpPr>
        <p:spPr>
          <a:xfrm>
            <a:off x="0" y="0"/>
            <a:ext cx="9144300" cy="622800"/>
          </a:xfrm>
          <a:prstGeom prst="rect">
            <a:avLst/>
          </a:prstGeom>
          <a:solidFill>
            <a:srgbClr val="CF79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rgbClr val="FFFFFF"/>
                </a:solidFill>
              </a:rPr>
              <a:t>エラーについて</a:t>
            </a:r>
            <a:endParaRPr b="1" sz="2700">
              <a:solidFill>
                <a:srgbClr val="FFFFFF"/>
              </a:solidFill>
            </a:endParaRPr>
          </a:p>
        </p:txBody>
      </p:sp>
      <p:sp>
        <p:nvSpPr>
          <p:cNvPr id="68" name="Google Shape;68;p15"/>
          <p:cNvSpPr txBox="1"/>
          <p:nvPr/>
        </p:nvSpPr>
        <p:spPr>
          <a:xfrm>
            <a:off x="60275" y="703175"/>
            <a:ext cx="9001200" cy="273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2100">
                <a:solidFill>
                  <a:schemeClr val="dk1"/>
                </a:solidFill>
              </a:rPr>
              <a:t>プログラミングのエラーは、機械が人間の書いたプログラムを理解できないときに人間に対して</a:t>
            </a:r>
            <a:r>
              <a:rPr b="1" lang="ja" sz="2100">
                <a:solidFill>
                  <a:srgbClr val="CF79BB"/>
                </a:solidFill>
              </a:rPr>
              <a:t>どこがどのように理解できないか</a:t>
            </a:r>
            <a:r>
              <a:rPr lang="ja" sz="2100">
                <a:solidFill>
                  <a:schemeClr val="dk1"/>
                </a:solidFill>
              </a:rPr>
              <a:t>を出したものです</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2100">
                <a:solidFill>
                  <a:schemeClr val="dk1"/>
                </a:solidFill>
              </a:rPr>
              <a:t>機械「お前の書いたプログラム理解できねぇんだよバーカ！！」</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2100">
                <a:solidFill>
                  <a:srgbClr val="ECECEC"/>
                </a:solidFill>
              </a:rPr>
              <a:t>森義遠「理解できないお前の方が馬鹿なんだよバーカ！」</a:t>
            </a:r>
            <a:endParaRPr sz="2100">
              <a:solidFill>
                <a:srgbClr val="ECECEC"/>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rgbClr val="EDEDED"/>
              </a:solidFill>
            </a:endParaRPr>
          </a:p>
          <a:p>
            <a:pPr indent="0" lvl="0" marL="0" rtl="0" algn="l">
              <a:lnSpc>
                <a:spcPct val="115000"/>
              </a:lnSpc>
              <a:spcBef>
                <a:spcPts val="0"/>
              </a:spcBef>
              <a:spcAft>
                <a:spcPts val="0"/>
              </a:spcAft>
              <a:buClr>
                <a:schemeClr val="dk1"/>
              </a:buClr>
              <a:buSzPts val="1100"/>
              <a:buFont typeface="Arial"/>
              <a:buNone/>
            </a:pPr>
            <a:r>
              <a:rPr lang="ja" sz="2100">
                <a:solidFill>
                  <a:schemeClr val="dk1"/>
                </a:solidFill>
              </a:rPr>
              <a:t>と言ってると思ってください</a:t>
            </a:r>
            <a:endParaRPr sz="2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2" name="Shape 72"/>
        <p:cNvGrpSpPr/>
        <p:nvPr/>
      </p:nvGrpSpPr>
      <p:grpSpPr>
        <a:xfrm>
          <a:off x="0" y="0"/>
          <a:ext cx="0" cy="0"/>
          <a:chOff x="0" y="0"/>
          <a:chExt cx="0" cy="0"/>
        </a:xfrm>
      </p:grpSpPr>
      <p:sp>
        <p:nvSpPr>
          <p:cNvPr id="73" name="Google Shape;73;p16"/>
          <p:cNvSpPr/>
          <p:nvPr/>
        </p:nvSpPr>
        <p:spPr>
          <a:xfrm>
            <a:off x="0" y="0"/>
            <a:ext cx="9144300" cy="622800"/>
          </a:xfrm>
          <a:prstGeom prst="rect">
            <a:avLst/>
          </a:prstGeom>
          <a:solidFill>
            <a:srgbClr val="CF79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rgbClr val="FFFFFF"/>
                </a:solidFill>
              </a:rPr>
              <a:t>エラー</a:t>
            </a:r>
            <a:r>
              <a:rPr b="1" lang="ja" sz="2700">
                <a:solidFill>
                  <a:srgbClr val="FFFFFF"/>
                </a:solidFill>
              </a:rPr>
              <a:t>の直し方</a:t>
            </a:r>
            <a:endParaRPr b="1" sz="2700">
              <a:solidFill>
                <a:srgbClr val="FFFFFF"/>
              </a:solidFill>
            </a:endParaRPr>
          </a:p>
        </p:txBody>
      </p:sp>
      <p:sp>
        <p:nvSpPr>
          <p:cNvPr id="74" name="Google Shape;74;p16"/>
          <p:cNvSpPr txBox="1"/>
          <p:nvPr/>
        </p:nvSpPr>
        <p:spPr>
          <a:xfrm>
            <a:off x="60275" y="703175"/>
            <a:ext cx="9001200" cy="385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2100">
                <a:solidFill>
                  <a:schemeClr val="dk1"/>
                </a:solidFill>
              </a:rPr>
              <a:t>ではエラーの直し方を実際の例を見ながら覚えましょう</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2100">
                <a:solidFill>
                  <a:schemeClr val="dk1"/>
                </a:solidFill>
              </a:rPr>
              <a:t>まずは右のプログラムを見てください</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2100">
                <a:solidFill>
                  <a:schemeClr val="dk1"/>
                </a:solidFill>
              </a:rPr>
              <a:t>1行目でAに代入される数字が正か負か0かを</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2100">
                <a:solidFill>
                  <a:schemeClr val="dk1"/>
                </a:solidFill>
              </a:rPr>
              <a:t>判定する、if,elif,else文の基本的な文ですね</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2100">
                <a:solidFill>
                  <a:schemeClr val="dk1"/>
                </a:solidFill>
              </a:rPr>
              <a:t>これをそのままタイピングした場合、1行目で正の数を入力したときには</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2100">
                <a:solidFill>
                  <a:schemeClr val="dk1"/>
                </a:solidFill>
              </a:rPr>
              <a:t>”Aは正の数です”と正しく表示されるのですが、</a:t>
            </a:r>
            <a:r>
              <a:rPr b="1" lang="ja" sz="2100">
                <a:solidFill>
                  <a:srgbClr val="CF79BB"/>
                </a:solidFill>
              </a:rPr>
              <a:t>0や負の数を入力した場合エラーが出ます</a:t>
            </a:r>
            <a:r>
              <a:rPr lang="ja" sz="2100">
                <a:solidFill>
                  <a:schemeClr val="dk1"/>
                </a:solidFill>
              </a:rPr>
              <a:t>（次ページ）</a:t>
            </a:r>
            <a:endParaRPr sz="2100">
              <a:solidFill>
                <a:schemeClr val="dk1"/>
              </a:solidFill>
            </a:endParaRPr>
          </a:p>
        </p:txBody>
      </p:sp>
      <p:pic>
        <p:nvPicPr>
          <p:cNvPr id="75" name="Google Shape;75;p16"/>
          <p:cNvPicPr preferRelativeResize="0"/>
          <p:nvPr/>
        </p:nvPicPr>
        <p:blipFill>
          <a:blip r:embed="rId3">
            <a:alphaModFix/>
          </a:blip>
          <a:stretch>
            <a:fillRect/>
          </a:stretch>
        </p:blipFill>
        <p:spPr>
          <a:xfrm>
            <a:off x="6129725" y="1263025"/>
            <a:ext cx="2800350" cy="1952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9" name="Shape 79"/>
        <p:cNvGrpSpPr/>
        <p:nvPr/>
      </p:nvGrpSpPr>
      <p:grpSpPr>
        <a:xfrm>
          <a:off x="0" y="0"/>
          <a:ext cx="0" cy="0"/>
          <a:chOff x="0" y="0"/>
          <a:chExt cx="0" cy="0"/>
        </a:xfrm>
      </p:grpSpPr>
      <p:sp>
        <p:nvSpPr>
          <p:cNvPr id="80" name="Google Shape;80;p17"/>
          <p:cNvSpPr/>
          <p:nvPr/>
        </p:nvSpPr>
        <p:spPr>
          <a:xfrm>
            <a:off x="0" y="0"/>
            <a:ext cx="9144300" cy="622800"/>
          </a:xfrm>
          <a:prstGeom prst="rect">
            <a:avLst/>
          </a:prstGeom>
          <a:solidFill>
            <a:srgbClr val="CF79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rgbClr val="FFFFFF"/>
                </a:solidFill>
              </a:rPr>
              <a:t>エラーの直し方</a:t>
            </a:r>
            <a:endParaRPr b="1" sz="2700">
              <a:solidFill>
                <a:srgbClr val="FFFFFF"/>
              </a:solidFill>
            </a:endParaRPr>
          </a:p>
        </p:txBody>
      </p:sp>
      <p:sp>
        <p:nvSpPr>
          <p:cNvPr id="81" name="Google Shape;81;p17"/>
          <p:cNvSpPr txBox="1"/>
          <p:nvPr/>
        </p:nvSpPr>
        <p:spPr>
          <a:xfrm>
            <a:off x="60275" y="703175"/>
            <a:ext cx="9001200" cy="422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2100">
                <a:solidFill>
                  <a:schemeClr val="dk1"/>
                </a:solidFill>
              </a:rPr>
              <a:t>こんな感じ→</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2100">
                <a:solidFill>
                  <a:schemeClr val="dk1"/>
                </a:solidFill>
              </a:rPr>
              <a:t>いったいどこが間違っているのでしょうか？</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2100">
                <a:solidFill>
                  <a:schemeClr val="dk1"/>
                </a:solidFill>
              </a:rPr>
              <a:t>こういったとき、まずは</a:t>
            </a:r>
            <a:r>
              <a:rPr b="1" lang="ja" sz="2100">
                <a:solidFill>
                  <a:srgbClr val="2E9519"/>
                </a:solidFill>
              </a:rPr>
              <a:t>エラー文に出ている、間違っている場所を確認</a:t>
            </a:r>
            <a:r>
              <a:rPr lang="ja" sz="2100">
                <a:solidFill>
                  <a:schemeClr val="dk1"/>
                </a:solidFill>
              </a:rPr>
              <a:t>します。この場合</a:t>
            </a:r>
            <a:r>
              <a:rPr b="1" lang="ja" sz="2100">
                <a:solidFill>
                  <a:srgbClr val="CF79BB"/>
                </a:solidFill>
              </a:rPr>
              <a:t>矢印が示している5行目が間違っている</a:t>
            </a:r>
            <a:r>
              <a:rPr lang="ja" sz="2100">
                <a:solidFill>
                  <a:schemeClr val="dk1"/>
                </a:solidFill>
              </a:rPr>
              <a:t>ということですね</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2100">
                <a:solidFill>
                  <a:schemeClr val="dk1"/>
                </a:solidFill>
              </a:rPr>
              <a:t>ここまで見て間違いに気付ければよいのですが気付けない場合もあります</a:t>
            </a:r>
            <a:endParaRPr sz="2100">
              <a:solidFill>
                <a:schemeClr val="dk1"/>
              </a:solidFill>
            </a:endParaRPr>
          </a:p>
        </p:txBody>
      </p:sp>
      <p:pic>
        <p:nvPicPr>
          <p:cNvPr id="82" name="Google Shape;82;p17"/>
          <p:cNvPicPr preferRelativeResize="0"/>
          <p:nvPr/>
        </p:nvPicPr>
        <p:blipFill>
          <a:blip r:embed="rId3">
            <a:alphaModFix/>
          </a:blip>
          <a:stretch>
            <a:fillRect/>
          </a:stretch>
        </p:blipFill>
        <p:spPr>
          <a:xfrm>
            <a:off x="2302225" y="703175"/>
            <a:ext cx="6677025" cy="2228850"/>
          </a:xfrm>
          <a:prstGeom prst="rect">
            <a:avLst/>
          </a:prstGeom>
          <a:noFill/>
          <a:ln>
            <a:noFill/>
          </a:ln>
        </p:spPr>
      </p:pic>
      <p:sp>
        <p:nvSpPr>
          <p:cNvPr id="83" name="Google Shape;83;p17"/>
          <p:cNvSpPr/>
          <p:nvPr/>
        </p:nvSpPr>
        <p:spPr>
          <a:xfrm>
            <a:off x="2302225" y="1758000"/>
            <a:ext cx="611100" cy="271200"/>
          </a:xfrm>
          <a:prstGeom prst="rect">
            <a:avLst/>
          </a:prstGeom>
          <a:noFill/>
          <a:ln cap="flat" cmpd="sng" w="76200">
            <a:solidFill>
              <a:srgbClr val="CF79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txBox="1"/>
          <p:nvPr/>
        </p:nvSpPr>
        <p:spPr>
          <a:xfrm>
            <a:off x="502300" y="1693500"/>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rgbClr val="CF79BB"/>
                </a:solidFill>
              </a:rPr>
              <a:t>ここが間違ってる！</a:t>
            </a:r>
            <a:endParaRPr b="1">
              <a:solidFill>
                <a:srgbClr val="CF79BB"/>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8" name="Shape 88"/>
        <p:cNvGrpSpPr/>
        <p:nvPr/>
      </p:nvGrpSpPr>
      <p:grpSpPr>
        <a:xfrm>
          <a:off x="0" y="0"/>
          <a:ext cx="0" cy="0"/>
          <a:chOff x="0" y="0"/>
          <a:chExt cx="0" cy="0"/>
        </a:xfrm>
      </p:grpSpPr>
      <p:sp>
        <p:nvSpPr>
          <p:cNvPr id="89" name="Google Shape;89;p18"/>
          <p:cNvSpPr/>
          <p:nvPr/>
        </p:nvSpPr>
        <p:spPr>
          <a:xfrm>
            <a:off x="0" y="0"/>
            <a:ext cx="9144300" cy="622800"/>
          </a:xfrm>
          <a:prstGeom prst="rect">
            <a:avLst/>
          </a:prstGeom>
          <a:solidFill>
            <a:srgbClr val="CF79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rgbClr val="FFFFFF"/>
                </a:solidFill>
              </a:rPr>
              <a:t>エラーの直し方</a:t>
            </a:r>
            <a:endParaRPr b="1" sz="2700">
              <a:solidFill>
                <a:srgbClr val="FFFFFF"/>
              </a:solidFill>
            </a:endParaRPr>
          </a:p>
        </p:txBody>
      </p:sp>
      <p:sp>
        <p:nvSpPr>
          <p:cNvPr id="90" name="Google Shape;90;p18"/>
          <p:cNvSpPr txBox="1"/>
          <p:nvPr/>
        </p:nvSpPr>
        <p:spPr>
          <a:xfrm>
            <a:off x="60275" y="703175"/>
            <a:ext cx="9001200" cy="273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2100">
                <a:solidFill>
                  <a:schemeClr val="dk1"/>
                </a:solidFill>
              </a:rPr>
              <a:t>分からなかった場合、次は</a:t>
            </a:r>
            <a:r>
              <a:rPr b="1" lang="ja" sz="2100">
                <a:solidFill>
                  <a:srgbClr val="2E9519"/>
                </a:solidFill>
              </a:rPr>
              <a:t>エラーの一番</a:t>
            </a:r>
            <a:endParaRPr b="1" sz="2100">
              <a:solidFill>
                <a:srgbClr val="2E9519"/>
              </a:solidFill>
            </a:endParaRPr>
          </a:p>
          <a:p>
            <a:pPr indent="0" lvl="0" marL="0" rtl="0" algn="l">
              <a:lnSpc>
                <a:spcPct val="115000"/>
              </a:lnSpc>
              <a:spcBef>
                <a:spcPts val="0"/>
              </a:spcBef>
              <a:spcAft>
                <a:spcPts val="0"/>
              </a:spcAft>
              <a:buClr>
                <a:schemeClr val="dk1"/>
              </a:buClr>
              <a:buSzPts val="1100"/>
              <a:buFont typeface="Arial"/>
              <a:buNone/>
            </a:pPr>
            <a:r>
              <a:rPr b="1" lang="ja" sz="2100">
                <a:solidFill>
                  <a:srgbClr val="2E9519"/>
                </a:solidFill>
              </a:rPr>
              <a:t>下の行をコピーしてそのまま検索</a:t>
            </a:r>
            <a:r>
              <a:rPr lang="ja" sz="2100">
                <a:solidFill>
                  <a:schemeClr val="dk1"/>
                </a:solidFill>
              </a:rPr>
              <a:t>します</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2100">
                <a:solidFill>
                  <a:schemeClr val="dk1"/>
                </a:solidFill>
              </a:rPr>
              <a:t>ここでやってはいけないことは、</a:t>
            </a:r>
            <a:r>
              <a:rPr b="1" lang="ja" sz="2100">
                <a:solidFill>
                  <a:srgbClr val="CF79BB"/>
                </a:solidFill>
              </a:rPr>
              <a:t>エラーの文章をグーグル翻訳などにぶち込むこと</a:t>
            </a:r>
            <a:r>
              <a:rPr lang="ja" sz="2100">
                <a:solidFill>
                  <a:schemeClr val="dk1"/>
                </a:solidFill>
              </a:rPr>
              <a:t>です。</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2100">
                <a:solidFill>
                  <a:schemeClr val="dk1"/>
                </a:solidFill>
              </a:rPr>
              <a:t>エラーの文章は結構適当なので、翻訳しても結局何もわからないことがほとんどです。</a:t>
            </a:r>
            <a:endParaRPr sz="2100">
              <a:solidFill>
                <a:schemeClr val="dk1"/>
              </a:solidFill>
            </a:endParaRPr>
          </a:p>
        </p:txBody>
      </p:sp>
      <p:pic>
        <p:nvPicPr>
          <p:cNvPr id="91" name="Google Shape;91;p18"/>
          <p:cNvPicPr preferRelativeResize="0"/>
          <p:nvPr/>
        </p:nvPicPr>
        <p:blipFill rotWithShape="1">
          <a:blip r:embed="rId3">
            <a:alphaModFix/>
          </a:blip>
          <a:srcRect b="0" l="0" r="47668" t="63103"/>
          <a:stretch/>
        </p:blipFill>
        <p:spPr>
          <a:xfrm>
            <a:off x="5476650" y="803675"/>
            <a:ext cx="3494326" cy="822375"/>
          </a:xfrm>
          <a:prstGeom prst="rect">
            <a:avLst/>
          </a:prstGeom>
          <a:noFill/>
          <a:ln>
            <a:noFill/>
          </a:ln>
        </p:spPr>
      </p:pic>
      <p:sp>
        <p:nvSpPr>
          <p:cNvPr id="92" name="Google Shape;92;p18"/>
          <p:cNvSpPr/>
          <p:nvPr/>
        </p:nvSpPr>
        <p:spPr>
          <a:xfrm>
            <a:off x="5525775" y="1303250"/>
            <a:ext cx="3136500" cy="252000"/>
          </a:xfrm>
          <a:prstGeom prst="rect">
            <a:avLst/>
          </a:prstGeom>
          <a:noFill/>
          <a:ln cap="flat" cmpd="sng" w="38100">
            <a:solidFill>
              <a:srgbClr val="CF79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6" name="Shape 96"/>
        <p:cNvGrpSpPr/>
        <p:nvPr/>
      </p:nvGrpSpPr>
      <p:grpSpPr>
        <a:xfrm>
          <a:off x="0" y="0"/>
          <a:ext cx="0" cy="0"/>
          <a:chOff x="0" y="0"/>
          <a:chExt cx="0" cy="0"/>
        </a:xfrm>
      </p:grpSpPr>
      <p:sp>
        <p:nvSpPr>
          <p:cNvPr id="97" name="Google Shape;97;p19"/>
          <p:cNvSpPr/>
          <p:nvPr/>
        </p:nvSpPr>
        <p:spPr>
          <a:xfrm>
            <a:off x="0" y="0"/>
            <a:ext cx="9144300" cy="622800"/>
          </a:xfrm>
          <a:prstGeom prst="rect">
            <a:avLst/>
          </a:prstGeom>
          <a:solidFill>
            <a:srgbClr val="CF79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rgbClr val="FFFFFF"/>
                </a:solidFill>
              </a:rPr>
              <a:t>エラーの直し方</a:t>
            </a:r>
            <a:endParaRPr b="1" sz="2700">
              <a:solidFill>
                <a:srgbClr val="FFFFFF"/>
              </a:solidFill>
            </a:endParaRPr>
          </a:p>
        </p:txBody>
      </p:sp>
      <p:sp>
        <p:nvSpPr>
          <p:cNvPr id="98" name="Google Shape;98;p19"/>
          <p:cNvSpPr txBox="1"/>
          <p:nvPr/>
        </p:nvSpPr>
        <p:spPr>
          <a:xfrm>
            <a:off x="60275" y="703175"/>
            <a:ext cx="9001200" cy="433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検索すれば、エラーについての</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わかりやすい説明が大量に出て</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きます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とりあえず一番上のサイトを</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見てみましょう</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ja" sz="2100">
                <a:solidFill>
                  <a:srgbClr val="CF79BB"/>
                </a:solidFill>
              </a:rPr>
              <a:t>変数名を打ち間違えていないか、定義し忘れていないか</a:t>
            </a:r>
            <a:r>
              <a:rPr lang="ja" sz="2100">
                <a:solidFill>
                  <a:schemeClr val="dk1"/>
                </a:solidFill>
              </a:rPr>
              <a:t>と書いていますね</a:t>
            </a:r>
            <a:endParaRPr sz="2100">
              <a:solidFill>
                <a:schemeClr val="dk1"/>
              </a:solidFill>
            </a:endParaRPr>
          </a:p>
        </p:txBody>
      </p:sp>
      <p:pic>
        <p:nvPicPr>
          <p:cNvPr id="99" name="Google Shape;99;p19"/>
          <p:cNvPicPr preferRelativeResize="0"/>
          <p:nvPr/>
        </p:nvPicPr>
        <p:blipFill rotWithShape="1">
          <a:blip r:embed="rId3">
            <a:alphaModFix/>
          </a:blip>
          <a:srcRect b="43233" l="0" r="0" t="0"/>
          <a:stretch/>
        </p:blipFill>
        <p:spPr>
          <a:xfrm>
            <a:off x="3609164" y="622800"/>
            <a:ext cx="5534837" cy="1868575"/>
          </a:xfrm>
          <a:prstGeom prst="rect">
            <a:avLst/>
          </a:prstGeom>
          <a:noFill/>
          <a:ln>
            <a:noFill/>
          </a:ln>
        </p:spPr>
      </p:pic>
      <p:pic>
        <p:nvPicPr>
          <p:cNvPr id="100" name="Google Shape;100;p19"/>
          <p:cNvPicPr preferRelativeResize="0"/>
          <p:nvPr/>
        </p:nvPicPr>
        <p:blipFill>
          <a:blip r:embed="rId4">
            <a:alphaModFix/>
          </a:blip>
          <a:stretch>
            <a:fillRect/>
          </a:stretch>
        </p:blipFill>
        <p:spPr>
          <a:xfrm>
            <a:off x="490675" y="3138675"/>
            <a:ext cx="8162925" cy="1371600"/>
          </a:xfrm>
          <a:prstGeom prst="rect">
            <a:avLst/>
          </a:prstGeom>
          <a:noFill/>
          <a:ln>
            <a:noFill/>
          </a:ln>
        </p:spPr>
      </p:pic>
      <p:sp>
        <p:nvSpPr>
          <p:cNvPr id="101" name="Google Shape;101;p19"/>
          <p:cNvSpPr/>
          <p:nvPr/>
        </p:nvSpPr>
        <p:spPr>
          <a:xfrm>
            <a:off x="3805475" y="703175"/>
            <a:ext cx="2111400" cy="252000"/>
          </a:xfrm>
          <a:prstGeom prst="rect">
            <a:avLst/>
          </a:prstGeom>
          <a:noFill/>
          <a:ln cap="flat" cmpd="sng" w="38100">
            <a:solidFill>
              <a:srgbClr val="CF79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9"/>
          <p:cNvSpPr txBox="1"/>
          <p:nvPr/>
        </p:nvSpPr>
        <p:spPr>
          <a:xfrm>
            <a:off x="3779425" y="920975"/>
            <a:ext cx="5004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100">
                <a:solidFill>
                  <a:srgbClr val="CF79BB"/>
                </a:solidFill>
              </a:rPr>
              <a:t>そのままコピーしてきて検索！</a:t>
            </a:r>
            <a:endParaRPr b="1" sz="1100">
              <a:solidFill>
                <a:srgbClr val="CF79BB"/>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6" name="Shape 106"/>
        <p:cNvGrpSpPr/>
        <p:nvPr/>
      </p:nvGrpSpPr>
      <p:grpSpPr>
        <a:xfrm>
          <a:off x="0" y="0"/>
          <a:ext cx="0" cy="0"/>
          <a:chOff x="0" y="0"/>
          <a:chExt cx="0" cy="0"/>
        </a:xfrm>
      </p:grpSpPr>
      <p:sp>
        <p:nvSpPr>
          <p:cNvPr id="107" name="Google Shape;107;p20"/>
          <p:cNvSpPr/>
          <p:nvPr/>
        </p:nvSpPr>
        <p:spPr>
          <a:xfrm>
            <a:off x="0" y="0"/>
            <a:ext cx="9144300" cy="622800"/>
          </a:xfrm>
          <a:prstGeom prst="rect">
            <a:avLst/>
          </a:prstGeom>
          <a:solidFill>
            <a:srgbClr val="CF79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rgbClr val="FFFFFF"/>
                </a:solidFill>
              </a:rPr>
              <a:t>エラーの直し方</a:t>
            </a:r>
            <a:endParaRPr b="1" sz="2700">
              <a:solidFill>
                <a:srgbClr val="FFFFFF"/>
              </a:solidFill>
            </a:endParaRPr>
          </a:p>
        </p:txBody>
      </p:sp>
      <p:sp>
        <p:nvSpPr>
          <p:cNvPr id="108" name="Google Shape;108;p20"/>
          <p:cNvSpPr txBox="1"/>
          <p:nvPr/>
        </p:nvSpPr>
        <p:spPr>
          <a:xfrm>
            <a:off x="60275" y="703175"/>
            <a:ext cx="9001200" cy="311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2100">
                <a:solidFill>
                  <a:schemeClr val="dk1"/>
                </a:solidFill>
              </a:rPr>
              <a:t>ここでもう一度プログラムを見てみましょう</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2100">
                <a:solidFill>
                  <a:schemeClr val="dk1"/>
                </a:solidFill>
              </a:rPr>
              <a:t>エラーが出ているのは5行目でしたがみてみると…</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2100">
                <a:solidFill>
                  <a:schemeClr val="dk1"/>
                </a:solidFill>
              </a:rPr>
              <a:t>なんということでしょう！Aが大文字ではなく</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2100">
                <a:solidFill>
                  <a:schemeClr val="dk1"/>
                </a:solidFill>
              </a:rPr>
              <a:t>小文字になっているではありませんか！</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2100">
                <a:solidFill>
                  <a:schemeClr val="dk1"/>
                </a:solidFill>
              </a:rPr>
              <a:t>このように、</a:t>
            </a:r>
            <a:r>
              <a:rPr b="1" lang="ja" sz="2100">
                <a:solidFill>
                  <a:srgbClr val="2E9519"/>
                </a:solidFill>
              </a:rPr>
              <a:t>まずエラーが出た個所を確認し、エラー文の最後の行をそのままコピー検索</a:t>
            </a:r>
            <a:r>
              <a:rPr lang="ja" sz="2100">
                <a:solidFill>
                  <a:schemeClr val="dk1"/>
                </a:solidFill>
              </a:rPr>
              <a:t>することでエラーの解決方法が見つかりやすくなります。</a:t>
            </a:r>
            <a:endParaRPr sz="2100">
              <a:solidFill>
                <a:schemeClr val="dk1"/>
              </a:solidFill>
            </a:endParaRPr>
          </a:p>
        </p:txBody>
      </p:sp>
      <p:pic>
        <p:nvPicPr>
          <p:cNvPr id="109" name="Google Shape;109;p20"/>
          <p:cNvPicPr preferRelativeResize="0"/>
          <p:nvPr/>
        </p:nvPicPr>
        <p:blipFill>
          <a:blip r:embed="rId3">
            <a:alphaModFix/>
          </a:blip>
          <a:stretch>
            <a:fillRect/>
          </a:stretch>
        </p:blipFill>
        <p:spPr>
          <a:xfrm>
            <a:off x="6261125" y="703175"/>
            <a:ext cx="2800350" cy="1952625"/>
          </a:xfrm>
          <a:prstGeom prst="rect">
            <a:avLst/>
          </a:prstGeom>
          <a:noFill/>
          <a:ln>
            <a:noFill/>
          </a:ln>
        </p:spPr>
      </p:pic>
      <p:sp>
        <p:nvSpPr>
          <p:cNvPr id="110" name="Google Shape;110;p20"/>
          <p:cNvSpPr/>
          <p:nvPr/>
        </p:nvSpPr>
        <p:spPr>
          <a:xfrm>
            <a:off x="6907225" y="1650775"/>
            <a:ext cx="225900" cy="243300"/>
          </a:xfrm>
          <a:prstGeom prst="rect">
            <a:avLst/>
          </a:prstGeom>
          <a:noFill/>
          <a:ln cap="flat" cmpd="sng" w="38100">
            <a:solidFill>
              <a:srgbClr val="CF79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4" name="Shape 114"/>
        <p:cNvGrpSpPr/>
        <p:nvPr/>
      </p:nvGrpSpPr>
      <p:grpSpPr>
        <a:xfrm>
          <a:off x="0" y="0"/>
          <a:ext cx="0" cy="0"/>
          <a:chOff x="0" y="0"/>
          <a:chExt cx="0" cy="0"/>
        </a:xfrm>
      </p:grpSpPr>
      <p:sp>
        <p:nvSpPr>
          <p:cNvPr id="115" name="Google Shape;115;p21"/>
          <p:cNvSpPr/>
          <p:nvPr/>
        </p:nvSpPr>
        <p:spPr>
          <a:xfrm>
            <a:off x="0" y="0"/>
            <a:ext cx="9144300" cy="622800"/>
          </a:xfrm>
          <a:prstGeom prst="rect">
            <a:avLst/>
          </a:prstGeom>
          <a:solidFill>
            <a:srgbClr val="CF79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rgbClr val="FFFFFF"/>
                </a:solidFill>
              </a:rPr>
              <a:t>間違っている行の見方3パターン</a:t>
            </a:r>
            <a:endParaRPr b="1" sz="2700">
              <a:solidFill>
                <a:srgbClr val="FFFFFF"/>
              </a:solidFill>
            </a:endParaRPr>
          </a:p>
        </p:txBody>
      </p:sp>
      <p:sp>
        <p:nvSpPr>
          <p:cNvPr id="116" name="Google Shape;116;p21"/>
          <p:cNvSpPr txBox="1"/>
          <p:nvPr/>
        </p:nvSpPr>
        <p:spPr>
          <a:xfrm>
            <a:off x="60275" y="703175"/>
            <a:ext cx="9001200" cy="422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2100">
                <a:solidFill>
                  <a:schemeClr val="dk1"/>
                </a:solidFill>
              </a:rPr>
              <a:t>5枚目のスライドで矢印が指し示している場所が間違っていると書きましたが、あれは3パターンの内の1つです。ここに3パターンを示します。</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2100">
                <a:solidFill>
                  <a:schemeClr val="dk1"/>
                </a:solidFill>
              </a:rPr>
              <a:t>①矢印で表示されているパターン</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2100">
                <a:solidFill>
                  <a:schemeClr val="dk1"/>
                </a:solidFill>
              </a:rPr>
              <a:t>②line○と書かれているパターン（図は5行目）</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2100">
                <a:solidFill>
                  <a:schemeClr val="dk1"/>
                </a:solidFill>
              </a:rPr>
              <a:t>③書かれている行数が間違っているパターン（次ページで解説）</a:t>
            </a:r>
            <a:endParaRPr sz="2100">
              <a:solidFill>
                <a:schemeClr val="dk1"/>
              </a:solidFill>
            </a:endParaRPr>
          </a:p>
        </p:txBody>
      </p:sp>
      <p:pic>
        <p:nvPicPr>
          <p:cNvPr id="117" name="Google Shape;117;p21"/>
          <p:cNvPicPr preferRelativeResize="0"/>
          <p:nvPr/>
        </p:nvPicPr>
        <p:blipFill>
          <a:blip r:embed="rId3">
            <a:alphaModFix/>
          </a:blip>
          <a:stretch>
            <a:fillRect/>
          </a:stretch>
        </p:blipFill>
        <p:spPr>
          <a:xfrm>
            <a:off x="4795975" y="1571975"/>
            <a:ext cx="4105100" cy="1370325"/>
          </a:xfrm>
          <a:prstGeom prst="rect">
            <a:avLst/>
          </a:prstGeom>
          <a:noFill/>
          <a:ln>
            <a:noFill/>
          </a:ln>
        </p:spPr>
      </p:pic>
      <p:sp>
        <p:nvSpPr>
          <p:cNvPr id="118" name="Google Shape;118;p21"/>
          <p:cNvSpPr/>
          <p:nvPr/>
        </p:nvSpPr>
        <p:spPr>
          <a:xfrm>
            <a:off x="4822025" y="2215525"/>
            <a:ext cx="356100" cy="173700"/>
          </a:xfrm>
          <a:prstGeom prst="rect">
            <a:avLst/>
          </a:prstGeom>
          <a:noFill/>
          <a:ln cap="flat" cmpd="sng" w="38100">
            <a:solidFill>
              <a:srgbClr val="CF79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9" name="Google Shape;119;p21"/>
          <p:cNvPicPr preferRelativeResize="0"/>
          <p:nvPr/>
        </p:nvPicPr>
        <p:blipFill>
          <a:blip r:embed="rId4">
            <a:alphaModFix/>
          </a:blip>
          <a:stretch>
            <a:fillRect/>
          </a:stretch>
        </p:blipFill>
        <p:spPr>
          <a:xfrm>
            <a:off x="5595900" y="3145175"/>
            <a:ext cx="3344550" cy="780150"/>
          </a:xfrm>
          <a:prstGeom prst="rect">
            <a:avLst/>
          </a:prstGeom>
          <a:noFill/>
          <a:ln>
            <a:noFill/>
          </a:ln>
        </p:spPr>
      </p:pic>
      <p:sp>
        <p:nvSpPr>
          <p:cNvPr id="120" name="Google Shape;120;p21"/>
          <p:cNvSpPr/>
          <p:nvPr/>
        </p:nvSpPr>
        <p:spPr>
          <a:xfrm>
            <a:off x="8453750" y="3145175"/>
            <a:ext cx="486600" cy="243300"/>
          </a:xfrm>
          <a:prstGeom prst="rect">
            <a:avLst/>
          </a:prstGeom>
          <a:noFill/>
          <a:ln cap="flat" cmpd="sng" w="38100">
            <a:solidFill>
              <a:srgbClr val="CF79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