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8244874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8244874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82448746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82448746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82448746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82448746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82448746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82448746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8269457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8269457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0dc9868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0dc9868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0dc9868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0dc9868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0dc98683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50dc98683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0dc98683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0dc98683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0dc98683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0dc98683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4a9a29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4a9a29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0dc98683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0dc98683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0dc98683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0dc98683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0dc98683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0dc98683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0dc98683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0dc98683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0dc98683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0dc98683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0dc98683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0dc98683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0dc98683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0dc98683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0dc98683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0dc98683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931ada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931ada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81a7814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81a7814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81a7814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81a7814b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81a7814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81a7814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8244874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8244874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81a7814b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81a7814b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8244874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8244874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note.nkmk.me/python-arithmetic-operator/" TargetMode="External"/><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g-chain.com/python-4arithmetic-2#:~:text=Python%E3%81%A7%E3%81%AF%E8%B6%B3%E3%81%97%E7%AE%97%E3%82%88%E3%82%8A%E6%8E%9B%E3%81%91%E7%AE%97,%E3%81%AE%E3%81%A7%E6%B3%A8%E6%84%8F%E3%81%97%E3%81%A6%E3%81%8F%E3%81%A0%E3%81%95%E3%81%84%E3%80%82" TargetMode="External"/><Relationship Id="rId4" Type="http://schemas.openxmlformats.org/officeDocument/2006/relationships/image" Target="../media/image1.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aruwakakun.com/tools/calc/sales-tax/" TargetMode="External"/><Relationship Id="rId4" Type="http://schemas.openxmlformats.org/officeDocument/2006/relationships/image" Target="../media/image29.png"/><Relationship Id="rId5" Type="http://schemas.openxmlformats.org/officeDocument/2006/relationships/image" Target="../media/image21.png"/><Relationship Id="rId6" Type="http://schemas.openxmlformats.org/officeDocument/2006/relationships/image" Target="../media/image25.png"/><Relationship Id="rId7"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headboost.jp/python-convert-int-into-str/" TargetMode="External"/><Relationship Id="rId4" Type="http://schemas.openxmlformats.org/officeDocument/2006/relationships/image" Target="../media/image43.png"/><Relationship Id="rId5"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2.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google.com/presentation/d/158F7J2QTzHg6Stl3dsEvjtvcCi15n4X10Ci9dyMIXEk/edit#slide=id.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094A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1811200"/>
            <a:ext cx="9144000" cy="978900"/>
          </a:xfrm>
          <a:prstGeom prst="rect">
            <a:avLst/>
          </a:prstGeom>
        </p:spPr>
        <p:txBody>
          <a:bodyPr anchorCtr="0" anchor="b" bIns="91425" lIns="91425" spcFirstLastPara="1" rIns="91425" wrap="square" tIns="91425">
            <a:normAutofit/>
          </a:bodyPr>
          <a:lstStyle/>
          <a:p>
            <a:pPr indent="-527050" lvl="0" marL="457200" rtl="0" algn="ctr">
              <a:spcBef>
                <a:spcPts val="0"/>
              </a:spcBef>
              <a:spcAft>
                <a:spcPts val="0"/>
              </a:spcAft>
              <a:buClr>
                <a:schemeClr val="lt1"/>
              </a:buClr>
              <a:buSzPts val="4700"/>
              <a:buAutoNum type="arabicPeriod"/>
            </a:pPr>
            <a:r>
              <a:rPr b="1" lang="ja" sz="4700">
                <a:solidFill>
                  <a:schemeClr val="lt1"/>
                </a:solidFill>
              </a:rPr>
              <a:t>基本の基本</a:t>
            </a:r>
            <a:endParaRPr b="1" sz="4800">
              <a:solidFill>
                <a:schemeClr val="lt1"/>
              </a:solidFill>
            </a:endParaRPr>
          </a:p>
        </p:txBody>
      </p:sp>
      <p:sp>
        <p:nvSpPr>
          <p:cNvPr id="55" name="Google Shape;55;p13"/>
          <p:cNvSpPr txBox="1"/>
          <p:nvPr>
            <p:ph idx="1" type="subTitle"/>
          </p:nvPr>
        </p:nvSpPr>
        <p:spPr>
          <a:xfrm>
            <a:off x="0" y="2834125"/>
            <a:ext cx="9144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solidFill>
                  <a:schemeClr val="lt1"/>
                </a:solidFill>
              </a:rPr>
              <a:t>森義遠</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0" name="Shape 120"/>
        <p:cNvGrpSpPr/>
        <p:nvPr/>
      </p:nvGrpSpPr>
      <p:grpSpPr>
        <a:xfrm>
          <a:off x="0" y="0"/>
          <a:ext cx="0" cy="0"/>
          <a:chOff x="0" y="0"/>
          <a:chExt cx="0" cy="0"/>
        </a:xfrm>
      </p:grpSpPr>
      <p:sp>
        <p:nvSpPr>
          <p:cNvPr id="121" name="Google Shape;121;p22"/>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解答1-2-1</a:t>
            </a:r>
            <a:endParaRPr b="1" sz="2700">
              <a:solidFill>
                <a:srgbClr val="FFFFFF"/>
              </a:solidFill>
            </a:endParaRPr>
          </a:p>
        </p:txBody>
      </p:sp>
      <p:sp>
        <p:nvSpPr>
          <p:cNvPr id="122" name="Google Shape;122;p22"/>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「python 掛け算 割り算」</a:t>
            </a:r>
            <a:r>
              <a:rPr lang="ja" sz="1800">
                <a:solidFill>
                  <a:schemeClr val="dk1"/>
                </a:solidFill>
              </a:rPr>
              <a:t>で検索してみると</a:t>
            </a:r>
            <a:r>
              <a:rPr lang="ja" sz="1800" u="sng">
                <a:solidFill>
                  <a:schemeClr val="hlink"/>
                </a:solidFill>
                <a:hlinkClick r:id="rId3"/>
              </a:rPr>
              <a:t>こんなサイト</a:t>
            </a:r>
            <a:r>
              <a:rPr lang="ja" sz="1800">
                <a:solidFill>
                  <a:schemeClr val="dk1"/>
                </a:solidFill>
              </a:rPr>
              <a:t>がでてきました</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掛け算は * 、割り算は / という記号を使う</a:t>
            </a:r>
            <a:r>
              <a:rPr lang="ja" sz="1800">
                <a:solidFill>
                  <a:schemeClr val="dk1"/>
                </a:solidFill>
              </a:rPr>
              <a:t>と書いていますね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同じページに割り算の余りを求める記号も書いていました</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 の記号を使って例えばprint(10 % 3)とすると10÷3のあまりの1が出力される</a:t>
            </a:r>
            <a:r>
              <a:rPr lang="ja" sz="1800">
                <a:solidFill>
                  <a:schemeClr val="dk1"/>
                </a:solidFill>
              </a:rPr>
              <a:t>らしいです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続く→</a:t>
            </a:r>
            <a:endParaRPr sz="1800">
              <a:solidFill>
                <a:schemeClr val="dk1"/>
              </a:solidFill>
            </a:endParaRPr>
          </a:p>
        </p:txBody>
      </p:sp>
      <p:pic>
        <p:nvPicPr>
          <p:cNvPr id="123" name="Google Shape;123;p22"/>
          <p:cNvPicPr preferRelativeResize="0"/>
          <p:nvPr/>
        </p:nvPicPr>
        <p:blipFill rotWithShape="1">
          <a:blip r:embed="rId4">
            <a:alphaModFix/>
          </a:blip>
          <a:srcRect b="4043" l="4162" r="14694" t="32781"/>
          <a:stretch/>
        </p:blipFill>
        <p:spPr>
          <a:xfrm>
            <a:off x="156375" y="1315475"/>
            <a:ext cx="2450125" cy="1546525"/>
          </a:xfrm>
          <a:prstGeom prst="rect">
            <a:avLst/>
          </a:prstGeom>
          <a:noFill/>
          <a:ln>
            <a:noFill/>
          </a:ln>
        </p:spPr>
      </p:pic>
      <p:pic>
        <p:nvPicPr>
          <p:cNvPr id="124" name="Google Shape;124;p22"/>
          <p:cNvPicPr preferRelativeResize="0"/>
          <p:nvPr/>
        </p:nvPicPr>
        <p:blipFill>
          <a:blip r:embed="rId5">
            <a:alphaModFix/>
          </a:blip>
          <a:stretch>
            <a:fillRect/>
          </a:stretch>
        </p:blipFill>
        <p:spPr>
          <a:xfrm>
            <a:off x="2606500" y="1331500"/>
            <a:ext cx="2457450" cy="1514475"/>
          </a:xfrm>
          <a:prstGeom prst="rect">
            <a:avLst/>
          </a:prstGeom>
          <a:noFill/>
          <a:ln>
            <a:noFill/>
          </a:ln>
        </p:spPr>
      </p:pic>
      <p:pic>
        <p:nvPicPr>
          <p:cNvPr id="125" name="Google Shape;125;p22"/>
          <p:cNvPicPr preferRelativeResize="0"/>
          <p:nvPr/>
        </p:nvPicPr>
        <p:blipFill>
          <a:blip r:embed="rId6">
            <a:alphaModFix/>
          </a:blip>
          <a:stretch>
            <a:fillRect/>
          </a:stretch>
        </p:blipFill>
        <p:spPr>
          <a:xfrm>
            <a:off x="5803325" y="1331500"/>
            <a:ext cx="3258146" cy="137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9" name="Shape 129"/>
        <p:cNvGrpSpPr/>
        <p:nvPr/>
      </p:nvGrpSpPr>
      <p:grpSpPr>
        <a:xfrm>
          <a:off x="0" y="0"/>
          <a:ext cx="0" cy="0"/>
          <a:chOff x="0" y="0"/>
          <a:chExt cx="0" cy="0"/>
        </a:xfrm>
      </p:grpSpPr>
      <p:sp>
        <p:nvSpPr>
          <p:cNvPr id="130" name="Google Shape;130;p23"/>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解答1-2-2</a:t>
            </a:r>
            <a:endParaRPr b="1" sz="2700">
              <a:solidFill>
                <a:srgbClr val="FFFFFF"/>
              </a:solidFill>
            </a:endParaRPr>
          </a:p>
        </p:txBody>
      </p:sp>
      <p:sp>
        <p:nvSpPr>
          <p:cNvPr id="131" name="Google Shape;131;p23"/>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また、今回は123+456をしてから×789をしなければいけません</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普通は + - より × ÷ の計算が先なので</a:t>
            </a:r>
            <a:r>
              <a:rPr b="1" lang="ja" sz="1800">
                <a:solidFill>
                  <a:srgbClr val="3094A3"/>
                </a:solidFill>
              </a:rPr>
              <a:t>「python 足し算を先に計算」</a:t>
            </a:r>
            <a:r>
              <a:rPr lang="ja" sz="1800">
                <a:solidFill>
                  <a:schemeClr val="dk1"/>
                </a:solidFill>
              </a:rPr>
              <a:t>と検索しましょう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u="sng">
                <a:solidFill>
                  <a:schemeClr val="hlink"/>
                </a:solidFill>
                <a:hlinkClick r:id="rId3"/>
              </a:rPr>
              <a:t>出てきたサイト</a:t>
            </a:r>
            <a:r>
              <a:rPr lang="ja" sz="1800">
                <a:solidFill>
                  <a:schemeClr val="dk1"/>
                </a:solidFill>
              </a:rPr>
              <a:t>を見てみると</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()を付けて計算の順序を変えら</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れると書いています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これも数学と同じですね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ということで答えは</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となり、それぞれ31が出力されます</a:t>
            </a:r>
            <a:endParaRPr sz="1800">
              <a:solidFill>
                <a:schemeClr val="dk1"/>
              </a:solidFill>
            </a:endParaRPr>
          </a:p>
        </p:txBody>
      </p:sp>
      <p:pic>
        <p:nvPicPr>
          <p:cNvPr id="132" name="Google Shape;132;p23"/>
          <p:cNvPicPr preferRelativeResize="0"/>
          <p:nvPr/>
        </p:nvPicPr>
        <p:blipFill>
          <a:blip r:embed="rId4">
            <a:alphaModFix/>
          </a:blip>
          <a:stretch>
            <a:fillRect/>
          </a:stretch>
        </p:blipFill>
        <p:spPr>
          <a:xfrm>
            <a:off x="3458325" y="1642200"/>
            <a:ext cx="5603149" cy="2047400"/>
          </a:xfrm>
          <a:prstGeom prst="rect">
            <a:avLst/>
          </a:prstGeom>
          <a:noFill/>
          <a:ln>
            <a:noFill/>
          </a:ln>
        </p:spPr>
      </p:pic>
      <p:pic>
        <p:nvPicPr>
          <p:cNvPr id="133" name="Google Shape;133;p23"/>
          <p:cNvPicPr preferRelativeResize="0"/>
          <p:nvPr/>
        </p:nvPicPr>
        <p:blipFill rotWithShape="1">
          <a:blip r:embed="rId5">
            <a:alphaModFix/>
          </a:blip>
          <a:srcRect b="0" l="2066" r="0" t="0"/>
          <a:stretch/>
        </p:blipFill>
        <p:spPr>
          <a:xfrm>
            <a:off x="2230175" y="3793825"/>
            <a:ext cx="2658500" cy="29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7" name="Shape 137"/>
        <p:cNvGrpSpPr/>
        <p:nvPr/>
      </p:nvGrpSpPr>
      <p:grpSpPr>
        <a:xfrm>
          <a:off x="0" y="0"/>
          <a:ext cx="0" cy="0"/>
          <a:chOff x="0" y="0"/>
          <a:chExt cx="0" cy="0"/>
        </a:xfrm>
      </p:grpSpPr>
      <p:sp>
        <p:nvSpPr>
          <p:cNvPr id="138" name="Google Shape;138;p2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変数について</a:t>
            </a:r>
            <a:endParaRPr b="1" sz="2700">
              <a:solidFill>
                <a:srgbClr val="FFFFFF"/>
              </a:solidFill>
            </a:endParaRPr>
          </a:p>
        </p:txBody>
      </p:sp>
      <p:sp>
        <p:nvSpPr>
          <p:cNvPr id="139" name="Google Shape;139;p24"/>
          <p:cNvSpPr txBox="1"/>
          <p:nvPr/>
        </p:nvSpPr>
        <p:spPr>
          <a:xfrm>
            <a:off x="60275" y="703175"/>
            <a:ext cx="9001200" cy="23736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b="1" lang="ja" sz="1800">
                <a:solidFill>
                  <a:srgbClr val="9B7B10"/>
                </a:solidFill>
              </a:rPr>
              <a:t>変数</a:t>
            </a:r>
            <a:r>
              <a:rPr lang="ja" sz="1800">
                <a:solidFill>
                  <a:schemeClr val="dk1"/>
                </a:solidFill>
              </a:rPr>
              <a:t>というのは</a:t>
            </a:r>
            <a:r>
              <a:rPr b="1" lang="ja" sz="1800">
                <a:solidFill>
                  <a:srgbClr val="3094A3"/>
                </a:solidFill>
              </a:rPr>
              <a:t>数字を保存しておく箱のこと</a:t>
            </a:r>
            <a:r>
              <a:rPr lang="ja" sz="1800">
                <a:solidFill>
                  <a:schemeClr val="dk1"/>
                </a:solidFill>
              </a:rPr>
              <a:t>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例えば　　　とすると、</a:t>
            </a:r>
            <a:r>
              <a:rPr b="1" lang="ja" sz="1800">
                <a:solidFill>
                  <a:srgbClr val="3094A3"/>
                </a:solidFill>
              </a:rPr>
              <a:t>aという変数に3という数字を保存する</a:t>
            </a:r>
            <a:r>
              <a:rPr lang="ja" sz="1800">
                <a:solidFill>
                  <a:schemeClr val="dk1"/>
                </a:solidFill>
              </a:rPr>
              <a:t>という意味になります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これを</a:t>
            </a:r>
            <a:r>
              <a:rPr b="1" lang="ja" sz="1800">
                <a:solidFill>
                  <a:srgbClr val="3094A3"/>
                </a:solidFill>
              </a:rPr>
              <a:t>「aに3を代入する」</a:t>
            </a:r>
            <a:r>
              <a:rPr lang="ja" sz="1800">
                <a:solidFill>
                  <a:schemeClr val="dk1"/>
                </a:solidFill>
              </a:rPr>
              <a:t>と言います 数学と似ていますね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そしてその下にprint()を付けて　　　　　　のようにすると、aには3が代入されているので、3×10がprintされて30と出力されます</a:t>
            </a:r>
            <a:endParaRPr sz="1800">
              <a:solidFill>
                <a:schemeClr val="dk1"/>
              </a:solidFill>
            </a:endParaRPr>
          </a:p>
        </p:txBody>
      </p:sp>
      <p:pic>
        <p:nvPicPr>
          <p:cNvPr id="140" name="Google Shape;140;p24"/>
          <p:cNvPicPr preferRelativeResize="0"/>
          <p:nvPr/>
        </p:nvPicPr>
        <p:blipFill>
          <a:blip r:embed="rId3">
            <a:alphaModFix/>
          </a:blip>
          <a:stretch>
            <a:fillRect/>
          </a:stretch>
        </p:blipFill>
        <p:spPr>
          <a:xfrm>
            <a:off x="916975" y="1126350"/>
            <a:ext cx="600075" cy="314325"/>
          </a:xfrm>
          <a:prstGeom prst="rect">
            <a:avLst/>
          </a:prstGeom>
          <a:noFill/>
          <a:ln>
            <a:noFill/>
          </a:ln>
        </p:spPr>
      </p:pic>
      <p:pic>
        <p:nvPicPr>
          <p:cNvPr id="141" name="Google Shape;141;p24"/>
          <p:cNvPicPr preferRelativeResize="0"/>
          <p:nvPr/>
        </p:nvPicPr>
        <p:blipFill>
          <a:blip r:embed="rId4">
            <a:alphaModFix/>
          </a:blip>
          <a:stretch>
            <a:fillRect/>
          </a:stretch>
        </p:blipFill>
        <p:spPr>
          <a:xfrm>
            <a:off x="3314700" y="2191950"/>
            <a:ext cx="1257300" cy="476250"/>
          </a:xfrm>
          <a:prstGeom prst="rect">
            <a:avLst/>
          </a:prstGeom>
          <a:noFill/>
          <a:ln>
            <a:noFill/>
          </a:ln>
        </p:spPr>
      </p:pic>
      <p:sp>
        <p:nvSpPr>
          <p:cNvPr id="142" name="Google Shape;142;p24"/>
          <p:cNvSpPr/>
          <p:nvPr/>
        </p:nvSpPr>
        <p:spPr>
          <a:xfrm>
            <a:off x="239600" y="3990200"/>
            <a:ext cx="1515600" cy="999000"/>
          </a:xfrm>
          <a:prstGeom prst="rect">
            <a:avLst/>
          </a:prstGeom>
          <a:solidFill>
            <a:srgbClr val="3094A3"/>
          </a:solidFill>
          <a:ln cap="flat" cmpd="sng" w="9525">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400">
                <a:solidFill>
                  <a:schemeClr val="lt1"/>
                </a:solidFill>
              </a:rPr>
              <a:t>変数a</a:t>
            </a:r>
            <a:endParaRPr b="1" sz="2400">
              <a:solidFill>
                <a:schemeClr val="lt1"/>
              </a:solidFill>
            </a:endParaRPr>
          </a:p>
        </p:txBody>
      </p:sp>
      <p:sp>
        <p:nvSpPr>
          <p:cNvPr id="143" name="Google Shape;143;p24"/>
          <p:cNvSpPr txBox="1"/>
          <p:nvPr/>
        </p:nvSpPr>
        <p:spPr>
          <a:xfrm>
            <a:off x="2332900" y="3990200"/>
            <a:ext cx="46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3000">
                <a:solidFill>
                  <a:srgbClr val="3094A3"/>
                </a:solidFill>
              </a:rPr>
              <a:t>3</a:t>
            </a:r>
            <a:endParaRPr b="1" sz="3000">
              <a:solidFill>
                <a:srgbClr val="3094A3"/>
              </a:solidFill>
            </a:endParaRPr>
          </a:p>
        </p:txBody>
      </p:sp>
      <p:sp>
        <p:nvSpPr>
          <p:cNvPr id="144" name="Google Shape;144;p24"/>
          <p:cNvSpPr/>
          <p:nvPr/>
        </p:nvSpPr>
        <p:spPr>
          <a:xfrm flipH="1">
            <a:off x="699600" y="3367400"/>
            <a:ext cx="1946100" cy="622800"/>
          </a:xfrm>
          <a:prstGeom prst="curvedDownArrow">
            <a:avLst>
              <a:gd fmla="val 32053" name="adj1"/>
              <a:gd fmla="val 68276" name="adj2"/>
              <a:gd fmla="val 38616" name="adj3"/>
            </a:avLst>
          </a:prstGeom>
          <a:solidFill>
            <a:srgbClr val="3094A3"/>
          </a:solidFill>
          <a:ln cap="flat" cmpd="sng" w="9525">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nvSpPr>
        <p:spPr>
          <a:xfrm>
            <a:off x="1833275" y="4527900"/>
            <a:ext cx="222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a</a:t>
            </a:r>
            <a:r>
              <a:rPr b="1" lang="ja">
                <a:solidFill>
                  <a:srgbClr val="3094A3"/>
                </a:solidFill>
              </a:rPr>
              <a:t>という箱に3を保存する</a:t>
            </a:r>
            <a:endParaRPr b="1">
              <a:solidFill>
                <a:srgbClr val="3094A3"/>
              </a:solidFill>
            </a:endParaRPr>
          </a:p>
          <a:p>
            <a:pPr indent="0" lvl="0" marL="0" rtl="0" algn="l">
              <a:spcBef>
                <a:spcPts val="0"/>
              </a:spcBef>
              <a:spcAft>
                <a:spcPts val="0"/>
              </a:spcAft>
              <a:buNone/>
            </a:pPr>
            <a:r>
              <a:rPr b="1" lang="ja">
                <a:solidFill>
                  <a:srgbClr val="3094A3"/>
                </a:solidFill>
              </a:rPr>
              <a:t>(aに3を代入する)</a:t>
            </a:r>
            <a:endParaRPr b="1">
              <a:solidFill>
                <a:srgbClr val="3094A3"/>
              </a:solidFill>
            </a:endParaRPr>
          </a:p>
        </p:txBody>
      </p:sp>
      <p:sp>
        <p:nvSpPr>
          <p:cNvPr id="146" name="Google Shape;146;p24"/>
          <p:cNvSpPr/>
          <p:nvPr/>
        </p:nvSpPr>
        <p:spPr>
          <a:xfrm>
            <a:off x="4910875" y="3990200"/>
            <a:ext cx="1515600" cy="999000"/>
          </a:xfrm>
          <a:prstGeom prst="rect">
            <a:avLst/>
          </a:prstGeom>
          <a:solidFill>
            <a:srgbClr val="3094A3"/>
          </a:solidFill>
          <a:ln cap="flat" cmpd="sng" w="9525">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400">
                <a:solidFill>
                  <a:schemeClr val="lt1"/>
                </a:solidFill>
              </a:rPr>
              <a:t>変数a</a:t>
            </a:r>
            <a:endParaRPr b="1" sz="2400">
              <a:solidFill>
                <a:schemeClr val="lt1"/>
              </a:solidFill>
            </a:endParaRPr>
          </a:p>
        </p:txBody>
      </p:sp>
      <p:sp>
        <p:nvSpPr>
          <p:cNvPr id="147" name="Google Shape;147;p24"/>
          <p:cNvSpPr/>
          <p:nvPr/>
        </p:nvSpPr>
        <p:spPr>
          <a:xfrm>
            <a:off x="6536525" y="4203050"/>
            <a:ext cx="521400" cy="573300"/>
          </a:xfrm>
          <a:prstGeom prst="mathMultiply">
            <a:avLst>
              <a:gd fmla="val 12486" name="adj1"/>
            </a:avLst>
          </a:prstGeom>
          <a:solidFill>
            <a:srgbClr val="3094A3"/>
          </a:solidFill>
          <a:ln cap="flat" cmpd="sng" w="9525">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txBox="1"/>
          <p:nvPr/>
        </p:nvSpPr>
        <p:spPr>
          <a:xfrm>
            <a:off x="7005775" y="4166450"/>
            <a:ext cx="72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3000">
                <a:solidFill>
                  <a:srgbClr val="3094A3"/>
                </a:solidFill>
              </a:rPr>
              <a:t>10</a:t>
            </a:r>
            <a:endParaRPr b="1" sz="3000">
              <a:solidFill>
                <a:srgbClr val="3094A3"/>
              </a:solidFill>
            </a:endParaRPr>
          </a:p>
        </p:txBody>
      </p:sp>
      <p:sp>
        <p:nvSpPr>
          <p:cNvPr id="149" name="Google Shape;149;p24"/>
          <p:cNvSpPr/>
          <p:nvPr/>
        </p:nvSpPr>
        <p:spPr>
          <a:xfrm>
            <a:off x="7663100" y="4251500"/>
            <a:ext cx="460500" cy="476400"/>
          </a:xfrm>
          <a:prstGeom prst="mathEqual">
            <a:avLst>
              <a:gd fmla="val 16415" name="adj1"/>
              <a:gd fmla="val 19752" name="adj2"/>
            </a:avLst>
          </a:prstGeom>
          <a:solidFill>
            <a:srgbClr val="3094A3"/>
          </a:solidFill>
          <a:ln cap="flat" cmpd="sng" w="9525">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nvSpPr>
        <p:spPr>
          <a:xfrm>
            <a:off x="8235525" y="4166450"/>
            <a:ext cx="72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3000">
                <a:solidFill>
                  <a:srgbClr val="3094A3"/>
                </a:solidFill>
              </a:rPr>
              <a:t>3</a:t>
            </a:r>
            <a:r>
              <a:rPr b="1" lang="ja" sz="3000">
                <a:solidFill>
                  <a:srgbClr val="3094A3"/>
                </a:solidFill>
              </a:rPr>
              <a:t>0</a:t>
            </a:r>
            <a:endParaRPr b="1" sz="3000">
              <a:solidFill>
                <a:srgbClr val="3094A3"/>
              </a:solidFill>
            </a:endParaRPr>
          </a:p>
        </p:txBody>
      </p:sp>
      <p:sp>
        <p:nvSpPr>
          <p:cNvPr id="151" name="Google Shape;151;p24"/>
          <p:cNvSpPr/>
          <p:nvPr/>
        </p:nvSpPr>
        <p:spPr>
          <a:xfrm>
            <a:off x="6325075" y="3157150"/>
            <a:ext cx="1515600" cy="695100"/>
          </a:xfrm>
          <a:prstGeom prst="wedgeRectCallout">
            <a:avLst>
              <a:gd fmla="val -41989" name="adj1"/>
              <a:gd fmla="val 77496" name="adj2"/>
            </a:avLst>
          </a:prstGeom>
          <a:noFill/>
          <a:ln cap="flat" cmpd="sng" w="762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3094A3"/>
                </a:solidFill>
              </a:rPr>
              <a:t>3が</a:t>
            </a:r>
            <a:r>
              <a:rPr b="1" lang="ja">
                <a:solidFill>
                  <a:srgbClr val="3094A3"/>
                </a:solidFill>
              </a:rPr>
              <a:t>入ってます</a:t>
            </a:r>
            <a:endParaRPr b="1">
              <a:solidFill>
                <a:srgbClr val="3094A3"/>
              </a:solidFill>
            </a:endParaRPr>
          </a:p>
        </p:txBody>
      </p:sp>
      <p:sp>
        <p:nvSpPr>
          <p:cNvPr id="152" name="Google Shape;152;p24"/>
          <p:cNvSpPr/>
          <p:nvPr/>
        </p:nvSpPr>
        <p:spPr>
          <a:xfrm>
            <a:off x="4071513" y="4237350"/>
            <a:ext cx="729300" cy="476400"/>
          </a:xfrm>
          <a:prstGeom prst="rightArrow">
            <a:avLst>
              <a:gd fmla="val 50000" name="adj1"/>
              <a:gd fmla="val 50000" name="adj2"/>
            </a:avLst>
          </a:prstGeom>
          <a:solidFill>
            <a:srgbClr val="9B7B10"/>
          </a:solidFill>
          <a:ln cap="flat" cmpd="sng" w="9525">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6" name="Shape 156"/>
        <p:cNvGrpSpPr/>
        <p:nvPr/>
      </p:nvGrpSpPr>
      <p:grpSpPr>
        <a:xfrm>
          <a:off x="0" y="0"/>
          <a:ext cx="0" cy="0"/>
          <a:chOff x="0" y="0"/>
          <a:chExt cx="0" cy="0"/>
        </a:xfrm>
      </p:grpSpPr>
      <p:sp>
        <p:nvSpPr>
          <p:cNvPr id="157" name="Google Shape;157;p25"/>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問題1-3</a:t>
            </a:r>
            <a:endParaRPr b="1" sz="2700">
              <a:solidFill>
                <a:srgbClr val="FFFFFF"/>
              </a:solidFill>
            </a:endParaRPr>
          </a:p>
        </p:txBody>
      </p:sp>
      <p:sp>
        <p:nvSpPr>
          <p:cNvPr id="158" name="Google Shape;158;p25"/>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【問題】</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という変数を作ってください(パンの</a:t>
            </a:r>
            <a:r>
              <a:rPr b="1" lang="ja" sz="1800">
                <a:solidFill>
                  <a:schemeClr val="dk1"/>
                </a:solidFill>
              </a:rPr>
              <a:t>税抜きの</a:t>
            </a:r>
            <a:r>
              <a:rPr lang="ja" sz="1800">
                <a:solidFill>
                  <a:schemeClr val="dk1"/>
                </a:solidFill>
              </a:rPr>
              <a:t>値段を表します)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その下にprint()を使って消費税率が3%, 5%, 8%, 10%の時のパンの税込みの値段をそれぞれ出力してください</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上の例だと税抜き200円なので</a:t>
            </a:r>
            <a:r>
              <a:rPr lang="ja" sz="1800">
                <a:solidFill>
                  <a:schemeClr val="dk1"/>
                </a:solidFill>
              </a:rPr>
              <a:t>こんな感じのを出力すれば正解です→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なんか変な小数が混じったりしますが今は気にしなくていいです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数字を4回printしたい場合は4行使って4つprint()を書けばできます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パンが値上がりして　　　　　　　みたいになっても正しく表示できるように！</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5分考えてもわからなければ次のページのヒントを見てください</a:t>
            </a:r>
            <a:endParaRPr sz="1800">
              <a:solidFill>
                <a:schemeClr val="dk1"/>
              </a:solidFill>
            </a:endParaRPr>
          </a:p>
        </p:txBody>
      </p:sp>
      <p:pic>
        <p:nvPicPr>
          <p:cNvPr id="159" name="Google Shape;159;p25"/>
          <p:cNvPicPr preferRelativeResize="0"/>
          <p:nvPr/>
        </p:nvPicPr>
        <p:blipFill>
          <a:blip r:embed="rId3">
            <a:alphaModFix/>
          </a:blip>
          <a:stretch>
            <a:fillRect/>
          </a:stretch>
        </p:blipFill>
        <p:spPr>
          <a:xfrm>
            <a:off x="117625" y="1161375"/>
            <a:ext cx="1600200" cy="295275"/>
          </a:xfrm>
          <a:prstGeom prst="rect">
            <a:avLst/>
          </a:prstGeom>
          <a:noFill/>
          <a:ln>
            <a:noFill/>
          </a:ln>
        </p:spPr>
      </p:pic>
      <p:pic>
        <p:nvPicPr>
          <p:cNvPr id="160" name="Google Shape;160;p25"/>
          <p:cNvPicPr preferRelativeResize="0"/>
          <p:nvPr/>
        </p:nvPicPr>
        <p:blipFill>
          <a:blip r:embed="rId4">
            <a:alphaModFix/>
          </a:blip>
          <a:stretch>
            <a:fillRect/>
          </a:stretch>
        </p:blipFill>
        <p:spPr>
          <a:xfrm>
            <a:off x="7235625" y="1938050"/>
            <a:ext cx="1825850" cy="958850"/>
          </a:xfrm>
          <a:prstGeom prst="rect">
            <a:avLst/>
          </a:prstGeom>
          <a:noFill/>
          <a:ln>
            <a:noFill/>
          </a:ln>
        </p:spPr>
      </p:pic>
      <p:pic>
        <p:nvPicPr>
          <p:cNvPr id="161" name="Google Shape;161;p25"/>
          <p:cNvPicPr preferRelativeResize="0"/>
          <p:nvPr/>
        </p:nvPicPr>
        <p:blipFill>
          <a:blip r:embed="rId5">
            <a:alphaModFix/>
          </a:blip>
          <a:stretch>
            <a:fillRect/>
          </a:stretch>
        </p:blipFill>
        <p:spPr>
          <a:xfrm>
            <a:off x="2228900" y="3854775"/>
            <a:ext cx="1562100" cy="20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5" name="Shape 165"/>
        <p:cNvGrpSpPr/>
        <p:nvPr/>
      </p:nvGrpSpPr>
      <p:grpSpPr>
        <a:xfrm>
          <a:off x="0" y="0"/>
          <a:ext cx="0" cy="0"/>
          <a:chOff x="0" y="0"/>
          <a:chExt cx="0" cy="0"/>
        </a:xfrm>
      </p:grpSpPr>
      <p:sp>
        <p:nvSpPr>
          <p:cNvPr id="166" name="Google Shape;166;p26"/>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ヒント1-3</a:t>
            </a:r>
            <a:endParaRPr b="1" sz="2700">
              <a:solidFill>
                <a:srgbClr val="FFFFFF"/>
              </a:solidFill>
            </a:endParaRPr>
          </a:p>
        </p:txBody>
      </p:sp>
      <p:sp>
        <p:nvSpPr>
          <p:cNvPr id="167" name="Google Shape;167;p26"/>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税込み価格の計算がわからないという人は</a:t>
            </a:r>
            <a:r>
              <a:rPr b="1" lang="ja" sz="1800">
                <a:solidFill>
                  <a:srgbClr val="3094A3"/>
                </a:solidFill>
              </a:rPr>
              <a:t>「税込み 計算方法」</a:t>
            </a:r>
            <a:r>
              <a:rPr lang="ja" sz="1800">
                <a:solidFill>
                  <a:schemeClr val="dk1"/>
                </a:solidFill>
              </a:rPr>
              <a:t>と検索してみましょう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税込みの計算方法がわかったら右の画像を参考にしてプログ</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ラムを書いてみましょう！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4つあるprint()のそれぞれに、消費税率が3%, 5%, 8%, 10%の</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時の税込み価格の式を書けばOKです！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5分考えてもわからなければ、次のページの解答を見てください</a:t>
            </a:r>
            <a:endParaRPr sz="1800">
              <a:solidFill>
                <a:schemeClr val="dk1"/>
              </a:solidFill>
            </a:endParaRPr>
          </a:p>
        </p:txBody>
      </p:sp>
      <p:pic>
        <p:nvPicPr>
          <p:cNvPr id="168" name="Google Shape;168;p26"/>
          <p:cNvPicPr preferRelativeResize="0"/>
          <p:nvPr/>
        </p:nvPicPr>
        <p:blipFill>
          <a:blip r:embed="rId3">
            <a:alphaModFix/>
          </a:blip>
          <a:stretch>
            <a:fillRect/>
          </a:stretch>
        </p:blipFill>
        <p:spPr>
          <a:xfrm>
            <a:off x="6472825" y="1503725"/>
            <a:ext cx="2588650" cy="192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2" name="Shape 172"/>
        <p:cNvGrpSpPr/>
        <p:nvPr/>
      </p:nvGrpSpPr>
      <p:grpSpPr>
        <a:xfrm>
          <a:off x="0" y="0"/>
          <a:ext cx="0" cy="0"/>
          <a:chOff x="0" y="0"/>
          <a:chExt cx="0" cy="0"/>
        </a:xfrm>
      </p:grpSpPr>
      <p:sp>
        <p:nvSpPr>
          <p:cNvPr id="173" name="Google Shape;173;p27"/>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解答1-3-1</a:t>
            </a:r>
            <a:endParaRPr b="1" sz="2700">
              <a:solidFill>
                <a:srgbClr val="FFFFFF"/>
              </a:solidFill>
            </a:endParaRPr>
          </a:p>
        </p:txBody>
      </p:sp>
      <p:sp>
        <p:nvSpPr>
          <p:cNvPr id="174" name="Google Shape;174;p27"/>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「税込み 計算方法」</a:t>
            </a:r>
            <a:r>
              <a:rPr lang="ja" sz="1800">
                <a:solidFill>
                  <a:schemeClr val="dk1"/>
                </a:solidFill>
              </a:rPr>
              <a:t>と検索すると、</a:t>
            </a:r>
            <a:r>
              <a:rPr lang="ja" sz="1800" u="sng">
                <a:solidFill>
                  <a:schemeClr val="hlink"/>
                </a:solidFill>
                <a:hlinkClick r:id="rId3"/>
              </a:rPr>
              <a:t>こんなサイト</a:t>
            </a:r>
            <a:r>
              <a:rPr lang="ja" sz="1800">
                <a:solidFill>
                  <a:schemeClr val="dk1"/>
                </a:solidFill>
              </a:rPr>
              <a:t>が出てきました</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消費税は </a:t>
            </a:r>
            <a:r>
              <a:rPr b="1" lang="ja" sz="1800">
                <a:solidFill>
                  <a:schemeClr val="dk1"/>
                </a:solidFill>
              </a:rPr>
              <a:t>[税抜き価格 × 消費税率]</a:t>
            </a:r>
            <a:r>
              <a:rPr lang="ja" sz="1800">
                <a:solidFill>
                  <a:schemeClr val="dk1"/>
                </a:solidFill>
              </a:rPr>
              <a:t> 、つまり</a:t>
            </a:r>
            <a:r>
              <a:rPr b="1" lang="ja" sz="1800">
                <a:solidFill>
                  <a:srgbClr val="9B7B10"/>
                </a:solidFill>
              </a:rPr>
              <a:t>消費税率</a:t>
            </a:r>
            <a:r>
              <a:rPr lang="ja" sz="1800">
                <a:solidFill>
                  <a:schemeClr val="dk1"/>
                </a:solidFill>
              </a:rPr>
              <a:t>が5%なら　　　　　　　　で計算できるということですね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そして今回求めたい税込み価格は、</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chemeClr val="dk1"/>
                </a:solidFill>
              </a:rPr>
              <a:t>[税抜き価格 + 消費税]</a:t>
            </a:r>
            <a:r>
              <a:rPr lang="ja" sz="1800">
                <a:solidFill>
                  <a:schemeClr val="dk1"/>
                </a:solidFill>
              </a:rPr>
              <a:t>、つまり　　　　　にさっき計算した</a:t>
            </a:r>
            <a:r>
              <a:rPr b="1" lang="ja" sz="1800">
                <a:solidFill>
                  <a:srgbClr val="9B7B10"/>
                </a:solidFill>
              </a:rPr>
              <a:t>消費税</a:t>
            </a:r>
            <a:r>
              <a:rPr lang="ja" sz="1800">
                <a:solidFill>
                  <a:schemeClr val="dk1"/>
                </a:solidFill>
              </a:rPr>
              <a:t>を足せばよいので</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とすれば税込み価格が計算できます</a:t>
            </a:r>
            <a:endParaRPr sz="1800">
              <a:solidFill>
                <a:schemeClr val="dk1"/>
              </a:solidFill>
            </a:endParaRPr>
          </a:p>
        </p:txBody>
      </p:sp>
      <p:pic>
        <p:nvPicPr>
          <p:cNvPr id="175" name="Google Shape;175;p27"/>
          <p:cNvPicPr preferRelativeResize="0"/>
          <p:nvPr/>
        </p:nvPicPr>
        <p:blipFill rotWithShape="1">
          <a:blip r:embed="rId4">
            <a:alphaModFix/>
          </a:blip>
          <a:srcRect b="37853" l="0" r="0" t="0"/>
          <a:stretch/>
        </p:blipFill>
        <p:spPr>
          <a:xfrm>
            <a:off x="60275" y="1581925"/>
            <a:ext cx="6915150" cy="657050"/>
          </a:xfrm>
          <a:prstGeom prst="rect">
            <a:avLst/>
          </a:prstGeom>
          <a:noFill/>
          <a:ln>
            <a:noFill/>
          </a:ln>
        </p:spPr>
      </p:pic>
      <p:pic>
        <p:nvPicPr>
          <p:cNvPr id="176" name="Google Shape;176;p27"/>
          <p:cNvPicPr preferRelativeResize="0"/>
          <p:nvPr/>
        </p:nvPicPr>
        <p:blipFill rotWithShape="1">
          <a:blip r:embed="rId5">
            <a:alphaModFix/>
          </a:blip>
          <a:srcRect b="0" l="2419" r="0" t="0"/>
          <a:stretch/>
        </p:blipFill>
        <p:spPr>
          <a:xfrm>
            <a:off x="6629225" y="2352675"/>
            <a:ext cx="1561475" cy="219075"/>
          </a:xfrm>
          <a:prstGeom prst="rect">
            <a:avLst/>
          </a:prstGeom>
          <a:noFill/>
          <a:ln>
            <a:noFill/>
          </a:ln>
        </p:spPr>
      </p:pic>
      <p:sp>
        <p:nvSpPr>
          <p:cNvPr id="177" name="Google Shape;177;p27"/>
          <p:cNvSpPr txBox="1"/>
          <p:nvPr/>
        </p:nvSpPr>
        <p:spPr>
          <a:xfrm>
            <a:off x="6629225" y="2496175"/>
            <a:ext cx="197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a:solidFill>
                  <a:srgbClr val="9B7B10"/>
                </a:solidFill>
              </a:rPr>
              <a:t>(税抜き価格)    (消費税率)</a:t>
            </a:r>
            <a:endParaRPr b="1" sz="1100">
              <a:solidFill>
                <a:srgbClr val="9B7B10"/>
              </a:solidFill>
            </a:endParaRPr>
          </a:p>
        </p:txBody>
      </p:sp>
      <p:pic>
        <p:nvPicPr>
          <p:cNvPr id="178" name="Google Shape;178;p27"/>
          <p:cNvPicPr preferRelativeResize="0"/>
          <p:nvPr/>
        </p:nvPicPr>
        <p:blipFill rotWithShape="1">
          <a:blip r:embed="rId4">
            <a:alphaModFix/>
          </a:blip>
          <a:srcRect b="0" l="0" r="16380" t="70989"/>
          <a:stretch/>
        </p:blipFill>
        <p:spPr>
          <a:xfrm>
            <a:off x="108425" y="3797650"/>
            <a:ext cx="5782274" cy="306725"/>
          </a:xfrm>
          <a:prstGeom prst="rect">
            <a:avLst/>
          </a:prstGeom>
          <a:noFill/>
          <a:ln>
            <a:noFill/>
          </a:ln>
        </p:spPr>
      </p:pic>
      <p:pic>
        <p:nvPicPr>
          <p:cNvPr id="179" name="Google Shape;179;p27"/>
          <p:cNvPicPr preferRelativeResize="0"/>
          <p:nvPr/>
        </p:nvPicPr>
        <p:blipFill>
          <a:blip r:embed="rId6">
            <a:alphaModFix/>
          </a:blip>
          <a:stretch>
            <a:fillRect/>
          </a:stretch>
        </p:blipFill>
        <p:spPr>
          <a:xfrm>
            <a:off x="3393150" y="4237050"/>
            <a:ext cx="1019175" cy="209550"/>
          </a:xfrm>
          <a:prstGeom prst="rect">
            <a:avLst/>
          </a:prstGeom>
          <a:noFill/>
          <a:ln>
            <a:noFill/>
          </a:ln>
        </p:spPr>
      </p:pic>
      <p:pic>
        <p:nvPicPr>
          <p:cNvPr id="180" name="Google Shape;180;p27"/>
          <p:cNvPicPr preferRelativeResize="0"/>
          <p:nvPr/>
        </p:nvPicPr>
        <p:blipFill>
          <a:blip r:embed="rId7">
            <a:alphaModFix/>
          </a:blip>
          <a:stretch>
            <a:fillRect/>
          </a:stretch>
        </p:blipFill>
        <p:spPr>
          <a:xfrm>
            <a:off x="108425" y="4594300"/>
            <a:ext cx="2781300" cy="209550"/>
          </a:xfrm>
          <a:prstGeom prst="rect">
            <a:avLst/>
          </a:prstGeom>
          <a:noFill/>
          <a:ln>
            <a:noFill/>
          </a:ln>
        </p:spPr>
      </p:pic>
      <p:sp>
        <p:nvSpPr>
          <p:cNvPr id="181" name="Google Shape;181;p27"/>
          <p:cNvSpPr txBox="1"/>
          <p:nvPr/>
        </p:nvSpPr>
        <p:spPr>
          <a:xfrm>
            <a:off x="186625" y="4707700"/>
            <a:ext cx="2781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a:solidFill>
                  <a:srgbClr val="9B7B10"/>
                </a:solidFill>
              </a:rPr>
              <a:t>(税抜き価格)                      (消費税)</a:t>
            </a:r>
            <a:endParaRPr b="1" sz="1100">
              <a:solidFill>
                <a:srgbClr val="9B7B1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28"/>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a:t>
            </a:r>
            <a:r>
              <a:rPr b="1" lang="ja" sz="2700">
                <a:solidFill>
                  <a:srgbClr val="FFFFFF"/>
                </a:solidFill>
              </a:rPr>
              <a:t>1-3-2</a:t>
            </a:r>
            <a:endParaRPr b="1" sz="2700">
              <a:solidFill>
                <a:srgbClr val="FFFFFF"/>
              </a:solidFill>
            </a:endParaRPr>
          </a:p>
        </p:txBody>
      </p:sp>
      <p:sp>
        <p:nvSpPr>
          <p:cNvPr id="187" name="Google Shape;187;p28"/>
          <p:cNvSpPr txBox="1"/>
          <p:nvPr/>
        </p:nvSpPr>
        <p:spPr>
          <a:xfrm>
            <a:off x="60275" y="703175"/>
            <a:ext cx="9001200" cy="27558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あとは3%, 5%, 8%, 10%の場合をそれぞれ作ってprintすればOKです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ということで答えは</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となります</a:t>
            </a:r>
            <a:endParaRPr sz="1800">
              <a:solidFill>
                <a:schemeClr val="dk1"/>
              </a:solidFill>
            </a:endParaRPr>
          </a:p>
        </p:txBody>
      </p:sp>
      <p:pic>
        <p:nvPicPr>
          <p:cNvPr id="188" name="Google Shape;188;p28"/>
          <p:cNvPicPr preferRelativeResize="0"/>
          <p:nvPr/>
        </p:nvPicPr>
        <p:blipFill>
          <a:blip r:embed="rId3">
            <a:alphaModFix/>
          </a:blip>
          <a:stretch>
            <a:fillRect/>
          </a:stretch>
        </p:blipFill>
        <p:spPr>
          <a:xfrm>
            <a:off x="60275" y="1634250"/>
            <a:ext cx="3448050" cy="118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2" name="Shape 192"/>
        <p:cNvGrpSpPr/>
        <p:nvPr/>
      </p:nvGrpSpPr>
      <p:grpSpPr>
        <a:xfrm>
          <a:off x="0" y="0"/>
          <a:ext cx="0" cy="0"/>
          <a:chOff x="0" y="0"/>
          <a:chExt cx="0" cy="0"/>
        </a:xfrm>
      </p:grpSpPr>
      <p:sp>
        <p:nvSpPr>
          <p:cNvPr id="193" name="Google Shape;193;p29"/>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解答1-3-3</a:t>
            </a:r>
            <a:endParaRPr b="1" sz="2700">
              <a:solidFill>
                <a:srgbClr val="FFFFFF"/>
              </a:solidFill>
            </a:endParaRPr>
          </a:p>
        </p:txBody>
      </p:sp>
      <p:pic>
        <p:nvPicPr>
          <p:cNvPr id="194" name="Google Shape;194;p29"/>
          <p:cNvPicPr preferRelativeResize="0"/>
          <p:nvPr/>
        </p:nvPicPr>
        <p:blipFill>
          <a:blip r:embed="rId3">
            <a:alphaModFix/>
          </a:blip>
          <a:stretch>
            <a:fillRect/>
          </a:stretch>
        </p:blipFill>
        <p:spPr>
          <a:xfrm>
            <a:off x="5090838" y="1891425"/>
            <a:ext cx="2047875" cy="923925"/>
          </a:xfrm>
          <a:prstGeom prst="rect">
            <a:avLst/>
          </a:prstGeom>
          <a:noFill/>
          <a:ln>
            <a:noFill/>
          </a:ln>
        </p:spPr>
      </p:pic>
      <p:pic>
        <p:nvPicPr>
          <p:cNvPr id="195" name="Google Shape;195;p29"/>
          <p:cNvPicPr preferRelativeResize="0"/>
          <p:nvPr/>
        </p:nvPicPr>
        <p:blipFill>
          <a:blip r:embed="rId4">
            <a:alphaModFix/>
          </a:blip>
          <a:stretch>
            <a:fillRect/>
          </a:stretch>
        </p:blipFill>
        <p:spPr>
          <a:xfrm>
            <a:off x="564225" y="1634250"/>
            <a:ext cx="3448050" cy="1181100"/>
          </a:xfrm>
          <a:prstGeom prst="rect">
            <a:avLst/>
          </a:prstGeom>
          <a:noFill/>
          <a:ln>
            <a:noFill/>
          </a:ln>
        </p:spPr>
      </p:pic>
      <p:sp>
        <p:nvSpPr>
          <p:cNvPr id="196" name="Google Shape;196;p29"/>
          <p:cNvSpPr txBox="1"/>
          <p:nvPr/>
        </p:nvSpPr>
        <p:spPr>
          <a:xfrm>
            <a:off x="4135650" y="1953188"/>
            <a:ext cx="999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000">
                <a:solidFill>
                  <a:srgbClr val="3094A3"/>
                </a:solidFill>
              </a:rPr>
              <a:t>VS</a:t>
            </a:r>
            <a:endParaRPr b="1" sz="4000">
              <a:solidFill>
                <a:srgbClr val="3094A3"/>
              </a:solidFill>
            </a:endParaRPr>
          </a:p>
        </p:txBody>
      </p:sp>
      <p:sp>
        <p:nvSpPr>
          <p:cNvPr id="197" name="Google Shape;197;p29"/>
          <p:cNvSpPr txBox="1"/>
          <p:nvPr/>
        </p:nvSpPr>
        <p:spPr>
          <a:xfrm>
            <a:off x="1224000" y="2815350"/>
            <a:ext cx="21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変数使ったバージョン</a:t>
            </a:r>
            <a:endParaRPr b="1">
              <a:solidFill>
                <a:srgbClr val="3094A3"/>
              </a:solidFill>
            </a:endParaRPr>
          </a:p>
        </p:txBody>
      </p:sp>
      <p:sp>
        <p:nvSpPr>
          <p:cNvPr id="198" name="Google Shape;198;p29"/>
          <p:cNvSpPr txBox="1"/>
          <p:nvPr/>
        </p:nvSpPr>
        <p:spPr>
          <a:xfrm>
            <a:off x="4943126" y="2815325"/>
            <a:ext cx="23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変数使ってないバージョン</a:t>
            </a:r>
            <a:endParaRPr b="1">
              <a:solidFill>
                <a:srgbClr val="3094A3"/>
              </a:solidFill>
            </a:endParaRPr>
          </a:p>
        </p:txBody>
      </p:sp>
      <p:sp>
        <p:nvSpPr>
          <p:cNvPr id="199" name="Google Shape;199;p29"/>
          <p:cNvSpPr txBox="1"/>
          <p:nvPr/>
        </p:nvSpPr>
        <p:spPr>
          <a:xfrm>
            <a:off x="60275" y="703175"/>
            <a:ext cx="9001200" cy="39030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ところで</a:t>
            </a:r>
            <a:r>
              <a:rPr b="1" lang="ja" sz="1800">
                <a:solidFill>
                  <a:srgbClr val="3094A3"/>
                </a:solidFill>
              </a:rPr>
              <a:t>変数の便利ポイント</a:t>
            </a:r>
            <a:r>
              <a:rPr lang="ja" sz="1800">
                <a:solidFill>
                  <a:schemeClr val="dk1"/>
                </a:solidFill>
              </a:rPr>
              <a:t>とは何でしょうか？</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前のページのプログラムと、変数を使わずに書いたバージョンを比較してみましょう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こうみると変数を使っていないバージョンの方が簡単に見えるかもしれませんね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しかし、</a:t>
            </a:r>
            <a:r>
              <a:rPr b="1" lang="ja" sz="1800">
                <a:solidFill>
                  <a:srgbClr val="3094A3"/>
                </a:solidFill>
              </a:rPr>
              <a:t>もしもこのパンが300円に値上げしてしまったらどうなるでしょうか？</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考えてみてください</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3" name="Shape 203"/>
        <p:cNvGrpSpPr/>
        <p:nvPr/>
      </p:nvGrpSpPr>
      <p:grpSpPr>
        <a:xfrm>
          <a:off x="0" y="0"/>
          <a:ext cx="0" cy="0"/>
          <a:chOff x="0" y="0"/>
          <a:chExt cx="0" cy="0"/>
        </a:xfrm>
      </p:grpSpPr>
      <p:sp>
        <p:nvSpPr>
          <p:cNvPr id="204" name="Google Shape;204;p30"/>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解答1-3-4</a:t>
            </a:r>
            <a:endParaRPr b="1" sz="2700">
              <a:solidFill>
                <a:srgbClr val="FFFFFF"/>
              </a:solidFill>
            </a:endParaRPr>
          </a:p>
        </p:txBody>
      </p:sp>
      <p:sp>
        <p:nvSpPr>
          <p:cNvPr id="205" name="Google Shape;205;p30"/>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もしもこのパンが300円に値上げしてしまったらどうなるでしょうか？</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変数を使うと、パンの値段を表す変数を1つ、書き変えればよいだけですが</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変数を使わないと、計算式の中の200を全て300に書き換えないといけません</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変え忘れて、1つだけ200のままになっていたりということもありえます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このように、</a:t>
            </a:r>
            <a:r>
              <a:rPr b="1" lang="ja" sz="1800">
                <a:solidFill>
                  <a:srgbClr val="9B7B10"/>
                </a:solidFill>
              </a:rPr>
              <a:t>変数を上手に使うとプログラミングを賢く進めることができます！</a:t>
            </a:r>
            <a:endParaRPr b="1" sz="1800">
              <a:solidFill>
                <a:srgbClr val="9B7B10"/>
              </a:solidFill>
            </a:endParaRPr>
          </a:p>
        </p:txBody>
      </p:sp>
      <p:pic>
        <p:nvPicPr>
          <p:cNvPr id="206" name="Google Shape;206;p30"/>
          <p:cNvPicPr preferRelativeResize="0"/>
          <p:nvPr/>
        </p:nvPicPr>
        <p:blipFill>
          <a:blip r:embed="rId3">
            <a:alphaModFix/>
          </a:blip>
          <a:stretch>
            <a:fillRect/>
          </a:stretch>
        </p:blipFill>
        <p:spPr>
          <a:xfrm>
            <a:off x="565600" y="1653600"/>
            <a:ext cx="3448050" cy="1190625"/>
          </a:xfrm>
          <a:prstGeom prst="rect">
            <a:avLst/>
          </a:prstGeom>
          <a:noFill/>
          <a:ln>
            <a:noFill/>
          </a:ln>
        </p:spPr>
      </p:pic>
      <p:sp>
        <p:nvSpPr>
          <p:cNvPr id="207" name="Google Shape;207;p30"/>
          <p:cNvSpPr/>
          <p:nvPr/>
        </p:nvSpPr>
        <p:spPr>
          <a:xfrm>
            <a:off x="1765125" y="1644275"/>
            <a:ext cx="390900" cy="269400"/>
          </a:xfrm>
          <a:prstGeom prst="rect">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B7B10"/>
              </a:solidFill>
            </a:endParaRPr>
          </a:p>
        </p:txBody>
      </p:sp>
      <p:sp>
        <p:nvSpPr>
          <p:cNvPr id="208" name="Google Shape;208;p30"/>
          <p:cNvSpPr txBox="1"/>
          <p:nvPr/>
        </p:nvSpPr>
        <p:spPr>
          <a:xfrm>
            <a:off x="1243850" y="1306075"/>
            <a:ext cx="27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9B7B10"/>
                </a:solidFill>
              </a:rPr>
              <a:t>ここだけ300に変えればよい！</a:t>
            </a:r>
            <a:endParaRPr b="1">
              <a:solidFill>
                <a:srgbClr val="9B7B10"/>
              </a:solidFill>
            </a:endParaRPr>
          </a:p>
        </p:txBody>
      </p:sp>
      <p:sp>
        <p:nvSpPr>
          <p:cNvPr id="209" name="Google Shape;209;p30"/>
          <p:cNvSpPr txBox="1"/>
          <p:nvPr/>
        </p:nvSpPr>
        <p:spPr>
          <a:xfrm>
            <a:off x="4145900" y="1956388"/>
            <a:ext cx="999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4000">
                <a:solidFill>
                  <a:srgbClr val="3094A3"/>
                </a:solidFill>
              </a:rPr>
              <a:t>VS</a:t>
            </a:r>
            <a:endParaRPr b="1" sz="4000">
              <a:solidFill>
                <a:srgbClr val="3094A3"/>
              </a:solidFill>
            </a:endParaRPr>
          </a:p>
        </p:txBody>
      </p:sp>
      <p:pic>
        <p:nvPicPr>
          <p:cNvPr id="210" name="Google Shape;210;p30"/>
          <p:cNvPicPr preferRelativeResize="0"/>
          <p:nvPr/>
        </p:nvPicPr>
        <p:blipFill>
          <a:blip r:embed="rId4">
            <a:alphaModFix/>
          </a:blip>
          <a:stretch>
            <a:fillRect/>
          </a:stretch>
        </p:blipFill>
        <p:spPr>
          <a:xfrm>
            <a:off x="5182975" y="1899400"/>
            <a:ext cx="2076450" cy="914400"/>
          </a:xfrm>
          <a:prstGeom prst="rect">
            <a:avLst/>
          </a:prstGeom>
          <a:noFill/>
          <a:ln>
            <a:noFill/>
          </a:ln>
        </p:spPr>
      </p:pic>
      <p:sp>
        <p:nvSpPr>
          <p:cNvPr id="211" name="Google Shape;211;p30"/>
          <p:cNvSpPr/>
          <p:nvPr/>
        </p:nvSpPr>
        <p:spPr>
          <a:xfrm>
            <a:off x="5688250" y="1866175"/>
            <a:ext cx="390900" cy="269400"/>
          </a:xfrm>
          <a:prstGeom prst="rect">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B7B10"/>
              </a:solidFill>
            </a:endParaRPr>
          </a:p>
        </p:txBody>
      </p:sp>
      <p:sp>
        <p:nvSpPr>
          <p:cNvPr id="212" name="Google Shape;212;p30"/>
          <p:cNvSpPr/>
          <p:nvPr/>
        </p:nvSpPr>
        <p:spPr>
          <a:xfrm>
            <a:off x="5688250" y="2114213"/>
            <a:ext cx="390900" cy="269400"/>
          </a:xfrm>
          <a:prstGeom prst="rect">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B7B10"/>
              </a:solidFill>
            </a:endParaRPr>
          </a:p>
        </p:txBody>
      </p:sp>
      <p:sp>
        <p:nvSpPr>
          <p:cNvPr id="213" name="Google Shape;213;p30"/>
          <p:cNvSpPr/>
          <p:nvPr/>
        </p:nvSpPr>
        <p:spPr>
          <a:xfrm>
            <a:off x="5688250" y="2344725"/>
            <a:ext cx="390900" cy="269400"/>
          </a:xfrm>
          <a:prstGeom prst="rect">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B7B10"/>
              </a:solidFill>
            </a:endParaRPr>
          </a:p>
        </p:txBody>
      </p:sp>
      <p:sp>
        <p:nvSpPr>
          <p:cNvPr id="214" name="Google Shape;214;p30"/>
          <p:cNvSpPr/>
          <p:nvPr/>
        </p:nvSpPr>
        <p:spPr>
          <a:xfrm>
            <a:off x="5688250" y="2571750"/>
            <a:ext cx="390900" cy="269400"/>
          </a:xfrm>
          <a:prstGeom prst="rect">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B7B10"/>
              </a:solidFill>
            </a:endParaRPr>
          </a:p>
        </p:txBody>
      </p:sp>
      <p:sp>
        <p:nvSpPr>
          <p:cNvPr id="215" name="Google Shape;215;p30"/>
          <p:cNvSpPr/>
          <p:nvPr/>
        </p:nvSpPr>
        <p:spPr>
          <a:xfrm>
            <a:off x="6188200" y="1866175"/>
            <a:ext cx="390900" cy="269400"/>
          </a:xfrm>
          <a:prstGeom prst="rect">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B7B10"/>
              </a:solidFill>
            </a:endParaRPr>
          </a:p>
        </p:txBody>
      </p:sp>
      <p:sp>
        <p:nvSpPr>
          <p:cNvPr id="216" name="Google Shape;216;p30"/>
          <p:cNvSpPr/>
          <p:nvPr/>
        </p:nvSpPr>
        <p:spPr>
          <a:xfrm>
            <a:off x="6188200" y="2114213"/>
            <a:ext cx="390900" cy="269400"/>
          </a:xfrm>
          <a:prstGeom prst="rect">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B7B10"/>
              </a:solidFill>
            </a:endParaRPr>
          </a:p>
        </p:txBody>
      </p:sp>
      <p:sp>
        <p:nvSpPr>
          <p:cNvPr id="217" name="Google Shape;217;p30"/>
          <p:cNvSpPr/>
          <p:nvPr/>
        </p:nvSpPr>
        <p:spPr>
          <a:xfrm>
            <a:off x="6188200" y="2344725"/>
            <a:ext cx="390900" cy="269400"/>
          </a:xfrm>
          <a:prstGeom prst="rect">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B7B10"/>
              </a:solidFill>
            </a:endParaRPr>
          </a:p>
        </p:txBody>
      </p:sp>
      <p:sp>
        <p:nvSpPr>
          <p:cNvPr id="218" name="Google Shape;218;p30"/>
          <p:cNvSpPr/>
          <p:nvPr/>
        </p:nvSpPr>
        <p:spPr>
          <a:xfrm>
            <a:off x="6188200" y="2571750"/>
            <a:ext cx="390900" cy="269400"/>
          </a:xfrm>
          <a:prstGeom prst="rect">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B7B10"/>
              </a:solidFill>
            </a:endParaRPr>
          </a:p>
        </p:txBody>
      </p:sp>
      <p:sp>
        <p:nvSpPr>
          <p:cNvPr id="219" name="Google Shape;219;p30"/>
          <p:cNvSpPr txBox="1"/>
          <p:nvPr/>
        </p:nvSpPr>
        <p:spPr>
          <a:xfrm>
            <a:off x="5306000" y="1525900"/>
            <a:ext cx="33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9B7B10"/>
                </a:solidFill>
              </a:rPr>
              <a:t>八か所全て300に変えないといけない…</a:t>
            </a:r>
            <a:endParaRPr b="1">
              <a:solidFill>
                <a:srgbClr val="9B7B10"/>
              </a:solidFill>
            </a:endParaRPr>
          </a:p>
        </p:txBody>
      </p:sp>
      <p:sp>
        <p:nvSpPr>
          <p:cNvPr id="220" name="Google Shape;220;p30"/>
          <p:cNvSpPr txBox="1"/>
          <p:nvPr/>
        </p:nvSpPr>
        <p:spPr>
          <a:xfrm>
            <a:off x="1311950" y="2813800"/>
            <a:ext cx="31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変数使ったバージョン</a:t>
            </a:r>
            <a:endParaRPr b="1">
              <a:solidFill>
                <a:srgbClr val="3094A3"/>
              </a:solidFill>
            </a:endParaRPr>
          </a:p>
        </p:txBody>
      </p:sp>
      <p:sp>
        <p:nvSpPr>
          <p:cNvPr id="221" name="Google Shape;221;p30"/>
          <p:cNvSpPr txBox="1"/>
          <p:nvPr/>
        </p:nvSpPr>
        <p:spPr>
          <a:xfrm>
            <a:off x="5084100" y="2823275"/>
            <a:ext cx="31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変数使っ</a:t>
            </a:r>
            <a:r>
              <a:rPr b="1" lang="ja">
                <a:solidFill>
                  <a:srgbClr val="3094A3"/>
                </a:solidFill>
              </a:rPr>
              <a:t>てない</a:t>
            </a:r>
            <a:r>
              <a:rPr b="1" lang="ja">
                <a:solidFill>
                  <a:srgbClr val="3094A3"/>
                </a:solidFill>
              </a:rPr>
              <a:t>バージョン</a:t>
            </a:r>
            <a:endParaRPr b="1">
              <a:solidFill>
                <a:srgbClr val="3094A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5" name="Shape 225"/>
        <p:cNvGrpSpPr/>
        <p:nvPr/>
      </p:nvGrpSpPr>
      <p:grpSpPr>
        <a:xfrm>
          <a:off x="0" y="0"/>
          <a:ext cx="0" cy="0"/>
          <a:chOff x="0" y="0"/>
          <a:chExt cx="0" cy="0"/>
        </a:xfrm>
      </p:grpSpPr>
      <p:sp>
        <p:nvSpPr>
          <p:cNvPr id="226" name="Google Shape;226;p31"/>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数字と文字列と変数</a:t>
            </a:r>
            <a:endParaRPr b="1" sz="2700">
              <a:solidFill>
                <a:srgbClr val="FFFFFF"/>
              </a:solidFill>
            </a:endParaRPr>
          </a:p>
        </p:txBody>
      </p:sp>
      <p:sp>
        <p:nvSpPr>
          <p:cNvPr id="227" name="Google Shape;227;p31"/>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突然ですが問題　　　　←これは</a:t>
            </a:r>
            <a:r>
              <a:rPr b="1" lang="ja" sz="1800">
                <a:solidFill>
                  <a:srgbClr val="9B7B10"/>
                </a:solidFill>
              </a:rPr>
              <a:t>数字</a:t>
            </a:r>
            <a:r>
              <a:rPr lang="ja" sz="1800">
                <a:solidFill>
                  <a:schemeClr val="dk1"/>
                </a:solidFill>
              </a:rPr>
              <a:t>、</a:t>
            </a:r>
            <a:r>
              <a:rPr b="1" lang="ja" sz="1800">
                <a:solidFill>
                  <a:srgbClr val="9B7B10"/>
                </a:solidFill>
              </a:rPr>
              <a:t>文字列</a:t>
            </a:r>
            <a:r>
              <a:rPr lang="ja" sz="1800">
                <a:solidFill>
                  <a:schemeClr val="dk1"/>
                </a:solidFill>
              </a:rPr>
              <a:t>、</a:t>
            </a:r>
            <a:r>
              <a:rPr b="1" lang="ja" sz="1800">
                <a:solidFill>
                  <a:srgbClr val="9B7B10"/>
                </a:solidFill>
              </a:rPr>
              <a:t>変数</a:t>
            </a:r>
            <a:r>
              <a:rPr lang="ja" sz="1800">
                <a:solidFill>
                  <a:schemeClr val="dk1"/>
                </a:solidFill>
              </a:rPr>
              <a:t>のどれでしょうか？</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正解は数字です 見たまんま12345ですね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では2問目</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←これは数字、文字列、変数のどれでしょうか？</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正解は文字列です 「abcde」という文字になります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では3問目</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←これは数字、文字列、変数のどれでしょうか？</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正解は文字列です これは実は数字ではなく、</a:t>
            </a:r>
            <a:r>
              <a:rPr b="1" lang="ja" sz="1800">
                <a:solidFill>
                  <a:srgbClr val="9B7B10"/>
                </a:solidFill>
              </a:rPr>
              <a:t>「12345」という文字</a:t>
            </a:r>
            <a:r>
              <a:rPr lang="ja" sz="1800">
                <a:solidFill>
                  <a:schemeClr val="dk1"/>
                </a:solidFill>
              </a:rPr>
              <a:t>になるのです！</a:t>
            </a:r>
            <a:endParaRPr sz="1800">
              <a:solidFill>
                <a:schemeClr val="dk1"/>
              </a:solidFill>
            </a:endParaRPr>
          </a:p>
        </p:txBody>
      </p:sp>
      <p:pic>
        <p:nvPicPr>
          <p:cNvPr id="228" name="Google Shape;228;p31"/>
          <p:cNvPicPr preferRelativeResize="0"/>
          <p:nvPr/>
        </p:nvPicPr>
        <p:blipFill>
          <a:blip r:embed="rId3">
            <a:alphaModFix/>
          </a:blip>
          <a:stretch>
            <a:fillRect/>
          </a:stretch>
        </p:blipFill>
        <p:spPr>
          <a:xfrm>
            <a:off x="2049950" y="813600"/>
            <a:ext cx="552450" cy="276225"/>
          </a:xfrm>
          <a:prstGeom prst="rect">
            <a:avLst/>
          </a:prstGeom>
          <a:noFill/>
          <a:ln>
            <a:noFill/>
          </a:ln>
        </p:spPr>
      </p:pic>
      <p:pic>
        <p:nvPicPr>
          <p:cNvPr id="229" name="Google Shape;229;p31"/>
          <p:cNvPicPr preferRelativeResize="0"/>
          <p:nvPr/>
        </p:nvPicPr>
        <p:blipFill>
          <a:blip r:embed="rId4">
            <a:alphaModFix/>
          </a:blip>
          <a:stretch>
            <a:fillRect/>
          </a:stretch>
        </p:blipFill>
        <p:spPr>
          <a:xfrm>
            <a:off x="60275" y="3828425"/>
            <a:ext cx="695018" cy="276225"/>
          </a:xfrm>
          <a:prstGeom prst="rect">
            <a:avLst/>
          </a:prstGeom>
          <a:noFill/>
          <a:ln>
            <a:noFill/>
          </a:ln>
        </p:spPr>
      </p:pic>
      <p:pic>
        <p:nvPicPr>
          <p:cNvPr id="230" name="Google Shape;230;p31"/>
          <p:cNvPicPr preferRelativeResize="0"/>
          <p:nvPr/>
        </p:nvPicPr>
        <p:blipFill>
          <a:blip r:embed="rId5">
            <a:alphaModFix/>
          </a:blip>
          <a:stretch>
            <a:fillRect/>
          </a:stretch>
        </p:blipFill>
        <p:spPr>
          <a:xfrm>
            <a:off x="98213" y="2333188"/>
            <a:ext cx="619125" cy="29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はじめに</a:t>
            </a:r>
            <a:endParaRPr b="1" sz="2700">
              <a:solidFill>
                <a:srgbClr val="FFFFFF"/>
              </a:solidFill>
            </a:endParaRPr>
          </a:p>
        </p:txBody>
      </p:sp>
      <p:sp>
        <p:nvSpPr>
          <p:cNvPr id="61" name="Google Shape;61;p14"/>
          <p:cNvSpPr txBox="1"/>
          <p:nvPr/>
        </p:nvSpPr>
        <p:spPr>
          <a:xfrm>
            <a:off x="60275" y="703175"/>
            <a:ext cx="90012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読むの面倒くさかったら読まなくていいです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この教科書でもっとも森義遠が大事にしているのは</a:t>
            </a:r>
            <a:r>
              <a:rPr b="1" lang="ja" sz="1800">
                <a:solidFill>
                  <a:srgbClr val="9B7B10"/>
                </a:solidFill>
              </a:rPr>
              <a:t>「プログラミングは分かっていないことが多くてもネットで検索をすれば何でも分かる」</a:t>
            </a:r>
            <a:r>
              <a:rPr lang="ja" sz="1800">
                <a:solidFill>
                  <a:schemeClr val="dk1"/>
                </a:solidFill>
              </a:rPr>
              <a:t>ということです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この教科書は教科書と言っておきながら実はPythonのことは最低限しか書いておらずあとはほとんど問題になっています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しかし、問題はすべて今までに覚えた知識とネット検索を使えば分かるようになっています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問題がわからないと思ってもネットで分からないところを検索し、プログラムを書けるようになる能力をぜひ身に着けてください</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4" name="Shape 234"/>
        <p:cNvGrpSpPr/>
        <p:nvPr/>
      </p:nvGrpSpPr>
      <p:grpSpPr>
        <a:xfrm>
          <a:off x="0" y="0"/>
          <a:ext cx="0" cy="0"/>
          <a:chOff x="0" y="0"/>
          <a:chExt cx="0" cy="0"/>
        </a:xfrm>
      </p:grpSpPr>
      <p:sp>
        <p:nvSpPr>
          <p:cNvPr id="235" name="Google Shape;235;p32"/>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数字と文字列と変数</a:t>
            </a:r>
            <a:endParaRPr b="1" sz="2700">
              <a:solidFill>
                <a:srgbClr val="FFFFFF"/>
              </a:solidFill>
            </a:endParaRPr>
          </a:p>
        </p:txBody>
      </p:sp>
      <p:sp>
        <p:nvSpPr>
          <p:cNvPr id="236" name="Google Shape;236;p32"/>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このように、両端に’ ’(</a:t>
            </a:r>
            <a:r>
              <a:rPr lang="ja" sz="1800">
                <a:solidFill>
                  <a:schemeClr val="dk1"/>
                </a:solidFill>
              </a:rPr>
              <a:t>シングルクォーテーション</a:t>
            </a:r>
            <a:r>
              <a:rPr lang="ja" sz="1800">
                <a:solidFill>
                  <a:schemeClr val="dk1"/>
                </a:solidFill>
              </a:rPr>
              <a:t>)を付けたものは問答無用で文字列になってしまいます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では4問目</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a:t>
            </a:r>
            <a:r>
              <a:rPr lang="ja" sz="1800">
                <a:solidFill>
                  <a:schemeClr val="dk1"/>
                </a:solidFill>
              </a:rPr>
              <a:t>これは数字、文字列、変数のどれでしょうか？</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正解は変数です ‘ ‘を付けなかった物は変数の名前を表します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この場合「abcdeという名前の変数」ということになりますね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では5問目</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←この足し算の答えは？</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正解は’123123’です ‘ ’がつくと数字では無く文字になるのでそのまま字を合体します</a:t>
            </a:r>
            <a:endParaRPr sz="1800">
              <a:solidFill>
                <a:schemeClr val="dk1"/>
              </a:solidFill>
            </a:endParaRPr>
          </a:p>
        </p:txBody>
      </p:sp>
      <p:pic>
        <p:nvPicPr>
          <p:cNvPr id="237" name="Google Shape;237;p32"/>
          <p:cNvPicPr preferRelativeResize="0"/>
          <p:nvPr/>
        </p:nvPicPr>
        <p:blipFill>
          <a:blip r:embed="rId3">
            <a:alphaModFix/>
          </a:blip>
          <a:stretch>
            <a:fillRect/>
          </a:stretch>
        </p:blipFill>
        <p:spPr>
          <a:xfrm>
            <a:off x="60275" y="1923913"/>
            <a:ext cx="533400" cy="314325"/>
          </a:xfrm>
          <a:prstGeom prst="rect">
            <a:avLst/>
          </a:prstGeom>
          <a:noFill/>
          <a:ln>
            <a:noFill/>
          </a:ln>
        </p:spPr>
      </p:pic>
      <p:pic>
        <p:nvPicPr>
          <p:cNvPr id="238" name="Google Shape;238;p32"/>
          <p:cNvPicPr preferRelativeResize="0"/>
          <p:nvPr/>
        </p:nvPicPr>
        <p:blipFill>
          <a:blip r:embed="rId4">
            <a:alphaModFix/>
          </a:blip>
          <a:stretch>
            <a:fillRect/>
          </a:stretch>
        </p:blipFill>
        <p:spPr>
          <a:xfrm>
            <a:off x="60275" y="3820025"/>
            <a:ext cx="1190625" cy="28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2" name="Shape 242"/>
        <p:cNvGrpSpPr/>
        <p:nvPr/>
      </p:nvGrpSpPr>
      <p:grpSpPr>
        <a:xfrm>
          <a:off x="0" y="0"/>
          <a:ext cx="0" cy="0"/>
          <a:chOff x="0" y="0"/>
          <a:chExt cx="0" cy="0"/>
        </a:xfrm>
      </p:grpSpPr>
      <p:sp>
        <p:nvSpPr>
          <p:cNvPr id="243" name="Google Shape;243;p33"/>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数字と文字列と変数</a:t>
            </a:r>
            <a:endParaRPr b="1" sz="2700">
              <a:solidFill>
                <a:srgbClr val="FFFFFF"/>
              </a:solidFill>
            </a:endParaRPr>
          </a:p>
        </p:txBody>
      </p:sp>
      <p:sp>
        <p:nvSpPr>
          <p:cNvPr id="244" name="Google Shape;244;p33"/>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最後の質問です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←この足し算の答えは？</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正解は「計算できない」です！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はい、一度　　　　　　　というプログラムを動かせばわかりますが、エラーが発生してしまいます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「数字と文字は足し算できねぇよバーカ！」みたいなことをパソコンに怒られるということです</a:t>
            </a:r>
            <a:endParaRPr sz="1800">
              <a:solidFill>
                <a:schemeClr val="dk1"/>
              </a:solidFill>
            </a:endParaRPr>
          </a:p>
        </p:txBody>
      </p:sp>
      <p:pic>
        <p:nvPicPr>
          <p:cNvPr id="245" name="Google Shape;245;p33"/>
          <p:cNvPicPr preferRelativeResize="0"/>
          <p:nvPr/>
        </p:nvPicPr>
        <p:blipFill>
          <a:blip r:embed="rId3">
            <a:alphaModFix/>
          </a:blip>
          <a:stretch>
            <a:fillRect/>
          </a:stretch>
        </p:blipFill>
        <p:spPr>
          <a:xfrm>
            <a:off x="60275" y="1178475"/>
            <a:ext cx="981075" cy="228600"/>
          </a:xfrm>
          <a:prstGeom prst="rect">
            <a:avLst/>
          </a:prstGeom>
          <a:noFill/>
          <a:ln>
            <a:noFill/>
          </a:ln>
        </p:spPr>
      </p:pic>
      <p:pic>
        <p:nvPicPr>
          <p:cNvPr id="246" name="Google Shape;246;p33"/>
          <p:cNvPicPr preferRelativeResize="0"/>
          <p:nvPr/>
        </p:nvPicPr>
        <p:blipFill>
          <a:blip r:embed="rId4">
            <a:alphaModFix/>
          </a:blip>
          <a:stretch>
            <a:fillRect/>
          </a:stretch>
        </p:blipFill>
        <p:spPr>
          <a:xfrm>
            <a:off x="1299250" y="2295525"/>
            <a:ext cx="1609725" cy="276225"/>
          </a:xfrm>
          <a:prstGeom prst="rect">
            <a:avLst/>
          </a:prstGeom>
          <a:noFill/>
          <a:ln>
            <a:noFill/>
          </a:ln>
        </p:spPr>
      </p:pic>
      <p:pic>
        <p:nvPicPr>
          <p:cNvPr id="247" name="Google Shape;247;p33"/>
          <p:cNvPicPr preferRelativeResize="0"/>
          <p:nvPr/>
        </p:nvPicPr>
        <p:blipFill>
          <a:blip r:embed="rId5">
            <a:alphaModFix/>
          </a:blip>
          <a:stretch>
            <a:fillRect/>
          </a:stretch>
        </p:blipFill>
        <p:spPr>
          <a:xfrm>
            <a:off x="60275" y="2987075"/>
            <a:ext cx="6082375" cy="1092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1" name="Shape 251"/>
        <p:cNvGrpSpPr/>
        <p:nvPr/>
      </p:nvGrpSpPr>
      <p:grpSpPr>
        <a:xfrm>
          <a:off x="0" y="0"/>
          <a:ext cx="0" cy="0"/>
          <a:chOff x="0" y="0"/>
          <a:chExt cx="0" cy="0"/>
        </a:xfrm>
      </p:grpSpPr>
      <p:sp>
        <p:nvSpPr>
          <p:cNvPr id="252" name="Google Shape;252;p3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問題1-4</a:t>
            </a:r>
            <a:endParaRPr b="1" sz="2700">
              <a:solidFill>
                <a:srgbClr val="FFFFFF"/>
              </a:solidFill>
            </a:endParaRPr>
          </a:p>
        </p:txBody>
      </p:sp>
      <p:sp>
        <p:nvSpPr>
          <p:cNvPr id="253" name="Google Shape;253;p34"/>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若干説明が長くなりましたが、メインの問題に入ります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【問題】</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number1という変数とnumber2という変数を作り、それぞれ数字を代入してください</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その下にprint文を書き、number1とnumber2を合体した数字を出力してください</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例えば上の例なら　　　と出力されれば正解ですね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123 + 456をして579を出力しないように気を付けてください！</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5分考えてもわからなければ、次のページのヒントを見てください</a:t>
            </a:r>
            <a:endParaRPr sz="1800">
              <a:solidFill>
                <a:schemeClr val="dk1"/>
              </a:solidFill>
            </a:endParaRPr>
          </a:p>
        </p:txBody>
      </p:sp>
      <p:pic>
        <p:nvPicPr>
          <p:cNvPr id="254" name="Google Shape;254;p34"/>
          <p:cNvPicPr preferRelativeResize="0"/>
          <p:nvPr/>
        </p:nvPicPr>
        <p:blipFill>
          <a:blip r:embed="rId3">
            <a:alphaModFix/>
          </a:blip>
          <a:stretch>
            <a:fillRect/>
          </a:stretch>
        </p:blipFill>
        <p:spPr>
          <a:xfrm>
            <a:off x="60275" y="2386275"/>
            <a:ext cx="1209675" cy="476250"/>
          </a:xfrm>
          <a:prstGeom prst="rect">
            <a:avLst/>
          </a:prstGeom>
          <a:noFill/>
          <a:ln>
            <a:noFill/>
          </a:ln>
        </p:spPr>
      </p:pic>
      <p:pic>
        <p:nvPicPr>
          <p:cNvPr id="255" name="Google Shape;255;p34"/>
          <p:cNvPicPr preferRelativeResize="0"/>
          <p:nvPr/>
        </p:nvPicPr>
        <p:blipFill>
          <a:blip r:embed="rId4">
            <a:alphaModFix/>
          </a:blip>
          <a:stretch>
            <a:fillRect/>
          </a:stretch>
        </p:blipFill>
        <p:spPr>
          <a:xfrm>
            <a:off x="2020375" y="3437825"/>
            <a:ext cx="647700" cy="257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9" name="Shape 259"/>
        <p:cNvGrpSpPr/>
        <p:nvPr/>
      </p:nvGrpSpPr>
      <p:grpSpPr>
        <a:xfrm>
          <a:off x="0" y="0"/>
          <a:ext cx="0" cy="0"/>
          <a:chOff x="0" y="0"/>
          <a:chExt cx="0" cy="0"/>
        </a:xfrm>
      </p:grpSpPr>
      <p:sp>
        <p:nvSpPr>
          <p:cNvPr id="260" name="Google Shape;260;p35"/>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ヒント</a:t>
            </a:r>
            <a:r>
              <a:rPr b="1" lang="ja" sz="2700">
                <a:solidFill>
                  <a:srgbClr val="FFFFFF"/>
                </a:solidFill>
              </a:rPr>
              <a:t>1-4</a:t>
            </a:r>
            <a:endParaRPr b="1" sz="2700">
              <a:solidFill>
                <a:srgbClr val="FFFFFF"/>
              </a:solidFill>
            </a:endParaRPr>
          </a:p>
        </p:txBody>
      </p:sp>
      <p:sp>
        <p:nvSpPr>
          <p:cNvPr id="261" name="Google Shape;261;p35"/>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先ほど書いたように　　　　　　のように、文字列同士の足し算を計算すると、</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’123123’のように文字列が合体されます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これを利用してnumber1の数字とnumber2の数字を合体してみましょう！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合体をするなら文字列同士で足し算をしなければなりませんが、number1もnumber2も初めはどちらも数字なので、</a:t>
            </a:r>
            <a:r>
              <a:rPr b="1" lang="ja" sz="1800">
                <a:solidFill>
                  <a:srgbClr val="3094A3"/>
                </a:solidFill>
              </a:rPr>
              <a:t>数字を文字列に変換する必要があります</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「python 数字 文字列 変換」</a:t>
            </a:r>
            <a:r>
              <a:rPr lang="ja" sz="1800">
                <a:solidFill>
                  <a:schemeClr val="dk1"/>
                </a:solidFill>
              </a:rPr>
              <a:t>などで検索してみましょう！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5分考えてもわからなければ、次の解答に進んでください</a:t>
            </a:r>
            <a:endParaRPr sz="1800">
              <a:solidFill>
                <a:schemeClr val="dk1"/>
              </a:solidFill>
            </a:endParaRPr>
          </a:p>
        </p:txBody>
      </p:sp>
      <p:pic>
        <p:nvPicPr>
          <p:cNvPr id="262" name="Google Shape;262;p35"/>
          <p:cNvPicPr preferRelativeResize="0"/>
          <p:nvPr/>
        </p:nvPicPr>
        <p:blipFill>
          <a:blip r:embed="rId3">
            <a:alphaModFix/>
          </a:blip>
          <a:stretch>
            <a:fillRect/>
          </a:stretch>
        </p:blipFill>
        <p:spPr>
          <a:xfrm>
            <a:off x="2267100" y="791150"/>
            <a:ext cx="1190625" cy="285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6" name="Shape 266"/>
        <p:cNvGrpSpPr/>
        <p:nvPr/>
      </p:nvGrpSpPr>
      <p:grpSpPr>
        <a:xfrm>
          <a:off x="0" y="0"/>
          <a:ext cx="0" cy="0"/>
          <a:chOff x="0" y="0"/>
          <a:chExt cx="0" cy="0"/>
        </a:xfrm>
      </p:grpSpPr>
      <p:sp>
        <p:nvSpPr>
          <p:cNvPr id="267" name="Google Shape;267;p36"/>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a:t>
            </a:r>
            <a:r>
              <a:rPr b="1" lang="ja" sz="2700">
                <a:solidFill>
                  <a:srgbClr val="FFFFFF"/>
                </a:solidFill>
              </a:rPr>
              <a:t>1-4-1</a:t>
            </a:r>
            <a:endParaRPr b="1" sz="2700">
              <a:solidFill>
                <a:srgbClr val="FFFFFF"/>
              </a:solidFill>
            </a:endParaRPr>
          </a:p>
        </p:txBody>
      </p:sp>
      <p:sp>
        <p:nvSpPr>
          <p:cNvPr id="268" name="Google Shape;268;p36"/>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ヒントで書いたように、数字を合体するにはまず文字列に変換しなければなりません</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そこで</a:t>
            </a:r>
            <a:r>
              <a:rPr b="1" lang="ja" sz="1800">
                <a:solidFill>
                  <a:srgbClr val="3094A3"/>
                </a:solidFill>
              </a:rPr>
              <a:t>「python 数字 文字列 変換」</a:t>
            </a:r>
            <a:r>
              <a:rPr lang="ja" sz="1800">
                <a:solidFill>
                  <a:schemeClr val="dk1"/>
                </a:solidFill>
              </a:rPr>
              <a:t>と調べてみると、</a:t>
            </a:r>
            <a:r>
              <a:rPr lang="ja" sz="1800" u="sng">
                <a:solidFill>
                  <a:schemeClr val="hlink"/>
                </a:solidFill>
                <a:hlinkClick r:id="rId3"/>
              </a:rPr>
              <a:t>こんなサイト</a:t>
            </a:r>
            <a:r>
              <a:rPr lang="ja" sz="1800">
                <a:solidFill>
                  <a:schemeClr val="dk1"/>
                </a:solidFill>
              </a:rPr>
              <a:t>が出てきました</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なるほど、str関数というのを使うと数値を文字列に変換できるようですね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さらに下を見ると、str()のかっこの中に書いた100という数字が’100’という文字に変換されて、’円’という文字と合体されています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これをうまく使えばnumber1とnumber2を合体できそうですね</a:t>
            </a:r>
            <a:endParaRPr sz="1800">
              <a:solidFill>
                <a:schemeClr val="dk1"/>
              </a:solidFill>
            </a:endParaRPr>
          </a:p>
        </p:txBody>
      </p:sp>
      <p:pic>
        <p:nvPicPr>
          <p:cNvPr id="269" name="Google Shape;269;p36"/>
          <p:cNvPicPr preferRelativeResize="0"/>
          <p:nvPr/>
        </p:nvPicPr>
        <p:blipFill rotWithShape="1">
          <a:blip r:embed="rId4">
            <a:alphaModFix/>
          </a:blip>
          <a:srcRect b="58846" l="0" r="0" t="0"/>
          <a:stretch/>
        </p:blipFill>
        <p:spPr>
          <a:xfrm>
            <a:off x="60275" y="1618575"/>
            <a:ext cx="6482051" cy="1239900"/>
          </a:xfrm>
          <a:prstGeom prst="rect">
            <a:avLst/>
          </a:prstGeom>
          <a:noFill/>
          <a:ln>
            <a:noFill/>
          </a:ln>
        </p:spPr>
      </p:pic>
      <p:pic>
        <p:nvPicPr>
          <p:cNvPr id="270" name="Google Shape;270;p36"/>
          <p:cNvPicPr preferRelativeResize="0"/>
          <p:nvPr/>
        </p:nvPicPr>
        <p:blipFill>
          <a:blip r:embed="rId5">
            <a:alphaModFix/>
          </a:blip>
          <a:stretch>
            <a:fillRect/>
          </a:stretch>
        </p:blipFill>
        <p:spPr>
          <a:xfrm>
            <a:off x="0" y="4223675"/>
            <a:ext cx="2276475" cy="933450"/>
          </a:xfrm>
          <a:prstGeom prst="rect">
            <a:avLst/>
          </a:prstGeom>
          <a:noFill/>
          <a:ln>
            <a:noFill/>
          </a:ln>
        </p:spPr>
      </p:pic>
      <p:sp>
        <p:nvSpPr>
          <p:cNvPr id="271" name="Google Shape;271;p36"/>
          <p:cNvSpPr/>
          <p:nvPr/>
        </p:nvSpPr>
        <p:spPr>
          <a:xfrm>
            <a:off x="860150" y="4361550"/>
            <a:ext cx="712500" cy="252000"/>
          </a:xfrm>
          <a:prstGeom prst="rect">
            <a:avLst/>
          </a:prstGeom>
          <a:noFill/>
          <a:ln cap="flat" cmpd="sng" w="381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5" name="Shape 275"/>
        <p:cNvGrpSpPr/>
        <p:nvPr/>
      </p:nvGrpSpPr>
      <p:grpSpPr>
        <a:xfrm>
          <a:off x="0" y="0"/>
          <a:ext cx="0" cy="0"/>
          <a:chOff x="0" y="0"/>
          <a:chExt cx="0" cy="0"/>
        </a:xfrm>
      </p:grpSpPr>
      <p:sp>
        <p:nvSpPr>
          <p:cNvPr id="276" name="Google Shape;276;p37"/>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解答1-4-2</a:t>
            </a:r>
            <a:endParaRPr b="1" sz="2700">
              <a:solidFill>
                <a:srgbClr val="FFFFFF"/>
              </a:solidFill>
            </a:endParaRPr>
          </a:p>
        </p:txBody>
      </p:sp>
      <p:sp>
        <p:nvSpPr>
          <p:cNvPr id="277" name="Google Shape;277;p37"/>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ということで正解は↓です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ちなみにstr関数の逆でint関数というのもあります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例えば　　　　　　　　　　　　とすると、’123’という文字列が123という数字に、</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‘456’という文字列が456という数字に変換され、それを足し算することで答えが</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579になります</a:t>
            </a:r>
            <a:endParaRPr sz="1800">
              <a:solidFill>
                <a:schemeClr val="dk1"/>
              </a:solidFill>
            </a:endParaRPr>
          </a:p>
        </p:txBody>
      </p:sp>
      <p:pic>
        <p:nvPicPr>
          <p:cNvPr id="278" name="Google Shape;278;p37"/>
          <p:cNvPicPr preferRelativeResize="0"/>
          <p:nvPr/>
        </p:nvPicPr>
        <p:blipFill rotWithShape="1">
          <a:blip r:embed="rId3">
            <a:alphaModFix/>
          </a:blip>
          <a:srcRect b="26546" l="0" r="0" t="0"/>
          <a:stretch/>
        </p:blipFill>
        <p:spPr>
          <a:xfrm>
            <a:off x="134350" y="1112448"/>
            <a:ext cx="4014550" cy="1129150"/>
          </a:xfrm>
          <a:prstGeom prst="rect">
            <a:avLst/>
          </a:prstGeom>
          <a:noFill/>
          <a:ln>
            <a:noFill/>
          </a:ln>
        </p:spPr>
      </p:pic>
      <p:sp>
        <p:nvSpPr>
          <p:cNvPr id="279" name="Google Shape;279;p37"/>
          <p:cNvSpPr/>
          <p:nvPr/>
        </p:nvSpPr>
        <p:spPr>
          <a:xfrm>
            <a:off x="877550" y="1755050"/>
            <a:ext cx="1390200" cy="269400"/>
          </a:xfrm>
          <a:prstGeom prst="rect">
            <a:avLst/>
          </a:prstGeom>
          <a:noFill/>
          <a:ln cap="flat" cmpd="sng" w="381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p:nvPr/>
        </p:nvSpPr>
        <p:spPr>
          <a:xfrm>
            <a:off x="2584675" y="1752750"/>
            <a:ext cx="1429500" cy="269400"/>
          </a:xfrm>
          <a:prstGeom prst="rect">
            <a:avLst/>
          </a:prstGeom>
          <a:noFill/>
          <a:ln cap="flat" cmpd="sng" w="381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txBox="1"/>
          <p:nvPr/>
        </p:nvSpPr>
        <p:spPr>
          <a:xfrm>
            <a:off x="238925" y="1994000"/>
            <a:ext cx="194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number1を</a:t>
            </a:r>
            <a:r>
              <a:rPr b="1" lang="ja" sz="1200">
                <a:solidFill>
                  <a:srgbClr val="3094A3"/>
                </a:solidFill>
              </a:rPr>
              <a:t>文字列に変換</a:t>
            </a:r>
            <a:endParaRPr b="1" sz="1200">
              <a:solidFill>
                <a:srgbClr val="3094A3"/>
              </a:solidFill>
            </a:endParaRPr>
          </a:p>
        </p:txBody>
      </p:sp>
      <p:sp>
        <p:nvSpPr>
          <p:cNvPr id="282" name="Google Shape;282;p37"/>
          <p:cNvSpPr txBox="1"/>
          <p:nvPr/>
        </p:nvSpPr>
        <p:spPr>
          <a:xfrm>
            <a:off x="2743425" y="1994000"/>
            <a:ext cx="194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number2を文字列に変換</a:t>
            </a:r>
            <a:endParaRPr b="1" sz="1200">
              <a:solidFill>
                <a:srgbClr val="3094A3"/>
              </a:solidFill>
            </a:endParaRPr>
          </a:p>
        </p:txBody>
      </p:sp>
      <p:sp>
        <p:nvSpPr>
          <p:cNvPr id="283" name="Google Shape;283;p37"/>
          <p:cNvSpPr/>
          <p:nvPr/>
        </p:nvSpPr>
        <p:spPr>
          <a:xfrm>
            <a:off x="2332975" y="1768100"/>
            <a:ext cx="195600" cy="225900"/>
          </a:xfrm>
          <a:prstGeom prst="ellipse">
            <a:avLst/>
          </a:prstGeom>
          <a:noFill/>
          <a:ln cap="flat" cmpd="sng" w="38100">
            <a:solidFill>
              <a:srgbClr val="9B7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txBox="1"/>
          <p:nvPr/>
        </p:nvSpPr>
        <p:spPr>
          <a:xfrm>
            <a:off x="2267750" y="1477025"/>
            <a:ext cx="194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a:solidFill>
                  <a:srgbClr val="9B7B10"/>
                </a:solidFill>
              </a:rPr>
              <a:t>それぞれを足し算で合体！</a:t>
            </a:r>
            <a:endParaRPr b="1" sz="1100">
              <a:solidFill>
                <a:srgbClr val="9B7B10"/>
              </a:solidFill>
            </a:endParaRPr>
          </a:p>
        </p:txBody>
      </p:sp>
      <p:pic>
        <p:nvPicPr>
          <p:cNvPr id="285" name="Google Shape;285;p37"/>
          <p:cNvPicPr preferRelativeResize="0"/>
          <p:nvPr/>
        </p:nvPicPr>
        <p:blipFill>
          <a:blip r:embed="rId4">
            <a:alphaModFix/>
          </a:blip>
          <a:stretch>
            <a:fillRect/>
          </a:stretch>
        </p:blipFill>
        <p:spPr>
          <a:xfrm>
            <a:off x="877538" y="3785150"/>
            <a:ext cx="2657475" cy="323850"/>
          </a:xfrm>
          <a:prstGeom prst="rect">
            <a:avLst/>
          </a:prstGeom>
          <a:noFill/>
          <a:ln>
            <a:noFill/>
          </a:ln>
        </p:spPr>
      </p:pic>
      <p:pic>
        <p:nvPicPr>
          <p:cNvPr id="286" name="Google Shape;286;p37"/>
          <p:cNvPicPr preferRelativeResize="0"/>
          <p:nvPr/>
        </p:nvPicPr>
        <p:blipFill rotWithShape="1">
          <a:blip r:embed="rId3">
            <a:alphaModFix/>
          </a:blip>
          <a:srcRect b="0" l="0" r="0" t="75975"/>
          <a:stretch/>
        </p:blipFill>
        <p:spPr>
          <a:xfrm>
            <a:off x="134350" y="2704925"/>
            <a:ext cx="4014550" cy="369300"/>
          </a:xfrm>
          <a:prstGeom prst="rect">
            <a:avLst/>
          </a:prstGeom>
          <a:noFill/>
          <a:ln>
            <a:noFill/>
          </a:ln>
        </p:spPr>
      </p:pic>
      <p:sp>
        <p:nvSpPr>
          <p:cNvPr id="287" name="Google Shape;287;p37"/>
          <p:cNvSpPr/>
          <p:nvPr/>
        </p:nvSpPr>
        <p:spPr>
          <a:xfrm>
            <a:off x="1982925" y="2296263"/>
            <a:ext cx="317400" cy="354000"/>
          </a:xfrm>
          <a:prstGeom prst="downArrow">
            <a:avLst>
              <a:gd fmla="val 50000" name="adj1"/>
              <a:gd fmla="val 50000" name="adj2"/>
            </a:avLst>
          </a:prstGeom>
          <a:solidFill>
            <a:srgbClr val="3094A3"/>
          </a:solidFill>
          <a:ln cap="flat" cmpd="sng" w="9525">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txBox="1"/>
          <p:nvPr/>
        </p:nvSpPr>
        <p:spPr>
          <a:xfrm>
            <a:off x="920950" y="2704700"/>
            <a:ext cx="351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123と456が</a:t>
            </a:r>
            <a:r>
              <a:rPr b="1" lang="ja">
                <a:solidFill>
                  <a:srgbClr val="3094A3"/>
                </a:solidFill>
              </a:rPr>
              <a:t>足し算ではなく合体される！</a:t>
            </a:r>
            <a:endParaRPr b="1">
              <a:solidFill>
                <a:srgbClr val="3094A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2" name="Shape 292"/>
        <p:cNvGrpSpPr/>
        <p:nvPr/>
      </p:nvGrpSpPr>
      <p:grpSpPr>
        <a:xfrm>
          <a:off x="0" y="0"/>
          <a:ext cx="0" cy="0"/>
          <a:chOff x="0" y="0"/>
          <a:chExt cx="0" cy="0"/>
        </a:xfrm>
      </p:grpSpPr>
      <p:sp>
        <p:nvSpPr>
          <p:cNvPr id="293" name="Google Shape;293;p38"/>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おまけ</a:t>
            </a:r>
            <a:endParaRPr b="1" sz="2700">
              <a:solidFill>
                <a:srgbClr val="FFFFFF"/>
              </a:solidFill>
            </a:endParaRPr>
          </a:p>
        </p:txBody>
      </p:sp>
      <p:sp>
        <p:nvSpPr>
          <p:cNvPr id="294" name="Google Shape;294;p38"/>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5ページに戻ってみましょう！</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いまなら　　　　　　　としてしまうとエラーが出てしまう理由が分かると思います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そうです！</a:t>
            </a:r>
            <a:r>
              <a:rPr b="1" lang="ja" sz="1800">
                <a:solidFill>
                  <a:srgbClr val="3094A3"/>
                </a:solidFill>
              </a:rPr>
              <a:t>HelloWorldの両端に’ ’を付けていないので、このHelloWorldは変数を表す</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のです！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しかしHelloWorldなんて名前の変数は作っていないので</a:t>
            </a:r>
            <a:r>
              <a:rPr lang="ja" sz="1800">
                <a:solidFill>
                  <a:schemeClr val="dk1"/>
                </a:solidFill>
              </a:rPr>
              <a:t>もちろん</a:t>
            </a:r>
            <a:r>
              <a:rPr lang="ja" sz="1800">
                <a:solidFill>
                  <a:schemeClr val="dk1"/>
                </a:solidFill>
              </a:rPr>
              <a:t>「そんな変数ねぇよバーカ！」とパソコンに怒られてしまうんですね</a:t>
            </a:r>
            <a:endParaRPr sz="1800">
              <a:solidFill>
                <a:schemeClr val="dk1"/>
              </a:solidFill>
            </a:endParaRPr>
          </a:p>
        </p:txBody>
      </p:sp>
      <p:pic>
        <p:nvPicPr>
          <p:cNvPr id="295" name="Google Shape;295;p38"/>
          <p:cNvPicPr preferRelativeResize="0"/>
          <p:nvPr/>
        </p:nvPicPr>
        <p:blipFill>
          <a:blip r:embed="rId3">
            <a:alphaModFix/>
          </a:blip>
          <a:stretch>
            <a:fillRect/>
          </a:stretch>
        </p:blipFill>
        <p:spPr>
          <a:xfrm>
            <a:off x="1134175" y="1187150"/>
            <a:ext cx="1504950" cy="285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9" name="Shape 299"/>
        <p:cNvGrpSpPr/>
        <p:nvPr/>
      </p:nvGrpSpPr>
      <p:grpSpPr>
        <a:xfrm>
          <a:off x="0" y="0"/>
          <a:ext cx="0" cy="0"/>
          <a:chOff x="0" y="0"/>
          <a:chExt cx="0" cy="0"/>
        </a:xfrm>
      </p:grpSpPr>
      <p:sp>
        <p:nvSpPr>
          <p:cNvPr id="300" name="Google Shape;300;p39"/>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次のパワポに進む</a:t>
            </a:r>
            <a:endParaRPr b="1" sz="2700">
              <a:solidFill>
                <a:srgbClr val="FFFFFF"/>
              </a:solidFill>
            </a:endParaRPr>
          </a:p>
        </p:txBody>
      </p:sp>
      <p:sp>
        <p:nvSpPr>
          <p:cNvPr id="301" name="Google Shape;301;p39"/>
          <p:cNvSpPr txBox="1"/>
          <p:nvPr/>
        </p:nvSpPr>
        <p:spPr>
          <a:xfrm>
            <a:off x="107725" y="737075"/>
            <a:ext cx="9001200" cy="4617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これを読み終わった人は</a:t>
            </a:r>
            <a:r>
              <a:rPr lang="ja" sz="1800" u="sng">
                <a:solidFill>
                  <a:schemeClr val="hlink"/>
                </a:solidFill>
                <a:hlinkClick r:id="rId3"/>
              </a:rPr>
              <a:t>2. 制御構文</a:t>
            </a:r>
            <a:r>
              <a:rPr lang="ja" sz="1800">
                <a:solidFill>
                  <a:schemeClr val="dk1"/>
                </a:solidFill>
              </a:rPr>
              <a:t>に進みましょう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google colaboratoryに</a:t>
            </a:r>
            <a:r>
              <a:rPr b="1" lang="ja" sz="2700">
                <a:solidFill>
                  <a:srgbClr val="FFFFFF"/>
                </a:solidFill>
              </a:rPr>
              <a:t>ついて</a:t>
            </a:r>
            <a:endParaRPr b="1" sz="2700">
              <a:solidFill>
                <a:srgbClr val="FFFFFF"/>
              </a:solidFill>
            </a:endParaRPr>
          </a:p>
        </p:txBody>
      </p:sp>
      <p:sp>
        <p:nvSpPr>
          <p:cNvPr id="67" name="Google Shape;67;p15"/>
          <p:cNvSpPr txBox="1"/>
          <p:nvPr/>
        </p:nvSpPr>
        <p:spPr>
          <a:xfrm>
            <a:off x="60275" y="703175"/>
            <a:ext cx="9001200" cy="19911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まずは</a:t>
            </a:r>
            <a:r>
              <a:rPr lang="ja" sz="1800">
                <a:solidFill>
                  <a:schemeClr val="dk1"/>
                </a:solidFill>
              </a:rPr>
              <a:t>「google</a:t>
            </a:r>
            <a:r>
              <a:rPr lang="ja" sz="1800">
                <a:solidFill>
                  <a:schemeClr val="dk1"/>
                </a:solidFill>
              </a:rPr>
              <a:t> </a:t>
            </a:r>
            <a:r>
              <a:rPr lang="ja" sz="1800">
                <a:solidFill>
                  <a:schemeClr val="dk1"/>
                </a:solidFill>
              </a:rPr>
              <a:t>colaboratory</a:t>
            </a:r>
            <a:r>
              <a:rPr lang="ja" sz="1800">
                <a:solidFill>
                  <a:schemeClr val="dk1"/>
                </a:solidFill>
              </a:rPr>
              <a:t>」と検索し、グーグルドライブと同じようにログインしましょう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これを使えば面倒な準備をすることなくPythonを使うことができます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書くのが面倒なので先輩に聞いてプログラミング画面を出してもらってください</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p:txBody>
      </p:sp>
      <p:pic>
        <p:nvPicPr>
          <p:cNvPr id="68" name="Google Shape;68;p15"/>
          <p:cNvPicPr preferRelativeResize="0"/>
          <p:nvPr/>
        </p:nvPicPr>
        <p:blipFill rotWithShape="1">
          <a:blip r:embed="rId3">
            <a:alphaModFix/>
          </a:blip>
          <a:srcRect b="38660" l="0" r="0" t="6941"/>
          <a:stretch/>
        </p:blipFill>
        <p:spPr>
          <a:xfrm>
            <a:off x="-11125" y="2345500"/>
            <a:ext cx="9144000" cy="279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2" name="Shape 72"/>
        <p:cNvGrpSpPr/>
        <p:nvPr/>
      </p:nvGrpSpPr>
      <p:grpSpPr>
        <a:xfrm>
          <a:off x="0" y="0"/>
          <a:ext cx="0" cy="0"/>
          <a:chOff x="0" y="0"/>
          <a:chExt cx="0" cy="0"/>
        </a:xfrm>
      </p:grpSpPr>
      <p:sp>
        <p:nvSpPr>
          <p:cNvPr id="73" name="Google Shape;73;p16"/>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問題1-1</a:t>
            </a:r>
            <a:endParaRPr b="1" sz="2700">
              <a:solidFill>
                <a:srgbClr val="FFFFFF"/>
              </a:solidFill>
            </a:endParaRPr>
          </a:p>
        </p:txBody>
      </p:sp>
      <p:sp>
        <p:nvSpPr>
          <p:cNvPr id="74" name="Google Shape;74;p16"/>
          <p:cNvSpPr txBox="1"/>
          <p:nvPr/>
        </p:nvSpPr>
        <p:spPr>
          <a:xfrm>
            <a:off x="60275" y="703175"/>
            <a:ext cx="9001200" cy="35205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b="1" lang="ja" sz="1800">
                <a:solidFill>
                  <a:srgbClr val="9B7B10"/>
                </a:solidFill>
              </a:rPr>
              <a:t>print関数</a:t>
            </a:r>
            <a:r>
              <a:rPr lang="ja" sz="1800">
                <a:solidFill>
                  <a:schemeClr val="dk1"/>
                </a:solidFill>
              </a:rPr>
              <a:t>というのを使って問題を解いてもらいます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例えば                 　　と打って再生ボタンを押せば、　　　　　　このように()の中身が表示されます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print()としたときに()の中身を画面に表示するのがprint関数なんですね</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【問題】</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このprint関数を使って、「HelloWorld」と画面に表示してみてください</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5分考えてわからなかったら次のページのヒントを見てください</a:t>
            </a:r>
            <a:endParaRPr sz="1800">
              <a:solidFill>
                <a:schemeClr val="dk1"/>
              </a:solidFill>
            </a:endParaRPr>
          </a:p>
        </p:txBody>
      </p:sp>
      <p:pic>
        <p:nvPicPr>
          <p:cNvPr id="75" name="Google Shape;75;p16"/>
          <p:cNvPicPr preferRelativeResize="0"/>
          <p:nvPr/>
        </p:nvPicPr>
        <p:blipFill>
          <a:blip r:embed="rId3">
            <a:alphaModFix/>
          </a:blip>
          <a:stretch>
            <a:fillRect/>
          </a:stretch>
        </p:blipFill>
        <p:spPr>
          <a:xfrm>
            <a:off x="896200" y="1164525"/>
            <a:ext cx="1475625" cy="299400"/>
          </a:xfrm>
          <a:prstGeom prst="rect">
            <a:avLst/>
          </a:prstGeom>
          <a:noFill/>
          <a:ln>
            <a:noFill/>
          </a:ln>
        </p:spPr>
      </p:pic>
      <p:pic>
        <p:nvPicPr>
          <p:cNvPr id="76" name="Google Shape;76;p16"/>
          <p:cNvPicPr preferRelativeResize="0"/>
          <p:nvPr/>
        </p:nvPicPr>
        <p:blipFill>
          <a:blip r:embed="rId4">
            <a:alphaModFix/>
          </a:blip>
          <a:stretch>
            <a:fillRect/>
          </a:stretch>
        </p:blipFill>
        <p:spPr>
          <a:xfrm>
            <a:off x="5435550" y="1123363"/>
            <a:ext cx="1393856" cy="56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0" name="Shape 80"/>
        <p:cNvGrpSpPr/>
        <p:nvPr/>
      </p:nvGrpSpPr>
      <p:grpSpPr>
        <a:xfrm>
          <a:off x="0" y="0"/>
          <a:ext cx="0" cy="0"/>
          <a:chOff x="0" y="0"/>
          <a:chExt cx="0" cy="0"/>
        </a:xfrm>
      </p:grpSpPr>
      <p:sp>
        <p:nvSpPr>
          <p:cNvPr id="81" name="Google Shape;81;p17"/>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ヒント1-1</a:t>
            </a:r>
            <a:endParaRPr b="1" sz="2700">
              <a:solidFill>
                <a:srgbClr val="FFFFFF"/>
              </a:solidFill>
            </a:endParaRPr>
          </a:p>
        </p:txBody>
      </p:sp>
      <p:sp>
        <p:nvSpPr>
          <p:cNvPr id="82" name="Google Shape;82;p17"/>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()の中身を表示するので、　　　　　　　　とするのがまず思いつくでしょう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しかし！これだと全く違うものが出てしまいます(実際にやってみましょう)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これは</a:t>
            </a:r>
            <a:r>
              <a:rPr b="1" lang="ja" sz="1800">
                <a:solidFill>
                  <a:srgbClr val="9B7B10"/>
                </a:solidFill>
              </a:rPr>
              <a:t>「エラー」</a:t>
            </a:r>
            <a:r>
              <a:rPr lang="ja" sz="1800">
                <a:solidFill>
                  <a:schemeClr val="dk1"/>
                </a:solidFill>
              </a:rPr>
              <a:t>と呼ばれるもので、ここでは</a:t>
            </a:r>
            <a:r>
              <a:rPr b="1" lang="ja" sz="1800">
                <a:solidFill>
                  <a:srgbClr val="9B7B10"/>
                </a:solidFill>
              </a:rPr>
              <a:t>NameError</a:t>
            </a:r>
            <a:r>
              <a:rPr lang="ja" sz="1800">
                <a:solidFill>
                  <a:schemeClr val="dk1"/>
                </a:solidFill>
              </a:rPr>
              <a:t>と出ていますね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よく分からないかもしれませんが、よく分からなければ検索すればよいのです！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「python print文 文字を表示」</a:t>
            </a:r>
            <a:r>
              <a:rPr lang="ja" sz="1800">
                <a:solidFill>
                  <a:schemeClr val="dk1"/>
                </a:solidFill>
              </a:rPr>
              <a:t>と検索してみましょう！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5分経っても分からなければ次のページの答えを見ましょう</a:t>
            </a:r>
            <a:endParaRPr sz="1800">
              <a:solidFill>
                <a:schemeClr val="dk1"/>
              </a:solidFill>
            </a:endParaRPr>
          </a:p>
        </p:txBody>
      </p:sp>
      <p:pic>
        <p:nvPicPr>
          <p:cNvPr id="83" name="Google Shape;83;p17"/>
          <p:cNvPicPr preferRelativeResize="0"/>
          <p:nvPr/>
        </p:nvPicPr>
        <p:blipFill rotWithShape="1">
          <a:blip r:embed="rId3">
            <a:alphaModFix/>
          </a:blip>
          <a:srcRect b="53624" l="34520" r="34461" t="40560"/>
          <a:stretch/>
        </p:blipFill>
        <p:spPr>
          <a:xfrm>
            <a:off x="1835675" y="3371725"/>
            <a:ext cx="5472648" cy="577125"/>
          </a:xfrm>
          <a:prstGeom prst="rect">
            <a:avLst/>
          </a:prstGeom>
          <a:noFill/>
          <a:ln>
            <a:noFill/>
          </a:ln>
        </p:spPr>
      </p:pic>
      <p:pic>
        <p:nvPicPr>
          <p:cNvPr id="84" name="Google Shape;84;p17"/>
          <p:cNvPicPr preferRelativeResize="0"/>
          <p:nvPr/>
        </p:nvPicPr>
        <p:blipFill>
          <a:blip r:embed="rId4">
            <a:alphaModFix/>
          </a:blip>
          <a:stretch>
            <a:fillRect/>
          </a:stretch>
        </p:blipFill>
        <p:spPr>
          <a:xfrm>
            <a:off x="2748475" y="703165"/>
            <a:ext cx="1823525" cy="467985"/>
          </a:xfrm>
          <a:prstGeom prst="rect">
            <a:avLst/>
          </a:prstGeom>
          <a:noFill/>
          <a:ln>
            <a:noFill/>
          </a:ln>
        </p:spPr>
      </p:pic>
      <p:pic>
        <p:nvPicPr>
          <p:cNvPr id="85" name="Google Shape;85;p17"/>
          <p:cNvPicPr preferRelativeResize="0"/>
          <p:nvPr/>
        </p:nvPicPr>
        <p:blipFill>
          <a:blip r:embed="rId5">
            <a:alphaModFix/>
          </a:blip>
          <a:stretch>
            <a:fillRect/>
          </a:stretch>
        </p:blipFill>
        <p:spPr>
          <a:xfrm>
            <a:off x="4161375" y="2201050"/>
            <a:ext cx="2719825" cy="21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9" name="Shape 89"/>
        <p:cNvGrpSpPr/>
        <p:nvPr/>
      </p:nvGrpSpPr>
      <p:grpSpPr>
        <a:xfrm>
          <a:off x="0" y="0"/>
          <a:ext cx="0" cy="0"/>
          <a:chOff x="0" y="0"/>
          <a:chExt cx="0" cy="0"/>
        </a:xfrm>
      </p:grpSpPr>
      <p:sp>
        <p:nvSpPr>
          <p:cNvPr id="90" name="Google Shape;90;p18"/>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解答1-1</a:t>
            </a:r>
            <a:endParaRPr b="1" sz="2700">
              <a:solidFill>
                <a:srgbClr val="FFFFFF"/>
              </a:solidFill>
            </a:endParaRPr>
          </a:p>
        </p:txBody>
      </p:sp>
      <p:sp>
        <p:nvSpPr>
          <p:cNvPr id="91" name="Google Shape;91;p18"/>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分からないことは調べましょう！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とりあえず「python print文 文字を表示」と</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検索して一番上に出たのを見てみます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見てみると、print文で文字を表示したい時は</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chemeClr val="dk1"/>
                </a:solidFill>
              </a:rPr>
              <a:t>print(‘出力したい文字列’) </a:t>
            </a:r>
            <a:r>
              <a:rPr lang="ja" sz="1800">
                <a:solidFill>
                  <a:schemeClr val="dk1"/>
                </a:solidFill>
              </a:rPr>
              <a:t>と書いています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つまり</a:t>
            </a:r>
            <a:r>
              <a:rPr b="1" lang="ja" sz="1800">
                <a:solidFill>
                  <a:schemeClr val="dk1"/>
                </a:solidFill>
              </a:rPr>
              <a:t>print(</a:t>
            </a:r>
            <a:r>
              <a:rPr b="1" lang="ja" sz="1800">
                <a:solidFill>
                  <a:srgbClr val="3094A3"/>
                </a:solidFill>
              </a:rPr>
              <a:t>‘</a:t>
            </a:r>
            <a:r>
              <a:rPr b="1" lang="ja" sz="1800">
                <a:solidFill>
                  <a:schemeClr val="dk1"/>
                </a:solidFill>
              </a:rPr>
              <a:t>HelloWorld</a:t>
            </a:r>
            <a:r>
              <a:rPr b="1" lang="ja" sz="1800">
                <a:solidFill>
                  <a:srgbClr val="3094A3"/>
                </a:solidFill>
              </a:rPr>
              <a:t>’</a:t>
            </a:r>
            <a:r>
              <a:rPr b="1" lang="ja" sz="1800">
                <a:solidFill>
                  <a:schemeClr val="dk1"/>
                </a:solidFill>
              </a:rPr>
              <a:t>)</a:t>
            </a:r>
            <a:r>
              <a:rPr lang="ja" sz="1800">
                <a:solidFill>
                  <a:schemeClr val="dk1"/>
                </a:solidFill>
              </a:rPr>
              <a:t>のように左右に</a:t>
            </a:r>
            <a:r>
              <a:rPr b="1" lang="ja" sz="1800">
                <a:solidFill>
                  <a:srgbClr val="3094A3"/>
                </a:solidFill>
              </a:rPr>
              <a:t>’’</a:t>
            </a:r>
            <a:r>
              <a:rPr lang="ja" sz="1800">
                <a:solidFill>
                  <a:schemeClr val="dk1"/>
                </a:solidFill>
              </a:rPr>
              <a:t>を</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つけないといけないんですね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ということで、   　　　　　   このようにするのが答えになります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ちなみに4ページのように数字を表示するときは’’はいりません(理由は後ほど…)</a:t>
            </a:r>
            <a:endParaRPr sz="1800">
              <a:solidFill>
                <a:schemeClr val="dk1"/>
              </a:solidFill>
            </a:endParaRPr>
          </a:p>
        </p:txBody>
      </p:sp>
      <p:pic>
        <p:nvPicPr>
          <p:cNvPr id="92" name="Google Shape;92;p18"/>
          <p:cNvPicPr preferRelativeResize="0"/>
          <p:nvPr/>
        </p:nvPicPr>
        <p:blipFill rotWithShape="1">
          <a:blip r:embed="rId3">
            <a:alphaModFix/>
          </a:blip>
          <a:srcRect b="66809" l="8012" r="55198" t="8206"/>
          <a:stretch/>
        </p:blipFill>
        <p:spPr>
          <a:xfrm>
            <a:off x="4831200" y="622800"/>
            <a:ext cx="4312800" cy="1647327"/>
          </a:xfrm>
          <a:prstGeom prst="rect">
            <a:avLst/>
          </a:prstGeom>
          <a:noFill/>
          <a:ln>
            <a:noFill/>
          </a:ln>
        </p:spPr>
      </p:pic>
      <p:sp>
        <p:nvSpPr>
          <p:cNvPr id="93" name="Google Shape;93;p18"/>
          <p:cNvSpPr/>
          <p:nvPr/>
        </p:nvSpPr>
        <p:spPr>
          <a:xfrm>
            <a:off x="4926775" y="1751725"/>
            <a:ext cx="3862500" cy="518400"/>
          </a:xfrm>
          <a:prstGeom prst="rect">
            <a:avLst/>
          </a:prstGeom>
          <a:noFill/>
          <a:ln cap="flat" cmpd="sng" w="381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8"/>
          <p:cNvPicPr preferRelativeResize="0"/>
          <p:nvPr/>
        </p:nvPicPr>
        <p:blipFill rotWithShape="1">
          <a:blip r:embed="rId4">
            <a:alphaModFix/>
          </a:blip>
          <a:srcRect b="33876" l="22994" r="65247" t="60600"/>
          <a:stretch/>
        </p:blipFill>
        <p:spPr>
          <a:xfrm>
            <a:off x="4831200" y="2585213"/>
            <a:ext cx="4312800" cy="1139484"/>
          </a:xfrm>
          <a:prstGeom prst="rect">
            <a:avLst/>
          </a:prstGeom>
          <a:noFill/>
          <a:ln>
            <a:noFill/>
          </a:ln>
        </p:spPr>
      </p:pic>
      <p:sp>
        <p:nvSpPr>
          <p:cNvPr id="95" name="Google Shape;95;p18"/>
          <p:cNvSpPr/>
          <p:nvPr/>
        </p:nvSpPr>
        <p:spPr>
          <a:xfrm>
            <a:off x="1414950" y="3103950"/>
            <a:ext cx="89100" cy="102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2682725" y="3103950"/>
            <a:ext cx="89100" cy="102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8"/>
          <p:cNvPicPr preferRelativeResize="0"/>
          <p:nvPr/>
        </p:nvPicPr>
        <p:blipFill>
          <a:blip r:embed="rId5">
            <a:alphaModFix/>
          </a:blip>
          <a:stretch>
            <a:fillRect/>
          </a:stretch>
        </p:blipFill>
        <p:spPr>
          <a:xfrm>
            <a:off x="1637275" y="3822876"/>
            <a:ext cx="1606875" cy="28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1" name="Shape 101"/>
        <p:cNvGrpSpPr/>
        <p:nvPr/>
      </p:nvGrpSpPr>
      <p:grpSpPr>
        <a:xfrm>
          <a:off x="0" y="0"/>
          <a:ext cx="0" cy="0"/>
          <a:chOff x="0" y="0"/>
          <a:chExt cx="0" cy="0"/>
        </a:xfrm>
      </p:grpSpPr>
      <p:sp>
        <p:nvSpPr>
          <p:cNvPr id="102" name="Google Shape;102;p19"/>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ネットで調べれば何でも出てくる！</a:t>
            </a:r>
            <a:endParaRPr b="1" sz="2700">
              <a:solidFill>
                <a:srgbClr val="FFFFFF"/>
              </a:solidFill>
            </a:endParaRPr>
          </a:p>
        </p:txBody>
      </p:sp>
      <p:sp>
        <p:nvSpPr>
          <p:cNvPr id="103" name="Google Shape;103;p19"/>
          <p:cNvSpPr txBox="1"/>
          <p:nvPr/>
        </p:nvSpPr>
        <p:spPr>
          <a:xfrm>
            <a:off x="60275" y="703175"/>
            <a:ext cx="9001200" cy="16089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今ので「printで文字を表示するときには’’をつけないといけない」ということを知らなかったとしても、</a:t>
            </a:r>
            <a:r>
              <a:rPr b="1" lang="ja" sz="1800">
                <a:solidFill>
                  <a:srgbClr val="9B7B10"/>
                </a:solidFill>
              </a:rPr>
              <a:t>ネットで検索すれば分かるということを知れた</a:t>
            </a:r>
            <a:r>
              <a:rPr lang="ja" sz="1800">
                <a:solidFill>
                  <a:schemeClr val="dk1"/>
                </a:solidFill>
              </a:rPr>
              <a:t>と思います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このように</a:t>
            </a:r>
            <a:r>
              <a:rPr b="1" lang="ja" sz="1800">
                <a:solidFill>
                  <a:srgbClr val="3094A3"/>
                </a:solidFill>
              </a:rPr>
              <a:t>ここからの問題もたくさん検索を使って解いていく問題が多いです</a:t>
            </a:r>
            <a:endParaRPr b="1" sz="1800">
              <a:solidFill>
                <a:srgbClr val="3094A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7" name="Shape 107"/>
        <p:cNvGrpSpPr/>
        <p:nvPr/>
      </p:nvGrpSpPr>
      <p:grpSpPr>
        <a:xfrm>
          <a:off x="0" y="0"/>
          <a:ext cx="0" cy="0"/>
          <a:chOff x="0" y="0"/>
          <a:chExt cx="0" cy="0"/>
        </a:xfrm>
      </p:grpSpPr>
      <p:sp>
        <p:nvSpPr>
          <p:cNvPr id="108" name="Google Shape;108;p20"/>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問題1-2</a:t>
            </a:r>
            <a:endParaRPr b="1" sz="2700">
              <a:solidFill>
                <a:srgbClr val="FFFFFF"/>
              </a:solidFill>
            </a:endParaRPr>
          </a:p>
        </p:txBody>
      </p:sp>
      <p:sp>
        <p:nvSpPr>
          <p:cNvPr id="109" name="Google Shape;109;p20"/>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プログラミングでは足す、引く、掛ける、割るなどを使うことができます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例えば10+10を計算して答えを出力する時は　　　　　　とすると20が出力されます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【問題】</a:t>
            </a:r>
            <a:endParaRPr b="1" sz="1800">
              <a:solidFill>
                <a:srgbClr val="3094A3"/>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123と456を足して789を掛けた数を100で割った余りをprint()で出力してください</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ちなみに31が出力されたら正解です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5分考えてもわからなければ次のページのヒントを見てください</a:t>
            </a:r>
            <a:endParaRPr sz="1800">
              <a:solidFill>
                <a:schemeClr val="dk1"/>
              </a:solidFill>
            </a:endParaRPr>
          </a:p>
        </p:txBody>
      </p:sp>
      <p:pic>
        <p:nvPicPr>
          <p:cNvPr id="110" name="Google Shape;110;p20"/>
          <p:cNvPicPr preferRelativeResize="0"/>
          <p:nvPr/>
        </p:nvPicPr>
        <p:blipFill>
          <a:blip r:embed="rId3">
            <a:alphaModFix/>
          </a:blip>
          <a:stretch>
            <a:fillRect/>
          </a:stretch>
        </p:blipFill>
        <p:spPr>
          <a:xfrm>
            <a:off x="4713775" y="1141013"/>
            <a:ext cx="1314450" cy="33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4" name="Shape 114"/>
        <p:cNvGrpSpPr/>
        <p:nvPr/>
      </p:nvGrpSpPr>
      <p:grpSpPr>
        <a:xfrm>
          <a:off x="0" y="0"/>
          <a:ext cx="0" cy="0"/>
          <a:chOff x="0" y="0"/>
          <a:chExt cx="0" cy="0"/>
        </a:xfrm>
      </p:grpSpPr>
      <p:sp>
        <p:nvSpPr>
          <p:cNvPr id="115" name="Google Shape;115;p21"/>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ヒント1-2</a:t>
            </a:r>
            <a:endParaRPr b="1" sz="2700">
              <a:solidFill>
                <a:srgbClr val="FFFFFF"/>
              </a:solidFill>
            </a:endParaRPr>
          </a:p>
        </p:txBody>
      </p:sp>
      <p:sp>
        <p:nvSpPr>
          <p:cNvPr id="116" name="Google Shape;116;p21"/>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足し算は+、引き算は-でできるのですが、掛け算や割り算はプログラミングの世界では×や÷ではなく、普段と違う記号を使います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「python 掛け算 割り算」</a:t>
            </a:r>
            <a:r>
              <a:rPr lang="ja" sz="1800">
                <a:solidFill>
                  <a:schemeClr val="dk1"/>
                </a:solidFill>
              </a:rPr>
              <a:t>などで検索してみましょう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では割り算の余りを計算しないといけません</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3094A3"/>
                </a:solidFill>
              </a:rPr>
              <a:t>「python 割り算の余り」</a:t>
            </a:r>
            <a:r>
              <a:rPr lang="ja" sz="1800">
                <a:solidFill>
                  <a:schemeClr val="dk1"/>
                </a:solidFill>
              </a:rPr>
              <a:t>などで検索してみましょう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pythonでは数学と同じで足し算や引き算よりも、掛け算や割り算を先に計算します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足し算引き算を先に計算したい場合は、どうすればよいかを検索してみましょう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5分考えてもわからなければ次のページの解答を見てください</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