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8276f69f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8276f69f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8276f69f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8276f69f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8276f69f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8276f69f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8276f69f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8276f69f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8276f69f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8276f69f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8276f69f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8276f69f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8276f69f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8276f69f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8276f69f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8276f69f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8276f69f8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8276f69f8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8276f69f8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8276f69f8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9412ac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9412ac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8276f69f8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8276f69f8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8276f69f8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8276f69f8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8276f69f8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8276f69f8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8276f69f8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8276f69f8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8276f69f8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8276f69f8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8276f69f8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8276f69f8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8276f69f8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8276f69f8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8276f69f8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8276f69f8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8276f69f8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8276f69f8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885c46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885c46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9412ac2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9412ac2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5885c46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5885c46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8276f69f8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8276f69f8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5931ad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5931ad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9412ac23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9412ac23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8276f69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8276f69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8276f69f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8276f69f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8276f69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8276f69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8276f69f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8276f69f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8276f69f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8276f69f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23.png"/><Relationship Id="rId6" Type="http://schemas.openxmlformats.org/officeDocument/2006/relationships/image" Target="../media/image33.png"/><Relationship Id="rId7"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43.png"/><Relationship Id="rId5"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2.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magazine.techacademy.jp/magazine/22288" TargetMode="External"/><Relationship Id="rId4" Type="http://schemas.openxmlformats.org/officeDocument/2006/relationships/image" Target="../media/image57.png"/><Relationship Id="rId5" Type="http://schemas.openxmlformats.org/officeDocument/2006/relationships/image" Target="../media/image55.png"/><Relationship Id="rId6"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6.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6.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9.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0.png"/><Relationship Id="rId4" Type="http://schemas.openxmlformats.org/officeDocument/2006/relationships/image" Target="../media/image64.png"/><Relationship Id="rId5" Type="http://schemas.openxmlformats.org/officeDocument/2006/relationships/image" Target="../media/image6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2.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3.png"/><Relationship Id="rId4" Type="http://schemas.openxmlformats.org/officeDocument/2006/relationships/image" Target="../media/image66.png"/><Relationship Id="rId5" Type="http://schemas.openxmlformats.org/officeDocument/2006/relationships/image" Target="../media/image70.png"/><Relationship Id="rId6"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4.png"/><Relationship Id="rId4" Type="http://schemas.openxmlformats.org/officeDocument/2006/relationships/image" Target="../media/image71.png"/><Relationship Id="rId5" Type="http://schemas.openxmlformats.org/officeDocument/2006/relationships/image" Target="../media/image69.png"/><Relationship Id="rId6"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google.com/presentation/d/1IjOZ8443TRsoPUAKOlLKnA9REDmXVFI8EUn_IWlPiK4/edit#slide=id.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log.pyq.jp/entry/python_kaiketsu_220518" TargetMode="External"/><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28.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emon818.com/python-enzanshi/" TargetMode="External"/><Relationship Id="rId4" Type="http://schemas.openxmlformats.org/officeDocument/2006/relationships/image" Target="../media/image21.png"/><Relationship Id="rId5"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mon818.com/python-enzanshi/" TargetMode="External"/><Relationship Id="rId4" Type="http://schemas.openxmlformats.org/officeDocument/2006/relationships/image" Target="../media/image21.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94A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1811200"/>
            <a:ext cx="9144000" cy="97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ja" sz="4700">
                <a:solidFill>
                  <a:schemeClr val="lt1"/>
                </a:solidFill>
              </a:rPr>
              <a:t>2. 制御構文</a:t>
            </a:r>
            <a:endParaRPr b="1" sz="48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森義遠</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4" name="Shape 134"/>
        <p:cNvGrpSpPr/>
        <p:nvPr/>
      </p:nvGrpSpPr>
      <p:grpSpPr>
        <a:xfrm>
          <a:off x="0" y="0"/>
          <a:ext cx="0" cy="0"/>
          <a:chOff x="0" y="0"/>
          <a:chExt cx="0" cy="0"/>
        </a:xfrm>
      </p:grpSpPr>
      <p:sp>
        <p:nvSpPr>
          <p:cNvPr id="135" name="Google Shape;135;p2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elif文、else文</a:t>
            </a:r>
            <a:endParaRPr b="1" sz="2700">
              <a:solidFill>
                <a:srgbClr val="FFFFFF"/>
              </a:solidFill>
            </a:endParaRPr>
          </a:p>
        </p:txBody>
      </p:sp>
      <p:sp>
        <p:nvSpPr>
          <p:cNvPr id="136" name="Google Shape;136;p22"/>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if文のシリーズで</a:t>
            </a:r>
            <a:r>
              <a:rPr b="1" lang="ja" sz="1800">
                <a:solidFill>
                  <a:srgbClr val="9B7B10"/>
                </a:solidFill>
              </a:rPr>
              <a:t>elif文</a:t>
            </a:r>
            <a:r>
              <a:rPr lang="ja" sz="1800">
                <a:solidFill>
                  <a:schemeClr val="dk1"/>
                </a:solidFill>
              </a:rPr>
              <a:t>、</a:t>
            </a:r>
            <a:r>
              <a:rPr b="1" lang="ja" sz="1800">
                <a:solidFill>
                  <a:srgbClr val="9B7B10"/>
                </a:solidFill>
              </a:rPr>
              <a:t>else文</a:t>
            </a:r>
            <a:r>
              <a:rPr lang="ja" sz="1800">
                <a:solidFill>
                  <a:schemeClr val="dk1"/>
                </a:solidFill>
              </a:rPr>
              <a:t>というのもあります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if文の条件に合わなかった場合の処理を作ることができます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scratchで言う　　　　　と同じです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これを使うと例えばこんなプログラムが書けます→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もしtaros_pointが60だった場合、3行目のif文では80点以上では</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無いため　　　　　　  は実行されず、</a:t>
            </a:r>
            <a:r>
              <a:rPr b="1" lang="ja" sz="1800">
                <a:solidFill>
                  <a:srgbClr val="3094A3"/>
                </a:solidFill>
              </a:rPr>
              <a:t>その下のelifに進みます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elif文では30点以上の条件を満たすので、　　　　　 が実行</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されてプログラムが終了します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もしtaros_pointが20点だった場合、if文もelif文も条件を満たさないので、</a:t>
            </a:r>
            <a:r>
              <a:rPr b="1" lang="ja" sz="1800">
                <a:solidFill>
                  <a:srgbClr val="3094A3"/>
                </a:solidFill>
              </a:rPr>
              <a:t>「どの条件にも当てはまらなかった場合」のelse文の中身が実行</a:t>
            </a:r>
            <a:r>
              <a:rPr lang="ja" sz="1800">
                <a:solidFill>
                  <a:schemeClr val="dk1"/>
                </a:solidFill>
              </a:rPr>
              <a:t>されて　　　　　　が実行されます</a:t>
            </a:r>
            <a:endParaRPr sz="1800">
              <a:solidFill>
                <a:schemeClr val="dk1"/>
              </a:solidFill>
            </a:endParaRPr>
          </a:p>
        </p:txBody>
      </p:sp>
      <p:pic>
        <p:nvPicPr>
          <p:cNvPr id="137" name="Google Shape;137;p22"/>
          <p:cNvPicPr preferRelativeResize="0"/>
          <p:nvPr/>
        </p:nvPicPr>
        <p:blipFill>
          <a:blip r:embed="rId3">
            <a:alphaModFix/>
          </a:blip>
          <a:stretch>
            <a:fillRect/>
          </a:stretch>
        </p:blipFill>
        <p:spPr>
          <a:xfrm>
            <a:off x="1638100" y="1398425"/>
            <a:ext cx="933650" cy="915350"/>
          </a:xfrm>
          <a:prstGeom prst="rect">
            <a:avLst/>
          </a:prstGeom>
          <a:noFill/>
          <a:ln>
            <a:noFill/>
          </a:ln>
        </p:spPr>
      </p:pic>
      <p:pic>
        <p:nvPicPr>
          <p:cNvPr id="138" name="Google Shape;138;p22"/>
          <p:cNvPicPr preferRelativeResize="0"/>
          <p:nvPr/>
        </p:nvPicPr>
        <p:blipFill>
          <a:blip r:embed="rId4">
            <a:alphaModFix/>
          </a:blip>
          <a:stretch>
            <a:fillRect/>
          </a:stretch>
        </p:blipFill>
        <p:spPr>
          <a:xfrm>
            <a:off x="6753525" y="1700775"/>
            <a:ext cx="2390775" cy="1828800"/>
          </a:xfrm>
          <a:prstGeom prst="rect">
            <a:avLst/>
          </a:prstGeom>
          <a:noFill/>
          <a:ln>
            <a:noFill/>
          </a:ln>
        </p:spPr>
      </p:pic>
      <p:pic>
        <p:nvPicPr>
          <p:cNvPr id="139" name="Google Shape;139;p22"/>
          <p:cNvPicPr preferRelativeResize="0"/>
          <p:nvPr/>
        </p:nvPicPr>
        <p:blipFill>
          <a:blip r:embed="rId5">
            <a:alphaModFix/>
          </a:blip>
          <a:stretch>
            <a:fillRect/>
          </a:stretch>
        </p:blipFill>
        <p:spPr>
          <a:xfrm>
            <a:off x="1116825" y="3047725"/>
            <a:ext cx="1371600" cy="200025"/>
          </a:xfrm>
          <a:prstGeom prst="rect">
            <a:avLst/>
          </a:prstGeom>
          <a:noFill/>
          <a:ln>
            <a:noFill/>
          </a:ln>
        </p:spPr>
      </p:pic>
      <p:pic>
        <p:nvPicPr>
          <p:cNvPr id="140" name="Google Shape;140;p22"/>
          <p:cNvPicPr preferRelativeResize="0"/>
          <p:nvPr/>
        </p:nvPicPr>
        <p:blipFill>
          <a:blip r:embed="rId6">
            <a:alphaModFix/>
          </a:blip>
          <a:stretch>
            <a:fillRect/>
          </a:stretch>
        </p:blipFill>
        <p:spPr>
          <a:xfrm>
            <a:off x="4314125" y="3336375"/>
            <a:ext cx="1190625" cy="247650"/>
          </a:xfrm>
          <a:prstGeom prst="rect">
            <a:avLst/>
          </a:prstGeom>
          <a:noFill/>
          <a:ln>
            <a:noFill/>
          </a:ln>
        </p:spPr>
      </p:pic>
      <p:pic>
        <p:nvPicPr>
          <p:cNvPr id="141" name="Google Shape;141;p22"/>
          <p:cNvPicPr preferRelativeResize="0"/>
          <p:nvPr/>
        </p:nvPicPr>
        <p:blipFill>
          <a:blip r:embed="rId7">
            <a:alphaModFix/>
          </a:blip>
          <a:stretch>
            <a:fillRect/>
          </a:stretch>
        </p:blipFill>
        <p:spPr>
          <a:xfrm>
            <a:off x="6338500" y="4274800"/>
            <a:ext cx="1315925" cy="24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問題2-3</a:t>
            </a:r>
            <a:endParaRPr b="1" sz="2700">
              <a:solidFill>
                <a:srgbClr val="FFFFFF"/>
              </a:solidFill>
            </a:endParaRPr>
          </a:p>
        </p:txBody>
      </p:sp>
      <p:sp>
        <p:nvSpPr>
          <p:cNvPr id="147" name="Google Shape;147;p2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太郎君と花子さんは80点以上で合格の数学のテストを受験しました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2人とも合格したら「2人とも合格！」と出力してください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どちらか1人だけが合格したら「次は2人で合格しよう」と出力してください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どちらも合格出来なかったら「2人とも頑張ろう…」と出力してください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ただしプログラムの1行目と2行目は必ず　　　　　　　　　　　　としてください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10分考えてもわからなければ次のページの答えを見てください(ヒントはありません)</a:t>
            </a:r>
            <a:endParaRPr sz="1800">
              <a:solidFill>
                <a:schemeClr val="dk1"/>
              </a:solidFill>
            </a:endParaRPr>
          </a:p>
        </p:txBody>
      </p:sp>
      <p:pic>
        <p:nvPicPr>
          <p:cNvPr id="148" name="Google Shape;148;p23"/>
          <p:cNvPicPr preferRelativeResize="0"/>
          <p:nvPr/>
        </p:nvPicPr>
        <p:blipFill>
          <a:blip r:embed="rId3">
            <a:alphaModFix/>
          </a:blip>
          <a:stretch>
            <a:fillRect/>
          </a:stretch>
        </p:blipFill>
        <p:spPr>
          <a:xfrm>
            <a:off x="4374925" y="2243825"/>
            <a:ext cx="2533650" cy="51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2" name="Shape 152"/>
        <p:cNvGrpSpPr/>
        <p:nvPr/>
      </p:nvGrpSpPr>
      <p:grpSpPr>
        <a:xfrm>
          <a:off x="0" y="0"/>
          <a:ext cx="0" cy="0"/>
          <a:chOff x="0" y="0"/>
          <a:chExt cx="0" cy="0"/>
        </a:xfrm>
      </p:grpSpPr>
      <p:sp>
        <p:nvSpPr>
          <p:cNvPr id="153" name="Google Shape;153;p2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2-3-1</a:t>
            </a:r>
            <a:endParaRPr b="1" sz="2700">
              <a:solidFill>
                <a:srgbClr val="FFFFFF"/>
              </a:solidFill>
            </a:endParaRPr>
          </a:p>
        </p:txBody>
      </p:sp>
      <p:sp>
        <p:nvSpPr>
          <p:cNvPr id="154" name="Google Shape;154;p24"/>
          <p:cNvSpPr txBox="1"/>
          <p:nvPr/>
        </p:nvSpPr>
        <p:spPr>
          <a:xfrm>
            <a:off x="60275" y="703175"/>
            <a:ext cx="90012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太郎君も花子さんもどちらも合格したか？というのを知りたいときは、if文を2重に重ねる必要があります→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太郎さんに合格したか聞いた後、花子さんにも合格したかを聞く感じですね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次はどちらか1人が合格した場合を考えます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まずは太郎君が合格し、花子さんが不合格だった場合</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花子さんが合格し、太郎君が不合格だった場合</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最後に太郎さんも花子さんも不合格だった場合</a:t>
            </a:r>
            <a:endParaRPr sz="1800">
              <a:solidFill>
                <a:schemeClr val="dk1"/>
              </a:solidFill>
            </a:endParaRPr>
          </a:p>
        </p:txBody>
      </p:sp>
      <p:pic>
        <p:nvPicPr>
          <p:cNvPr id="155" name="Google Shape;155;p24"/>
          <p:cNvPicPr preferRelativeResize="0"/>
          <p:nvPr/>
        </p:nvPicPr>
        <p:blipFill>
          <a:blip r:embed="rId3">
            <a:alphaModFix/>
          </a:blip>
          <a:stretch>
            <a:fillRect/>
          </a:stretch>
        </p:blipFill>
        <p:spPr>
          <a:xfrm>
            <a:off x="2472175" y="1064725"/>
            <a:ext cx="2743527" cy="622800"/>
          </a:xfrm>
          <a:prstGeom prst="rect">
            <a:avLst/>
          </a:prstGeom>
          <a:noFill/>
          <a:ln>
            <a:noFill/>
          </a:ln>
        </p:spPr>
      </p:pic>
      <p:pic>
        <p:nvPicPr>
          <p:cNvPr id="156" name="Google Shape;156;p24"/>
          <p:cNvPicPr preferRelativeResize="0"/>
          <p:nvPr/>
        </p:nvPicPr>
        <p:blipFill>
          <a:blip r:embed="rId4">
            <a:alphaModFix/>
          </a:blip>
          <a:stretch>
            <a:fillRect/>
          </a:stretch>
        </p:blipFill>
        <p:spPr>
          <a:xfrm>
            <a:off x="5712925" y="2571750"/>
            <a:ext cx="2911150" cy="663200"/>
          </a:xfrm>
          <a:prstGeom prst="rect">
            <a:avLst/>
          </a:prstGeom>
          <a:noFill/>
          <a:ln>
            <a:noFill/>
          </a:ln>
        </p:spPr>
      </p:pic>
      <p:pic>
        <p:nvPicPr>
          <p:cNvPr id="157" name="Google Shape;157;p24"/>
          <p:cNvPicPr preferRelativeResize="0"/>
          <p:nvPr/>
        </p:nvPicPr>
        <p:blipFill>
          <a:blip r:embed="rId5">
            <a:alphaModFix/>
          </a:blip>
          <a:stretch>
            <a:fillRect/>
          </a:stretch>
        </p:blipFill>
        <p:spPr>
          <a:xfrm>
            <a:off x="5712925" y="3310325"/>
            <a:ext cx="2911150" cy="616990"/>
          </a:xfrm>
          <a:prstGeom prst="rect">
            <a:avLst/>
          </a:prstGeom>
          <a:noFill/>
          <a:ln>
            <a:noFill/>
          </a:ln>
        </p:spPr>
      </p:pic>
      <p:pic>
        <p:nvPicPr>
          <p:cNvPr id="158" name="Google Shape;158;p24"/>
          <p:cNvPicPr preferRelativeResize="0"/>
          <p:nvPr/>
        </p:nvPicPr>
        <p:blipFill>
          <a:blip r:embed="rId6">
            <a:alphaModFix/>
          </a:blip>
          <a:stretch>
            <a:fillRect/>
          </a:stretch>
        </p:blipFill>
        <p:spPr>
          <a:xfrm>
            <a:off x="5021024" y="4208074"/>
            <a:ext cx="2911150" cy="702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2" name="Shape 162"/>
        <p:cNvGrpSpPr/>
        <p:nvPr/>
      </p:nvGrpSpPr>
      <p:grpSpPr>
        <a:xfrm>
          <a:off x="0" y="0"/>
          <a:ext cx="0" cy="0"/>
          <a:chOff x="0" y="0"/>
          <a:chExt cx="0" cy="0"/>
        </a:xfrm>
      </p:grpSpPr>
      <p:sp>
        <p:nvSpPr>
          <p:cNvPr id="163" name="Google Shape;163;p2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解答2-3-2</a:t>
            </a:r>
            <a:endParaRPr b="1" sz="2700">
              <a:solidFill>
                <a:srgbClr val="FFFFFF"/>
              </a:solidFill>
            </a:endParaRPr>
          </a:p>
        </p:txBody>
      </p:sp>
      <p:sp>
        <p:nvSpPr>
          <p:cNvPr id="164" name="Google Shape;164;p25"/>
          <p:cNvSpPr txBox="1"/>
          <p:nvPr/>
        </p:nvSpPr>
        <p:spPr>
          <a:xfrm>
            <a:off x="60275" y="703175"/>
            <a:ext cx="90012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これを全てまとめると→のようになります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elif文とかelse文とかは使わないの？と思うかもしれま</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せんが、</a:t>
            </a:r>
            <a:r>
              <a:rPr b="1" lang="ja" sz="1800">
                <a:solidFill>
                  <a:srgbClr val="3094A3"/>
                </a:solidFill>
              </a:rPr>
              <a:t>if文を2重にしている場合elif文やelse文は少し</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使いづらいです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ちなみにこの問題には別解があります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しかも</a:t>
            </a:r>
            <a:r>
              <a:rPr b="1" lang="ja" sz="1800">
                <a:solidFill>
                  <a:srgbClr val="3094A3"/>
                </a:solidFill>
              </a:rPr>
              <a:t>実は別解の方が重要</a:t>
            </a:r>
            <a:r>
              <a:rPr lang="ja" sz="1800">
                <a:solidFill>
                  <a:schemeClr val="dk1"/>
                </a:solidFill>
              </a:rPr>
              <a:t>だったりします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a:t>
            </a:r>
            <a:r>
              <a:rPr b="1" lang="ja" sz="1800">
                <a:solidFill>
                  <a:srgbClr val="3094A3"/>
                </a:solidFill>
              </a:rPr>
              <a:t>次のページの別解も絶対見ろよ！</a:t>
            </a:r>
            <a:endParaRPr b="1" sz="1800">
              <a:solidFill>
                <a:srgbClr val="3094A3"/>
              </a:solidFill>
            </a:endParaRPr>
          </a:p>
        </p:txBody>
      </p:sp>
      <p:pic>
        <p:nvPicPr>
          <p:cNvPr id="165" name="Google Shape;165;p25"/>
          <p:cNvPicPr preferRelativeResize="0"/>
          <p:nvPr/>
        </p:nvPicPr>
        <p:blipFill>
          <a:blip r:embed="rId3">
            <a:alphaModFix/>
          </a:blip>
          <a:stretch>
            <a:fillRect/>
          </a:stretch>
        </p:blipFill>
        <p:spPr>
          <a:xfrm>
            <a:off x="5956100" y="622800"/>
            <a:ext cx="3188200" cy="275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2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別解</a:t>
            </a:r>
            <a:r>
              <a:rPr b="1" lang="ja" sz="2700">
                <a:solidFill>
                  <a:srgbClr val="FFFFFF"/>
                </a:solidFill>
              </a:rPr>
              <a:t>2-3-1</a:t>
            </a:r>
            <a:endParaRPr b="1" sz="2700">
              <a:solidFill>
                <a:srgbClr val="FFFFFF"/>
              </a:solidFill>
            </a:endParaRPr>
          </a:p>
        </p:txBody>
      </p:sp>
      <p:sp>
        <p:nvSpPr>
          <p:cNvPr id="171" name="Google Shape;171;p26"/>
          <p:cNvSpPr txBox="1"/>
          <p:nvPr/>
        </p:nvSpPr>
        <p:spPr>
          <a:xfrm>
            <a:off x="60275" y="703175"/>
            <a:ext cx="90012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「太郎さんも花子さんも合格した場合」「</a:t>
            </a:r>
            <a:r>
              <a:rPr b="1" lang="ja" sz="1800">
                <a:solidFill>
                  <a:srgbClr val="3094A3"/>
                </a:solidFill>
              </a:rPr>
              <a:t>どちらか1人だけが合格した場合</a:t>
            </a:r>
            <a:r>
              <a:rPr b="1" lang="ja" sz="1800">
                <a:solidFill>
                  <a:srgbClr val="3094A3"/>
                </a:solidFill>
              </a:rPr>
              <a:t>」</a:t>
            </a:r>
            <a:r>
              <a:rPr lang="ja" sz="1800">
                <a:solidFill>
                  <a:srgbClr val="1E1E1E"/>
                </a:solidFill>
              </a:rPr>
              <a:t>というのは、実はif文を2重に重ねなくても書くことができます</a:t>
            </a:r>
            <a:endParaRPr sz="1800">
              <a:solidFill>
                <a:srgbClr val="1E1E1E"/>
              </a:solidFill>
            </a:endParaRPr>
          </a:p>
          <a:p>
            <a:pPr indent="0" lvl="0" marL="0" rtl="0" algn="l">
              <a:lnSpc>
                <a:spcPct val="115000"/>
              </a:lnSpc>
              <a:spcBef>
                <a:spcPts val="0"/>
              </a:spcBef>
              <a:spcAft>
                <a:spcPts val="0"/>
              </a:spcAft>
              <a:buClr>
                <a:schemeClr val="dk1"/>
              </a:buClr>
              <a:buSzPts val="1100"/>
              <a:buFont typeface="Arial"/>
              <a:buNone/>
            </a:pPr>
            <a:r>
              <a:rPr lang="ja" sz="1800">
                <a:solidFill>
                  <a:srgbClr val="1E1E1E"/>
                </a:solidFill>
              </a:rPr>
              <a:t>それには</a:t>
            </a:r>
            <a:r>
              <a:rPr b="1" lang="ja" sz="1800">
                <a:solidFill>
                  <a:srgbClr val="9B7B10"/>
                </a:solidFill>
              </a:rPr>
              <a:t>and演算子</a:t>
            </a:r>
            <a:r>
              <a:rPr lang="ja" sz="1800">
                <a:solidFill>
                  <a:srgbClr val="1E1E1E"/>
                </a:solidFill>
              </a:rPr>
              <a:t>、</a:t>
            </a:r>
            <a:r>
              <a:rPr b="1" lang="ja" sz="1800">
                <a:solidFill>
                  <a:srgbClr val="9B7B10"/>
                </a:solidFill>
              </a:rPr>
              <a:t>or演算子</a:t>
            </a:r>
            <a:r>
              <a:rPr lang="ja" sz="1800">
                <a:solidFill>
                  <a:schemeClr val="dk1"/>
                </a:solidFill>
              </a:rPr>
              <a:t>というのを使います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　　　　　　　　　　　　　　　　　　とすると、</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「“太郎君が80点以上 and 花子さんが80点以上“の場合」</a:t>
            </a:r>
            <a:r>
              <a:rPr lang="ja" sz="1800">
                <a:solidFill>
                  <a:schemeClr val="dk1"/>
                </a:solidFill>
              </a:rPr>
              <a:t>という意味になるので1つのif文にまとめられます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また、　　　　　　　　　　　　　　　　　　とすると、</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「”太郎君が80点以上 or 花子さんが80点以上”どちらかの場合」</a:t>
            </a:r>
            <a:r>
              <a:rPr lang="ja" sz="1800">
                <a:solidFill>
                  <a:schemeClr val="dk1"/>
                </a:solidFill>
              </a:rPr>
              <a:t>という意味になるのでこれも 1つのif文にまとめられます</a:t>
            </a:r>
            <a:endParaRPr sz="1800">
              <a:solidFill>
                <a:schemeClr val="dk1"/>
              </a:solidFill>
            </a:endParaRPr>
          </a:p>
        </p:txBody>
      </p:sp>
      <p:pic>
        <p:nvPicPr>
          <p:cNvPr id="172" name="Google Shape;172;p26"/>
          <p:cNvPicPr preferRelativeResize="0"/>
          <p:nvPr/>
        </p:nvPicPr>
        <p:blipFill>
          <a:blip r:embed="rId3">
            <a:alphaModFix/>
          </a:blip>
          <a:stretch>
            <a:fillRect/>
          </a:stretch>
        </p:blipFill>
        <p:spPr>
          <a:xfrm>
            <a:off x="899600" y="1734400"/>
            <a:ext cx="3971925" cy="495300"/>
          </a:xfrm>
          <a:prstGeom prst="rect">
            <a:avLst/>
          </a:prstGeom>
          <a:noFill/>
          <a:ln>
            <a:noFill/>
          </a:ln>
        </p:spPr>
      </p:pic>
      <p:pic>
        <p:nvPicPr>
          <p:cNvPr id="173" name="Google Shape;173;p26"/>
          <p:cNvPicPr preferRelativeResize="0"/>
          <p:nvPr/>
        </p:nvPicPr>
        <p:blipFill>
          <a:blip r:embed="rId4">
            <a:alphaModFix/>
          </a:blip>
          <a:stretch>
            <a:fillRect/>
          </a:stretch>
        </p:blipFill>
        <p:spPr>
          <a:xfrm>
            <a:off x="795350" y="3266300"/>
            <a:ext cx="4038600" cy="44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別解2-3-2</a:t>
            </a:r>
            <a:endParaRPr b="1" sz="2700">
              <a:solidFill>
                <a:srgbClr val="FFFFFF"/>
              </a:solidFill>
            </a:endParaRPr>
          </a:p>
        </p:txBody>
      </p:sp>
      <p:sp>
        <p:nvSpPr>
          <p:cNvPr id="179" name="Google Shape;179;p27"/>
          <p:cNvSpPr txBox="1"/>
          <p:nvPr/>
        </p:nvSpPr>
        <p:spPr>
          <a:xfrm>
            <a:off x="60275" y="703175"/>
            <a:ext cx="90012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ということでこれをまとめたのが→です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今回はif文を重ねて使っていないのでelif文や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else文を使うことができます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他にもnot演算子というのもあります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これは</a:t>
            </a:r>
            <a:r>
              <a:rPr b="1" lang="ja" sz="1800">
                <a:solidFill>
                  <a:srgbClr val="3094A3"/>
                </a:solidFill>
              </a:rPr>
              <a:t>「○○ではない場合」</a:t>
            </a:r>
            <a:r>
              <a:rPr lang="ja" sz="1800">
                <a:solidFill>
                  <a:schemeClr val="dk1"/>
                </a:solidFill>
              </a:rPr>
              <a:t>という条件を作りたい場合に使います</a:t>
            </a:r>
            <a:endParaRPr sz="1800">
              <a:solidFill>
                <a:schemeClr val="dk1"/>
              </a:solidFill>
            </a:endParaRPr>
          </a:p>
        </p:txBody>
      </p:sp>
      <p:pic>
        <p:nvPicPr>
          <p:cNvPr id="180" name="Google Shape;180;p27"/>
          <p:cNvPicPr preferRelativeResize="0"/>
          <p:nvPr/>
        </p:nvPicPr>
        <p:blipFill>
          <a:blip r:embed="rId3">
            <a:alphaModFix/>
          </a:blip>
          <a:stretch>
            <a:fillRect/>
          </a:stretch>
        </p:blipFill>
        <p:spPr>
          <a:xfrm>
            <a:off x="5105700" y="622800"/>
            <a:ext cx="4038600" cy="138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4" name="Shape 184"/>
        <p:cNvGrpSpPr/>
        <p:nvPr/>
      </p:nvGrpSpPr>
      <p:grpSpPr>
        <a:xfrm>
          <a:off x="0" y="0"/>
          <a:ext cx="0" cy="0"/>
          <a:chOff x="0" y="0"/>
          <a:chExt cx="0" cy="0"/>
        </a:xfrm>
      </p:grpSpPr>
      <p:sp>
        <p:nvSpPr>
          <p:cNvPr id="185" name="Google Shape;185;p2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リスト</a:t>
            </a:r>
            <a:endParaRPr b="1" sz="2700">
              <a:solidFill>
                <a:srgbClr val="FFFFFF"/>
              </a:solidFill>
            </a:endParaRPr>
          </a:p>
        </p:txBody>
      </p:sp>
      <p:sp>
        <p:nvSpPr>
          <p:cNvPr id="186" name="Google Shape;186;p2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リスト</a:t>
            </a:r>
            <a:r>
              <a:rPr lang="ja" sz="1800">
                <a:solidFill>
                  <a:schemeClr val="dk1"/>
                </a:solidFill>
              </a:rPr>
              <a:t>というのは変数がたくさん集まったものだと思ってください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例えば5人クラスで全員の数学の点数を変数にしたい場合変数を5つ作るのは大変ですが、リストを使うと　　　　　　　　　　　　　のように書けます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このときmath_testは「5つの要素を持ったリスト」ということができます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リストの</a:t>
            </a:r>
            <a:r>
              <a:rPr lang="ja" sz="1800">
                <a:solidFill>
                  <a:schemeClr val="dk1"/>
                </a:solidFill>
              </a:rPr>
              <a:t>要素は</a:t>
            </a:r>
            <a:r>
              <a:rPr lang="ja" sz="1800">
                <a:solidFill>
                  <a:schemeClr val="dk1"/>
                </a:solidFill>
              </a:rPr>
              <a:t>それぞれ</a:t>
            </a:r>
            <a:r>
              <a:rPr b="1" lang="ja" sz="1800">
                <a:solidFill>
                  <a:srgbClr val="9B7B10"/>
                </a:solidFill>
              </a:rPr>
              <a:t>インデックス</a:t>
            </a:r>
            <a:r>
              <a:rPr lang="ja" sz="1800">
                <a:solidFill>
                  <a:schemeClr val="dk1"/>
                </a:solidFill>
              </a:rPr>
              <a:t>という</a:t>
            </a:r>
            <a:r>
              <a:rPr b="1" lang="ja" sz="1800">
                <a:solidFill>
                  <a:srgbClr val="3094A3"/>
                </a:solidFill>
              </a:rPr>
              <a:t>0から始まる(！)</a:t>
            </a:r>
            <a:r>
              <a:rPr lang="ja" sz="1800">
                <a:solidFill>
                  <a:schemeClr val="dk1"/>
                </a:solidFill>
              </a:rPr>
              <a:t>番号が振られています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　　　　　　　　とすると63が出力され、　　　　　　　 とすると48が出力されます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次のページではリストを使う上で必要不可欠な</a:t>
            </a:r>
            <a:r>
              <a:rPr b="1" lang="ja" sz="1800">
                <a:solidFill>
                  <a:srgbClr val="9B7B10"/>
                </a:solidFill>
              </a:rPr>
              <a:t>for文</a:t>
            </a:r>
            <a:r>
              <a:rPr lang="ja" sz="1800">
                <a:solidFill>
                  <a:schemeClr val="dk1"/>
                </a:solidFill>
              </a:rPr>
              <a:t>を説明します</a:t>
            </a:r>
            <a:endParaRPr sz="1800">
              <a:solidFill>
                <a:schemeClr val="dk1"/>
              </a:solidFill>
            </a:endParaRPr>
          </a:p>
        </p:txBody>
      </p:sp>
      <p:pic>
        <p:nvPicPr>
          <p:cNvPr id="187" name="Google Shape;187;p28"/>
          <p:cNvPicPr preferRelativeResize="0"/>
          <p:nvPr/>
        </p:nvPicPr>
        <p:blipFill>
          <a:blip r:embed="rId3">
            <a:alphaModFix/>
          </a:blip>
          <a:stretch>
            <a:fillRect/>
          </a:stretch>
        </p:blipFill>
        <p:spPr>
          <a:xfrm>
            <a:off x="2254975" y="1737250"/>
            <a:ext cx="2867025" cy="276225"/>
          </a:xfrm>
          <a:prstGeom prst="rect">
            <a:avLst/>
          </a:prstGeom>
          <a:noFill/>
          <a:ln>
            <a:noFill/>
          </a:ln>
        </p:spPr>
      </p:pic>
      <p:pic>
        <p:nvPicPr>
          <p:cNvPr id="188" name="Google Shape;188;p28"/>
          <p:cNvPicPr preferRelativeResize="0"/>
          <p:nvPr/>
        </p:nvPicPr>
        <p:blipFill>
          <a:blip r:embed="rId4">
            <a:alphaModFix/>
          </a:blip>
          <a:stretch>
            <a:fillRect/>
          </a:stretch>
        </p:blipFill>
        <p:spPr>
          <a:xfrm>
            <a:off x="856150" y="3026475"/>
            <a:ext cx="1714500" cy="238125"/>
          </a:xfrm>
          <a:prstGeom prst="rect">
            <a:avLst/>
          </a:prstGeom>
          <a:noFill/>
          <a:ln>
            <a:noFill/>
          </a:ln>
        </p:spPr>
      </p:pic>
      <p:pic>
        <p:nvPicPr>
          <p:cNvPr id="189" name="Google Shape;189;p28"/>
          <p:cNvPicPr preferRelativeResize="0"/>
          <p:nvPr/>
        </p:nvPicPr>
        <p:blipFill>
          <a:blip r:embed="rId5">
            <a:alphaModFix/>
          </a:blip>
          <a:stretch>
            <a:fillRect/>
          </a:stretch>
        </p:blipFill>
        <p:spPr>
          <a:xfrm>
            <a:off x="5122000" y="3036000"/>
            <a:ext cx="1714500" cy="219075"/>
          </a:xfrm>
          <a:prstGeom prst="rect">
            <a:avLst/>
          </a:prstGeom>
          <a:noFill/>
          <a:ln>
            <a:noFill/>
          </a:ln>
        </p:spPr>
      </p:pic>
      <p:pic>
        <p:nvPicPr>
          <p:cNvPr id="190" name="Google Shape;190;p28"/>
          <p:cNvPicPr preferRelativeResize="0"/>
          <p:nvPr/>
        </p:nvPicPr>
        <p:blipFill rotWithShape="1">
          <a:blip r:embed="rId3">
            <a:alphaModFix/>
          </a:blip>
          <a:srcRect b="0" l="37292" r="0" t="0"/>
          <a:stretch/>
        </p:blipFill>
        <p:spPr>
          <a:xfrm>
            <a:off x="60275" y="3713975"/>
            <a:ext cx="1797825" cy="276225"/>
          </a:xfrm>
          <a:prstGeom prst="rect">
            <a:avLst/>
          </a:prstGeom>
          <a:noFill/>
          <a:ln>
            <a:noFill/>
          </a:ln>
        </p:spPr>
      </p:pic>
      <p:sp>
        <p:nvSpPr>
          <p:cNvPr id="191" name="Google Shape;191;p28"/>
          <p:cNvSpPr txBox="1"/>
          <p:nvPr/>
        </p:nvSpPr>
        <p:spPr>
          <a:xfrm>
            <a:off x="112382" y="3907300"/>
            <a:ext cx="273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solidFill>
                  <a:srgbClr val="3094A3"/>
                </a:solidFill>
              </a:rPr>
              <a:t>０　  １　   ２　   ３　  ４　　インデックス</a:t>
            </a:r>
            <a:endParaRPr b="1" sz="1000">
              <a:solidFill>
                <a:srgbClr val="3094A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5" name="Shape 195"/>
        <p:cNvGrpSpPr/>
        <p:nvPr/>
      </p:nvGrpSpPr>
      <p:grpSpPr>
        <a:xfrm>
          <a:off x="0" y="0"/>
          <a:ext cx="0" cy="0"/>
          <a:chOff x="0" y="0"/>
          <a:chExt cx="0" cy="0"/>
        </a:xfrm>
      </p:grpSpPr>
      <p:sp>
        <p:nvSpPr>
          <p:cNvPr id="196" name="Google Shape;196;p2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for文</a:t>
            </a:r>
            <a:endParaRPr b="1" sz="2700">
              <a:solidFill>
                <a:srgbClr val="FFFFFF"/>
              </a:solidFill>
            </a:endParaRPr>
          </a:p>
        </p:txBody>
      </p:sp>
      <p:sp>
        <p:nvSpPr>
          <p:cNvPr id="197" name="Google Shape;197;p29"/>
          <p:cNvSpPr txBox="1"/>
          <p:nvPr/>
        </p:nvSpPr>
        <p:spPr>
          <a:xfrm>
            <a:off x="60275" y="703175"/>
            <a:ext cx="90012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for文(for</a:t>
            </a:r>
            <a:r>
              <a:rPr b="1" lang="ja" sz="1800">
                <a:solidFill>
                  <a:srgbClr val="9B7B10"/>
                </a:solidFill>
              </a:rPr>
              <a:t>ループ</a:t>
            </a:r>
            <a:r>
              <a:rPr b="1" lang="ja" sz="1800">
                <a:solidFill>
                  <a:srgbClr val="9B7B10"/>
                </a:solidFill>
              </a:rPr>
              <a:t>)</a:t>
            </a:r>
            <a:r>
              <a:rPr lang="ja" sz="1800">
                <a:solidFill>
                  <a:schemeClr val="dk1"/>
                </a:solidFill>
              </a:rPr>
              <a:t>を</a:t>
            </a:r>
            <a:r>
              <a:rPr lang="ja" sz="1800">
                <a:solidFill>
                  <a:schemeClr val="dk1"/>
                </a:solidFill>
              </a:rPr>
              <a:t>使うとリストに入っている要素を一気に処理することができます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for文は　　　　　　　 のように書きます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 というのはただの変数の名前ですが、forループの時は大体iという名前を使います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実際の動きを例で見てみます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　　　　　　　　　　　　　のようにすると、math_testの要素が一つ一つ取り</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出されて i の中に入ります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そのたびにfor文の中に書かれているprint(i)が実行されるので、結果的にprint(i)が5回実行されて　　　のように出力されます</a:t>
            </a:r>
            <a:endParaRPr sz="1800">
              <a:solidFill>
                <a:schemeClr val="dk1"/>
              </a:solidFill>
            </a:endParaRPr>
          </a:p>
        </p:txBody>
      </p:sp>
      <p:pic>
        <p:nvPicPr>
          <p:cNvPr id="198" name="Google Shape;198;p29"/>
          <p:cNvPicPr preferRelativeResize="0"/>
          <p:nvPr/>
        </p:nvPicPr>
        <p:blipFill>
          <a:blip r:embed="rId3">
            <a:alphaModFix/>
          </a:blip>
          <a:stretch>
            <a:fillRect/>
          </a:stretch>
        </p:blipFill>
        <p:spPr>
          <a:xfrm>
            <a:off x="903050" y="1123225"/>
            <a:ext cx="1619250" cy="247650"/>
          </a:xfrm>
          <a:prstGeom prst="rect">
            <a:avLst/>
          </a:prstGeom>
          <a:noFill/>
          <a:ln>
            <a:noFill/>
          </a:ln>
        </p:spPr>
      </p:pic>
      <p:pic>
        <p:nvPicPr>
          <p:cNvPr id="199" name="Google Shape;199;p29"/>
          <p:cNvPicPr preferRelativeResize="0"/>
          <p:nvPr/>
        </p:nvPicPr>
        <p:blipFill>
          <a:blip r:embed="rId4">
            <a:alphaModFix/>
          </a:blip>
          <a:stretch>
            <a:fillRect/>
          </a:stretch>
        </p:blipFill>
        <p:spPr>
          <a:xfrm>
            <a:off x="903050" y="2248100"/>
            <a:ext cx="2867700" cy="714525"/>
          </a:xfrm>
          <a:prstGeom prst="rect">
            <a:avLst/>
          </a:prstGeom>
          <a:noFill/>
          <a:ln>
            <a:noFill/>
          </a:ln>
        </p:spPr>
      </p:pic>
      <p:pic>
        <p:nvPicPr>
          <p:cNvPr id="200" name="Google Shape;200;p29"/>
          <p:cNvPicPr preferRelativeResize="0"/>
          <p:nvPr/>
        </p:nvPicPr>
        <p:blipFill>
          <a:blip r:embed="rId5">
            <a:alphaModFix/>
          </a:blip>
          <a:stretch>
            <a:fillRect/>
          </a:stretch>
        </p:blipFill>
        <p:spPr>
          <a:xfrm>
            <a:off x="1177625" y="3592725"/>
            <a:ext cx="457200" cy="111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4" name="Shape 204"/>
        <p:cNvGrpSpPr/>
        <p:nvPr/>
      </p:nvGrpSpPr>
      <p:grpSpPr>
        <a:xfrm>
          <a:off x="0" y="0"/>
          <a:ext cx="0" cy="0"/>
          <a:chOff x="0" y="0"/>
          <a:chExt cx="0" cy="0"/>
        </a:xfrm>
      </p:grpSpPr>
      <p:sp>
        <p:nvSpPr>
          <p:cNvPr id="205" name="Google Shape;205;p3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問題2-4</a:t>
            </a:r>
            <a:endParaRPr b="1" sz="2700">
              <a:solidFill>
                <a:srgbClr val="FFFFFF"/>
              </a:solidFill>
            </a:endParaRPr>
          </a:p>
        </p:txBody>
      </p:sp>
      <p:sp>
        <p:nvSpPr>
          <p:cNvPr id="206" name="Google Shape;206;p3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に関して、このテストの合格点が70点の時、5人がそれぞれ合格したか不合格だったかをforループを使って出力してください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この場合　　　　 と出力されれば正解ですね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10分考えてもわからなければ次のページの</a:t>
            </a:r>
            <a:r>
              <a:rPr lang="ja" sz="1800">
                <a:solidFill>
                  <a:schemeClr val="dk1"/>
                </a:solidFill>
              </a:rPr>
              <a:t>解答</a:t>
            </a:r>
            <a:r>
              <a:rPr lang="ja" sz="1800">
                <a:solidFill>
                  <a:schemeClr val="dk1"/>
                </a:solidFill>
              </a:rPr>
              <a:t>を見てください(</a:t>
            </a:r>
            <a:r>
              <a:rPr lang="ja" sz="1800">
                <a:solidFill>
                  <a:schemeClr val="dk1"/>
                </a:solidFill>
              </a:rPr>
              <a:t>ヒントはありません</a:t>
            </a:r>
            <a:r>
              <a:rPr lang="ja" sz="1800">
                <a:solidFill>
                  <a:schemeClr val="dk1"/>
                </a:solidFill>
              </a:rPr>
              <a:t>)</a:t>
            </a:r>
            <a:endParaRPr sz="1800">
              <a:solidFill>
                <a:schemeClr val="dk1"/>
              </a:solidFill>
            </a:endParaRPr>
          </a:p>
        </p:txBody>
      </p:sp>
      <p:pic>
        <p:nvPicPr>
          <p:cNvPr id="207" name="Google Shape;207;p30"/>
          <p:cNvPicPr preferRelativeResize="0"/>
          <p:nvPr/>
        </p:nvPicPr>
        <p:blipFill>
          <a:blip r:embed="rId3">
            <a:alphaModFix/>
          </a:blip>
          <a:stretch>
            <a:fillRect/>
          </a:stretch>
        </p:blipFill>
        <p:spPr>
          <a:xfrm>
            <a:off x="60275" y="810200"/>
            <a:ext cx="2876550" cy="247650"/>
          </a:xfrm>
          <a:prstGeom prst="rect">
            <a:avLst/>
          </a:prstGeom>
          <a:noFill/>
          <a:ln>
            <a:noFill/>
          </a:ln>
        </p:spPr>
      </p:pic>
      <p:pic>
        <p:nvPicPr>
          <p:cNvPr id="208" name="Google Shape;208;p30"/>
          <p:cNvPicPr preferRelativeResize="0"/>
          <p:nvPr/>
        </p:nvPicPr>
        <p:blipFill>
          <a:blip r:embed="rId4">
            <a:alphaModFix/>
          </a:blip>
          <a:stretch>
            <a:fillRect/>
          </a:stretch>
        </p:blipFill>
        <p:spPr>
          <a:xfrm>
            <a:off x="1116825" y="1558325"/>
            <a:ext cx="866775" cy="113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sp>
        <p:nvSpPr>
          <p:cNvPr id="213" name="Google Shape;213;p3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2-4</a:t>
            </a:r>
            <a:endParaRPr b="1" sz="2700">
              <a:solidFill>
                <a:srgbClr val="FFFFFF"/>
              </a:solidFill>
            </a:endParaRPr>
          </a:p>
        </p:txBody>
      </p:sp>
      <p:sp>
        <p:nvSpPr>
          <p:cNvPr id="214" name="Google Shape;214;p3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まずはforループの基本形を書きましょう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こうすると変数iの中に各生徒の点数が順番に入っていくので、それぞれが70点以上かをif文で判定すればよいです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よって　　　　　　　　　　　　　　が答えですね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この問題はforループの基本です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次の問題が重要な問題となります</a:t>
            </a:r>
            <a:endParaRPr sz="1800">
              <a:solidFill>
                <a:schemeClr val="dk1"/>
              </a:solidFill>
            </a:endParaRPr>
          </a:p>
        </p:txBody>
      </p:sp>
      <p:pic>
        <p:nvPicPr>
          <p:cNvPr id="215" name="Google Shape;215;p31"/>
          <p:cNvPicPr preferRelativeResize="0"/>
          <p:nvPr/>
        </p:nvPicPr>
        <p:blipFill>
          <a:blip r:embed="rId3">
            <a:alphaModFix/>
          </a:blip>
          <a:stretch>
            <a:fillRect/>
          </a:stretch>
        </p:blipFill>
        <p:spPr>
          <a:xfrm>
            <a:off x="4348875" y="810475"/>
            <a:ext cx="1733550" cy="219075"/>
          </a:xfrm>
          <a:prstGeom prst="rect">
            <a:avLst/>
          </a:prstGeom>
          <a:noFill/>
          <a:ln>
            <a:noFill/>
          </a:ln>
        </p:spPr>
      </p:pic>
      <p:pic>
        <p:nvPicPr>
          <p:cNvPr id="216" name="Google Shape;216;p31"/>
          <p:cNvPicPr preferRelativeResize="0"/>
          <p:nvPr/>
        </p:nvPicPr>
        <p:blipFill>
          <a:blip r:embed="rId4">
            <a:alphaModFix/>
          </a:blip>
          <a:stretch>
            <a:fillRect/>
          </a:stretch>
        </p:blipFill>
        <p:spPr>
          <a:xfrm>
            <a:off x="986475" y="1966100"/>
            <a:ext cx="2943225" cy="185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問題2-1</a:t>
            </a:r>
            <a:endParaRPr b="1" sz="2700">
              <a:solidFill>
                <a:srgbClr val="FFFFFF"/>
              </a:solidFill>
            </a:endParaRPr>
          </a:p>
        </p:txBody>
      </p:sp>
      <p:sp>
        <p:nvSpPr>
          <p:cNvPr id="61" name="Google Shape;61;p14"/>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今後色々なところで使うinput関数です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　　　　　　　とすると</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こんな</a:t>
            </a:r>
            <a:r>
              <a:rPr lang="ja" sz="1800">
                <a:solidFill>
                  <a:schemeClr val="dk1"/>
                </a:solidFill>
              </a:rPr>
              <a:t>かん</a:t>
            </a:r>
            <a:r>
              <a:rPr lang="ja" sz="1800">
                <a:solidFill>
                  <a:schemeClr val="dk1"/>
                </a:solidFill>
              </a:rPr>
              <a:t>じで</a:t>
            </a:r>
            <a:r>
              <a:rPr b="1" lang="ja" sz="1800">
                <a:solidFill>
                  <a:srgbClr val="3094A3"/>
                </a:solidFill>
              </a:rPr>
              <a:t>文字の入力欄が出てきます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ここに例えば　　　　　　　　　と入力すると</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stringには’abc’が代入されます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なので　　　　　　　　　のようにして　　　と入力すると　　　と出力されます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【問題】</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input関数を使い、入力した数字から100を引いた数字を出力してください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5分考えてもわからなければ次のページのヒントを見てください</a:t>
            </a:r>
            <a:endParaRPr sz="1800">
              <a:solidFill>
                <a:schemeClr val="dk1"/>
              </a:solidFill>
            </a:endParaRPr>
          </a:p>
        </p:txBody>
      </p:sp>
      <p:pic>
        <p:nvPicPr>
          <p:cNvPr id="62" name="Google Shape;62;p14"/>
          <p:cNvPicPr preferRelativeResize="0"/>
          <p:nvPr/>
        </p:nvPicPr>
        <p:blipFill>
          <a:blip r:embed="rId3">
            <a:alphaModFix/>
          </a:blip>
          <a:stretch>
            <a:fillRect/>
          </a:stretch>
        </p:blipFill>
        <p:spPr>
          <a:xfrm>
            <a:off x="908275" y="1445200"/>
            <a:ext cx="1476375" cy="238125"/>
          </a:xfrm>
          <a:prstGeom prst="rect">
            <a:avLst/>
          </a:prstGeom>
          <a:noFill/>
          <a:ln>
            <a:noFill/>
          </a:ln>
        </p:spPr>
      </p:pic>
      <p:pic>
        <p:nvPicPr>
          <p:cNvPr id="63" name="Google Shape;63;p14"/>
          <p:cNvPicPr preferRelativeResize="0"/>
          <p:nvPr/>
        </p:nvPicPr>
        <p:blipFill>
          <a:blip r:embed="rId4">
            <a:alphaModFix/>
          </a:blip>
          <a:stretch>
            <a:fillRect/>
          </a:stretch>
        </p:blipFill>
        <p:spPr>
          <a:xfrm>
            <a:off x="112425" y="1683325"/>
            <a:ext cx="2042300" cy="346450"/>
          </a:xfrm>
          <a:prstGeom prst="rect">
            <a:avLst/>
          </a:prstGeom>
          <a:noFill/>
          <a:ln>
            <a:noFill/>
          </a:ln>
        </p:spPr>
      </p:pic>
      <p:pic>
        <p:nvPicPr>
          <p:cNvPr id="64" name="Google Shape;64;p14"/>
          <p:cNvPicPr preferRelativeResize="0"/>
          <p:nvPr/>
        </p:nvPicPr>
        <p:blipFill>
          <a:blip r:embed="rId5">
            <a:alphaModFix/>
          </a:blip>
          <a:stretch>
            <a:fillRect/>
          </a:stretch>
        </p:blipFill>
        <p:spPr>
          <a:xfrm>
            <a:off x="1612050" y="2029775"/>
            <a:ext cx="1898050" cy="294675"/>
          </a:xfrm>
          <a:prstGeom prst="rect">
            <a:avLst/>
          </a:prstGeom>
          <a:noFill/>
          <a:ln>
            <a:noFill/>
          </a:ln>
        </p:spPr>
      </p:pic>
      <p:pic>
        <p:nvPicPr>
          <p:cNvPr id="65" name="Google Shape;65;p14"/>
          <p:cNvPicPr preferRelativeResize="0"/>
          <p:nvPr/>
        </p:nvPicPr>
        <p:blipFill>
          <a:blip r:embed="rId6">
            <a:alphaModFix/>
          </a:blip>
          <a:stretch>
            <a:fillRect/>
          </a:stretch>
        </p:blipFill>
        <p:spPr>
          <a:xfrm>
            <a:off x="908275" y="2828050"/>
            <a:ext cx="1943100" cy="523875"/>
          </a:xfrm>
          <a:prstGeom prst="rect">
            <a:avLst/>
          </a:prstGeom>
          <a:noFill/>
          <a:ln>
            <a:noFill/>
          </a:ln>
        </p:spPr>
      </p:pic>
      <p:pic>
        <p:nvPicPr>
          <p:cNvPr id="66" name="Google Shape;66;p14"/>
          <p:cNvPicPr preferRelativeResize="0"/>
          <p:nvPr/>
        </p:nvPicPr>
        <p:blipFill rotWithShape="1">
          <a:blip r:embed="rId7">
            <a:alphaModFix/>
          </a:blip>
          <a:srcRect b="0" l="0" r="76483" t="0"/>
          <a:stretch/>
        </p:blipFill>
        <p:spPr>
          <a:xfrm>
            <a:off x="4357550" y="2970925"/>
            <a:ext cx="490550" cy="314325"/>
          </a:xfrm>
          <a:prstGeom prst="rect">
            <a:avLst/>
          </a:prstGeom>
          <a:noFill/>
          <a:ln>
            <a:noFill/>
          </a:ln>
        </p:spPr>
      </p:pic>
      <p:pic>
        <p:nvPicPr>
          <p:cNvPr id="67" name="Google Shape;67;p14"/>
          <p:cNvPicPr preferRelativeResize="0"/>
          <p:nvPr/>
        </p:nvPicPr>
        <p:blipFill>
          <a:blip r:embed="rId8">
            <a:alphaModFix/>
          </a:blip>
          <a:stretch>
            <a:fillRect/>
          </a:stretch>
        </p:blipFill>
        <p:spPr>
          <a:xfrm>
            <a:off x="6354275" y="3009025"/>
            <a:ext cx="619125" cy="23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0" name="Shape 220"/>
        <p:cNvGrpSpPr/>
        <p:nvPr/>
      </p:nvGrpSpPr>
      <p:grpSpPr>
        <a:xfrm>
          <a:off x="0" y="0"/>
          <a:ext cx="0" cy="0"/>
          <a:chOff x="0" y="0"/>
          <a:chExt cx="0" cy="0"/>
        </a:xfrm>
      </p:grpSpPr>
      <p:sp>
        <p:nvSpPr>
          <p:cNvPr id="221" name="Google Shape;221;p3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a:t>
            </a:r>
            <a:r>
              <a:rPr b="1" lang="ja" sz="2700">
                <a:solidFill>
                  <a:srgbClr val="FFFFFF"/>
                </a:solidFill>
              </a:rPr>
              <a:t>2-5</a:t>
            </a:r>
            <a:endParaRPr b="1" sz="2700">
              <a:solidFill>
                <a:srgbClr val="FFFFFF"/>
              </a:solidFill>
            </a:endParaRPr>
          </a:p>
        </p:txBody>
      </p:sp>
      <p:sp>
        <p:nvSpPr>
          <p:cNvPr id="222" name="Google Shape;222;p32"/>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1行目と2行目に　　　　　　　と書いてください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forループを使ってnからmまでの整数を全て出力してください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例えばnに3、mに6を入力した場合、　　　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5分考えてもわからない場合、次のページのヒントを見てください</a:t>
            </a:r>
            <a:endParaRPr sz="1800">
              <a:solidFill>
                <a:schemeClr val="dk1"/>
              </a:solidFill>
            </a:endParaRPr>
          </a:p>
        </p:txBody>
      </p:sp>
      <p:pic>
        <p:nvPicPr>
          <p:cNvPr id="223" name="Google Shape;223;p32"/>
          <p:cNvPicPr preferRelativeResize="0"/>
          <p:nvPr/>
        </p:nvPicPr>
        <p:blipFill>
          <a:blip r:embed="rId3">
            <a:alphaModFix/>
          </a:blip>
          <a:stretch>
            <a:fillRect/>
          </a:stretch>
        </p:blipFill>
        <p:spPr>
          <a:xfrm>
            <a:off x="1837950" y="703175"/>
            <a:ext cx="1495425" cy="476250"/>
          </a:xfrm>
          <a:prstGeom prst="rect">
            <a:avLst/>
          </a:prstGeom>
          <a:noFill/>
          <a:ln>
            <a:noFill/>
          </a:ln>
        </p:spPr>
      </p:pic>
      <p:pic>
        <p:nvPicPr>
          <p:cNvPr id="224" name="Google Shape;224;p32"/>
          <p:cNvPicPr preferRelativeResize="0"/>
          <p:nvPr/>
        </p:nvPicPr>
        <p:blipFill>
          <a:blip r:embed="rId4">
            <a:alphaModFix/>
          </a:blip>
          <a:stretch>
            <a:fillRect/>
          </a:stretch>
        </p:blipFill>
        <p:spPr>
          <a:xfrm>
            <a:off x="3905250" y="1829950"/>
            <a:ext cx="666750" cy="83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8" name="Shape 228"/>
        <p:cNvGrpSpPr/>
        <p:nvPr/>
      </p:nvGrpSpPr>
      <p:grpSpPr>
        <a:xfrm>
          <a:off x="0" y="0"/>
          <a:ext cx="0" cy="0"/>
          <a:chOff x="0" y="0"/>
          <a:chExt cx="0" cy="0"/>
        </a:xfrm>
      </p:grpSpPr>
      <p:sp>
        <p:nvSpPr>
          <p:cNvPr id="229" name="Google Shape;229;p3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a:t>
            </a:r>
            <a:r>
              <a:rPr b="1" lang="ja" sz="2700">
                <a:solidFill>
                  <a:srgbClr val="FFFFFF"/>
                </a:solidFill>
              </a:rPr>
              <a:t>2-5</a:t>
            </a:r>
            <a:endParaRPr b="1" sz="2700">
              <a:solidFill>
                <a:srgbClr val="FFFFFF"/>
              </a:solidFill>
            </a:endParaRPr>
          </a:p>
        </p:txBody>
      </p:sp>
      <p:sp>
        <p:nvSpPr>
          <p:cNvPr id="230" name="Google Shape;230;p3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「forループを使ってnからmまでの整数を表示する」ということは、「nからmまでの整数が並んだリストが必要」ということです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例えばn=3、m=6なら[3, 4, 5, 6]というリストが必要だということです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「python 連続する整数 リスト」と検索してみましょう！</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5分考えてもわからない場合、次のページの</a:t>
            </a:r>
            <a:r>
              <a:rPr lang="ja" sz="1800">
                <a:solidFill>
                  <a:schemeClr val="dk1"/>
                </a:solidFill>
              </a:rPr>
              <a:t>解答</a:t>
            </a:r>
            <a:r>
              <a:rPr lang="ja" sz="1800">
                <a:solidFill>
                  <a:schemeClr val="dk1"/>
                </a:solidFill>
              </a:rPr>
              <a:t>を見てください</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4" name="Shape 234"/>
        <p:cNvGrpSpPr/>
        <p:nvPr/>
      </p:nvGrpSpPr>
      <p:grpSpPr>
        <a:xfrm>
          <a:off x="0" y="0"/>
          <a:ext cx="0" cy="0"/>
          <a:chOff x="0" y="0"/>
          <a:chExt cx="0" cy="0"/>
        </a:xfrm>
      </p:grpSpPr>
      <p:sp>
        <p:nvSpPr>
          <p:cNvPr id="235" name="Google Shape;235;p3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2-5</a:t>
            </a:r>
            <a:endParaRPr b="1" sz="2700">
              <a:solidFill>
                <a:srgbClr val="FFFFFF"/>
              </a:solidFill>
            </a:endParaRPr>
          </a:p>
        </p:txBody>
      </p:sp>
      <p:sp>
        <p:nvSpPr>
          <p:cNvPr id="236" name="Google Shape;236;p34"/>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「python 連続する整数 リスト」</a:t>
            </a:r>
            <a:r>
              <a:rPr lang="ja" sz="1800">
                <a:solidFill>
                  <a:schemeClr val="dk1"/>
                </a:solidFill>
              </a:rPr>
              <a:t>と検索</a:t>
            </a:r>
            <a:r>
              <a:rPr lang="ja" sz="1800">
                <a:solidFill>
                  <a:schemeClr val="dk1"/>
                </a:solidFill>
              </a:rPr>
              <a:t>すると</a:t>
            </a:r>
            <a:r>
              <a:rPr lang="ja" sz="1800" u="sng">
                <a:solidFill>
                  <a:schemeClr val="hlink"/>
                </a:solidFill>
                <a:hlinkClick r:id="rId3"/>
              </a:rPr>
              <a:t>こんなサイト</a:t>
            </a:r>
            <a:r>
              <a:rPr lang="ja" sz="1800">
                <a:solidFill>
                  <a:schemeClr val="dk1"/>
                </a:solidFill>
              </a:rPr>
              <a:t>が出てきました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なるほど、list(range(n, m))とすると、nからm</a:t>
            </a:r>
            <a:r>
              <a:rPr b="1" lang="ja" sz="1800">
                <a:solidFill>
                  <a:srgbClr val="3094A3"/>
                </a:solidFill>
              </a:rPr>
              <a:t>-1</a:t>
            </a:r>
            <a:r>
              <a:rPr lang="ja" sz="1800">
                <a:solidFill>
                  <a:schemeClr val="dk1"/>
                </a:solidFill>
              </a:rPr>
              <a:t>までの整数のリストが出来るんですね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a:t>
            </a:r>
            <a:r>
              <a:rPr b="1" lang="ja" sz="1800">
                <a:solidFill>
                  <a:srgbClr val="9B7B10"/>
                </a:solidFill>
              </a:rPr>
              <a:t>range関数</a:t>
            </a:r>
            <a:r>
              <a:rPr lang="ja" sz="1800">
                <a:solidFill>
                  <a:schemeClr val="dk1"/>
                </a:solidFill>
              </a:rPr>
              <a:t>というものを使い、それを</a:t>
            </a:r>
            <a:r>
              <a:rPr b="1" lang="ja" sz="1800">
                <a:solidFill>
                  <a:srgbClr val="9B7B10"/>
                </a:solidFill>
              </a:rPr>
              <a:t>list関数</a:t>
            </a:r>
            <a:r>
              <a:rPr lang="ja" sz="1800">
                <a:solidFill>
                  <a:schemeClr val="dk1"/>
                </a:solidFill>
              </a:rPr>
              <a:t>で囲むことで連続する整数のリストを作ることができます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上のようにrange(3, 8)としても[3, 4, 5, 6, 7]となり、</a:t>
            </a:r>
            <a:r>
              <a:rPr b="1" lang="ja" sz="1800">
                <a:solidFill>
                  <a:srgbClr val="3094A3"/>
                </a:solidFill>
              </a:rPr>
              <a:t>8までは含まれない</a:t>
            </a:r>
            <a:r>
              <a:rPr lang="ja" sz="1800">
                <a:solidFill>
                  <a:schemeClr val="dk1"/>
                </a:solidFill>
              </a:rPr>
              <a:t>ことに注意してください</a:t>
            </a:r>
            <a:endParaRPr sz="1800">
              <a:solidFill>
                <a:schemeClr val="dk1"/>
              </a:solidFill>
            </a:endParaRPr>
          </a:p>
        </p:txBody>
      </p:sp>
      <p:pic>
        <p:nvPicPr>
          <p:cNvPr id="237" name="Google Shape;237;p34"/>
          <p:cNvPicPr preferRelativeResize="0"/>
          <p:nvPr/>
        </p:nvPicPr>
        <p:blipFill>
          <a:blip r:embed="rId4">
            <a:alphaModFix/>
          </a:blip>
          <a:stretch>
            <a:fillRect/>
          </a:stretch>
        </p:blipFill>
        <p:spPr>
          <a:xfrm>
            <a:off x="60275" y="1128425"/>
            <a:ext cx="4988450" cy="1078425"/>
          </a:xfrm>
          <a:prstGeom prst="rect">
            <a:avLst/>
          </a:prstGeom>
          <a:noFill/>
          <a:ln>
            <a:noFill/>
          </a:ln>
        </p:spPr>
      </p:pic>
      <p:pic>
        <p:nvPicPr>
          <p:cNvPr id="238" name="Google Shape;238;p34"/>
          <p:cNvPicPr preferRelativeResize="0"/>
          <p:nvPr/>
        </p:nvPicPr>
        <p:blipFill>
          <a:blip r:embed="rId5">
            <a:alphaModFix/>
          </a:blip>
          <a:stretch>
            <a:fillRect/>
          </a:stretch>
        </p:blipFill>
        <p:spPr>
          <a:xfrm>
            <a:off x="60275" y="2290763"/>
            <a:ext cx="2752725" cy="561975"/>
          </a:xfrm>
          <a:prstGeom prst="rect">
            <a:avLst/>
          </a:prstGeom>
          <a:noFill/>
          <a:ln>
            <a:noFill/>
          </a:ln>
        </p:spPr>
      </p:pic>
      <p:pic>
        <p:nvPicPr>
          <p:cNvPr id="239" name="Google Shape;239;p34"/>
          <p:cNvPicPr preferRelativeResize="0"/>
          <p:nvPr/>
        </p:nvPicPr>
        <p:blipFill>
          <a:blip r:embed="rId6">
            <a:alphaModFix/>
          </a:blip>
          <a:stretch>
            <a:fillRect/>
          </a:stretch>
        </p:blipFill>
        <p:spPr>
          <a:xfrm>
            <a:off x="3486625" y="2438400"/>
            <a:ext cx="1562100" cy="266700"/>
          </a:xfrm>
          <a:prstGeom prst="rect">
            <a:avLst/>
          </a:prstGeom>
          <a:noFill/>
          <a:ln>
            <a:noFill/>
          </a:ln>
        </p:spPr>
      </p:pic>
      <p:sp>
        <p:nvSpPr>
          <p:cNvPr id="240" name="Google Shape;240;p34"/>
          <p:cNvSpPr/>
          <p:nvPr/>
        </p:nvSpPr>
        <p:spPr>
          <a:xfrm>
            <a:off x="2950013" y="2441400"/>
            <a:ext cx="399600" cy="260700"/>
          </a:xfrm>
          <a:prstGeom prst="rightArrow">
            <a:avLst>
              <a:gd fmla="val 50000" name="adj1"/>
              <a:gd fmla="val 50000" name="adj2"/>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nvSpPr>
        <p:spPr>
          <a:xfrm>
            <a:off x="4337550" y="4425125"/>
            <a:ext cx="4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8</a:t>
            </a:r>
            <a:endParaRPr b="1">
              <a:solidFill>
                <a:srgbClr val="3094A3"/>
              </a:solidFill>
            </a:endParaRPr>
          </a:p>
        </p:txBody>
      </p:sp>
      <p:sp>
        <p:nvSpPr>
          <p:cNvPr id="242" name="Google Shape;242;p34"/>
          <p:cNvSpPr/>
          <p:nvPr/>
        </p:nvSpPr>
        <p:spPr>
          <a:xfrm>
            <a:off x="3145175" y="4665650"/>
            <a:ext cx="1138200" cy="364800"/>
          </a:xfrm>
          <a:prstGeom prst="wedgeRectCallout">
            <a:avLst>
              <a:gd fmla="val 60686" name="adj1"/>
              <a:gd fmla="val -47622" name="adj2"/>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solidFill>
                  <a:srgbClr val="3094A3"/>
                </a:solidFill>
              </a:rPr>
              <a:t>俺は仲間外れ？</a:t>
            </a:r>
            <a:endParaRPr b="1" sz="1000">
              <a:solidFill>
                <a:srgbClr val="3094A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6" name="Shape 246"/>
        <p:cNvGrpSpPr/>
        <p:nvPr/>
      </p:nvGrpSpPr>
      <p:grpSpPr>
        <a:xfrm>
          <a:off x="0" y="0"/>
          <a:ext cx="0" cy="0"/>
          <a:chOff x="0" y="0"/>
          <a:chExt cx="0" cy="0"/>
        </a:xfrm>
      </p:grpSpPr>
      <p:sp>
        <p:nvSpPr>
          <p:cNvPr id="247" name="Google Shape;247;p3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解答2-5</a:t>
            </a:r>
            <a:endParaRPr b="1" sz="2700">
              <a:solidFill>
                <a:srgbClr val="FFFFFF"/>
              </a:solidFill>
            </a:endParaRPr>
          </a:p>
        </p:txBody>
      </p:sp>
      <p:sp>
        <p:nvSpPr>
          <p:cNvPr id="248" name="Google Shape;248;p35"/>
          <p:cNvSpPr txBox="1"/>
          <p:nvPr/>
        </p:nvSpPr>
        <p:spPr>
          <a:xfrm>
            <a:off x="60275" y="703175"/>
            <a:ext cx="90012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ということで、range関数を使って　　　　　　　　　　　　　が正解になります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前のページに書いたように、range(n, m)ではなく、range(n, m + 1)です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お気を付けください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range関数はここでは説明しきれていない機能もあります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非常によく使う関数なので是非詳しく調べてみてください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pic>
        <p:nvPicPr>
          <p:cNvPr id="249" name="Google Shape;249;p35"/>
          <p:cNvPicPr preferRelativeResize="0"/>
          <p:nvPr/>
        </p:nvPicPr>
        <p:blipFill>
          <a:blip r:embed="rId3">
            <a:alphaModFix/>
          </a:blip>
          <a:stretch>
            <a:fillRect/>
          </a:stretch>
        </p:blipFill>
        <p:spPr>
          <a:xfrm>
            <a:off x="3792800" y="703175"/>
            <a:ext cx="2781300" cy="914400"/>
          </a:xfrm>
          <a:prstGeom prst="rect">
            <a:avLst/>
          </a:prstGeom>
          <a:noFill/>
          <a:ln>
            <a:noFill/>
          </a:ln>
        </p:spPr>
      </p:pic>
      <p:pic>
        <p:nvPicPr>
          <p:cNvPr id="250" name="Google Shape;250;p35"/>
          <p:cNvPicPr preferRelativeResize="0"/>
          <p:nvPr/>
        </p:nvPicPr>
        <p:blipFill>
          <a:blip r:embed="rId4">
            <a:alphaModFix/>
          </a:blip>
          <a:stretch>
            <a:fillRect/>
          </a:stretch>
        </p:blipFill>
        <p:spPr>
          <a:xfrm>
            <a:off x="60275" y="3353750"/>
            <a:ext cx="6513824" cy="5017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4" name="Shape 254"/>
        <p:cNvGrpSpPr/>
        <p:nvPr/>
      </p:nvGrpSpPr>
      <p:grpSpPr>
        <a:xfrm>
          <a:off x="0" y="0"/>
          <a:ext cx="0" cy="0"/>
          <a:chOff x="0" y="0"/>
          <a:chExt cx="0" cy="0"/>
        </a:xfrm>
      </p:grpSpPr>
      <p:sp>
        <p:nvSpPr>
          <p:cNvPr id="255" name="Google Shape;255;p3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a:t>
            </a:r>
            <a:r>
              <a:rPr b="1" lang="ja" sz="2700">
                <a:solidFill>
                  <a:srgbClr val="FFFFFF"/>
                </a:solidFill>
              </a:rPr>
              <a:t>2-6</a:t>
            </a:r>
            <a:endParaRPr b="1" sz="2700">
              <a:solidFill>
                <a:srgbClr val="FFFFFF"/>
              </a:solidFill>
            </a:endParaRPr>
          </a:p>
        </p:txBody>
      </p:sp>
      <p:sp>
        <p:nvSpPr>
          <p:cNvPr id="256" name="Google Shape;256;p36"/>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少し難問です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forループを使って1×1から9×9までの数字を全て出力してください(九九の表を</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縦に並べた感じに)</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できる人はチャレンジとして実際の九九の表の形で出力してみましょう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5分考えてわからなければ次のページのヒントに進んでください</a:t>
            </a:r>
            <a:endParaRPr sz="1800">
              <a:solidFill>
                <a:schemeClr val="dk1"/>
              </a:solidFill>
            </a:endParaRPr>
          </a:p>
        </p:txBody>
      </p:sp>
      <p:pic>
        <p:nvPicPr>
          <p:cNvPr id="257" name="Google Shape;257;p36"/>
          <p:cNvPicPr preferRelativeResize="0"/>
          <p:nvPr/>
        </p:nvPicPr>
        <p:blipFill rotWithShape="1">
          <a:blip r:embed="rId3">
            <a:alphaModFix/>
          </a:blip>
          <a:srcRect b="32092" l="0" r="0" t="0"/>
          <a:stretch/>
        </p:blipFill>
        <p:spPr>
          <a:xfrm>
            <a:off x="8589200" y="622800"/>
            <a:ext cx="554800" cy="3492725"/>
          </a:xfrm>
          <a:prstGeom prst="rect">
            <a:avLst/>
          </a:prstGeom>
          <a:noFill/>
          <a:ln>
            <a:noFill/>
          </a:ln>
        </p:spPr>
      </p:pic>
      <p:sp>
        <p:nvSpPr>
          <p:cNvPr id="258" name="Google Shape;258;p36"/>
          <p:cNvSpPr txBox="1"/>
          <p:nvPr/>
        </p:nvSpPr>
        <p:spPr>
          <a:xfrm>
            <a:off x="8680000" y="4115525"/>
            <a:ext cx="37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a:t>
            </a:r>
            <a:endParaRPr b="1">
              <a:solidFill>
                <a:srgbClr val="3094A3"/>
              </a:solidFill>
            </a:endParaRPr>
          </a:p>
          <a:p>
            <a:pPr indent="0" lvl="0" marL="0" rtl="0" algn="l">
              <a:spcBef>
                <a:spcPts val="0"/>
              </a:spcBef>
              <a:spcAft>
                <a:spcPts val="0"/>
              </a:spcAft>
              <a:buNone/>
            </a:pPr>
            <a:r>
              <a:rPr b="1" lang="ja">
                <a:solidFill>
                  <a:srgbClr val="3094A3"/>
                </a:solidFill>
              </a:rPr>
              <a:t>・</a:t>
            </a:r>
            <a:endParaRPr b="1">
              <a:solidFill>
                <a:srgbClr val="3094A3"/>
              </a:solidFill>
            </a:endParaRPr>
          </a:p>
          <a:p>
            <a:pPr indent="0" lvl="0" marL="0" rtl="0" algn="l">
              <a:spcBef>
                <a:spcPts val="0"/>
              </a:spcBef>
              <a:spcAft>
                <a:spcPts val="0"/>
              </a:spcAft>
              <a:buNone/>
            </a:pPr>
            <a:r>
              <a:rPr b="1" lang="ja">
                <a:solidFill>
                  <a:srgbClr val="3094A3"/>
                </a:solidFill>
              </a:rPr>
              <a:t>・</a:t>
            </a:r>
            <a:endParaRPr b="1">
              <a:solidFill>
                <a:srgbClr val="3094A3"/>
              </a:solidFill>
            </a:endParaRPr>
          </a:p>
        </p:txBody>
      </p:sp>
      <p:pic>
        <p:nvPicPr>
          <p:cNvPr id="259" name="Google Shape;259;p36"/>
          <p:cNvPicPr preferRelativeResize="0"/>
          <p:nvPr/>
        </p:nvPicPr>
        <p:blipFill>
          <a:blip r:embed="rId4">
            <a:alphaModFix/>
          </a:blip>
          <a:stretch>
            <a:fillRect/>
          </a:stretch>
        </p:blipFill>
        <p:spPr>
          <a:xfrm>
            <a:off x="60275" y="2439275"/>
            <a:ext cx="2476500" cy="191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3" name="Shape 263"/>
        <p:cNvGrpSpPr/>
        <p:nvPr/>
      </p:nvGrpSpPr>
      <p:grpSpPr>
        <a:xfrm>
          <a:off x="0" y="0"/>
          <a:ext cx="0" cy="0"/>
          <a:chOff x="0" y="0"/>
          <a:chExt cx="0" cy="0"/>
        </a:xfrm>
      </p:grpSpPr>
      <p:sp>
        <p:nvSpPr>
          <p:cNvPr id="264" name="Google Shape;264;p3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a:t>
            </a:r>
            <a:r>
              <a:rPr b="1" lang="ja" sz="2700">
                <a:solidFill>
                  <a:srgbClr val="FFFFFF"/>
                </a:solidFill>
              </a:rPr>
              <a:t>2-6</a:t>
            </a:r>
            <a:endParaRPr b="1" sz="2700">
              <a:solidFill>
                <a:srgbClr val="FFFFFF"/>
              </a:solidFill>
            </a:endParaRPr>
          </a:p>
        </p:txBody>
      </p:sp>
      <p:sp>
        <p:nvSpPr>
          <p:cNvPr id="265" name="Google Shape;265;p3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この問題ではforループを2重に重ねる</a:t>
            </a:r>
            <a:r>
              <a:rPr b="1" lang="ja" sz="1800">
                <a:solidFill>
                  <a:srgbClr val="9B7B10"/>
                </a:solidFill>
              </a:rPr>
              <a:t>2重forループ</a:t>
            </a:r>
            <a:r>
              <a:rPr lang="ja" sz="1800">
                <a:solidFill>
                  <a:schemeClr val="dk1"/>
                </a:solidFill>
              </a:rPr>
              <a:t>を使わないといけないのですが、これがまあ難しいわけですよ！</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「python 2重forループ やり方」</a:t>
            </a:r>
            <a:r>
              <a:rPr lang="ja" sz="1800">
                <a:solidFill>
                  <a:schemeClr val="dk1"/>
                </a:solidFill>
              </a:rPr>
              <a:t>と検索すれば一応解説サイトは出てきますが、それも分かりにくいものが多い(というか難しいのでどうしてもわかりにくくなる)です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この問題に関してはさっさと解説を見る方がいいかもしれません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考えるのに疲れたら</a:t>
            </a:r>
            <a:r>
              <a:rPr lang="ja" sz="1800">
                <a:solidFill>
                  <a:schemeClr val="dk1"/>
                </a:solidFill>
              </a:rPr>
              <a:t>次のページの</a:t>
            </a:r>
            <a:r>
              <a:rPr lang="ja" sz="1800">
                <a:solidFill>
                  <a:schemeClr val="dk1"/>
                </a:solidFill>
              </a:rPr>
              <a:t>解答</a:t>
            </a:r>
            <a:r>
              <a:rPr lang="ja" sz="1800">
                <a:solidFill>
                  <a:schemeClr val="dk1"/>
                </a:solidFill>
              </a:rPr>
              <a:t>に進んでください</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9" name="Shape 269"/>
        <p:cNvGrpSpPr/>
        <p:nvPr/>
      </p:nvGrpSpPr>
      <p:grpSpPr>
        <a:xfrm>
          <a:off x="0" y="0"/>
          <a:ext cx="0" cy="0"/>
          <a:chOff x="0" y="0"/>
          <a:chExt cx="0" cy="0"/>
        </a:xfrm>
      </p:grpSpPr>
      <p:sp>
        <p:nvSpPr>
          <p:cNvPr id="270" name="Google Shape;270;p3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2-6-1</a:t>
            </a:r>
            <a:endParaRPr b="1" sz="2700">
              <a:solidFill>
                <a:srgbClr val="FFFFFF"/>
              </a:solidFill>
            </a:endParaRPr>
          </a:p>
        </p:txBody>
      </p:sp>
      <p:sp>
        <p:nvSpPr>
          <p:cNvPr id="271" name="Google Shape;271;p3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　　　　　　　　　が答えになります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何をしているのかというと、まず外側のforループでiの数字を1の段～9の段まで変えています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そして内側のforループでそれぞれの段に対してjの数字を1～9まで変えています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その内側で　　　　　　とすることで1×1～9×9までの掛け算の答えが全て出力されるのです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…難しいですね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情報オリンピック1次予選のためにpythonを勉強している人へ一応言っておくと、1次予選を通過するには2重forループは必要ありません(満点を取るには必要です)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なのでまあ分からなかったら分からなかったでここは飛ばしてゆっくり進みましょう</a:t>
            </a:r>
            <a:endParaRPr sz="1800">
              <a:solidFill>
                <a:schemeClr val="dk1"/>
              </a:solidFill>
            </a:endParaRPr>
          </a:p>
        </p:txBody>
      </p:sp>
      <p:pic>
        <p:nvPicPr>
          <p:cNvPr id="272" name="Google Shape;272;p38"/>
          <p:cNvPicPr preferRelativeResize="0"/>
          <p:nvPr/>
        </p:nvPicPr>
        <p:blipFill>
          <a:blip r:embed="rId3">
            <a:alphaModFix/>
          </a:blip>
          <a:stretch>
            <a:fillRect/>
          </a:stretch>
        </p:blipFill>
        <p:spPr>
          <a:xfrm>
            <a:off x="656325" y="703175"/>
            <a:ext cx="1958875" cy="586875"/>
          </a:xfrm>
          <a:prstGeom prst="rect">
            <a:avLst/>
          </a:prstGeom>
          <a:noFill/>
          <a:ln>
            <a:noFill/>
          </a:ln>
        </p:spPr>
      </p:pic>
      <p:pic>
        <p:nvPicPr>
          <p:cNvPr id="273" name="Google Shape;273;p38"/>
          <p:cNvPicPr preferRelativeResize="0"/>
          <p:nvPr/>
        </p:nvPicPr>
        <p:blipFill>
          <a:blip r:embed="rId4">
            <a:alphaModFix/>
          </a:blip>
          <a:stretch>
            <a:fillRect/>
          </a:stretch>
        </p:blipFill>
        <p:spPr>
          <a:xfrm>
            <a:off x="1334000" y="2363200"/>
            <a:ext cx="1281200" cy="2730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7" name="Shape 277"/>
        <p:cNvGrpSpPr/>
        <p:nvPr/>
      </p:nvGrpSpPr>
      <p:grpSpPr>
        <a:xfrm>
          <a:off x="0" y="0"/>
          <a:ext cx="0" cy="0"/>
          <a:chOff x="0" y="0"/>
          <a:chExt cx="0" cy="0"/>
        </a:xfrm>
      </p:grpSpPr>
      <p:sp>
        <p:nvSpPr>
          <p:cNvPr id="278" name="Google Shape;278;p3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解答2-6-2</a:t>
            </a:r>
            <a:endParaRPr b="1" sz="2700">
              <a:solidFill>
                <a:srgbClr val="FFFFFF"/>
              </a:solidFill>
            </a:endParaRPr>
          </a:p>
        </p:txBody>
      </p:sp>
      <p:sp>
        <p:nvSpPr>
          <p:cNvPr id="279" name="Google Shape;279;p39"/>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一応実際の九九の表の形で出力するのもやってみます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難しいのでチャレンジ問題です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さっきのプログラムから違うところは何かというと、</a:t>
            </a:r>
            <a:r>
              <a:rPr b="1" lang="ja" sz="1800">
                <a:solidFill>
                  <a:srgbClr val="3094A3"/>
                </a:solidFill>
              </a:rPr>
              <a:t>掛け算を</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した後に改行をせず、九九の段が変わるタイミングで改行を</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する</a:t>
            </a:r>
            <a:r>
              <a:rPr lang="ja" sz="1800">
                <a:solidFill>
                  <a:schemeClr val="dk1"/>
                </a:solidFill>
              </a:rPr>
              <a:t>というところです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「python print 改行しない」で検索してみると、　　　　　　　　　 のようにするとprintした後改行が挟まらずに空白が挟まれると出てきます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段が変わるタイミングで改行を入れるには、</a:t>
            </a:r>
            <a:r>
              <a:rPr b="1" lang="ja" sz="1800">
                <a:solidFill>
                  <a:srgbClr val="3094A3"/>
                </a:solidFill>
              </a:rPr>
              <a:t>外側のforループの終了地点で適当なprint()をはさむ必要があります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ということで右のようにするのが正解です</a:t>
            </a:r>
            <a:endParaRPr sz="1800">
              <a:solidFill>
                <a:schemeClr val="dk1"/>
              </a:solidFill>
            </a:endParaRPr>
          </a:p>
        </p:txBody>
      </p:sp>
      <p:pic>
        <p:nvPicPr>
          <p:cNvPr id="280" name="Google Shape;280;p39"/>
          <p:cNvPicPr preferRelativeResize="0"/>
          <p:nvPr/>
        </p:nvPicPr>
        <p:blipFill>
          <a:blip r:embed="rId3">
            <a:alphaModFix/>
          </a:blip>
          <a:stretch>
            <a:fillRect/>
          </a:stretch>
        </p:blipFill>
        <p:spPr>
          <a:xfrm>
            <a:off x="6667800" y="622800"/>
            <a:ext cx="2476500" cy="1914525"/>
          </a:xfrm>
          <a:prstGeom prst="rect">
            <a:avLst/>
          </a:prstGeom>
          <a:noFill/>
          <a:ln>
            <a:noFill/>
          </a:ln>
        </p:spPr>
      </p:pic>
      <p:pic>
        <p:nvPicPr>
          <p:cNvPr id="281" name="Google Shape;281;p39"/>
          <p:cNvPicPr preferRelativeResize="0"/>
          <p:nvPr/>
        </p:nvPicPr>
        <p:blipFill>
          <a:blip r:embed="rId4">
            <a:alphaModFix/>
          </a:blip>
          <a:stretch>
            <a:fillRect/>
          </a:stretch>
        </p:blipFill>
        <p:spPr>
          <a:xfrm>
            <a:off x="5052625" y="3035150"/>
            <a:ext cx="2066925" cy="228600"/>
          </a:xfrm>
          <a:prstGeom prst="rect">
            <a:avLst/>
          </a:prstGeom>
          <a:noFill/>
          <a:ln>
            <a:noFill/>
          </a:ln>
        </p:spPr>
      </p:pic>
      <p:pic>
        <p:nvPicPr>
          <p:cNvPr id="282" name="Google Shape;282;p39"/>
          <p:cNvPicPr preferRelativeResize="0"/>
          <p:nvPr/>
        </p:nvPicPr>
        <p:blipFill>
          <a:blip r:embed="rId5">
            <a:alphaModFix/>
          </a:blip>
          <a:stretch>
            <a:fillRect/>
          </a:stretch>
        </p:blipFill>
        <p:spPr>
          <a:xfrm>
            <a:off x="6412000" y="4242025"/>
            <a:ext cx="2732300" cy="901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6" name="Shape 286"/>
        <p:cNvGrpSpPr/>
        <p:nvPr/>
      </p:nvGrpSpPr>
      <p:grpSpPr>
        <a:xfrm>
          <a:off x="0" y="0"/>
          <a:ext cx="0" cy="0"/>
          <a:chOff x="0" y="0"/>
          <a:chExt cx="0" cy="0"/>
        </a:xfrm>
      </p:grpSpPr>
      <p:sp>
        <p:nvSpPr>
          <p:cNvPr id="287" name="Google Shape;287;p4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解答2-6-3</a:t>
            </a:r>
            <a:endParaRPr b="1" sz="2700">
              <a:solidFill>
                <a:srgbClr val="FFFFFF"/>
              </a:solidFill>
            </a:endParaRPr>
          </a:p>
        </p:txBody>
      </p:sp>
      <p:sp>
        <p:nvSpPr>
          <p:cNvPr id="288" name="Google Shape;288;p40"/>
          <p:cNvSpPr txBox="1"/>
          <p:nvPr/>
        </p:nvSpPr>
        <p:spPr>
          <a:xfrm>
            <a:off x="60275" y="703175"/>
            <a:ext cx="9001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ちなみにrangeの中身をrange(1, 100)にすると九九表ならぬ九十九九十九表ができます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圧巻ですね(1×1～99×99までの全てが載っている)</a:t>
            </a:r>
            <a:endParaRPr sz="1800">
              <a:solidFill>
                <a:schemeClr val="dk1"/>
              </a:solidFill>
            </a:endParaRPr>
          </a:p>
        </p:txBody>
      </p:sp>
      <p:pic>
        <p:nvPicPr>
          <p:cNvPr id="289" name="Google Shape;289;p40"/>
          <p:cNvPicPr preferRelativeResize="0"/>
          <p:nvPr/>
        </p:nvPicPr>
        <p:blipFill rotWithShape="1">
          <a:blip r:embed="rId3">
            <a:alphaModFix/>
          </a:blip>
          <a:srcRect b="0" l="0" r="0" t="2827"/>
          <a:stretch/>
        </p:blipFill>
        <p:spPr>
          <a:xfrm>
            <a:off x="0" y="1380151"/>
            <a:ext cx="9144300" cy="37587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3" name="Shape 293"/>
        <p:cNvGrpSpPr/>
        <p:nvPr/>
      </p:nvGrpSpPr>
      <p:grpSpPr>
        <a:xfrm>
          <a:off x="0" y="0"/>
          <a:ext cx="0" cy="0"/>
          <a:chOff x="0" y="0"/>
          <a:chExt cx="0" cy="0"/>
        </a:xfrm>
      </p:grpSpPr>
      <p:sp>
        <p:nvSpPr>
          <p:cNvPr id="294" name="Google Shape;294;p4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a:t>
            </a:r>
            <a:r>
              <a:rPr b="1" lang="ja" sz="2700">
                <a:solidFill>
                  <a:srgbClr val="FFFFFF"/>
                </a:solidFill>
              </a:rPr>
              <a:t>2-7</a:t>
            </a:r>
            <a:endParaRPr b="1" sz="2700">
              <a:solidFill>
                <a:srgbClr val="FFFFFF"/>
              </a:solidFill>
            </a:endParaRPr>
          </a:p>
        </p:txBody>
      </p:sp>
      <p:sp>
        <p:nvSpPr>
          <p:cNvPr id="295" name="Google Shape;295;p4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今日は2月3日、節分です！(そういうことにしてください)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太郎君は今年N才なので、豆をN個食べます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太郎君は豆が大好きなので豆を1つ食べるたびに　　　　　　　　　　　　と言います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forループを使って太郎君にN回　　　　　　　　　　　　と言わせてください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ただし1行目は必ず　　　　　　　　　　と書いてください(太郎君の年齢を表します)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5分考えてもわからなければ次のページの解答に進んでください(ヒントはありません)</a:t>
            </a:r>
            <a:endParaRPr sz="1800">
              <a:solidFill>
                <a:schemeClr val="dk1"/>
              </a:solidFill>
            </a:endParaRPr>
          </a:p>
        </p:txBody>
      </p:sp>
      <p:pic>
        <p:nvPicPr>
          <p:cNvPr id="296" name="Google Shape;296;p41"/>
          <p:cNvPicPr preferRelativeResize="0"/>
          <p:nvPr/>
        </p:nvPicPr>
        <p:blipFill>
          <a:blip r:embed="rId3">
            <a:alphaModFix/>
          </a:blip>
          <a:stretch>
            <a:fillRect/>
          </a:stretch>
        </p:blipFill>
        <p:spPr>
          <a:xfrm>
            <a:off x="5122125" y="1433175"/>
            <a:ext cx="2571750" cy="266700"/>
          </a:xfrm>
          <a:prstGeom prst="rect">
            <a:avLst/>
          </a:prstGeom>
          <a:noFill/>
          <a:ln>
            <a:noFill/>
          </a:ln>
        </p:spPr>
      </p:pic>
      <p:pic>
        <p:nvPicPr>
          <p:cNvPr id="297" name="Google Shape;297;p41"/>
          <p:cNvPicPr preferRelativeResize="0"/>
          <p:nvPr/>
        </p:nvPicPr>
        <p:blipFill>
          <a:blip r:embed="rId3">
            <a:alphaModFix/>
          </a:blip>
          <a:stretch>
            <a:fillRect/>
          </a:stretch>
        </p:blipFill>
        <p:spPr>
          <a:xfrm>
            <a:off x="3423900" y="2054750"/>
            <a:ext cx="2571750" cy="266700"/>
          </a:xfrm>
          <a:prstGeom prst="rect">
            <a:avLst/>
          </a:prstGeom>
          <a:noFill/>
          <a:ln>
            <a:noFill/>
          </a:ln>
        </p:spPr>
      </p:pic>
      <p:pic>
        <p:nvPicPr>
          <p:cNvPr id="298" name="Google Shape;298;p41"/>
          <p:cNvPicPr preferRelativeResize="0"/>
          <p:nvPr/>
        </p:nvPicPr>
        <p:blipFill>
          <a:blip r:embed="rId4">
            <a:alphaModFix/>
          </a:blip>
          <a:stretch>
            <a:fillRect/>
          </a:stretch>
        </p:blipFill>
        <p:spPr>
          <a:xfrm>
            <a:off x="2147238" y="2726700"/>
            <a:ext cx="2200275" cy="23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1" name="Shape 71"/>
        <p:cNvGrpSpPr/>
        <p:nvPr/>
      </p:nvGrpSpPr>
      <p:grpSpPr>
        <a:xfrm>
          <a:off x="0" y="0"/>
          <a:ext cx="0" cy="0"/>
          <a:chOff x="0" y="0"/>
          <a:chExt cx="0" cy="0"/>
        </a:xfrm>
      </p:grpSpPr>
      <p:sp>
        <p:nvSpPr>
          <p:cNvPr id="72" name="Google Shape;72;p1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ヒント2</a:t>
            </a:r>
            <a:r>
              <a:rPr b="1" lang="ja" sz="2700">
                <a:solidFill>
                  <a:srgbClr val="FFFFFF"/>
                </a:solidFill>
              </a:rPr>
              <a:t>-1</a:t>
            </a:r>
            <a:endParaRPr b="1" sz="2700">
              <a:solidFill>
                <a:srgbClr val="FFFFFF"/>
              </a:solidFill>
            </a:endParaRPr>
          </a:p>
        </p:txBody>
      </p:sp>
      <p:sp>
        <p:nvSpPr>
          <p:cNvPr id="73" name="Google Shape;73;p15"/>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という変数を作って　　　　　　　　としたかもしたかもしれません</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しかし！これを動かすと　　　　　　　　　　　　　　　　　こんなエラーが出ると思います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こういったときは</a:t>
            </a:r>
            <a:r>
              <a:rPr b="1" lang="ja" sz="1800">
                <a:solidFill>
                  <a:srgbClr val="9B7B10"/>
                </a:solidFill>
              </a:rPr>
              <a:t>出てきたエラーを検索すると良いことが多いです</a:t>
            </a:r>
            <a:endParaRPr b="1"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一番下にこんなのが出ているのでこれをコピペして検索しましょう！</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5分考えてもわからなければ次のページの解答を見てください</a:t>
            </a:r>
            <a:endParaRPr sz="1800">
              <a:solidFill>
                <a:schemeClr val="dk1"/>
              </a:solidFill>
            </a:endParaRPr>
          </a:p>
        </p:txBody>
      </p:sp>
      <p:pic>
        <p:nvPicPr>
          <p:cNvPr id="74" name="Google Shape;74;p15"/>
          <p:cNvPicPr preferRelativeResize="0"/>
          <p:nvPr/>
        </p:nvPicPr>
        <p:blipFill>
          <a:blip r:embed="rId3">
            <a:alphaModFix/>
          </a:blip>
          <a:stretch>
            <a:fillRect/>
          </a:stretch>
        </p:blipFill>
        <p:spPr>
          <a:xfrm>
            <a:off x="100275" y="824488"/>
            <a:ext cx="638175" cy="219075"/>
          </a:xfrm>
          <a:prstGeom prst="rect">
            <a:avLst/>
          </a:prstGeom>
          <a:noFill/>
          <a:ln>
            <a:noFill/>
          </a:ln>
        </p:spPr>
      </p:pic>
      <p:pic>
        <p:nvPicPr>
          <p:cNvPr id="75" name="Google Shape;75;p15"/>
          <p:cNvPicPr preferRelativeResize="0"/>
          <p:nvPr/>
        </p:nvPicPr>
        <p:blipFill>
          <a:blip r:embed="rId4">
            <a:alphaModFix/>
          </a:blip>
          <a:stretch>
            <a:fillRect/>
          </a:stretch>
        </p:blipFill>
        <p:spPr>
          <a:xfrm>
            <a:off x="2958725" y="724475"/>
            <a:ext cx="1733550" cy="419100"/>
          </a:xfrm>
          <a:prstGeom prst="rect">
            <a:avLst/>
          </a:prstGeom>
          <a:noFill/>
          <a:ln>
            <a:noFill/>
          </a:ln>
        </p:spPr>
      </p:pic>
      <p:pic>
        <p:nvPicPr>
          <p:cNvPr id="76" name="Google Shape;76;p15"/>
          <p:cNvPicPr preferRelativeResize="0"/>
          <p:nvPr/>
        </p:nvPicPr>
        <p:blipFill>
          <a:blip r:embed="rId5">
            <a:alphaModFix/>
          </a:blip>
          <a:stretch>
            <a:fillRect/>
          </a:stretch>
        </p:blipFill>
        <p:spPr>
          <a:xfrm>
            <a:off x="2703925" y="1469100"/>
            <a:ext cx="3825287" cy="783825"/>
          </a:xfrm>
          <a:prstGeom prst="rect">
            <a:avLst/>
          </a:prstGeom>
          <a:noFill/>
          <a:ln>
            <a:noFill/>
          </a:ln>
        </p:spPr>
      </p:pic>
      <p:pic>
        <p:nvPicPr>
          <p:cNvPr id="77" name="Google Shape;77;p15"/>
          <p:cNvPicPr preferRelativeResize="0"/>
          <p:nvPr/>
        </p:nvPicPr>
        <p:blipFill rotWithShape="1">
          <a:blip r:embed="rId6">
            <a:alphaModFix/>
          </a:blip>
          <a:srcRect b="0" l="0" r="0" t="20691"/>
          <a:stretch/>
        </p:blipFill>
        <p:spPr>
          <a:xfrm>
            <a:off x="60275" y="3050500"/>
            <a:ext cx="5353050" cy="219075"/>
          </a:xfrm>
          <a:prstGeom prst="rect">
            <a:avLst/>
          </a:prstGeom>
          <a:noFill/>
          <a:ln>
            <a:noFill/>
          </a:ln>
        </p:spPr>
      </p:pic>
      <p:pic>
        <p:nvPicPr>
          <p:cNvPr id="78" name="Google Shape;78;p15"/>
          <p:cNvPicPr preferRelativeResize="0"/>
          <p:nvPr/>
        </p:nvPicPr>
        <p:blipFill>
          <a:blip r:embed="rId7">
            <a:alphaModFix/>
          </a:blip>
          <a:stretch>
            <a:fillRect/>
          </a:stretch>
        </p:blipFill>
        <p:spPr>
          <a:xfrm>
            <a:off x="60263" y="3812875"/>
            <a:ext cx="5526325" cy="491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2" name="Shape 302"/>
        <p:cNvGrpSpPr/>
        <p:nvPr/>
      </p:nvGrpSpPr>
      <p:grpSpPr>
        <a:xfrm>
          <a:off x="0" y="0"/>
          <a:ext cx="0" cy="0"/>
          <a:chOff x="0" y="0"/>
          <a:chExt cx="0" cy="0"/>
        </a:xfrm>
      </p:grpSpPr>
      <p:sp>
        <p:nvSpPr>
          <p:cNvPr id="303" name="Google Shape;303;p4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2-7</a:t>
            </a:r>
            <a:endParaRPr b="1" sz="2700">
              <a:solidFill>
                <a:srgbClr val="FFFFFF"/>
              </a:solidFill>
            </a:endParaRPr>
          </a:p>
        </p:txBody>
      </p:sp>
      <p:sp>
        <p:nvSpPr>
          <p:cNvPr id="304" name="Google Shape;304;p42"/>
          <p:cNvSpPr txBox="1"/>
          <p:nvPr/>
        </p:nvSpPr>
        <p:spPr>
          <a:xfrm>
            <a:off x="60275" y="703175"/>
            <a:ext cx="90012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range関数を使って　　　　　　　　　　　　　とします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例えば太郎君が7才だったら　　　　　　　 は　　　　になるので、</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というリストが作られます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これを使ってforループを回すと0～6までの7個の数字がiに入っていくので、printが7回</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実行されて太郎君が7回「豆おいしい！」というわけです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この問題で覚えておいてほしいことは、</a:t>
            </a:r>
            <a:r>
              <a:rPr b="1" lang="ja" sz="1800">
                <a:solidFill>
                  <a:srgbClr val="9B7B10"/>
                </a:solidFill>
              </a:rPr>
              <a:t>N回繰り返す、というプログラムを書く時はrange(N)を使ってforループを回せばよい</a:t>
            </a:r>
            <a:r>
              <a:rPr lang="ja" sz="1800">
                <a:solidFill>
                  <a:schemeClr val="dk1"/>
                </a:solidFill>
              </a:rPr>
              <a:t>ということです</a:t>
            </a:r>
            <a:endParaRPr sz="1800">
              <a:solidFill>
                <a:schemeClr val="dk1"/>
              </a:solidFill>
            </a:endParaRPr>
          </a:p>
        </p:txBody>
      </p:sp>
      <p:pic>
        <p:nvPicPr>
          <p:cNvPr id="305" name="Google Shape;305;p42"/>
          <p:cNvPicPr preferRelativeResize="0"/>
          <p:nvPr/>
        </p:nvPicPr>
        <p:blipFill>
          <a:blip r:embed="rId3">
            <a:alphaModFix/>
          </a:blip>
          <a:stretch>
            <a:fillRect/>
          </a:stretch>
        </p:blipFill>
        <p:spPr>
          <a:xfrm>
            <a:off x="2133325" y="703175"/>
            <a:ext cx="2933700" cy="714375"/>
          </a:xfrm>
          <a:prstGeom prst="rect">
            <a:avLst/>
          </a:prstGeom>
          <a:noFill/>
          <a:ln>
            <a:noFill/>
          </a:ln>
        </p:spPr>
      </p:pic>
      <p:pic>
        <p:nvPicPr>
          <p:cNvPr id="306" name="Google Shape;306;p42"/>
          <p:cNvPicPr preferRelativeResize="0"/>
          <p:nvPr/>
        </p:nvPicPr>
        <p:blipFill>
          <a:blip r:embed="rId4">
            <a:alphaModFix/>
          </a:blip>
          <a:stretch>
            <a:fillRect/>
          </a:stretch>
        </p:blipFill>
        <p:spPr>
          <a:xfrm>
            <a:off x="3080375" y="1789775"/>
            <a:ext cx="1552575" cy="190500"/>
          </a:xfrm>
          <a:prstGeom prst="rect">
            <a:avLst/>
          </a:prstGeom>
          <a:noFill/>
          <a:ln>
            <a:noFill/>
          </a:ln>
        </p:spPr>
      </p:pic>
      <p:pic>
        <p:nvPicPr>
          <p:cNvPr id="307" name="Google Shape;307;p42"/>
          <p:cNvPicPr preferRelativeResize="0"/>
          <p:nvPr/>
        </p:nvPicPr>
        <p:blipFill>
          <a:blip r:embed="rId5">
            <a:alphaModFix/>
          </a:blip>
          <a:stretch>
            <a:fillRect/>
          </a:stretch>
        </p:blipFill>
        <p:spPr>
          <a:xfrm>
            <a:off x="4974425" y="1789775"/>
            <a:ext cx="819150" cy="190500"/>
          </a:xfrm>
          <a:prstGeom prst="rect">
            <a:avLst/>
          </a:prstGeom>
          <a:noFill/>
          <a:ln>
            <a:noFill/>
          </a:ln>
        </p:spPr>
      </p:pic>
      <p:pic>
        <p:nvPicPr>
          <p:cNvPr id="308" name="Google Shape;308;p42"/>
          <p:cNvPicPr preferRelativeResize="0"/>
          <p:nvPr/>
        </p:nvPicPr>
        <p:blipFill>
          <a:blip r:embed="rId6">
            <a:alphaModFix/>
          </a:blip>
          <a:stretch>
            <a:fillRect/>
          </a:stretch>
        </p:blipFill>
        <p:spPr>
          <a:xfrm>
            <a:off x="60275" y="2050425"/>
            <a:ext cx="1905000" cy="257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2" name="Shape 312"/>
        <p:cNvGrpSpPr/>
        <p:nvPr/>
      </p:nvGrpSpPr>
      <p:grpSpPr>
        <a:xfrm>
          <a:off x="0" y="0"/>
          <a:ext cx="0" cy="0"/>
          <a:chOff x="0" y="0"/>
          <a:chExt cx="0" cy="0"/>
        </a:xfrm>
      </p:grpSpPr>
      <p:sp>
        <p:nvSpPr>
          <p:cNvPr id="313" name="Google Shape;313;p4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while文</a:t>
            </a:r>
            <a:endParaRPr b="1" sz="2700">
              <a:solidFill>
                <a:srgbClr val="FFFFFF"/>
              </a:solidFill>
            </a:endParaRPr>
          </a:p>
        </p:txBody>
      </p:sp>
      <p:sp>
        <p:nvSpPr>
          <p:cNvPr id="314" name="Google Shape;314;p4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while文(whileループ)</a:t>
            </a:r>
            <a:r>
              <a:rPr lang="ja" sz="1800">
                <a:solidFill>
                  <a:schemeClr val="dk1"/>
                </a:solidFill>
              </a:rPr>
              <a:t>を使うと、</a:t>
            </a:r>
            <a:r>
              <a:rPr b="1" lang="ja" sz="1800">
                <a:solidFill>
                  <a:srgbClr val="3094A3"/>
                </a:solidFill>
              </a:rPr>
              <a:t>「○○している間ずっと繰り返す」</a:t>
            </a:r>
            <a:r>
              <a:rPr lang="ja" sz="1800">
                <a:solidFill>
                  <a:schemeClr val="dk1"/>
                </a:solidFill>
              </a:rPr>
              <a:t>という処理が実装できます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正直あんまり使わなかったりするので問題は作りませんが、どういったものかだけは載せておきます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はい、右下のようにすると右下のように出力されます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とあるのでiが5より小さい間はその中身が何度も実行されます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実行されるたびに　　　　 とあるのでiの値が1ずつ増えていき、最終的に</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 = 5まで増えたらループが終了してプログラムが終わります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ちなみに</a:t>
            </a:r>
            <a:r>
              <a:rPr b="1" lang="ja" sz="1800">
                <a:solidFill>
                  <a:srgbClr val="9B7B10"/>
                </a:solidFill>
              </a:rPr>
              <a:t>　　　　 というのは　　　としても全く同じことができます</a:t>
            </a:r>
            <a:endParaRPr b="1" sz="1800">
              <a:solidFill>
                <a:srgbClr val="9B7B10"/>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while文はどうでもいいですがこれだけは重要</a:t>
            </a:r>
            <a:r>
              <a:rPr lang="ja" sz="1800">
                <a:solidFill>
                  <a:schemeClr val="dk1"/>
                </a:solidFill>
              </a:rPr>
              <a:t>です(</a:t>
            </a:r>
            <a:r>
              <a:rPr b="1" lang="ja" sz="1800">
                <a:solidFill>
                  <a:srgbClr val="9B7B10"/>
                </a:solidFill>
              </a:rPr>
              <a:t>代入演算子</a:t>
            </a:r>
            <a:r>
              <a:rPr lang="ja" sz="1800">
                <a:solidFill>
                  <a:schemeClr val="dk1"/>
                </a:solidFill>
              </a:rPr>
              <a:t>で調べよう！)</a:t>
            </a:r>
            <a:endParaRPr sz="1800">
              <a:solidFill>
                <a:schemeClr val="dk1"/>
              </a:solidFill>
            </a:endParaRPr>
          </a:p>
        </p:txBody>
      </p:sp>
      <p:pic>
        <p:nvPicPr>
          <p:cNvPr id="315" name="Google Shape;315;p43"/>
          <p:cNvPicPr preferRelativeResize="0"/>
          <p:nvPr/>
        </p:nvPicPr>
        <p:blipFill>
          <a:blip r:embed="rId3">
            <a:alphaModFix/>
          </a:blip>
          <a:stretch>
            <a:fillRect/>
          </a:stretch>
        </p:blipFill>
        <p:spPr>
          <a:xfrm>
            <a:off x="7988450" y="3062975"/>
            <a:ext cx="1155847" cy="2080525"/>
          </a:xfrm>
          <a:prstGeom prst="rect">
            <a:avLst/>
          </a:prstGeom>
          <a:noFill/>
          <a:ln>
            <a:noFill/>
          </a:ln>
        </p:spPr>
      </p:pic>
      <p:pic>
        <p:nvPicPr>
          <p:cNvPr id="316" name="Google Shape;316;p43"/>
          <p:cNvPicPr preferRelativeResize="0"/>
          <p:nvPr/>
        </p:nvPicPr>
        <p:blipFill>
          <a:blip r:embed="rId4">
            <a:alphaModFix/>
          </a:blip>
          <a:stretch>
            <a:fillRect/>
          </a:stretch>
        </p:blipFill>
        <p:spPr>
          <a:xfrm>
            <a:off x="60275" y="3010850"/>
            <a:ext cx="1133475" cy="238125"/>
          </a:xfrm>
          <a:prstGeom prst="rect">
            <a:avLst/>
          </a:prstGeom>
          <a:noFill/>
          <a:ln>
            <a:noFill/>
          </a:ln>
        </p:spPr>
      </p:pic>
      <p:pic>
        <p:nvPicPr>
          <p:cNvPr id="317" name="Google Shape;317;p43"/>
          <p:cNvPicPr preferRelativeResize="0"/>
          <p:nvPr/>
        </p:nvPicPr>
        <p:blipFill>
          <a:blip r:embed="rId5">
            <a:alphaModFix/>
          </a:blip>
          <a:stretch>
            <a:fillRect/>
          </a:stretch>
        </p:blipFill>
        <p:spPr>
          <a:xfrm>
            <a:off x="2020400" y="3310300"/>
            <a:ext cx="895350" cy="257175"/>
          </a:xfrm>
          <a:prstGeom prst="rect">
            <a:avLst/>
          </a:prstGeom>
          <a:noFill/>
          <a:ln>
            <a:noFill/>
          </a:ln>
        </p:spPr>
      </p:pic>
      <p:pic>
        <p:nvPicPr>
          <p:cNvPr id="318" name="Google Shape;318;p43"/>
          <p:cNvPicPr preferRelativeResize="0"/>
          <p:nvPr/>
        </p:nvPicPr>
        <p:blipFill>
          <a:blip r:embed="rId5">
            <a:alphaModFix/>
          </a:blip>
          <a:stretch>
            <a:fillRect/>
          </a:stretch>
        </p:blipFill>
        <p:spPr>
          <a:xfrm>
            <a:off x="1125050" y="4262025"/>
            <a:ext cx="895350" cy="257175"/>
          </a:xfrm>
          <a:prstGeom prst="rect">
            <a:avLst/>
          </a:prstGeom>
          <a:noFill/>
          <a:ln>
            <a:noFill/>
          </a:ln>
        </p:spPr>
      </p:pic>
      <p:pic>
        <p:nvPicPr>
          <p:cNvPr id="319" name="Google Shape;319;p43"/>
          <p:cNvPicPr preferRelativeResize="0"/>
          <p:nvPr/>
        </p:nvPicPr>
        <p:blipFill>
          <a:blip r:embed="rId6">
            <a:alphaModFix/>
          </a:blip>
          <a:stretch>
            <a:fillRect/>
          </a:stretch>
        </p:blipFill>
        <p:spPr>
          <a:xfrm>
            <a:off x="3228075" y="4262025"/>
            <a:ext cx="576427" cy="257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3" name="Shape 323"/>
        <p:cNvGrpSpPr/>
        <p:nvPr/>
      </p:nvGrpSpPr>
      <p:grpSpPr>
        <a:xfrm>
          <a:off x="0" y="0"/>
          <a:ext cx="0" cy="0"/>
          <a:chOff x="0" y="0"/>
          <a:chExt cx="0" cy="0"/>
        </a:xfrm>
      </p:grpSpPr>
      <p:sp>
        <p:nvSpPr>
          <p:cNvPr id="324" name="Google Shape;324;p4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次のパワポに進む</a:t>
            </a:r>
            <a:endParaRPr b="1" sz="2700">
              <a:solidFill>
                <a:srgbClr val="FFFFFF"/>
              </a:solidFill>
            </a:endParaRPr>
          </a:p>
        </p:txBody>
      </p:sp>
      <p:sp>
        <p:nvSpPr>
          <p:cNvPr id="325" name="Google Shape;325;p44"/>
          <p:cNvSpPr txBox="1"/>
          <p:nvPr/>
        </p:nvSpPr>
        <p:spPr>
          <a:xfrm>
            <a:off x="60275" y="703175"/>
            <a:ext cx="9001200" cy="4617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これを読み終わった人は</a:t>
            </a:r>
            <a:r>
              <a:rPr lang="ja" sz="1800" u="sng">
                <a:solidFill>
                  <a:schemeClr val="hlink"/>
                </a:solidFill>
                <a:hlinkClick r:id="rId3"/>
              </a:rPr>
              <a:t>3. 関数の定義</a:t>
            </a:r>
            <a:r>
              <a:rPr lang="ja" sz="1800">
                <a:solidFill>
                  <a:schemeClr val="dk1"/>
                </a:solidFill>
              </a:rPr>
              <a:t>に進みましょう</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p1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2-1</a:t>
            </a:r>
            <a:endParaRPr b="1" sz="2700">
              <a:solidFill>
                <a:srgbClr val="FFFFFF"/>
              </a:solidFill>
            </a:endParaRPr>
          </a:p>
        </p:txBody>
      </p:sp>
      <p:sp>
        <p:nvSpPr>
          <p:cNvPr id="84" name="Google Shape;84;p16"/>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ヒント2-1で出てきたエラーを検索すると、</a:t>
            </a:r>
            <a:r>
              <a:rPr lang="ja" sz="1800" u="sng">
                <a:solidFill>
                  <a:schemeClr val="hlink"/>
                </a:solidFill>
                <a:hlinkClick r:id="rId3"/>
              </a:rPr>
              <a:t>こんなサイト</a:t>
            </a:r>
            <a:r>
              <a:rPr lang="ja" sz="1800">
                <a:solidFill>
                  <a:schemeClr val="dk1"/>
                </a:solidFill>
              </a:rPr>
              <a:t>が出てきました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「数値のつもりだったのに文字列だった」…？</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そうです！input()で入力欄に入力したものは全て文字列になるのです！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　　　　　　　　　のようにして、input()をint()の中に入れ、文字列から数値に変えてあげないといけないんですね</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ということで正解は　　　　　　　　　となります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あ、ちなみにここから私の好みの関係でgoogle colaboratoryの背景が黒色になります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　　　　　　　　　　　　　　　ここからみなさんも色などの設定を変えられます</a:t>
            </a:r>
            <a:endParaRPr sz="1800">
              <a:solidFill>
                <a:schemeClr val="dk1"/>
              </a:solidFill>
            </a:endParaRPr>
          </a:p>
        </p:txBody>
      </p:sp>
      <p:pic>
        <p:nvPicPr>
          <p:cNvPr id="85" name="Google Shape;85;p16"/>
          <p:cNvPicPr preferRelativeResize="0"/>
          <p:nvPr/>
        </p:nvPicPr>
        <p:blipFill>
          <a:blip r:embed="rId4">
            <a:alphaModFix/>
          </a:blip>
          <a:stretch>
            <a:fillRect/>
          </a:stretch>
        </p:blipFill>
        <p:spPr>
          <a:xfrm>
            <a:off x="60275" y="1187175"/>
            <a:ext cx="8020050" cy="561975"/>
          </a:xfrm>
          <a:prstGeom prst="rect">
            <a:avLst/>
          </a:prstGeom>
          <a:noFill/>
          <a:ln>
            <a:noFill/>
          </a:ln>
        </p:spPr>
      </p:pic>
      <p:pic>
        <p:nvPicPr>
          <p:cNvPr id="86" name="Google Shape;86;p16"/>
          <p:cNvPicPr preferRelativeResize="0"/>
          <p:nvPr/>
        </p:nvPicPr>
        <p:blipFill>
          <a:blip r:embed="rId5">
            <a:alphaModFix/>
          </a:blip>
          <a:stretch>
            <a:fillRect/>
          </a:stretch>
        </p:blipFill>
        <p:spPr>
          <a:xfrm>
            <a:off x="1594675" y="2716575"/>
            <a:ext cx="1924050" cy="238125"/>
          </a:xfrm>
          <a:prstGeom prst="rect">
            <a:avLst/>
          </a:prstGeom>
          <a:noFill/>
          <a:ln>
            <a:noFill/>
          </a:ln>
        </p:spPr>
      </p:pic>
      <p:pic>
        <p:nvPicPr>
          <p:cNvPr id="87" name="Google Shape;87;p16"/>
          <p:cNvPicPr preferRelativeResize="0"/>
          <p:nvPr/>
        </p:nvPicPr>
        <p:blipFill>
          <a:blip r:embed="rId6">
            <a:alphaModFix/>
          </a:blip>
          <a:stretch>
            <a:fillRect/>
          </a:stretch>
        </p:blipFill>
        <p:spPr>
          <a:xfrm>
            <a:off x="2255000" y="3384275"/>
            <a:ext cx="1914525" cy="457200"/>
          </a:xfrm>
          <a:prstGeom prst="rect">
            <a:avLst/>
          </a:prstGeom>
          <a:noFill/>
          <a:ln>
            <a:noFill/>
          </a:ln>
        </p:spPr>
      </p:pic>
      <p:pic>
        <p:nvPicPr>
          <p:cNvPr id="88" name="Google Shape;88;p16"/>
          <p:cNvPicPr preferRelativeResize="0"/>
          <p:nvPr/>
        </p:nvPicPr>
        <p:blipFill>
          <a:blip r:embed="rId7">
            <a:alphaModFix/>
          </a:blip>
          <a:stretch>
            <a:fillRect/>
          </a:stretch>
        </p:blipFill>
        <p:spPr>
          <a:xfrm>
            <a:off x="60275" y="4558725"/>
            <a:ext cx="3336611" cy="457200"/>
          </a:xfrm>
          <a:prstGeom prst="rect">
            <a:avLst/>
          </a:prstGeom>
          <a:noFill/>
          <a:ln>
            <a:noFill/>
          </a:ln>
        </p:spPr>
      </p:pic>
      <p:sp>
        <p:nvSpPr>
          <p:cNvPr id="89" name="Google Shape;89;p16"/>
          <p:cNvSpPr/>
          <p:nvPr/>
        </p:nvSpPr>
        <p:spPr>
          <a:xfrm>
            <a:off x="2338300" y="4558725"/>
            <a:ext cx="436800" cy="457200"/>
          </a:xfrm>
          <a:prstGeom prst="rect">
            <a:avLst/>
          </a:prstGeom>
          <a:noFill/>
          <a:ln cap="flat" cmpd="sng" w="762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たのしいたのしいプログラミングの始まり</a:t>
            </a:r>
            <a:endParaRPr b="1" sz="2700">
              <a:solidFill>
                <a:srgbClr val="FFFFFF"/>
              </a:solidFill>
            </a:endParaRPr>
          </a:p>
        </p:txBody>
      </p:sp>
      <p:sp>
        <p:nvSpPr>
          <p:cNvPr id="95" name="Google Shape;95;p17"/>
          <p:cNvSpPr txBox="1"/>
          <p:nvPr/>
        </p:nvSpPr>
        <p:spPr>
          <a:xfrm>
            <a:off x="60275" y="703175"/>
            <a:ext cx="9001200" cy="39030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Clr>
                <a:schemeClr val="dk1"/>
              </a:buClr>
              <a:buSzPts val="1100"/>
              <a:buFont typeface="Arial"/>
              <a:buNone/>
            </a:pPr>
            <a:r>
              <a:rPr b="1" lang="ja" sz="1800">
                <a:solidFill>
                  <a:srgbClr val="9B7B10"/>
                </a:solidFill>
              </a:rPr>
              <a:t>if文</a:t>
            </a:r>
            <a:r>
              <a:rPr lang="ja" sz="1800">
                <a:solidFill>
                  <a:schemeClr val="dk1"/>
                </a:solidFill>
              </a:rPr>
              <a:t>やります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scratchで言う　　　　と同じです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例えば</a:t>
            </a:r>
            <a:r>
              <a:rPr b="1" lang="ja" sz="1800">
                <a:solidFill>
                  <a:srgbClr val="3094A3"/>
                </a:solidFill>
              </a:rPr>
              <a:t> &gt; などの不等号</a:t>
            </a:r>
            <a:r>
              <a:rPr lang="ja" sz="1800">
                <a:solidFill>
                  <a:schemeClr val="dk1"/>
                </a:solidFill>
              </a:rPr>
              <a:t>を使って　　　　　　　　　　　　　　　などのように書くと</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if の後に書いた　　　　　の部分で</a:t>
            </a:r>
            <a:r>
              <a:rPr b="1" lang="ja" sz="1800">
                <a:solidFill>
                  <a:srgbClr val="3094A3"/>
                </a:solidFill>
              </a:rPr>
              <a:t>「numberが10より大きいとき」</a:t>
            </a:r>
            <a:r>
              <a:rPr lang="ja" sz="1800">
                <a:solidFill>
                  <a:schemeClr val="dk1"/>
                </a:solidFill>
              </a:rPr>
              <a:t>という意味になり</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その条件を満たしたときのみ、print関数が実行されるということになります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b="1" lang="ja" sz="1800">
                <a:solidFill>
                  <a:srgbClr val="9B7B10"/>
                </a:solidFill>
              </a:rPr>
              <a:t>if文の効果範囲は、上のprint関数のように行の初めに4つ(もしくは2つ)空白を入れた部分だけ</a:t>
            </a:r>
            <a:r>
              <a:rPr lang="ja" sz="1800">
                <a:solidFill>
                  <a:schemeClr val="dk1"/>
                </a:solidFill>
              </a:rPr>
              <a:t>になります</a:t>
            </a:r>
            <a:endParaRPr sz="18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ja" sz="1800">
                <a:solidFill>
                  <a:schemeClr val="dk1"/>
                </a:solidFill>
              </a:rPr>
              <a:t>また、if文を書いた行の最後には必ず : をつける必要があります</a:t>
            </a:r>
            <a:endParaRPr sz="1800">
              <a:solidFill>
                <a:schemeClr val="dk1"/>
              </a:solidFill>
            </a:endParaRPr>
          </a:p>
        </p:txBody>
      </p:sp>
      <p:pic>
        <p:nvPicPr>
          <p:cNvPr id="96" name="Google Shape;96;p17"/>
          <p:cNvPicPr preferRelativeResize="0"/>
          <p:nvPr/>
        </p:nvPicPr>
        <p:blipFill>
          <a:blip r:embed="rId3">
            <a:alphaModFix/>
          </a:blip>
          <a:stretch>
            <a:fillRect/>
          </a:stretch>
        </p:blipFill>
        <p:spPr>
          <a:xfrm>
            <a:off x="1585950" y="999075"/>
            <a:ext cx="892281" cy="622800"/>
          </a:xfrm>
          <a:prstGeom prst="rect">
            <a:avLst/>
          </a:prstGeom>
          <a:noFill/>
          <a:ln>
            <a:noFill/>
          </a:ln>
        </p:spPr>
      </p:pic>
      <p:pic>
        <p:nvPicPr>
          <p:cNvPr id="97" name="Google Shape;97;p17"/>
          <p:cNvPicPr preferRelativeResize="0"/>
          <p:nvPr/>
        </p:nvPicPr>
        <p:blipFill>
          <a:blip r:embed="rId4">
            <a:alphaModFix/>
          </a:blip>
          <a:stretch>
            <a:fillRect/>
          </a:stretch>
        </p:blipFill>
        <p:spPr>
          <a:xfrm>
            <a:off x="3462675" y="1773400"/>
            <a:ext cx="3286125" cy="495300"/>
          </a:xfrm>
          <a:prstGeom prst="rect">
            <a:avLst/>
          </a:prstGeom>
          <a:noFill/>
          <a:ln>
            <a:noFill/>
          </a:ln>
        </p:spPr>
      </p:pic>
      <p:pic>
        <p:nvPicPr>
          <p:cNvPr id="98" name="Google Shape;98;p17"/>
          <p:cNvPicPr preferRelativeResize="0"/>
          <p:nvPr/>
        </p:nvPicPr>
        <p:blipFill rotWithShape="1">
          <a:blip r:embed="rId5">
            <a:alphaModFix/>
          </a:blip>
          <a:srcRect b="0" l="0" r="9950" t="0"/>
          <a:stretch/>
        </p:blipFill>
        <p:spPr>
          <a:xfrm>
            <a:off x="1724975" y="2342300"/>
            <a:ext cx="1077965" cy="22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1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問題2-2</a:t>
            </a:r>
            <a:endParaRPr b="1" sz="2700">
              <a:solidFill>
                <a:srgbClr val="FFFFFF"/>
              </a:solidFill>
            </a:endParaRPr>
          </a:p>
        </p:txBody>
      </p:sp>
      <p:sp>
        <p:nvSpPr>
          <p:cNvPr id="104" name="Google Shape;104;p1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太郎君は100点満点の数学のテストを受験しました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太郎君は母親と80点以上をとったらゲームを買ってもらう約束をしていました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太郎君が100点をとったら「満点おめでとう！」、30点以下をとったら「もっと勉強しろ」と出力してください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また母親にゲームを買ってもらえる場合、ゲームをゲット！と出力してください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例えば20点をとったら　　　　　　、90点をとったら　　　　　　　、100点をとったら　　　　　　、50点をとったら何も出力しません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ただしプログラムの1行目は必ず　　　　　　　　　　　としてください(太郎君の点数を表す変数です)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5分考えてもわからなければ次のページのヒント1を見てください</a:t>
            </a:r>
            <a:endParaRPr sz="1800">
              <a:solidFill>
                <a:schemeClr val="dk1"/>
              </a:solidFill>
            </a:endParaRPr>
          </a:p>
        </p:txBody>
      </p:sp>
      <p:pic>
        <p:nvPicPr>
          <p:cNvPr id="105" name="Google Shape;105;p18"/>
          <p:cNvPicPr preferRelativeResize="0"/>
          <p:nvPr/>
        </p:nvPicPr>
        <p:blipFill rotWithShape="1">
          <a:blip r:embed="rId3">
            <a:alphaModFix/>
          </a:blip>
          <a:srcRect b="0" l="0" r="0" t="0"/>
          <a:stretch/>
        </p:blipFill>
        <p:spPr>
          <a:xfrm>
            <a:off x="3528350" y="3657775"/>
            <a:ext cx="2381250" cy="247650"/>
          </a:xfrm>
          <a:prstGeom prst="rect">
            <a:avLst/>
          </a:prstGeom>
          <a:noFill/>
          <a:ln>
            <a:noFill/>
          </a:ln>
        </p:spPr>
      </p:pic>
      <p:pic>
        <p:nvPicPr>
          <p:cNvPr id="106" name="Google Shape;106;p18"/>
          <p:cNvPicPr preferRelativeResize="0"/>
          <p:nvPr/>
        </p:nvPicPr>
        <p:blipFill>
          <a:blip r:embed="rId4">
            <a:alphaModFix/>
          </a:blip>
          <a:stretch>
            <a:fillRect/>
          </a:stretch>
        </p:blipFill>
        <p:spPr>
          <a:xfrm>
            <a:off x="2485138" y="2731475"/>
            <a:ext cx="1323975" cy="228600"/>
          </a:xfrm>
          <a:prstGeom prst="rect">
            <a:avLst/>
          </a:prstGeom>
          <a:noFill/>
          <a:ln>
            <a:noFill/>
          </a:ln>
        </p:spPr>
      </p:pic>
      <p:pic>
        <p:nvPicPr>
          <p:cNvPr id="107" name="Google Shape;107;p18"/>
          <p:cNvPicPr preferRelativeResize="0"/>
          <p:nvPr/>
        </p:nvPicPr>
        <p:blipFill>
          <a:blip r:embed="rId5">
            <a:alphaModFix/>
          </a:blip>
          <a:stretch>
            <a:fillRect/>
          </a:stretch>
        </p:blipFill>
        <p:spPr>
          <a:xfrm>
            <a:off x="5739025" y="2721950"/>
            <a:ext cx="1428750" cy="247650"/>
          </a:xfrm>
          <a:prstGeom prst="rect">
            <a:avLst/>
          </a:prstGeom>
          <a:noFill/>
          <a:ln>
            <a:noFill/>
          </a:ln>
        </p:spPr>
      </p:pic>
      <p:pic>
        <p:nvPicPr>
          <p:cNvPr id="108" name="Google Shape;108;p18"/>
          <p:cNvPicPr preferRelativeResize="0"/>
          <p:nvPr/>
        </p:nvPicPr>
        <p:blipFill>
          <a:blip r:embed="rId6">
            <a:alphaModFix/>
          </a:blip>
          <a:stretch>
            <a:fillRect/>
          </a:stretch>
        </p:blipFill>
        <p:spPr>
          <a:xfrm>
            <a:off x="644248" y="2960073"/>
            <a:ext cx="1284550" cy="37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 name="Shape 112"/>
        <p:cNvGrpSpPr/>
        <p:nvPr/>
      </p:nvGrpSpPr>
      <p:grpSpPr>
        <a:xfrm>
          <a:off x="0" y="0"/>
          <a:ext cx="0" cy="0"/>
          <a:chOff x="0" y="0"/>
          <a:chExt cx="0" cy="0"/>
        </a:xfrm>
      </p:grpSpPr>
      <p:sp>
        <p:nvSpPr>
          <p:cNvPr id="113" name="Google Shape;113;p1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ヒント</a:t>
            </a:r>
            <a:r>
              <a:rPr b="1" lang="ja" sz="2700">
                <a:solidFill>
                  <a:srgbClr val="FFFFFF"/>
                </a:solidFill>
              </a:rPr>
              <a:t>2-2-1</a:t>
            </a:r>
            <a:endParaRPr b="1" sz="2700">
              <a:solidFill>
                <a:srgbClr val="FFFFFF"/>
              </a:solidFill>
            </a:endParaRPr>
          </a:p>
        </p:txBody>
      </p:sp>
      <p:sp>
        <p:nvSpPr>
          <p:cNvPr id="114" name="Google Shape;114;p19"/>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条件がややこしいので、点数へのコメントとゲームを買ってもらえるかどうかは別々のif文で考えるようにしましょう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まずは○○点と同じ、○○点以下、○○点以上などの条件を判定しないといけません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これらは比較演算子と呼ばれるので</a:t>
            </a:r>
            <a:r>
              <a:rPr b="1" lang="ja" sz="1800">
                <a:solidFill>
                  <a:srgbClr val="3094A3"/>
                </a:solidFill>
              </a:rPr>
              <a:t>「python 比較演算子 一覧」</a:t>
            </a:r>
            <a:r>
              <a:rPr lang="ja" sz="1800">
                <a:solidFill>
                  <a:schemeClr val="dk1"/>
                </a:solidFill>
              </a:rPr>
              <a:t>と検索しましょう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5分考えてもわからなければ次のページのヒント2を見てください</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8" name="Shape 118"/>
        <p:cNvGrpSpPr/>
        <p:nvPr/>
      </p:nvGrpSpPr>
      <p:grpSpPr>
        <a:xfrm>
          <a:off x="0" y="0"/>
          <a:ext cx="0" cy="0"/>
          <a:chOff x="0" y="0"/>
          <a:chExt cx="0" cy="0"/>
        </a:xfrm>
      </p:grpSpPr>
      <p:sp>
        <p:nvSpPr>
          <p:cNvPr id="119" name="Google Shape;119;p2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ヒント2-2-2</a:t>
            </a:r>
            <a:endParaRPr b="1" sz="2700">
              <a:solidFill>
                <a:srgbClr val="FFFFFF"/>
              </a:solidFill>
            </a:endParaRPr>
          </a:p>
        </p:txBody>
      </p:sp>
      <p:sp>
        <p:nvSpPr>
          <p:cNvPr id="120" name="Google Shape;120;p2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「python 比較演算子 一覧」</a:t>
            </a:r>
            <a:r>
              <a:rPr lang="ja" sz="1800">
                <a:solidFill>
                  <a:schemeClr val="dk1"/>
                </a:solidFill>
              </a:rPr>
              <a:t>と検索すると</a:t>
            </a:r>
            <a:r>
              <a:rPr lang="ja" sz="1800" u="sng">
                <a:solidFill>
                  <a:schemeClr val="hlink"/>
                </a:solidFill>
                <a:hlinkClick r:id="rId3"/>
              </a:rPr>
              <a:t>こんなサイト</a:t>
            </a:r>
            <a:r>
              <a:rPr lang="ja" sz="1800">
                <a:solidFill>
                  <a:schemeClr val="dk1"/>
                </a:solidFill>
              </a:rPr>
              <a:t>が出てきました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私達が数学でよく使う書き方とは少し違うものもありますね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少し難しいので、点数が満点だった時の部分だけ答えを載せます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5分考えてもわからなければ次のページの</a:t>
            </a:r>
            <a:r>
              <a:rPr lang="ja" sz="1800">
                <a:solidFill>
                  <a:schemeClr val="dk1"/>
                </a:solidFill>
              </a:rPr>
              <a:t>答え</a:t>
            </a:r>
            <a:r>
              <a:rPr lang="ja" sz="1800">
                <a:solidFill>
                  <a:schemeClr val="dk1"/>
                </a:solidFill>
              </a:rPr>
              <a:t>を見てください</a:t>
            </a:r>
            <a:endParaRPr sz="1800">
              <a:solidFill>
                <a:schemeClr val="dk1"/>
              </a:solidFill>
            </a:endParaRPr>
          </a:p>
        </p:txBody>
      </p:sp>
      <p:pic>
        <p:nvPicPr>
          <p:cNvPr id="121" name="Google Shape;121;p20"/>
          <p:cNvPicPr preferRelativeResize="0"/>
          <p:nvPr/>
        </p:nvPicPr>
        <p:blipFill>
          <a:blip r:embed="rId4">
            <a:alphaModFix/>
          </a:blip>
          <a:stretch>
            <a:fillRect/>
          </a:stretch>
        </p:blipFill>
        <p:spPr>
          <a:xfrm>
            <a:off x="104275" y="1112125"/>
            <a:ext cx="5586600" cy="1783575"/>
          </a:xfrm>
          <a:prstGeom prst="rect">
            <a:avLst/>
          </a:prstGeom>
          <a:noFill/>
          <a:ln>
            <a:noFill/>
          </a:ln>
        </p:spPr>
      </p:pic>
      <p:pic>
        <p:nvPicPr>
          <p:cNvPr id="122" name="Google Shape;122;p20"/>
          <p:cNvPicPr preferRelativeResize="0"/>
          <p:nvPr/>
        </p:nvPicPr>
        <p:blipFill>
          <a:blip r:embed="rId5">
            <a:alphaModFix/>
          </a:blip>
          <a:stretch>
            <a:fillRect/>
          </a:stretch>
        </p:blipFill>
        <p:spPr>
          <a:xfrm>
            <a:off x="104275" y="3648638"/>
            <a:ext cx="2609850" cy="50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6" name="Shape 126"/>
        <p:cNvGrpSpPr/>
        <p:nvPr/>
      </p:nvGrpSpPr>
      <p:grpSpPr>
        <a:xfrm>
          <a:off x="0" y="0"/>
          <a:ext cx="0" cy="0"/>
          <a:chOff x="0" y="0"/>
          <a:chExt cx="0" cy="0"/>
        </a:xfrm>
      </p:grpSpPr>
      <p:sp>
        <p:nvSpPr>
          <p:cNvPr id="127" name="Google Shape;127;p2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a:t>
            </a:r>
            <a:r>
              <a:rPr b="1" lang="ja" sz="2700">
                <a:solidFill>
                  <a:srgbClr val="FFFFFF"/>
                </a:solidFill>
              </a:rPr>
              <a:t>解答</a:t>
            </a:r>
            <a:r>
              <a:rPr b="1" lang="ja" sz="2700">
                <a:solidFill>
                  <a:srgbClr val="FFFFFF"/>
                </a:solidFill>
              </a:rPr>
              <a:t>2-2</a:t>
            </a:r>
            <a:endParaRPr b="1" sz="2700">
              <a:solidFill>
                <a:srgbClr val="FFFFFF"/>
              </a:solidFill>
            </a:endParaRPr>
          </a:p>
        </p:txBody>
      </p:sp>
      <p:sp>
        <p:nvSpPr>
          <p:cNvPr id="128" name="Google Shape;128;p2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「python 比較演算子 一覧」</a:t>
            </a:r>
            <a:r>
              <a:rPr lang="ja" sz="1800">
                <a:solidFill>
                  <a:schemeClr val="dk1"/>
                </a:solidFill>
              </a:rPr>
              <a:t>と検索すると</a:t>
            </a:r>
            <a:r>
              <a:rPr lang="ja" sz="1800" u="sng">
                <a:solidFill>
                  <a:schemeClr val="accent5"/>
                </a:solidFill>
                <a:hlinkClick r:id="rId3">
                  <a:extLst>
                    <a:ext uri="{A12FA001-AC4F-418D-AE19-62706E023703}">
                      <ahyp:hlinkClr val="tx"/>
                    </a:ext>
                  </a:extLst>
                </a:hlinkClick>
              </a:rPr>
              <a:t>こんなサイト</a:t>
            </a:r>
            <a:r>
              <a:rPr lang="ja" sz="1800">
                <a:solidFill>
                  <a:schemeClr val="dk1"/>
                </a:solidFill>
              </a:rPr>
              <a:t>が出てきました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これらを上手に組み合わせることでプログラムを書いてみましょう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ということで右下にあるのが答えになります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2C9000"/>
                </a:solidFill>
              </a:rPr>
              <a:t># の後に書いているのは「コメント」と呼ばれる自分用のメモです</a:t>
            </a:r>
            <a:endParaRPr b="1" sz="1800">
              <a:solidFill>
                <a:srgbClr val="2C9000"/>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今回のように</a:t>
            </a:r>
            <a:r>
              <a:rPr b="1" lang="ja" sz="1800">
                <a:solidFill>
                  <a:srgbClr val="9B7B10"/>
                </a:solidFill>
              </a:rPr>
              <a:t>ややこしいif文などを書く場合はこうやってコメント</a:t>
            </a:r>
            <a:endParaRPr b="1" sz="1800">
              <a:solidFill>
                <a:srgbClr val="9B7B10"/>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を書くと分かりやすくなります</a:t>
            </a:r>
            <a:endParaRPr b="1" sz="1800">
              <a:solidFill>
                <a:srgbClr val="9B7B10"/>
              </a:solidFill>
            </a:endParaRPr>
          </a:p>
        </p:txBody>
      </p:sp>
      <p:pic>
        <p:nvPicPr>
          <p:cNvPr id="129" name="Google Shape;129;p21"/>
          <p:cNvPicPr preferRelativeResize="0"/>
          <p:nvPr/>
        </p:nvPicPr>
        <p:blipFill>
          <a:blip r:embed="rId4">
            <a:alphaModFix/>
          </a:blip>
          <a:stretch>
            <a:fillRect/>
          </a:stretch>
        </p:blipFill>
        <p:spPr>
          <a:xfrm>
            <a:off x="104275" y="1112125"/>
            <a:ext cx="5586600" cy="1783575"/>
          </a:xfrm>
          <a:prstGeom prst="rect">
            <a:avLst/>
          </a:prstGeom>
          <a:noFill/>
          <a:ln>
            <a:noFill/>
          </a:ln>
        </p:spPr>
      </p:pic>
      <p:pic>
        <p:nvPicPr>
          <p:cNvPr id="130" name="Google Shape;130;p21"/>
          <p:cNvPicPr preferRelativeResize="0"/>
          <p:nvPr/>
        </p:nvPicPr>
        <p:blipFill>
          <a:blip r:embed="rId5">
            <a:alphaModFix/>
          </a:blip>
          <a:stretch>
            <a:fillRect/>
          </a:stretch>
        </p:blipFill>
        <p:spPr>
          <a:xfrm>
            <a:off x="7071675" y="3145175"/>
            <a:ext cx="2072325" cy="199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