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64" r:id="rId20"/>
    <p:sldId id="266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76C5BF2-7875-4857-A3FD-591C71032D73}" type="datetimeFigureOut">
              <a:rPr kumimoji="1" lang="ja-JP" altLang="en-US" smtClean="0"/>
              <a:pPr/>
              <a:t>2013/11/7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2013/11/7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2013/11/7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2013/11/7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2013/11/7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2013/11/7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2013/11/7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2013/11/7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2013/11/7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2013/11/7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76C5BF2-7875-4857-A3FD-591C71032D73}" type="datetimeFigureOut">
              <a:rPr kumimoji="1" lang="ja-JP" altLang="en-US" smtClean="0"/>
              <a:pPr/>
              <a:t>2013/11/7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76C5BF2-7875-4857-A3FD-591C71032D73}" type="datetimeFigureOut">
              <a:rPr kumimoji="1" lang="ja-JP" altLang="en-US" smtClean="0"/>
              <a:pPr/>
              <a:t>2013/11/7</a:t>
            </a:fld>
            <a:endParaRPr kumimoji="1"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a.wikipedia.org/wiki/%E3%83%8F%E3%82%B9%E3%82%B1%E3%83%AB%E3%83%BB%E3%82%AB%E3%83%AA%E3%83%BC" TargetMode="External"/><Relationship Id="rId2" Type="http://schemas.openxmlformats.org/officeDocument/2006/relationships/hyperlink" Target="http://ja.wikipedia.org/wiki/Haskel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.wikipedia.org/wiki/%E7%B5%84%E5%90%88%E3%81%9B%E8%AB%96%E7%90%8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すごい</a:t>
            </a:r>
            <a:r>
              <a:rPr lang="en-US" altLang="ja-JP" dirty="0" smtClean="0"/>
              <a:t>Haskell</a:t>
            </a:r>
            <a:r>
              <a:rPr lang="ja-JP" altLang="en-US" dirty="0" smtClean="0"/>
              <a:t>たのしく学ぼう！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読書会</a:t>
            </a:r>
            <a:r>
              <a:rPr lang="en-US" altLang="ja-JP" dirty="0" smtClean="0"/>
              <a:t>#2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山縣</a:t>
            </a:r>
            <a:r>
              <a:rPr kumimoji="1" lang="ja-JP" altLang="en-US" dirty="0" err="1" smtClean="0"/>
              <a:t>ひ</a:t>
            </a:r>
            <a:r>
              <a:rPr kumimoji="1" lang="ja-JP" altLang="en-US" dirty="0" smtClean="0"/>
              <a:t>ろか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パターンマッチはタプルでも使えます。</a:t>
            </a:r>
            <a:endParaRPr lang="en-US" altLang="ja-JP" dirty="0" smtClean="0"/>
          </a:p>
          <a:p>
            <a:r>
              <a:rPr lang="ja-JP" altLang="en-US" dirty="0" smtClean="0"/>
              <a:t>ダブルの場合 </a:t>
            </a:r>
            <a:r>
              <a:rPr lang="en-US" altLang="ja-JP" dirty="0" err="1" smtClean="0"/>
              <a:t>fst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snd</a:t>
            </a:r>
            <a:r>
              <a:rPr lang="en-US" altLang="ja-JP" dirty="0" smtClean="0"/>
              <a:t> </a:t>
            </a:r>
            <a:r>
              <a:rPr lang="ja-JP" altLang="en-US" dirty="0" smtClean="0"/>
              <a:t>という関数で要素が分解できます。（</a:t>
            </a:r>
            <a:r>
              <a:rPr lang="en-US" altLang="ja-JP" dirty="0" err="1" smtClean="0"/>
              <a:t>Scala</a:t>
            </a:r>
            <a:r>
              <a:rPr lang="ja-JP" altLang="en-US" dirty="0" err="1" smtClean="0"/>
              <a:t>には</a:t>
            </a:r>
            <a:r>
              <a:rPr lang="ja-JP" altLang="en-US" dirty="0" smtClean="0"/>
              <a:t>ない気がする）</a:t>
            </a:r>
            <a:endParaRPr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タプルの</a:t>
            </a:r>
            <a:r>
              <a:rPr kumimoji="1" lang="ja-JP" altLang="en-US" dirty="0" smtClean="0"/>
              <a:t>パターンマッチ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251520" y="2996952"/>
            <a:ext cx="8640960" cy="16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addVectors</a:t>
            </a:r>
            <a:r>
              <a:rPr lang="en-US" altLang="ja-JP" dirty="0" smtClean="0">
                <a:solidFill>
                  <a:schemeClr val="tx1"/>
                </a:solidFill>
              </a:rPr>
              <a:t> :: (Double, Double) -&gt; (Double, Double) -&gt; (Double, Double)</a:t>
            </a: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addVectors</a:t>
            </a:r>
            <a:r>
              <a:rPr lang="en-US" altLang="ja-JP" dirty="0" smtClean="0">
                <a:solidFill>
                  <a:schemeClr val="tx1"/>
                </a:solidFill>
              </a:rPr>
              <a:t> (x1,  y1) (x2,  y2) = (x1 + x2, y1 + y2)</a:t>
            </a: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addVectors</a:t>
            </a:r>
            <a:r>
              <a:rPr lang="en-US" altLang="ja-JP" dirty="0" smtClean="0">
                <a:solidFill>
                  <a:schemeClr val="tx1"/>
                </a:solidFill>
              </a:rPr>
              <a:t> (2, 3) (5, 9)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251520" y="4869160"/>
            <a:ext cx="8640960" cy="16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addVectors</a:t>
            </a:r>
            <a:r>
              <a:rPr lang="en-US" altLang="ja-JP" dirty="0" smtClean="0">
                <a:solidFill>
                  <a:schemeClr val="tx1"/>
                </a:solidFill>
              </a:rPr>
              <a:t> :: (Double, Double) -&gt; (Double, Double) -&gt; (Double, Double) </a:t>
            </a: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addVectors</a:t>
            </a:r>
            <a:r>
              <a:rPr lang="en-US" altLang="ja-JP" dirty="0" smtClean="0">
                <a:solidFill>
                  <a:schemeClr val="tx1"/>
                </a:solidFill>
              </a:rPr>
              <a:t> a b = (</a:t>
            </a:r>
            <a:r>
              <a:rPr lang="en-US" altLang="ja-JP" dirty="0" err="1" smtClean="0">
                <a:solidFill>
                  <a:schemeClr val="tx1"/>
                </a:solidFill>
              </a:rPr>
              <a:t>fst</a:t>
            </a:r>
            <a:r>
              <a:rPr lang="en-US" altLang="ja-JP" dirty="0" smtClean="0">
                <a:solidFill>
                  <a:schemeClr val="tx1"/>
                </a:solidFill>
              </a:rPr>
              <a:t> a + </a:t>
            </a:r>
            <a:r>
              <a:rPr lang="en-US" altLang="ja-JP" dirty="0" err="1" smtClean="0">
                <a:solidFill>
                  <a:schemeClr val="tx1"/>
                </a:solidFill>
              </a:rPr>
              <a:t>fst</a:t>
            </a:r>
            <a:r>
              <a:rPr lang="en-US" altLang="ja-JP" dirty="0" smtClean="0">
                <a:solidFill>
                  <a:schemeClr val="tx1"/>
                </a:solidFill>
              </a:rPr>
              <a:t> b,  </a:t>
            </a:r>
            <a:r>
              <a:rPr lang="en-US" altLang="ja-JP" dirty="0" err="1" smtClean="0">
                <a:solidFill>
                  <a:schemeClr val="tx1"/>
                </a:solidFill>
              </a:rPr>
              <a:t>snd</a:t>
            </a:r>
            <a:r>
              <a:rPr lang="en-US" altLang="ja-JP" dirty="0" smtClean="0">
                <a:solidFill>
                  <a:schemeClr val="tx1"/>
                </a:solidFill>
              </a:rPr>
              <a:t> a + </a:t>
            </a:r>
            <a:r>
              <a:rPr lang="en-US" altLang="ja-JP" dirty="0" err="1" smtClean="0">
                <a:solidFill>
                  <a:schemeClr val="tx1"/>
                </a:solidFill>
              </a:rPr>
              <a:t>snd</a:t>
            </a:r>
            <a:r>
              <a:rPr lang="en-US" altLang="ja-JP" dirty="0" smtClean="0">
                <a:solidFill>
                  <a:schemeClr val="tx1"/>
                </a:solidFill>
              </a:rPr>
              <a:t> b)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リスト内包表記のパターンマッチ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r>
              <a:rPr lang="ja-JP" altLang="en-US" dirty="0" smtClean="0"/>
              <a:t>リストのパターンマッチ</a:t>
            </a:r>
            <a:endParaRPr lang="en-US" altLang="ja-JP" dirty="0" smtClean="0"/>
          </a:p>
          <a:p>
            <a:pPr>
              <a:buNone/>
            </a:pPr>
            <a:endParaRPr kumimoji="1"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リストの</a:t>
            </a:r>
            <a:r>
              <a:rPr kumimoji="1" lang="ja-JP" altLang="en-US" dirty="0" smtClean="0"/>
              <a:t>パターンマッチ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251520" y="1988840"/>
            <a:ext cx="8640960" cy="16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let </a:t>
            </a:r>
            <a:r>
              <a:rPr lang="en-US" altLang="ja-JP" dirty="0" err="1" smtClean="0">
                <a:solidFill>
                  <a:schemeClr val="tx1"/>
                </a:solidFill>
              </a:rPr>
              <a:t>xs</a:t>
            </a:r>
            <a:r>
              <a:rPr lang="en-US" altLang="ja-JP" dirty="0" smtClean="0">
                <a:solidFill>
                  <a:schemeClr val="tx1"/>
                </a:solidFill>
              </a:rPr>
              <a:t> = [(1, 3), (4, 3), (2, 4)]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[</a:t>
            </a:r>
            <a:r>
              <a:rPr lang="en-US" altLang="ja-JP" dirty="0" err="1" smtClean="0">
                <a:solidFill>
                  <a:schemeClr val="tx1"/>
                </a:solidFill>
              </a:rPr>
              <a:t>a+b</a:t>
            </a:r>
            <a:r>
              <a:rPr lang="en-US" altLang="ja-JP" dirty="0" smtClean="0">
                <a:solidFill>
                  <a:schemeClr val="tx1"/>
                </a:solidFill>
              </a:rPr>
              <a:t> | (a, b) &lt;- </a:t>
            </a:r>
            <a:r>
              <a:rPr lang="en-US" altLang="ja-JP" dirty="0" err="1" smtClean="0">
                <a:solidFill>
                  <a:schemeClr val="tx1"/>
                </a:solidFill>
              </a:rPr>
              <a:t>xs</a:t>
            </a:r>
            <a:r>
              <a:rPr lang="en-US" altLang="ja-JP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[x*100+3 | (x, 3) &lt;- </a:t>
            </a:r>
            <a:r>
              <a:rPr lang="en-US" altLang="ja-JP" dirty="0" err="1" smtClean="0">
                <a:solidFill>
                  <a:schemeClr val="tx1"/>
                </a:solidFill>
              </a:rPr>
              <a:t>xs</a:t>
            </a:r>
            <a:r>
              <a:rPr lang="en-US" altLang="ja-JP" dirty="0" smtClean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251520" y="4257272"/>
            <a:ext cx="8640960" cy="16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tell :: (Show a) =&gt; [a] -&gt; String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tell [] = “empty”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tell (x:[]) = “size = 1. element = ” ++ show x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tell (x:y:[]) = “size = 2. elements = ” ++ show x ++ “ and ” ++ show y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tell (x:y:_) = “This list is long!”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値をパターンに分解しつつ、パターンマッチの対象になった値自体も参照したいときに使います。</a:t>
            </a:r>
            <a:endParaRPr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as</a:t>
            </a:r>
            <a:r>
              <a:rPr kumimoji="1" lang="ja-JP" altLang="en-US" dirty="0" smtClean="0"/>
              <a:t>パターン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251520" y="2636912"/>
            <a:ext cx="8640960" cy="32403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firstLetter</a:t>
            </a:r>
            <a:r>
              <a:rPr lang="en-US" altLang="ja-JP" dirty="0" smtClean="0">
                <a:solidFill>
                  <a:schemeClr val="tx1"/>
                </a:solidFill>
              </a:rPr>
              <a:t> :: String -&gt; String</a:t>
            </a: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firstLetter</a:t>
            </a:r>
            <a:r>
              <a:rPr lang="en-US" altLang="ja-JP" dirty="0" smtClean="0">
                <a:solidFill>
                  <a:schemeClr val="tx1"/>
                </a:solidFill>
              </a:rPr>
              <a:t> “” = “Empty…”</a:t>
            </a: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firstLetter</a:t>
            </a:r>
            <a:r>
              <a:rPr lang="en-US" altLang="ja-JP" dirty="0" smtClean="0">
                <a:solidFill>
                  <a:schemeClr val="tx1"/>
                </a:solidFill>
              </a:rPr>
              <a:t> all@(x:xs) = “first letter of ” ++ all ++ “  is ” ++ [x] </a:t>
            </a:r>
          </a:p>
          <a:p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twoLetter</a:t>
            </a:r>
            <a:r>
              <a:rPr lang="en-US" altLang="ja-JP" dirty="0" smtClean="0">
                <a:solidFill>
                  <a:schemeClr val="tx1"/>
                </a:solidFill>
              </a:rPr>
              <a:t> :: String -&gt; String</a:t>
            </a: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twoLetter</a:t>
            </a:r>
            <a:r>
              <a:rPr lang="en-US" altLang="ja-JP" dirty="0" smtClean="0">
                <a:solidFill>
                  <a:schemeClr val="tx1"/>
                </a:solidFill>
              </a:rPr>
              <a:t> “” = “Empty…”</a:t>
            </a: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twoLetter</a:t>
            </a:r>
            <a:r>
              <a:rPr lang="en-US" altLang="ja-JP" dirty="0" smtClean="0">
                <a:solidFill>
                  <a:schemeClr val="tx1"/>
                </a:solidFill>
              </a:rPr>
              <a:t> all@(x:y:xs) = “first letter is ” ++ [x] ++ “, second letter is ” ++[y]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2007517"/>
            <a:ext cx="4040188" cy="2141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sz="2000" dirty="0" smtClean="0"/>
              <a:t>これまでは“パターン”という構文</a:t>
            </a:r>
            <a:endParaRPr lang="en-US" altLang="ja-JP" dirty="0" smtClean="0"/>
          </a:p>
          <a:p>
            <a:r>
              <a:rPr lang="ja-JP" altLang="en-US" dirty="0" smtClean="0"/>
              <a:t>引数の構造で場合分け</a:t>
            </a:r>
            <a:endParaRPr lang="en-US" altLang="ja-JP" dirty="0" smtClean="0"/>
          </a:p>
          <a:p>
            <a:r>
              <a:rPr lang="ja-JP" altLang="en-US" dirty="0" smtClean="0"/>
              <a:t>まさにパターンマッチ</a:t>
            </a:r>
            <a:endParaRPr lang="en-US" altLang="ja-JP" dirty="0" smtClean="0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4"/>
          </p:nvPr>
        </p:nvSpPr>
        <p:spPr>
          <a:xfrm>
            <a:off x="4645025" y="2007517"/>
            <a:ext cx="4041775" cy="2141563"/>
          </a:xfrm>
        </p:spPr>
        <p:txBody>
          <a:bodyPr/>
          <a:lstStyle/>
          <a:p>
            <a:pPr>
              <a:buNone/>
            </a:pPr>
            <a:r>
              <a:rPr kumimoji="1" lang="ja-JP" altLang="en-US" sz="2000" dirty="0" smtClean="0"/>
              <a:t>ここから“ガード”という構文</a:t>
            </a:r>
            <a:endParaRPr lang="en-US" altLang="ja-JP" dirty="0" smtClean="0"/>
          </a:p>
          <a:p>
            <a:r>
              <a:rPr lang="ja-JP" altLang="en-US" dirty="0" smtClean="0"/>
              <a:t>引数が満たす性質で場合分け</a:t>
            </a:r>
            <a:endParaRPr lang="en-US" altLang="ja-JP" dirty="0" smtClean="0"/>
          </a:p>
          <a:p>
            <a:r>
              <a:rPr kumimoji="1" lang="ja-JP" altLang="en-US" dirty="0" smtClean="0"/>
              <a:t>どちらかというと</a:t>
            </a:r>
            <a:r>
              <a:rPr kumimoji="1" lang="en-US" altLang="ja-JP" dirty="0" smtClean="0"/>
              <a:t>if</a:t>
            </a:r>
            <a:r>
              <a:rPr lang="ja-JP" altLang="en-US" dirty="0" smtClean="0"/>
              <a:t>式</a:t>
            </a:r>
            <a:endParaRPr kumimoji="1"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場合分けして、きっちりガード！</a:t>
            </a:r>
            <a:endParaRPr kumimoji="1" lang="ja-JP" altLang="en-US" dirty="0"/>
          </a:p>
        </p:txBody>
      </p:sp>
      <p:sp>
        <p:nvSpPr>
          <p:cNvPr id="6" name="テキスト プレースホルダ 5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762000"/>
          </a:xfrm>
        </p:spPr>
        <p:txBody>
          <a:bodyPr/>
          <a:lstStyle/>
          <a:p>
            <a:r>
              <a:rPr kumimoji="1" lang="ja-JP" altLang="en-US" dirty="0" smtClean="0"/>
              <a:t>パターン</a:t>
            </a:r>
            <a:endParaRPr kumimoji="1" lang="ja-JP" altLang="en-US" dirty="0"/>
          </a:p>
        </p:txBody>
      </p:sp>
      <p:sp>
        <p:nvSpPr>
          <p:cNvPr id="8" name="テキスト プレースホルダ 7"/>
          <p:cNvSpPr>
            <a:spLocks noGrp="1"/>
          </p:cNvSpPr>
          <p:nvPr>
            <p:ph type="body" sz="half" idx="3"/>
          </p:nvPr>
        </p:nvSpPr>
        <p:spPr>
          <a:xfrm>
            <a:off x="4645026" y="1268760"/>
            <a:ext cx="4041775" cy="762000"/>
          </a:xfrm>
        </p:spPr>
        <p:txBody>
          <a:bodyPr/>
          <a:lstStyle/>
          <a:p>
            <a:r>
              <a:rPr kumimoji="1" lang="ja-JP" altLang="en-US" dirty="0" smtClean="0"/>
              <a:t>ガード</a:t>
            </a:r>
            <a:endParaRPr kumimoji="1" lang="ja-JP" altLang="en-US" dirty="0"/>
          </a:p>
        </p:txBody>
      </p:sp>
      <p:sp>
        <p:nvSpPr>
          <p:cNvPr id="10" name="コンテンツ プレースホルダ 4"/>
          <p:cNvSpPr txBox="1">
            <a:spLocks/>
          </p:cNvSpPr>
          <p:nvPr/>
        </p:nvSpPr>
        <p:spPr>
          <a:xfrm>
            <a:off x="459804" y="4437112"/>
            <a:ext cx="8216652" cy="2141563"/>
          </a:xfrm>
          <a:prstGeom prst="rect">
            <a:avLst/>
          </a:prstGeom>
          <a:ln>
            <a:noFill/>
            <a:prstDash val="sysDash"/>
            <a:miter lim="800000"/>
          </a:ln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性質での場合分けの構文を“ガード”と呼ぶのは、条件を満たす場合にしか先の処理に進ませてくれない、衛兵さんみたいだからだそうですよ。</a:t>
            </a:r>
            <a:endParaRPr kumimoji="1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ja-JP" altLang="en-US" sz="2400" dirty="0" smtClean="0"/>
              <a:t>なにやらインデントがとっても大事だとのこと。</a:t>
            </a:r>
            <a:endParaRPr kumimoji="1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というわけで</a:t>
            </a:r>
            <a:r>
              <a:rPr lang="en-US" altLang="ja-JP" dirty="0" smtClean="0"/>
              <a:t>if/else</a:t>
            </a:r>
            <a:r>
              <a:rPr lang="ja-JP" altLang="en-US" dirty="0" smtClean="0"/>
              <a:t>が深く長</a:t>
            </a:r>
            <a:r>
              <a:rPr lang="ja-JP" altLang="en-US" dirty="0" err="1" smtClean="0"/>
              <a:t>ー</a:t>
            </a:r>
            <a:r>
              <a:rPr lang="ja-JP" altLang="en-US" dirty="0" smtClean="0"/>
              <a:t>くなるのってやっぱりカッコ悪いのでガードどうですか。</a:t>
            </a:r>
            <a:endParaRPr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ガード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251520" y="2708920"/>
            <a:ext cx="8640960" cy="27363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bmiTell</a:t>
            </a:r>
            <a:r>
              <a:rPr lang="en-US" altLang="ja-JP" dirty="0" smtClean="0">
                <a:solidFill>
                  <a:schemeClr val="tx1"/>
                </a:solidFill>
              </a:rPr>
              <a:t> :: Double -&gt; String</a:t>
            </a: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bmiTell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en-US" altLang="ja-JP" dirty="0" err="1" smtClean="0">
                <a:solidFill>
                  <a:schemeClr val="tx1"/>
                </a:solidFill>
              </a:rPr>
              <a:t>bmi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    | </a:t>
            </a:r>
            <a:r>
              <a:rPr lang="en-US" altLang="ja-JP" dirty="0" err="1" smtClean="0">
                <a:solidFill>
                  <a:schemeClr val="tx1"/>
                </a:solidFill>
              </a:rPr>
              <a:t>bmi</a:t>
            </a:r>
            <a:r>
              <a:rPr lang="en-US" altLang="ja-JP" dirty="0" smtClean="0">
                <a:solidFill>
                  <a:schemeClr val="tx1"/>
                </a:solidFill>
              </a:rPr>
              <a:t> &lt;= 18.5 = “</a:t>
            </a:r>
            <a:r>
              <a:rPr lang="ja-JP" altLang="en-US" dirty="0" smtClean="0">
                <a:solidFill>
                  <a:schemeClr val="tx1"/>
                </a:solidFill>
              </a:rPr>
              <a:t>やせすぎです。</a:t>
            </a:r>
            <a:r>
              <a:rPr lang="en-US" altLang="ja-JP" dirty="0" smtClean="0">
                <a:solidFill>
                  <a:schemeClr val="tx1"/>
                </a:solidFill>
              </a:rPr>
              <a:t>”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| </a:t>
            </a:r>
            <a:r>
              <a:rPr lang="en-US" altLang="ja-JP" dirty="0" err="1" smtClean="0">
                <a:solidFill>
                  <a:schemeClr val="tx1"/>
                </a:solidFill>
              </a:rPr>
              <a:t>bmi</a:t>
            </a:r>
            <a:r>
              <a:rPr lang="en-US" altLang="ja-JP" dirty="0" smtClean="0">
                <a:solidFill>
                  <a:schemeClr val="tx1"/>
                </a:solidFill>
              </a:rPr>
              <a:t> &lt;= 25.0 = “</a:t>
            </a:r>
            <a:r>
              <a:rPr lang="ja-JP" altLang="en-US" dirty="0" smtClean="0">
                <a:solidFill>
                  <a:schemeClr val="tx1"/>
                </a:solidFill>
              </a:rPr>
              <a:t>やったね、標準だよ！</a:t>
            </a:r>
            <a:r>
              <a:rPr lang="en-US" altLang="ja-JP" dirty="0" smtClean="0">
                <a:solidFill>
                  <a:schemeClr val="tx1"/>
                </a:solidFill>
              </a:rPr>
              <a:t>”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| </a:t>
            </a:r>
            <a:r>
              <a:rPr lang="en-US" altLang="ja-JP" dirty="0" err="1" smtClean="0">
                <a:solidFill>
                  <a:schemeClr val="tx1"/>
                </a:solidFill>
              </a:rPr>
              <a:t>bmi</a:t>
            </a:r>
            <a:r>
              <a:rPr lang="en-US" altLang="ja-JP" dirty="0" smtClean="0">
                <a:solidFill>
                  <a:schemeClr val="tx1"/>
                </a:solidFill>
              </a:rPr>
              <a:t> &lt;= 30.0 = “</a:t>
            </a:r>
            <a:r>
              <a:rPr lang="ja-JP" altLang="en-US" dirty="0" smtClean="0">
                <a:solidFill>
                  <a:schemeClr val="tx1"/>
                </a:solidFill>
              </a:rPr>
              <a:t>ぽっちゃりって言われない？</a:t>
            </a:r>
            <a:r>
              <a:rPr lang="en-US" altLang="ja-JP" dirty="0" smtClean="0">
                <a:solidFill>
                  <a:schemeClr val="tx1"/>
                </a:solidFill>
              </a:rPr>
              <a:t>”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| otherwise = “</a:t>
            </a:r>
            <a:r>
              <a:rPr lang="ja-JP" altLang="en-US" dirty="0" smtClean="0">
                <a:solidFill>
                  <a:schemeClr val="tx1"/>
                </a:solidFill>
              </a:rPr>
              <a:t>きみってもしかしてクジラ？あ、トドかな！？</a:t>
            </a:r>
            <a:r>
              <a:rPr lang="en-US" altLang="ja-JP" dirty="0" smtClean="0">
                <a:solidFill>
                  <a:schemeClr val="tx1"/>
                </a:solidFill>
              </a:rPr>
              <a:t>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さっきの関数、やっぱり</a:t>
            </a:r>
            <a:r>
              <a:rPr lang="en-US" altLang="ja-JP" dirty="0" smtClean="0"/>
              <a:t>BMI</a:t>
            </a:r>
            <a:r>
              <a:rPr lang="ja-JP" altLang="en-US" dirty="0" smtClean="0"/>
              <a:t>の計算もしてほしいよね。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ということで</a:t>
            </a:r>
            <a:r>
              <a:rPr lang="en-US" altLang="ja-JP" dirty="0" smtClean="0"/>
              <a:t>where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r>
              <a:rPr lang="ja-JP" altLang="en-US" dirty="0" smtClean="0"/>
              <a:t>インデントをそろえればブロックはきちんと判断してくれる。</a:t>
            </a:r>
            <a:endParaRPr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ガード</a:t>
            </a:r>
            <a:r>
              <a:rPr kumimoji="1" lang="en-US" altLang="ja-JP" dirty="0" smtClean="0"/>
              <a:t>+α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251520" y="3356992"/>
            <a:ext cx="8640960" cy="27363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bmiTell</a:t>
            </a:r>
            <a:r>
              <a:rPr lang="en-US" altLang="ja-JP" dirty="0" smtClean="0">
                <a:solidFill>
                  <a:schemeClr val="tx1"/>
                </a:solidFill>
              </a:rPr>
              <a:t> :: Double -&gt; Double  -&gt; String</a:t>
            </a: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bmiTell</a:t>
            </a:r>
            <a:r>
              <a:rPr lang="en-US" altLang="ja-JP" dirty="0" smtClean="0">
                <a:solidFill>
                  <a:schemeClr val="tx1"/>
                </a:solidFill>
              </a:rPr>
              <a:t> weight height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| </a:t>
            </a:r>
            <a:r>
              <a:rPr lang="en-US" altLang="ja-JP" dirty="0" err="1" smtClean="0">
                <a:solidFill>
                  <a:schemeClr val="tx1"/>
                </a:solidFill>
              </a:rPr>
              <a:t>bmi</a:t>
            </a:r>
            <a:r>
              <a:rPr lang="en-US" altLang="ja-JP" dirty="0" smtClean="0">
                <a:solidFill>
                  <a:schemeClr val="tx1"/>
                </a:solidFill>
              </a:rPr>
              <a:t> &lt;= 18.5 = “</a:t>
            </a:r>
            <a:r>
              <a:rPr lang="ja-JP" altLang="en-US" dirty="0" smtClean="0">
                <a:solidFill>
                  <a:schemeClr val="tx1"/>
                </a:solidFill>
              </a:rPr>
              <a:t>やせすぎです。</a:t>
            </a:r>
            <a:r>
              <a:rPr lang="en-US" altLang="ja-JP" dirty="0" smtClean="0">
                <a:solidFill>
                  <a:schemeClr val="tx1"/>
                </a:solidFill>
              </a:rPr>
              <a:t>” ++ </a:t>
            </a:r>
            <a:r>
              <a:rPr lang="en-US" altLang="ja-JP" dirty="0" err="1" smtClean="0">
                <a:solidFill>
                  <a:schemeClr val="tx1"/>
                </a:solidFill>
              </a:rPr>
              <a:t>st</a:t>
            </a:r>
            <a:r>
              <a:rPr lang="en-US" altLang="ja-JP" dirty="0" smtClean="0">
                <a:solidFill>
                  <a:schemeClr val="tx1"/>
                </a:solidFill>
              </a:rPr>
              <a:t> ++ “ kg</a:t>
            </a:r>
            <a:r>
              <a:rPr lang="ja-JP" altLang="en-US" dirty="0" err="1" smtClean="0">
                <a:solidFill>
                  <a:schemeClr val="tx1"/>
                </a:solidFill>
              </a:rPr>
              <a:t>まで</a:t>
            </a:r>
            <a:r>
              <a:rPr lang="ja-JP" altLang="en-US" dirty="0" smtClean="0">
                <a:solidFill>
                  <a:schemeClr val="tx1"/>
                </a:solidFill>
              </a:rPr>
              <a:t>太って平気！</a:t>
            </a:r>
            <a:r>
              <a:rPr lang="en-US" altLang="ja-JP" dirty="0" smtClean="0">
                <a:solidFill>
                  <a:schemeClr val="tx1"/>
                </a:solidFill>
              </a:rPr>
              <a:t>”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| </a:t>
            </a:r>
            <a:r>
              <a:rPr lang="en-US" altLang="ja-JP" dirty="0" err="1" smtClean="0">
                <a:solidFill>
                  <a:schemeClr val="tx1"/>
                </a:solidFill>
              </a:rPr>
              <a:t>bmi</a:t>
            </a:r>
            <a:r>
              <a:rPr lang="en-US" altLang="ja-JP" dirty="0" smtClean="0">
                <a:solidFill>
                  <a:schemeClr val="tx1"/>
                </a:solidFill>
              </a:rPr>
              <a:t> &lt;= 25.0 = “</a:t>
            </a:r>
            <a:r>
              <a:rPr lang="ja-JP" altLang="en-US" dirty="0" smtClean="0">
                <a:solidFill>
                  <a:schemeClr val="tx1"/>
                </a:solidFill>
              </a:rPr>
              <a:t>やったね、標準だよ！</a:t>
            </a:r>
            <a:r>
              <a:rPr lang="en-US" altLang="ja-JP" dirty="0" smtClean="0">
                <a:solidFill>
                  <a:schemeClr val="tx1"/>
                </a:solidFill>
              </a:rPr>
              <a:t>”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| </a:t>
            </a:r>
            <a:r>
              <a:rPr lang="en-US" altLang="ja-JP" dirty="0" err="1" smtClean="0">
                <a:solidFill>
                  <a:schemeClr val="tx1"/>
                </a:solidFill>
              </a:rPr>
              <a:t>bmi</a:t>
            </a:r>
            <a:r>
              <a:rPr lang="en-US" altLang="ja-JP" dirty="0" smtClean="0">
                <a:solidFill>
                  <a:schemeClr val="tx1"/>
                </a:solidFill>
              </a:rPr>
              <a:t> &lt;= 30.0 = “</a:t>
            </a:r>
            <a:r>
              <a:rPr lang="ja-JP" altLang="en-US" dirty="0" smtClean="0">
                <a:solidFill>
                  <a:schemeClr val="tx1"/>
                </a:solidFill>
              </a:rPr>
              <a:t>ぽっちゃりって言われない？</a:t>
            </a:r>
            <a:r>
              <a:rPr lang="en-US" altLang="ja-JP" dirty="0" smtClean="0">
                <a:solidFill>
                  <a:schemeClr val="tx1"/>
                </a:solidFill>
              </a:rPr>
              <a:t>” ++ </a:t>
            </a:r>
            <a:r>
              <a:rPr lang="en-US" altLang="ja-JP" dirty="0" err="1" smtClean="0">
                <a:solidFill>
                  <a:schemeClr val="tx1"/>
                </a:solidFill>
              </a:rPr>
              <a:t>st</a:t>
            </a:r>
            <a:r>
              <a:rPr lang="en-US" altLang="ja-JP" dirty="0" smtClean="0">
                <a:solidFill>
                  <a:schemeClr val="tx1"/>
                </a:solidFill>
              </a:rPr>
              <a:t> ++ “ kg</a:t>
            </a:r>
            <a:r>
              <a:rPr lang="ja-JP" altLang="en-US" dirty="0" err="1" smtClean="0">
                <a:solidFill>
                  <a:schemeClr val="tx1"/>
                </a:solidFill>
              </a:rPr>
              <a:t>まで</a:t>
            </a:r>
            <a:r>
              <a:rPr lang="ja-JP" altLang="en-US" dirty="0" smtClean="0">
                <a:solidFill>
                  <a:schemeClr val="tx1"/>
                </a:solidFill>
              </a:rPr>
              <a:t>痩せよう</a:t>
            </a:r>
            <a:r>
              <a:rPr lang="en-US" altLang="ja-JP" dirty="0" smtClean="0">
                <a:solidFill>
                  <a:schemeClr val="tx1"/>
                </a:solidFill>
              </a:rPr>
              <a:t>”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| otherwise = “</a:t>
            </a:r>
            <a:r>
              <a:rPr lang="ja-JP" altLang="en-US" dirty="0" smtClean="0">
                <a:solidFill>
                  <a:schemeClr val="tx1"/>
                </a:solidFill>
              </a:rPr>
              <a:t>きみってもしかしてクジラ？あ、トドかな！？</a:t>
            </a:r>
            <a:r>
              <a:rPr lang="en-US" altLang="ja-JP" dirty="0" smtClean="0">
                <a:solidFill>
                  <a:schemeClr val="tx1"/>
                </a:solidFill>
              </a:rPr>
              <a:t>”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where </a:t>
            </a:r>
            <a:r>
              <a:rPr lang="en-US" altLang="ja-JP" dirty="0" err="1" smtClean="0">
                <a:solidFill>
                  <a:schemeClr val="tx1"/>
                </a:solidFill>
              </a:rPr>
              <a:t>bmi</a:t>
            </a:r>
            <a:r>
              <a:rPr lang="en-US" altLang="ja-JP" dirty="0" smtClean="0">
                <a:solidFill>
                  <a:schemeClr val="tx1"/>
                </a:solidFill>
              </a:rPr>
              <a:t> = weight / </a:t>
            </a:r>
            <a:r>
              <a:rPr lang="en-US" altLang="ja-JP" dirty="0" err="1" smtClean="0">
                <a:solidFill>
                  <a:schemeClr val="tx1"/>
                </a:solidFill>
              </a:rPr>
              <a:t>heiget</a:t>
            </a:r>
            <a:r>
              <a:rPr lang="en-US" altLang="ja-JP" dirty="0" smtClean="0">
                <a:solidFill>
                  <a:schemeClr val="tx1"/>
                </a:solidFill>
              </a:rPr>
              <a:t> ^ 2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          </a:t>
            </a:r>
            <a:r>
              <a:rPr lang="en-US" altLang="ja-JP" dirty="0" err="1" smtClean="0">
                <a:solidFill>
                  <a:schemeClr val="tx1"/>
                </a:solidFill>
              </a:rPr>
              <a:t>st</a:t>
            </a:r>
            <a:r>
              <a:rPr lang="en-US" altLang="ja-JP" dirty="0" smtClean="0">
                <a:solidFill>
                  <a:schemeClr val="tx1"/>
                </a:solidFill>
              </a:rPr>
              <a:t> = 25.0 * </a:t>
            </a:r>
            <a:r>
              <a:rPr lang="en-US" altLang="ja-JP" dirty="0" err="1" smtClean="0">
                <a:solidFill>
                  <a:schemeClr val="tx1"/>
                </a:solidFill>
              </a:rPr>
              <a:t>heiget</a:t>
            </a:r>
            <a:r>
              <a:rPr lang="en-US" altLang="ja-JP" dirty="0" smtClean="0">
                <a:solidFill>
                  <a:schemeClr val="tx1"/>
                </a:solidFill>
              </a:rPr>
              <a:t> ^ 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let</a:t>
            </a:r>
            <a:r>
              <a:rPr lang="ja-JP" altLang="en-US" dirty="0" smtClean="0"/>
              <a:t>式、ここでようやくおまじないの正体が判明。</a:t>
            </a:r>
            <a:endParaRPr lang="en-US" altLang="ja-JP" dirty="0" smtClean="0"/>
          </a:p>
          <a:p>
            <a:r>
              <a:rPr lang="en-US" altLang="ja-JP" dirty="0" smtClean="0"/>
              <a:t>where</a:t>
            </a:r>
            <a:r>
              <a:rPr lang="ja-JP" altLang="en-US" dirty="0" smtClean="0"/>
              <a:t>と似ていますが････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let</a:t>
            </a:r>
            <a:r>
              <a:rPr lang="ja-JP" altLang="en-US" dirty="0" smtClean="0"/>
              <a:t>は自身が式であり、</a:t>
            </a:r>
            <a:r>
              <a:rPr lang="en-US" altLang="ja-JP" dirty="0" smtClean="0"/>
              <a:t>where</a:t>
            </a:r>
            <a:r>
              <a:rPr lang="ja-JP" altLang="en-US" dirty="0" smtClean="0"/>
              <a:t>（節）はそうではない。</a:t>
            </a:r>
            <a:endParaRPr lang="en-US" altLang="ja-JP" dirty="0" smtClean="0"/>
          </a:p>
          <a:p>
            <a:r>
              <a:rPr lang="en-US" altLang="ja-JP" dirty="0" smtClean="0"/>
              <a:t>let </a:t>
            </a:r>
            <a:r>
              <a:rPr lang="en-US" altLang="ja-JP" i="1" dirty="0" smtClean="0"/>
              <a:t>binding</a:t>
            </a:r>
            <a:r>
              <a:rPr lang="en-US" altLang="ja-JP" dirty="0" smtClean="0"/>
              <a:t> in </a:t>
            </a:r>
            <a:r>
              <a:rPr lang="en-US" altLang="ja-JP" i="1" dirty="0" smtClean="0"/>
              <a:t>expression </a:t>
            </a:r>
            <a:endParaRPr lang="en-US" altLang="ja-JP" dirty="0" smtClean="0"/>
          </a:p>
          <a:p>
            <a:r>
              <a:rPr lang="ja-JP" altLang="en-US" dirty="0" smtClean="0"/>
              <a:t>“式”は“値”を必ず持つので、</a:t>
            </a:r>
            <a:r>
              <a:rPr lang="en-US" altLang="ja-JP" dirty="0" smtClean="0"/>
              <a:t>2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大きな違いと言えば</a:t>
            </a:r>
            <a:r>
              <a:rPr lang="en-US" altLang="ja-JP" dirty="0" smtClean="0"/>
              <a:t>let</a:t>
            </a:r>
            <a:r>
              <a:rPr lang="ja-JP" altLang="en-US" dirty="0" smtClean="0"/>
              <a:t>式はどこにでも書けるということ。</a:t>
            </a:r>
            <a:endParaRPr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let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リスト内包表記でも使えます。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ちなみに</a:t>
            </a:r>
            <a:r>
              <a:rPr lang="en-US" altLang="ja-JP" dirty="0" err="1" smtClean="0"/>
              <a:t>ghci</a:t>
            </a:r>
            <a:r>
              <a:rPr lang="ja-JP" altLang="en-US" dirty="0" smtClean="0"/>
              <a:t>で </a:t>
            </a:r>
            <a:r>
              <a:rPr lang="en-US" altLang="ja-JP" dirty="0" smtClean="0"/>
              <a:t>let </a:t>
            </a:r>
            <a:r>
              <a:rPr lang="ja-JP" altLang="en-US" dirty="0" smtClean="0"/>
              <a:t>～ </a:t>
            </a:r>
            <a:r>
              <a:rPr lang="en-US" altLang="ja-JP" dirty="0" smtClean="0"/>
              <a:t>in </a:t>
            </a:r>
            <a:r>
              <a:rPr lang="ja-JP" altLang="en-US" dirty="0" smtClean="0"/>
              <a:t>を</a:t>
            </a:r>
            <a:r>
              <a:rPr lang="en-US" altLang="ja-JP" dirty="0" smtClean="0"/>
              <a:t>1</a:t>
            </a:r>
            <a:r>
              <a:rPr lang="ja-JP" altLang="en-US" dirty="0" smtClean="0"/>
              <a:t>行で書くと、もう</a:t>
            </a:r>
            <a:r>
              <a:rPr lang="en-US" altLang="ja-JP" dirty="0" smtClean="0"/>
              <a:t>let</a:t>
            </a:r>
            <a:r>
              <a:rPr lang="ja-JP" altLang="en-US" dirty="0" smtClean="0"/>
              <a:t>の役目は終えているということで以降参照は出来ない。</a:t>
            </a:r>
            <a:endParaRPr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let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971600" y="4725144"/>
            <a:ext cx="7200800" cy="17281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&gt;let </a:t>
            </a:r>
            <a:r>
              <a:rPr lang="en-US" altLang="ja-JP" dirty="0" err="1" smtClean="0">
                <a:solidFill>
                  <a:schemeClr val="tx1"/>
                </a:solidFill>
              </a:rPr>
              <a:t>zoot</a:t>
            </a:r>
            <a:r>
              <a:rPr lang="en-US" altLang="ja-JP" dirty="0" smtClean="0">
                <a:solidFill>
                  <a:schemeClr val="tx1"/>
                </a:solidFill>
              </a:rPr>
              <a:t> a b = a + b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&gt;</a:t>
            </a:r>
            <a:r>
              <a:rPr lang="en-US" altLang="ja-JP" dirty="0" err="1" smtClean="0">
                <a:solidFill>
                  <a:schemeClr val="tx1"/>
                </a:solidFill>
              </a:rPr>
              <a:t>zoot</a:t>
            </a:r>
            <a:r>
              <a:rPr lang="en-US" altLang="ja-JP" dirty="0" smtClean="0">
                <a:solidFill>
                  <a:schemeClr val="tx1"/>
                </a:solidFill>
              </a:rPr>
              <a:t> 1 2</a:t>
            </a:r>
          </a:p>
          <a:p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&gt;let boot a b = a + b in boot 1 2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&gt;boot  2 3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971600" y="1988840"/>
            <a:ext cx="7200800" cy="17281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calcBmis</a:t>
            </a:r>
            <a:r>
              <a:rPr lang="en-US" altLang="ja-JP" dirty="0" smtClean="0">
                <a:solidFill>
                  <a:schemeClr val="tx1"/>
                </a:solidFill>
              </a:rPr>
              <a:t> :: [(Double, Double)] -&gt; [Double]</a:t>
            </a: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calcBmis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en-US" altLang="ja-JP" dirty="0" err="1" smtClean="0">
                <a:solidFill>
                  <a:schemeClr val="tx1"/>
                </a:solidFill>
              </a:rPr>
              <a:t>xs</a:t>
            </a:r>
            <a:r>
              <a:rPr lang="en-US" altLang="ja-JP" dirty="0" smtClean="0">
                <a:solidFill>
                  <a:schemeClr val="tx1"/>
                </a:solidFill>
              </a:rPr>
              <a:t> = [</a:t>
            </a:r>
            <a:r>
              <a:rPr lang="en-US" altLang="ja-JP" dirty="0" err="1" smtClean="0">
                <a:solidFill>
                  <a:schemeClr val="tx1"/>
                </a:solidFill>
              </a:rPr>
              <a:t>bmi</a:t>
            </a:r>
            <a:r>
              <a:rPr lang="en-US" altLang="ja-JP" dirty="0" smtClean="0">
                <a:solidFill>
                  <a:schemeClr val="tx1"/>
                </a:solidFill>
              </a:rPr>
              <a:t> | (w, h) &lt;- </a:t>
            </a:r>
            <a:r>
              <a:rPr lang="en-US" altLang="ja-JP" dirty="0" err="1" smtClean="0">
                <a:solidFill>
                  <a:schemeClr val="tx1"/>
                </a:solidFill>
              </a:rPr>
              <a:t>xs</a:t>
            </a:r>
            <a:r>
              <a:rPr lang="en-US" altLang="ja-JP" dirty="0" smtClean="0">
                <a:solidFill>
                  <a:schemeClr val="tx1"/>
                </a:solidFill>
              </a:rPr>
              <a:t>, let </a:t>
            </a:r>
            <a:r>
              <a:rPr lang="en-US" altLang="ja-JP" dirty="0" err="1" smtClean="0">
                <a:solidFill>
                  <a:schemeClr val="tx1"/>
                </a:solidFill>
              </a:rPr>
              <a:t>bmi</a:t>
            </a:r>
            <a:r>
              <a:rPr lang="en-US" altLang="ja-JP" dirty="0" smtClean="0">
                <a:solidFill>
                  <a:schemeClr val="tx1"/>
                </a:solidFill>
              </a:rPr>
              <a:t> = w / h ^ 2]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さて最後は</a:t>
            </a:r>
            <a:r>
              <a:rPr lang="en-US" altLang="ja-JP" dirty="0" smtClean="0"/>
              <a:t>case</a:t>
            </a:r>
            <a:r>
              <a:rPr lang="ja-JP" altLang="en-US" dirty="0" smtClean="0"/>
              <a:t>式。変数の指定した値に対するコードブロックを評価できます。</a:t>
            </a:r>
            <a:endParaRPr lang="en-US" altLang="ja-JP" dirty="0" smtClean="0"/>
          </a:p>
          <a:p>
            <a:r>
              <a:rPr lang="ja-JP" altLang="en-US" dirty="0" smtClean="0"/>
              <a:t>要するにコード中のどこでもパターンマッチが使える構文。</a:t>
            </a:r>
            <a:endParaRPr lang="en-US" altLang="ja-JP" dirty="0" smtClean="0"/>
          </a:p>
          <a:p>
            <a:r>
              <a:rPr lang="en-US" altLang="ja-JP" dirty="0" smtClean="0"/>
              <a:t>case </a:t>
            </a:r>
            <a:r>
              <a:rPr lang="en-US" altLang="ja-JP" i="1" dirty="0" smtClean="0"/>
              <a:t>expression</a:t>
            </a:r>
            <a:r>
              <a:rPr lang="en-US" altLang="ja-JP" dirty="0" smtClean="0"/>
              <a:t> of </a:t>
            </a:r>
            <a:r>
              <a:rPr lang="en-US" altLang="ja-JP" i="1" dirty="0" smtClean="0"/>
              <a:t>pattern</a:t>
            </a:r>
            <a:r>
              <a:rPr lang="en-US" altLang="ja-JP" dirty="0" smtClean="0"/>
              <a:t> -&gt; </a:t>
            </a:r>
            <a:r>
              <a:rPr lang="en-US" altLang="ja-JP" i="1" dirty="0" smtClean="0"/>
              <a:t>result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                            </a:t>
            </a:r>
            <a:r>
              <a:rPr lang="en-US" altLang="ja-JP" i="1" dirty="0" smtClean="0"/>
              <a:t>pattern</a:t>
            </a:r>
            <a:r>
              <a:rPr lang="en-US" altLang="ja-JP" dirty="0" smtClean="0"/>
              <a:t> -&gt; </a:t>
            </a:r>
            <a:r>
              <a:rPr lang="en-US" altLang="ja-JP" i="1" dirty="0" smtClean="0"/>
              <a:t>result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                            </a:t>
            </a:r>
            <a:r>
              <a:rPr lang="en-US" altLang="ja-JP" i="1" dirty="0" smtClean="0"/>
              <a:t>pattern</a:t>
            </a:r>
            <a:r>
              <a:rPr lang="en-US" altLang="ja-JP" dirty="0" smtClean="0"/>
              <a:t> -&gt; </a:t>
            </a:r>
            <a:r>
              <a:rPr lang="en-US" altLang="ja-JP" i="1" dirty="0" smtClean="0"/>
              <a:t>result</a:t>
            </a: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case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971600" y="4725144"/>
            <a:ext cx="7200800" cy="18722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describeList</a:t>
            </a:r>
            <a:r>
              <a:rPr lang="en-US" altLang="ja-JP" dirty="0" smtClean="0">
                <a:solidFill>
                  <a:schemeClr val="tx1"/>
                </a:solidFill>
              </a:rPr>
              <a:t> :: [a] -&gt; String</a:t>
            </a: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describeList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en-US" altLang="ja-JP" dirty="0" err="1" smtClean="0">
                <a:solidFill>
                  <a:schemeClr val="tx1"/>
                </a:solidFill>
              </a:rPr>
              <a:t>ls</a:t>
            </a:r>
            <a:r>
              <a:rPr lang="en-US" altLang="ja-JP" dirty="0" smtClean="0">
                <a:solidFill>
                  <a:schemeClr val="tx1"/>
                </a:solidFill>
              </a:rPr>
              <a:t> = “The list is”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++  case </a:t>
            </a:r>
            <a:r>
              <a:rPr lang="en-US" altLang="ja-JP" dirty="0" err="1" smtClean="0">
                <a:solidFill>
                  <a:schemeClr val="tx1"/>
                </a:solidFill>
              </a:rPr>
              <a:t>ls</a:t>
            </a:r>
            <a:r>
              <a:rPr lang="en-US" altLang="ja-JP" dirty="0" smtClean="0">
                <a:solidFill>
                  <a:schemeClr val="tx1"/>
                </a:solidFill>
              </a:rPr>
              <a:t> of [] -&gt; “Empty!”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                      [a] -&gt; “a singleton list.”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                      </a:t>
            </a:r>
            <a:r>
              <a:rPr lang="en-US" altLang="ja-JP" dirty="0" err="1" smtClean="0">
                <a:solidFill>
                  <a:schemeClr val="tx1"/>
                </a:solidFill>
              </a:rPr>
              <a:t>xs</a:t>
            </a:r>
            <a:r>
              <a:rPr lang="en-US" altLang="ja-JP" dirty="0" smtClean="0">
                <a:solidFill>
                  <a:schemeClr val="tx1"/>
                </a:solidFill>
              </a:rPr>
              <a:t> -&gt; “a longer list.”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章　</a:t>
            </a:r>
            <a:r>
              <a:rPr kumimoji="1" lang="en-US" altLang="ja-JP" dirty="0" smtClean="0"/>
              <a:t>Hello</a:t>
            </a:r>
            <a:r>
              <a:rPr kumimoji="1" lang="ja-JP" altLang="en-US" dirty="0" smtClean="0"/>
              <a:t>再帰</a:t>
            </a:r>
            <a:r>
              <a:rPr kumimoji="1" lang="en-US" altLang="ja-JP" dirty="0" smtClean="0"/>
              <a:t>!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P.51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P.60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練習問題解答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練習問題①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練習問題②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練習問題③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練習問題④</a:t>
            </a:r>
            <a:endParaRPr kumimoji="1" lang="en-US" altLang="ja-JP" dirty="0" smtClean="0"/>
          </a:p>
          <a:p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章　関数の構文</a:t>
            </a:r>
            <a:endParaRPr kumimoji="1" lang="en-US" altLang="ja-JP" dirty="0" smtClean="0"/>
          </a:p>
          <a:p>
            <a:r>
              <a:rPr lang="ja-JP" altLang="en-US" dirty="0" smtClean="0"/>
              <a:t>第</a:t>
            </a:r>
            <a:r>
              <a:rPr lang="en-US" altLang="ja-JP" dirty="0" smtClean="0"/>
              <a:t>4</a:t>
            </a:r>
            <a:r>
              <a:rPr lang="ja-JP" altLang="en-US" dirty="0" smtClean="0"/>
              <a:t>章　</a:t>
            </a:r>
            <a:r>
              <a:rPr lang="en-US" altLang="ja-JP" dirty="0" smtClean="0"/>
              <a:t>Hello</a:t>
            </a:r>
            <a:r>
              <a:rPr lang="ja-JP" altLang="en-US" dirty="0" smtClean="0"/>
              <a:t>再帰</a:t>
            </a:r>
            <a:r>
              <a:rPr lang="en-US" altLang="ja-JP" dirty="0" smtClean="0"/>
              <a:t>!</a:t>
            </a:r>
          </a:p>
          <a:p>
            <a:r>
              <a:rPr kumimoji="1" lang="ja-JP" altLang="en-US" dirty="0" smtClean="0"/>
              <a:t>練習問題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本日の流れ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次回をお楽しみに！！</a:t>
            </a:r>
            <a:endParaRPr lang="en-US" altLang="ja-JP" dirty="0" smtClean="0"/>
          </a:p>
          <a:p>
            <a:r>
              <a:rPr lang="ja-JP" altLang="en-US" dirty="0" smtClean="0"/>
              <a:t>第</a:t>
            </a:r>
            <a:r>
              <a:rPr lang="en-US" altLang="ja-JP" dirty="0" smtClean="0"/>
              <a:t>3</a:t>
            </a:r>
            <a:r>
              <a:rPr lang="ja-JP" altLang="en-US" dirty="0" smtClean="0"/>
              <a:t>回</a:t>
            </a:r>
            <a:r>
              <a:rPr kumimoji="1" lang="ja-JP" altLang="en-US" dirty="0" smtClean="0"/>
              <a:t>は </a:t>
            </a:r>
            <a:r>
              <a:rPr kumimoji="1" lang="en-US" altLang="ja-JP" dirty="0" smtClean="0"/>
              <a:t>12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日 </a:t>
            </a:r>
            <a:r>
              <a:rPr kumimoji="1" lang="en-US" altLang="ja-JP" dirty="0" smtClean="0"/>
              <a:t>17:00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18:00 </a:t>
            </a:r>
            <a:r>
              <a:rPr kumimoji="1" lang="ja-JP" altLang="en-US" dirty="0" err="1" smtClean="0"/>
              <a:t>に開</a:t>
            </a:r>
            <a:r>
              <a:rPr kumimoji="1" lang="ja-JP" altLang="en-US" dirty="0" smtClean="0"/>
              <a:t>催します。</a:t>
            </a:r>
            <a:endParaRPr kumimoji="1" lang="ja-JP" altLang="en-US" dirty="0"/>
          </a:p>
        </p:txBody>
      </p:sp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Sorry….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練習問題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練習問題①～②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次回（</a:t>
            </a:r>
            <a:r>
              <a:rPr lang="en-US" altLang="ja-JP" dirty="0" smtClean="0"/>
              <a:t>12/5</a:t>
            </a:r>
            <a:r>
              <a:rPr lang="ja-JP" altLang="en-US" dirty="0" smtClean="0"/>
              <a:t>）〆切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パターンマッチを使って </a:t>
            </a:r>
            <a:r>
              <a:rPr kumimoji="1" lang="en-US" altLang="ja-JP" dirty="0" smtClean="0"/>
              <a:t>head’ </a:t>
            </a:r>
            <a:r>
              <a:rPr kumimoji="1" lang="ja-JP" altLang="en-US" dirty="0" smtClean="0"/>
              <a:t>を実装してみてください。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練習問題①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うるう年判定プログラムを作成してください。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型シグネチャを宣言し、年数を引数ととるようなプログラムとしてください。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en-US" altLang="ja-JP" dirty="0" smtClean="0"/>
              <a:t>Ruby</a:t>
            </a:r>
            <a:r>
              <a:rPr lang="ja-JP" altLang="en-US" dirty="0" smtClean="0"/>
              <a:t>版のうるう年判定プログラムもさらしてください。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練習問題②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練習問題解答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練習問題解答①～④</a:t>
            </a:r>
            <a:endParaRPr kumimoji="1" lang="en-US" altLang="ja-JP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論理学者であるハスケル・カリーに由来する。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(by Wikipedia</a:t>
            </a:r>
            <a:r>
              <a:rPr lang="ja-JP" altLang="en-US" dirty="0" smtClean="0"/>
              <a:t>先生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ja-JP" altLang="en-US" dirty="0" smtClean="0"/>
              <a:t>→</a:t>
            </a:r>
            <a:r>
              <a:rPr lang="en-US" altLang="ja-JP" dirty="0" smtClean="0"/>
              <a:t> </a:t>
            </a:r>
            <a:r>
              <a:rPr lang="en-US" altLang="ja-JP" dirty="0" smtClean="0">
                <a:hlinkClick r:id="rId2"/>
              </a:rPr>
              <a:t>http://ja.wikipedia.org/wiki/Haskell</a:t>
            </a:r>
            <a:endParaRPr lang="en-US" altLang="ja-JP" dirty="0" smtClean="0"/>
          </a:p>
          <a:p>
            <a:r>
              <a:rPr lang="ja-JP" altLang="en-US" dirty="0" smtClean="0"/>
              <a:t>ハスケル・カリー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アメリカの数学者、論理学者。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→</a:t>
            </a:r>
            <a:r>
              <a:rPr lang="en-US" altLang="ja-JP" dirty="0" smtClean="0">
                <a:hlinkClick r:id="rId3"/>
              </a:rPr>
              <a:t>http://ja.wikipedia.org/wiki/%E3%83%8F%E3%82%B9%E3%82%B1%E3%83%AB%E3%83%BB%E3%82%AB%E3%83%AA%E3%83%BC</a:t>
            </a:r>
            <a:endParaRPr lang="en-US" altLang="ja-JP" dirty="0" smtClean="0"/>
          </a:p>
          <a:p>
            <a:r>
              <a:rPr lang="ja-JP" altLang="en-US" dirty="0" smtClean="0"/>
              <a:t>組合せ論理</a:t>
            </a:r>
            <a:r>
              <a:rPr lang="en-US" altLang="ja-JP" dirty="0" smtClean="0"/>
              <a:t>/</a:t>
            </a:r>
            <a:r>
              <a:rPr lang="ja-JP" altLang="en-US" dirty="0" smtClean="0"/>
              <a:t>コンビネータ論理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→</a:t>
            </a:r>
            <a:r>
              <a:rPr lang="en-US" altLang="ja-JP" dirty="0" smtClean="0">
                <a:hlinkClick r:id="rId4"/>
              </a:rPr>
              <a:t>http://ja.wikipedia.org/wiki/%E7%B5%84%E5%90%88%E3%81%9B%E8%AB%96%E7%90%86</a:t>
            </a: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練習問題①解答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dirty="0" smtClean="0"/>
              <a:t>cycle:</a:t>
            </a:r>
            <a:r>
              <a:rPr lang="ja-JP" altLang="en-US" dirty="0" smtClean="0"/>
              <a:t>リストを受け取り、その要素を無限に繰り返し、無限リストを生成する。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cycle []</a:t>
            </a:r>
            <a:br>
              <a:rPr lang="en-US" altLang="ja-JP" dirty="0" smtClean="0"/>
            </a:br>
            <a:r>
              <a:rPr lang="en-US" altLang="ja-JP" dirty="0" smtClean="0"/>
              <a:t>take 10 (cycle [1,2,3,4,5])</a:t>
            </a:r>
            <a:br>
              <a:rPr lang="en-US" altLang="ja-JP" dirty="0" smtClean="0"/>
            </a:br>
            <a:r>
              <a:rPr lang="en-US" altLang="ja-JP" dirty="0" smtClean="0"/>
              <a:t>take 15 (cycle "</a:t>
            </a:r>
            <a:r>
              <a:rPr lang="en-US" altLang="ja-JP" dirty="0" err="1" smtClean="0"/>
              <a:t>Pika</a:t>
            </a:r>
            <a:r>
              <a:rPr lang="en-US" altLang="ja-JP" dirty="0" smtClean="0"/>
              <a:t> ")</a:t>
            </a:r>
          </a:p>
          <a:p>
            <a:r>
              <a:rPr lang="en-US" altLang="ja-JP" dirty="0" smtClean="0"/>
              <a:t>repeat:1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要素を受け取り、その要素のみが無限に繰り返される無限リストを生成する。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要するに長さ</a:t>
            </a:r>
            <a:r>
              <a:rPr lang="en-US" altLang="ja-JP" dirty="0" smtClean="0"/>
              <a:t>1</a:t>
            </a:r>
            <a:r>
              <a:rPr lang="ja-JP" altLang="en-US" dirty="0" smtClean="0"/>
              <a:t>のリストを</a:t>
            </a:r>
            <a:r>
              <a:rPr lang="en-US" altLang="ja-JP" dirty="0" smtClean="0"/>
              <a:t>cycle</a:t>
            </a:r>
            <a:r>
              <a:rPr lang="ja-JP" altLang="en-US" dirty="0" smtClean="0"/>
              <a:t>にかけるとの同じ（</a:t>
            </a:r>
            <a:r>
              <a:rPr lang="en-US" altLang="ja-JP" dirty="0" smtClean="0"/>
              <a:t>cycle </a:t>
            </a:r>
            <a:r>
              <a:rPr lang="en-US" altLang="ja-JP" smtClean="0"/>
              <a:t>[8]</a:t>
            </a:r>
            <a:r>
              <a:rPr lang="ja-JP" altLang="en-US" smtClean="0"/>
              <a:t>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repeat a</a:t>
            </a:r>
            <a:br>
              <a:rPr lang="en-US" altLang="ja-JP" dirty="0" smtClean="0"/>
            </a:br>
            <a:r>
              <a:rPr lang="en-US" altLang="ja-JP" dirty="0" smtClean="0"/>
              <a:t>take 5(repeat 8)</a:t>
            </a:r>
          </a:p>
          <a:p>
            <a:r>
              <a:rPr lang="en-US" altLang="ja-JP" dirty="0" smtClean="0"/>
              <a:t>replicate </a:t>
            </a:r>
            <a:r>
              <a:rPr lang="ja-JP" altLang="en-US" dirty="0" smtClean="0"/>
              <a:t>単一の値からなるリストを作る。 リストの長さと、複製する要素を与える。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replicate 7 10</a:t>
            </a:r>
            <a:br>
              <a:rPr lang="en-US" altLang="ja-JP" dirty="0" smtClean="0"/>
            </a:br>
            <a:r>
              <a:rPr lang="en-US" altLang="ja-JP" dirty="0" smtClean="0"/>
              <a:t>replicate' ::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-&gt; a -&gt; [a]</a:t>
            </a:r>
            <a:br>
              <a:rPr lang="en-US" altLang="ja-JP" dirty="0" smtClean="0"/>
            </a:br>
            <a:r>
              <a:rPr lang="en-US" altLang="ja-JP" dirty="0" smtClean="0"/>
              <a:t>replicate' </a:t>
            </a:r>
            <a:r>
              <a:rPr lang="en-US" altLang="ja-JP" dirty="0" err="1" smtClean="0"/>
              <a:t>len</a:t>
            </a:r>
            <a:r>
              <a:rPr lang="en-US" altLang="ja-JP" dirty="0" smtClean="0"/>
              <a:t> x = take </a:t>
            </a:r>
            <a:r>
              <a:rPr lang="en-US" altLang="ja-JP" dirty="0" err="1" smtClean="0"/>
              <a:t>len</a:t>
            </a:r>
            <a:r>
              <a:rPr lang="en-US" altLang="ja-JP" dirty="0" smtClean="0"/>
              <a:t> (repeat x) replicate' 7 10 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練習問題②解答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FizzBuzz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練習問題③解答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331640" y="1988840"/>
            <a:ext cx="6480720" cy="42484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fizzbuzz.hs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--------------------</a:t>
            </a: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fizzBuzz</a:t>
            </a:r>
            <a:r>
              <a:rPr lang="en-US" altLang="ja-JP" dirty="0" smtClean="0">
                <a:solidFill>
                  <a:schemeClr val="tx1"/>
                </a:solidFill>
              </a:rPr>
              <a:t> :: </a:t>
            </a:r>
            <a:r>
              <a:rPr lang="en-US" altLang="ja-JP" dirty="0" err="1" smtClean="0">
                <a:solidFill>
                  <a:schemeClr val="tx1"/>
                </a:solidFill>
              </a:rPr>
              <a:t>Int</a:t>
            </a:r>
            <a:r>
              <a:rPr lang="en-US" altLang="ja-JP" dirty="0" smtClean="0">
                <a:solidFill>
                  <a:schemeClr val="tx1"/>
                </a:solidFill>
              </a:rPr>
              <a:t> -&gt; String</a:t>
            </a: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fizzBuzz</a:t>
            </a:r>
            <a:r>
              <a:rPr lang="en-US" altLang="ja-JP" dirty="0" smtClean="0">
                <a:solidFill>
                  <a:schemeClr val="tx1"/>
                </a:solidFill>
              </a:rPr>
              <a:t> x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| x `mod` 15 == 0 = "</a:t>
            </a:r>
            <a:r>
              <a:rPr lang="en-US" altLang="ja-JP" dirty="0" err="1" smtClean="0">
                <a:solidFill>
                  <a:schemeClr val="tx1"/>
                </a:solidFill>
              </a:rPr>
              <a:t>FizzBuzz</a:t>
            </a:r>
            <a:r>
              <a:rPr lang="en-US" altLang="ja-JP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| x `mod`  5 == 0 = "Buzz"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| x `mod`  3 == 0 = "Fizz"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| otherwise = show x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--------------------</a:t>
            </a:r>
          </a:p>
          <a:p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ghci</a:t>
            </a:r>
            <a:r>
              <a:rPr lang="en-US" altLang="ja-JP" dirty="0" smtClean="0">
                <a:solidFill>
                  <a:schemeClr val="tx1"/>
                </a:solidFill>
              </a:rPr>
              <a:t>&gt;:l  </a:t>
            </a:r>
            <a:r>
              <a:rPr lang="en-US" altLang="ja-JP" dirty="0" err="1" smtClean="0">
                <a:solidFill>
                  <a:schemeClr val="tx1"/>
                </a:solidFill>
              </a:rPr>
              <a:t>fizzbuzz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ghci</a:t>
            </a:r>
            <a:r>
              <a:rPr lang="en-US" altLang="ja-JP" dirty="0" smtClean="0">
                <a:solidFill>
                  <a:schemeClr val="tx1"/>
                </a:solidFill>
              </a:rPr>
              <a:t>&gt;map </a:t>
            </a:r>
            <a:r>
              <a:rPr lang="en-US" altLang="ja-JP" dirty="0" err="1" smtClean="0">
                <a:solidFill>
                  <a:schemeClr val="tx1"/>
                </a:solidFill>
              </a:rPr>
              <a:t>fizzBuzz</a:t>
            </a:r>
            <a:r>
              <a:rPr lang="en-US" altLang="ja-JP" dirty="0" smtClean="0">
                <a:solidFill>
                  <a:schemeClr val="tx1"/>
                </a:solidFill>
              </a:rPr>
              <a:t> [1..20]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removeNonUppercase</a:t>
            </a:r>
            <a:r>
              <a:rPr lang="en-US" altLang="ja-JP" dirty="0" smtClean="0"/>
              <a:t> :: [Char] -&gt; [Char]</a:t>
            </a:r>
            <a:br>
              <a:rPr lang="en-US" altLang="ja-JP" dirty="0" smtClean="0"/>
            </a:br>
            <a:r>
              <a:rPr lang="ja-JP" altLang="en-US" dirty="0" smtClean="0"/>
              <a:t>実際に関数を書いてチェックしたところ、こっち。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ちなみに、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</a:t>
            </a:r>
            <a:r>
              <a:rPr lang="en-US" altLang="ja-JP" dirty="0" err="1" smtClean="0"/>
              <a:t>removeNonUppercase</a:t>
            </a:r>
            <a:r>
              <a:rPr lang="en-US" altLang="ja-JP" dirty="0" smtClean="0"/>
              <a:t> :: String -&gt; String</a:t>
            </a:r>
            <a:br>
              <a:rPr lang="en-US" altLang="ja-JP" dirty="0" smtClean="0"/>
            </a:br>
            <a:r>
              <a:rPr lang="ja-JP" altLang="en-US" dirty="0" smtClean="0"/>
              <a:t>でも</a:t>
            </a:r>
            <a:r>
              <a:rPr lang="en-US" altLang="ja-JP" dirty="0" smtClean="0"/>
              <a:t>OK</a:t>
            </a:r>
            <a:r>
              <a:rPr lang="ja-JP" altLang="en-US" dirty="0" smtClean="0"/>
              <a:t>です。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練習問題④解答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章　関数の構文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P.35</a:t>
            </a:r>
            <a:r>
              <a:rPr lang="ja-JP" altLang="en-US" dirty="0" smtClean="0"/>
              <a:t>～</a:t>
            </a:r>
            <a:r>
              <a:rPr lang="en-US" altLang="ja-JP" dirty="0" smtClean="0"/>
              <a:t>P.50</a:t>
            </a:r>
            <a:endParaRPr lang="ja-JP" alt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手軽に値を分解したり、大きな</a:t>
            </a:r>
            <a:r>
              <a:rPr lang="en-US" altLang="ja-JP" dirty="0" smtClean="0"/>
              <a:t>if/else</a:t>
            </a:r>
            <a:r>
              <a:rPr lang="ja-JP" altLang="en-US" dirty="0" smtClean="0"/>
              <a:t>の連鎖を避けたり、そんな場合に有効。</a:t>
            </a:r>
            <a:endParaRPr lang="en-US" altLang="ja-JP" dirty="0" smtClean="0"/>
          </a:p>
          <a:p>
            <a:r>
              <a:rPr lang="ja-JP" altLang="en-US" dirty="0" smtClean="0"/>
              <a:t>パターンマッチは上から順に判定されます。</a:t>
            </a:r>
            <a:endParaRPr lang="en-US" altLang="ja-JP" dirty="0" smtClean="0"/>
          </a:p>
          <a:p>
            <a:pPr>
              <a:buNone/>
            </a:pPr>
            <a:endParaRPr kumimoji="1"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パターンマッチ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1331640" y="2996952"/>
            <a:ext cx="6480720" cy="16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sayMe</a:t>
            </a:r>
            <a:r>
              <a:rPr lang="en-US" altLang="ja-JP" dirty="0" smtClean="0">
                <a:solidFill>
                  <a:schemeClr val="tx1"/>
                </a:solidFill>
              </a:rPr>
              <a:t> :: </a:t>
            </a:r>
            <a:r>
              <a:rPr lang="en-US" altLang="ja-JP" dirty="0" err="1" smtClean="0">
                <a:solidFill>
                  <a:schemeClr val="tx1"/>
                </a:solidFill>
              </a:rPr>
              <a:t>Int</a:t>
            </a:r>
            <a:r>
              <a:rPr lang="en-US" altLang="ja-JP" dirty="0" smtClean="0">
                <a:solidFill>
                  <a:schemeClr val="tx1"/>
                </a:solidFill>
              </a:rPr>
              <a:t> -&gt; String</a:t>
            </a:r>
          </a:p>
          <a:p>
            <a:r>
              <a:rPr kumimoji="1" lang="en-US" altLang="ja-JP" dirty="0" err="1" smtClean="0">
                <a:solidFill>
                  <a:schemeClr val="tx1"/>
                </a:solidFill>
              </a:rPr>
              <a:t>sayMe</a:t>
            </a:r>
            <a:r>
              <a:rPr kumimoji="1" lang="en-US" altLang="ja-JP" dirty="0" smtClean="0">
                <a:solidFill>
                  <a:schemeClr val="tx1"/>
                </a:solidFill>
              </a:rPr>
              <a:t> 1 = “One!”</a:t>
            </a: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sayMe</a:t>
            </a:r>
            <a:r>
              <a:rPr lang="en-US" altLang="ja-JP" dirty="0" smtClean="0">
                <a:solidFill>
                  <a:schemeClr val="tx1"/>
                </a:solidFill>
              </a:rPr>
              <a:t> 2 = “Two!”</a:t>
            </a:r>
          </a:p>
          <a:p>
            <a:r>
              <a:rPr kumimoji="1" lang="en-US" altLang="ja-JP" dirty="0" err="1" smtClean="0">
                <a:solidFill>
                  <a:schemeClr val="tx1"/>
                </a:solidFill>
              </a:rPr>
              <a:t>sayMe</a:t>
            </a:r>
            <a:r>
              <a:rPr kumimoji="1" lang="en-US" altLang="ja-JP" dirty="0" smtClean="0">
                <a:solidFill>
                  <a:schemeClr val="tx1"/>
                </a:solidFill>
              </a:rPr>
              <a:t> x = “Not 1 or 2”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1331640" y="4869160"/>
            <a:ext cx="6480720" cy="16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sayMe</a:t>
            </a:r>
            <a:r>
              <a:rPr lang="en-US" altLang="ja-JP" dirty="0" smtClean="0">
                <a:solidFill>
                  <a:schemeClr val="tx1"/>
                </a:solidFill>
              </a:rPr>
              <a:t> match {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case 1 =&gt; “One!”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case 2 =&gt; “Two!”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 case _ =&gt; </a:t>
            </a:r>
            <a:r>
              <a:rPr lang="en-US" altLang="ja-JP" dirty="0">
                <a:solidFill>
                  <a:schemeClr val="tx1"/>
                </a:solidFill>
              </a:rPr>
              <a:t>“Not 1 or 2”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}</a:t>
            </a:r>
            <a:r>
              <a:rPr kumimoji="1" lang="en-US" altLang="ja-JP" dirty="0" smtClean="0">
                <a:solidFill>
                  <a:schemeClr val="tx1"/>
                </a:solidFill>
              </a:rPr>
              <a:t> 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315</TotalTime>
  <Words>1126</Words>
  <Application>Microsoft Office PowerPoint</Application>
  <PresentationFormat>画面に合わせる (4:3)</PresentationFormat>
  <Paragraphs>152</Paragraphs>
  <Slides>23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4" baseType="lpstr">
      <vt:lpstr>ビジネス</vt:lpstr>
      <vt:lpstr>すごいHaskellたのしく学ぼう！ 読書会#2</vt:lpstr>
      <vt:lpstr>本日の流れ</vt:lpstr>
      <vt:lpstr>練習問題解答</vt:lpstr>
      <vt:lpstr>練習問題①解答</vt:lpstr>
      <vt:lpstr>練習問題②解答</vt:lpstr>
      <vt:lpstr>練習問題③解答</vt:lpstr>
      <vt:lpstr>練習問題④解答</vt:lpstr>
      <vt:lpstr>第3章　関数の構文</vt:lpstr>
      <vt:lpstr>パターンマッチ</vt:lpstr>
      <vt:lpstr>タプルのパターンマッチ</vt:lpstr>
      <vt:lpstr>リストのパターンマッチ</vt:lpstr>
      <vt:lpstr>asパターン</vt:lpstr>
      <vt:lpstr>場合分けして、きっちりガード！</vt:lpstr>
      <vt:lpstr>ガード</vt:lpstr>
      <vt:lpstr>ガード+α</vt:lpstr>
      <vt:lpstr>let</vt:lpstr>
      <vt:lpstr>let</vt:lpstr>
      <vt:lpstr>case</vt:lpstr>
      <vt:lpstr>第4章　Hello再帰!</vt:lpstr>
      <vt:lpstr>Sorry….</vt:lpstr>
      <vt:lpstr>練習問題</vt:lpstr>
      <vt:lpstr>練習問題①</vt:lpstr>
      <vt:lpstr>練習問題②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すごいHaskellたのしく学ぼう！ 読書会#2</dc:title>
  <dc:creator>hiroka</dc:creator>
  <cp:lastModifiedBy>hiroka</cp:lastModifiedBy>
  <cp:revision>47</cp:revision>
  <dcterms:created xsi:type="dcterms:W3CDTF">2013-11-06T10:55:16Z</dcterms:created>
  <dcterms:modified xsi:type="dcterms:W3CDTF">2013-11-07T10:36:10Z</dcterms:modified>
</cp:coreProperties>
</file>