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64" r:id="rId20"/>
    <p:sldId id="266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.wikipedia.org/wiki/%E3%83%8F%E3%82%B9%E3%82%B1%E3%83%AB%E3%83%BB%E3%82%AB%E3%83%AA%E3%83%BC" TargetMode="External"/><Relationship Id="rId2" Type="http://schemas.openxmlformats.org/officeDocument/2006/relationships/hyperlink" Target="http://ja.wikipedia.org/wiki/Hask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.wikipedia.org/wiki/%E7%B5%84%E5%90%88%E3%81%9B%E8%AB%96%E7%90%8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すごい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たのしく学ぼう！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読書会</a:t>
            </a:r>
            <a:r>
              <a:rPr lang="en-US" altLang="ja-JP" dirty="0" smtClean="0"/>
              <a:t>#2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山縣</a:t>
            </a:r>
            <a:r>
              <a:rPr kumimoji="1" lang="ja-JP" altLang="en-US" dirty="0" err="1" smtClean="0"/>
              <a:t>ひ</a:t>
            </a:r>
            <a:r>
              <a:rPr kumimoji="1" lang="ja-JP" altLang="en-US" dirty="0" smtClean="0"/>
              <a:t>ろか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パターンマッチ</a:t>
            </a:r>
            <a:r>
              <a:rPr lang="ja-JP" altLang="en-US" dirty="0" smtClean="0"/>
              <a:t>はタプルでも使えます。</a:t>
            </a:r>
            <a:endParaRPr lang="en-US" altLang="ja-JP" dirty="0" smtClean="0"/>
          </a:p>
          <a:p>
            <a:r>
              <a:rPr lang="ja-JP" altLang="en-US" dirty="0" smtClean="0"/>
              <a:t>ダブルの場合 </a:t>
            </a:r>
            <a:r>
              <a:rPr lang="en-US" altLang="ja-JP" dirty="0" err="1" smtClean="0"/>
              <a:t>fst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snd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という関数で要素が分解できます。（</a:t>
            </a:r>
            <a:r>
              <a:rPr lang="en-US" altLang="ja-JP" dirty="0" err="1" smtClean="0"/>
              <a:t>Scala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ない気がする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タプルの</a:t>
            </a:r>
            <a:r>
              <a:rPr kumimoji="1" lang="ja-JP" altLang="en-US" dirty="0" smtClean="0"/>
              <a:t>パターンマッチ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51520" y="2996952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:: (Double, </a:t>
            </a:r>
            <a:r>
              <a:rPr lang="en-US" altLang="ja-JP" dirty="0" smtClean="0">
                <a:solidFill>
                  <a:schemeClr val="tx1"/>
                </a:solidFill>
              </a:rPr>
              <a:t>Double</a:t>
            </a:r>
            <a:r>
              <a:rPr lang="en-US" altLang="ja-JP" dirty="0" smtClean="0">
                <a:solidFill>
                  <a:schemeClr val="tx1"/>
                </a:solidFill>
              </a:rPr>
              <a:t>) -&gt; </a:t>
            </a:r>
            <a:r>
              <a:rPr lang="en-US" altLang="ja-JP" dirty="0" smtClean="0">
                <a:solidFill>
                  <a:schemeClr val="tx1"/>
                </a:solidFill>
              </a:rPr>
              <a:t>(Double, Double</a:t>
            </a:r>
            <a:r>
              <a:rPr lang="en-US" altLang="ja-JP" dirty="0" smtClean="0">
                <a:solidFill>
                  <a:schemeClr val="tx1"/>
                </a:solidFill>
              </a:rPr>
              <a:t>) -&gt; </a:t>
            </a:r>
            <a:r>
              <a:rPr lang="en-US" altLang="ja-JP" dirty="0" smtClean="0">
                <a:solidFill>
                  <a:schemeClr val="tx1"/>
                </a:solidFill>
              </a:rPr>
              <a:t>(Double, Double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(x1,  y1) 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smtClean="0">
                <a:solidFill>
                  <a:schemeClr val="tx1"/>
                </a:solidFill>
              </a:rPr>
              <a:t>x2,  y2) = (x1 + x2, y1 + y2)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(2, 3) (5, 9)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51520" y="4869160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:: </a:t>
            </a:r>
            <a:r>
              <a:rPr lang="en-US" altLang="ja-JP" dirty="0" smtClean="0">
                <a:solidFill>
                  <a:schemeClr val="tx1"/>
                </a:solidFill>
              </a:rPr>
              <a:t>(Double, Double) -&gt; (Double, Double) -&gt; (Double, Double)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a b = (</a:t>
            </a:r>
            <a:r>
              <a:rPr lang="en-US" altLang="ja-JP" dirty="0" err="1" smtClean="0">
                <a:solidFill>
                  <a:schemeClr val="tx1"/>
                </a:solidFill>
              </a:rPr>
              <a:t>fst</a:t>
            </a:r>
            <a:r>
              <a:rPr lang="en-US" altLang="ja-JP" dirty="0" smtClean="0">
                <a:solidFill>
                  <a:schemeClr val="tx1"/>
                </a:solidFill>
              </a:rPr>
              <a:t> a + </a:t>
            </a:r>
            <a:r>
              <a:rPr lang="en-US" altLang="ja-JP" dirty="0" err="1" smtClean="0">
                <a:solidFill>
                  <a:schemeClr val="tx1"/>
                </a:solidFill>
              </a:rPr>
              <a:t>fst</a:t>
            </a:r>
            <a:r>
              <a:rPr lang="en-US" altLang="ja-JP" dirty="0" smtClean="0">
                <a:solidFill>
                  <a:schemeClr val="tx1"/>
                </a:solidFill>
              </a:rPr>
              <a:t> b,  </a:t>
            </a:r>
            <a:r>
              <a:rPr lang="en-US" altLang="ja-JP" dirty="0" err="1" smtClean="0">
                <a:solidFill>
                  <a:schemeClr val="tx1"/>
                </a:solidFill>
              </a:rPr>
              <a:t>snd</a:t>
            </a:r>
            <a:r>
              <a:rPr lang="en-US" altLang="ja-JP" dirty="0" smtClean="0">
                <a:solidFill>
                  <a:schemeClr val="tx1"/>
                </a:solidFill>
              </a:rPr>
              <a:t> a + </a:t>
            </a:r>
            <a:r>
              <a:rPr lang="en-US" altLang="ja-JP" dirty="0" err="1" smtClean="0">
                <a:solidFill>
                  <a:schemeClr val="tx1"/>
                </a:solidFill>
              </a:rPr>
              <a:t>snd</a:t>
            </a:r>
            <a:r>
              <a:rPr lang="en-US" altLang="ja-JP" dirty="0" smtClean="0">
                <a:solidFill>
                  <a:schemeClr val="tx1"/>
                </a:solidFill>
              </a:rPr>
              <a:t> b)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リスト内包表記のパターンマッチ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ja-JP" altLang="en-US" dirty="0" smtClean="0"/>
              <a:t>リストのパターンマッチ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リストの</a:t>
            </a:r>
            <a:r>
              <a:rPr kumimoji="1" lang="ja-JP" altLang="en-US" dirty="0" smtClean="0"/>
              <a:t>パターンマッチ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51520" y="1988840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l</a:t>
            </a:r>
            <a:r>
              <a:rPr lang="en-US" altLang="ja-JP" dirty="0" smtClean="0">
                <a:solidFill>
                  <a:schemeClr val="tx1"/>
                </a:solidFill>
              </a:rPr>
              <a:t>et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 = [(1, 3), (4, 3), (2, 4)]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[</a:t>
            </a:r>
            <a:r>
              <a:rPr lang="en-US" altLang="ja-JP" dirty="0" err="1" smtClean="0">
                <a:solidFill>
                  <a:schemeClr val="tx1"/>
                </a:solidFill>
              </a:rPr>
              <a:t>a+b</a:t>
            </a:r>
            <a:r>
              <a:rPr lang="en-US" altLang="ja-JP" dirty="0" smtClean="0">
                <a:solidFill>
                  <a:schemeClr val="tx1"/>
                </a:solidFill>
              </a:rPr>
              <a:t> | (a, b) &lt;-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[x*100+3 | (x, 3) &lt;-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]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51520" y="4257272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tell :: (Show a) =&gt; [a] -&gt; String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</a:t>
            </a:r>
            <a:r>
              <a:rPr lang="en-US" altLang="ja-JP" dirty="0" smtClean="0">
                <a:solidFill>
                  <a:schemeClr val="tx1"/>
                </a:solidFill>
              </a:rPr>
              <a:t>ell [] = “empty”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</a:t>
            </a:r>
            <a:r>
              <a:rPr lang="en-US" altLang="ja-JP" dirty="0" smtClean="0">
                <a:solidFill>
                  <a:schemeClr val="tx1"/>
                </a:solidFill>
              </a:rPr>
              <a:t>ell (x:[]) = “size = 1. element = ” ++ show x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</a:t>
            </a:r>
            <a:r>
              <a:rPr lang="en-US" altLang="ja-JP" dirty="0" smtClean="0">
                <a:solidFill>
                  <a:schemeClr val="tx1"/>
                </a:solidFill>
              </a:rPr>
              <a:t>ell (x:y:[]) = “size = 2. elements </a:t>
            </a:r>
            <a:r>
              <a:rPr lang="en-US" altLang="ja-JP" dirty="0" smtClean="0">
                <a:solidFill>
                  <a:schemeClr val="tx1"/>
                </a:solidFill>
              </a:rPr>
              <a:t>= 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en-US" altLang="ja-JP" dirty="0" smtClean="0">
                <a:solidFill>
                  <a:schemeClr val="tx1"/>
                </a:solidFill>
              </a:rPr>
              <a:t> ++ show </a:t>
            </a:r>
            <a:r>
              <a:rPr lang="en-US" altLang="ja-JP" dirty="0" smtClean="0">
                <a:solidFill>
                  <a:schemeClr val="tx1"/>
                </a:solidFill>
              </a:rPr>
              <a:t>x ++ “ and ” </a:t>
            </a:r>
            <a:r>
              <a:rPr lang="en-US" altLang="ja-JP" dirty="0" smtClean="0">
                <a:solidFill>
                  <a:schemeClr val="tx1"/>
                </a:solidFill>
              </a:rPr>
              <a:t>++ show </a:t>
            </a:r>
            <a:r>
              <a:rPr lang="en-US" altLang="ja-JP" dirty="0" smtClean="0">
                <a:solidFill>
                  <a:schemeClr val="tx1"/>
                </a:solidFill>
              </a:rPr>
              <a:t>y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</a:t>
            </a:r>
            <a:r>
              <a:rPr lang="en-US" altLang="ja-JP" dirty="0" smtClean="0">
                <a:solidFill>
                  <a:schemeClr val="tx1"/>
                </a:solidFill>
              </a:rPr>
              <a:t>ell (x:y:_) = “This list is long!”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ja-JP" altLang="en-US" dirty="0" smtClean="0"/>
              <a:t>をパターンに分解しつつ、パターンマッチの対象になった値自体も参照したいときに使います。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as</a:t>
            </a:r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51520" y="2636912"/>
            <a:ext cx="8640960" cy="3240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firstLetter</a:t>
            </a:r>
            <a:r>
              <a:rPr lang="en-US" altLang="ja-JP" dirty="0" smtClean="0">
                <a:solidFill>
                  <a:schemeClr val="tx1"/>
                </a:solidFill>
              </a:rPr>
              <a:t> :: String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firstLetter</a:t>
            </a:r>
            <a:r>
              <a:rPr lang="en-US" altLang="ja-JP" dirty="0" smtClean="0">
                <a:solidFill>
                  <a:schemeClr val="tx1"/>
                </a:solidFill>
              </a:rPr>
              <a:t> “” = “Empty…”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firstLetter</a:t>
            </a:r>
            <a:r>
              <a:rPr lang="en-US" altLang="ja-JP" dirty="0" smtClean="0">
                <a:solidFill>
                  <a:schemeClr val="tx1"/>
                </a:solidFill>
              </a:rPr>
              <a:t> all@(x:xs) = “first letter of ” ++ all ++ “  is ” ++ [x] 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twoLetter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:: String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two</a:t>
            </a:r>
            <a:r>
              <a:rPr lang="en-US" altLang="ja-JP" dirty="0" err="1" smtClean="0">
                <a:solidFill>
                  <a:schemeClr val="tx1"/>
                </a:solidFill>
              </a:rPr>
              <a:t>Letter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“” = “Empty…”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twoLetter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all@(</a:t>
            </a:r>
            <a:r>
              <a:rPr lang="en-US" altLang="ja-JP" dirty="0" smtClean="0">
                <a:solidFill>
                  <a:schemeClr val="tx1"/>
                </a:solidFill>
              </a:rPr>
              <a:t>x:y:xs</a:t>
            </a:r>
            <a:r>
              <a:rPr lang="en-US" altLang="ja-JP" dirty="0" smtClean="0">
                <a:solidFill>
                  <a:schemeClr val="tx1"/>
                </a:solidFill>
              </a:rPr>
              <a:t>) = “first letter </a:t>
            </a:r>
            <a:r>
              <a:rPr lang="en-US" altLang="ja-JP" dirty="0" smtClean="0">
                <a:solidFill>
                  <a:schemeClr val="tx1"/>
                </a:solidFill>
              </a:rPr>
              <a:t>is ” </a:t>
            </a:r>
            <a:r>
              <a:rPr lang="en-US" altLang="ja-JP" dirty="0" smtClean="0">
                <a:solidFill>
                  <a:schemeClr val="tx1"/>
                </a:solidFill>
              </a:rPr>
              <a:t>++ [x]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++ </a:t>
            </a:r>
            <a:r>
              <a:rPr lang="en-US" altLang="ja-JP" dirty="0" smtClean="0">
                <a:solidFill>
                  <a:schemeClr val="tx1"/>
                </a:solidFill>
              </a:rPr>
              <a:t>“, second </a:t>
            </a:r>
            <a:r>
              <a:rPr lang="en-US" altLang="ja-JP" dirty="0" smtClean="0">
                <a:solidFill>
                  <a:schemeClr val="tx1"/>
                </a:solidFill>
              </a:rPr>
              <a:t>letter</a:t>
            </a:r>
            <a:r>
              <a:rPr lang="en-US" altLang="ja-JP" dirty="0" smtClean="0">
                <a:solidFill>
                  <a:schemeClr val="tx1"/>
                </a:solidFill>
              </a:rPr>
              <a:t> is </a:t>
            </a:r>
            <a:r>
              <a:rPr lang="en-US" altLang="ja-JP" dirty="0" smtClean="0">
                <a:solidFill>
                  <a:schemeClr val="tx1"/>
                </a:solidFill>
              </a:rPr>
              <a:t>” </a:t>
            </a:r>
            <a:r>
              <a:rPr lang="en-US" altLang="ja-JP" dirty="0" smtClean="0">
                <a:solidFill>
                  <a:schemeClr val="tx1"/>
                </a:solidFill>
              </a:rPr>
              <a:t>++[y]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2007517"/>
            <a:ext cx="4040188" cy="2141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000" dirty="0" smtClean="0"/>
              <a:t>これまでは“パターン”という構文</a:t>
            </a:r>
            <a:endParaRPr lang="en-US" altLang="ja-JP" dirty="0" smtClean="0"/>
          </a:p>
          <a:p>
            <a:r>
              <a:rPr lang="ja-JP" altLang="en-US" dirty="0" smtClean="0"/>
              <a:t>引数</a:t>
            </a:r>
            <a:r>
              <a:rPr lang="ja-JP" altLang="en-US" dirty="0" smtClean="0"/>
              <a:t>の構造で場合分け</a:t>
            </a:r>
            <a:endParaRPr lang="en-US" altLang="ja-JP" dirty="0" smtClean="0"/>
          </a:p>
          <a:p>
            <a:r>
              <a:rPr lang="ja-JP" altLang="en-US" dirty="0" smtClean="0"/>
              <a:t>まさにパターンマッチ</a:t>
            </a:r>
            <a:endParaRPr lang="en-US" altLang="ja-JP" dirty="0" smtClean="0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4"/>
          </p:nvPr>
        </p:nvSpPr>
        <p:spPr>
          <a:xfrm>
            <a:off x="4645025" y="2007517"/>
            <a:ext cx="4041775" cy="2141563"/>
          </a:xfrm>
        </p:spPr>
        <p:txBody>
          <a:bodyPr/>
          <a:lstStyle/>
          <a:p>
            <a:pPr>
              <a:buNone/>
            </a:pPr>
            <a:r>
              <a:rPr kumimoji="1" lang="ja-JP" altLang="en-US" sz="2000" dirty="0" smtClean="0"/>
              <a:t>ここから“ガード”という構文</a:t>
            </a:r>
            <a:endParaRPr lang="en-US" altLang="ja-JP" dirty="0" smtClean="0"/>
          </a:p>
          <a:p>
            <a:r>
              <a:rPr lang="ja-JP" altLang="en-US" dirty="0" smtClean="0"/>
              <a:t>引数が満たす性質で場合分け</a:t>
            </a:r>
            <a:endParaRPr lang="en-US" altLang="ja-JP" dirty="0" smtClean="0"/>
          </a:p>
          <a:p>
            <a:r>
              <a:rPr kumimoji="1" lang="ja-JP" altLang="en-US" dirty="0" smtClean="0"/>
              <a:t>どちらかというと</a:t>
            </a:r>
            <a:r>
              <a:rPr kumimoji="1" lang="en-US" altLang="ja-JP" dirty="0" smtClean="0"/>
              <a:t>if</a:t>
            </a:r>
            <a:r>
              <a:rPr lang="ja-JP" altLang="en-US" dirty="0" smtClean="0"/>
              <a:t>式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場合分けして、きっちりガード！</a:t>
            </a:r>
            <a:endParaRPr kumimoji="1" lang="ja-JP" altLang="en-US" dirty="0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762000"/>
          </a:xfrm>
        </p:spPr>
        <p:txBody>
          <a:bodyPr/>
          <a:lstStyle/>
          <a:p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sz="half" idx="3"/>
          </p:nvPr>
        </p:nvSpPr>
        <p:spPr>
          <a:xfrm>
            <a:off x="4645026" y="1268760"/>
            <a:ext cx="4041775" cy="762000"/>
          </a:xfrm>
        </p:spPr>
        <p:txBody>
          <a:bodyPr/>
          <a:lstStyle/>
          <a:p>
            <a:r>
              <a:rPr kumimoji="1" lang="ja-JP" altLang="en-US" dirty="0" smtClean="0"/>
              <a:t>ガード</a:t>
            </a:r>
            <a:endParaRPr kumimoji="1" lang="ja-JP" altLang="en-US" dirty="0"/>
          </a:p>
        </p:txBody>
      </p:sp>
      <p:sp>
        <p:nvSpPr>
          <p:cNvPr id="10" name="コンテンツ プレースホルダ 4"/>
          <p:cNvSpPr txBox="1">
            <a:spLocks/>
          </p:cNvSpPr>
          <p:nvPr/>
        </p:nvSpPr>
        <p:spPr>
          <a:xfrm>
            <a:off x="459804" y="4437112"/>
            <a:ext cx="8216652" cy="21415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性質での場合分けの構文を“ガード”と呼ぶのは、条件を満たす場合にしか先の処理に進ませてくれない、衛兵さんみたいだからだそうですよ。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ja-JP" altLang="en-US" sz="2400" dirty="0" smtClean="0"/>
              <a:t>なに</a:t>
            </a:r>
            <a:r>
              <a:rPr lang="ja-JP" altLang="en-US" sz="2400" dirty="0" smtClean="0"/>
              <a:t>やらインデントがとっても大事だとのこと。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というわけ</a:t>
            </a:r>
            <a:r>
              <a:rPr lang="ja-JP" altLang="en-US" dirty="0" smtClean="0"/>
              <a:t>で</a:t>
            </a:r>
            <a:r>
              <a:rPr lang="en-US" altLang="ja-JP" dirty="0" smtClean="0"/>
              <a:t>if/else</a:t>
            </a:r>
            <a:r>
              <a:rPr lang="ja-JP" altLang="en-US" dirty="0" smtClean="0"/>
              <a:t>が深く長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くなるのってやっぱりカッコ悪いのでガードどうですか。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ガード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51520" y="2708920"/>
            <a:ext cx="8640960" cy="27363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:: Double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18.5 = “</a:t>
            </a:r>
            <a:r>
              <a:rPr lang="ja-JP" altLang="en-US" dirty="0" smtClean="0">
                <a:solidFill>
                  <a:schemeClr val="tx1"/>
                </a:solidFill>
              </a:rPr>
              <a:t>やせすぎです。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25.0 = “</a:t>
            </a:r>
            <a:r>
              <a:rPr lang="ja-JP" altLang="en-US" dirty="0" smtClean="0">
                <a:solidFill>
                  <a:schemeClr val="tx1"/>
                </a:solidFill>
              </a:rPr>
              <a:t>やったね、標準だよ！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30.0 = “</a:t>
            </a:r>
            <a:r>
              <a:rPr lang="ja-JP" altLang="en-US" dirty="0" smtClean="0">
                <a:solidFill>
                  <a:schemeClr val="tx1"/>
                </a:solidFill>
              </a:rPr>
              <a:t>ぽっちゃりって言われない？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| otherwise = “</a:t>
            </a:r>
            <a:r>
              <a:rPr lang="ja-JP" altLang="en-US" dirty="0" smtClean="0">
                <a:solidFill>
                  <a:schemeClr val="tx1"/>
                </a:solidFill>
              </a:rPr>
              <a:t>きみってもしかしてクジラ？あ、トドかな！？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さっきの関数、やっぱり</a:t>
            </a:r>
            <a:r>
              <a:rPr lang="en-US" altLang="ja-JP" dirty="0" smtClean="0"/>
              <a:t>BMI</a:t>
            </a:r>
            <a:r>
              <a:rPr lang="ja-JP" altLang="en-US" dirty="0" smtClean="0"/>
              <a:t>の計算もしてほしいよね。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ということで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lang="ja-JP" altLang="en-US" dirty="0" smtClean="0"/>
              <a:t>インデント</a:t>
            </a:r>
            <a:r>
              <a:rPr lang="ja-JP" altLang="en-US" dirty="0" smtClean="0"/>
              <a:t>をそろえればブロックはきちんと判断してくれる。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ガード</a:t>
            </a:r>
            <a:r>
              <a:rPr kumimoji="1" lang="en-US" altLang="ja-JP" dirty="0" smtClean="0"/>
              <a:t>+α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51520" y="3356992"/>
            <a:ext cx="8640960" cy="27363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:: Double -&gt; Double 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weight height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18.5 = “</a:t>
            </a:r>
            <a:r>
              <a:rPr lang="ja-JP" altLang="en-US" dirty="0" smtClean="0">
                <a:solidFill>
                  <a:schemeClr val="tx1"/>
                </a:solidFill>
              </a:rPr>
              <a:t>やせすぎです。</a:t>
            </a:r>
            <a:r>
              <a:rPr lang="en-US" altLang="ja-JP" dirty="0" smtClean="0">
                <a:solidFill>
                  <a:schemeClr val="tx1"/>
                </a:solidFill>
              </a:rPr>
              <a:t>” </a:t>
            </a:r>
            <a:r>
              <a:rPr lang="en-US" altLang="ja-JP" dirty="0" smtClean="0">
                <a:solidFill>
                  <a:schemeClr val="tx1"/>
                </a:solidFill>
              </a:rPr>
              <a:t>++ </a:t>
            </a:r>
            <a:r>
              <a:rPr lang="en-US" altLang="ja-JP" dirty="0" err="1" smtClean="0">
                <a:solidFill>
                  <a:schemeClr val="tx1"/>
                </a:solidFill>
              </a:rPr>
              <a:t>st</a:t>
            </a:r>
            <a:r>
              <a:rPr lang="en-US" altLang="ja-JP" dirty="0" smtClean="0">
                <a:solidFill>
                  <a:schemeClr val="tx1"/>
                </a:solidFill>
              </a:rPr>
              <a:t> ++ “ kg</a:t>
            </a:r>
            <a:r>
              <a:rPr lang="ja-JP" altLang="en-US" dirty="0" err="1" smtClean="0">
                <a:solidFill>
                  <a:schemeClr val="tx1"/>
                </a:solidFill>
              </a:rPr>
              <a:t>まで</a:t>
            </a:r>
            <a:r>
              <a:rPr lang="ja-JP" altLang="en-US" dirty="0" smtClean="0">
                <a:solidFill>
                  <a:schemeClr val="tx1"/>
                </a:solidFill>
              </a:rPr>
              <a:t>太って平気！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25.0 = “</a:t>
            </a:r>
            <a:r>
              <a:rPr lang="ja-JP" altLang="en-US" dirty="0" smtClean="0">
                <a:solidFill>
                  <a:schemeClr val="tx1"/>
                </a:solidFill>
              </a:rPr>
              <a:t>やったね、標準だよ！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30.0 = “</a:t>
            </a:r>
            <a:r>
              <a:rPr lang="ja-JP" altLang="en-US" dirty="0" smtClean="0">
                <a:solidFill>
                  <a:schemeClr val="tx1"/>
                </a:solidFill>
              </a:rPr>
              <a:t>ぽっちゃりって言われない？</a:t>
            </a:r>
            <a:r>
              <a:rPr lang="en-US" altLang="ja-JP" dirty="0" smtClean="0">
                <a:solidFill>
                  <a:schemeClr val="tx1"/>
                </a:solidFill>
              </a:rPr>
              <a:t>” ++ </a:t>
            </a:r>
            <a:r>
              <a:rPr lang="en-US" altLang="ja-JP" dirty="0" err="1" smtClean="0">
                <a:solidFill>
                  <a:schemeClr val="tx1"/>
                </a:solidFill>
              </a:rPr>
              <a:t>st</a:t>
            </a:r>
            <a:r>
              <a:rPr lang="en-US" altLang="ja-JP" dirty="0" smtClean="0">
                <a:solidFill>
                  <a:schemeClr val="tx1"/>
                </a:solidFill>
              </a:rPr>
              <a:t> ++ “ kg</a:t>
            </a:r>
            <a:r>
              <a:rPr lang="ja-JP" altLang="en-US" dirty="0" err="1" smtClean="0">
                <a:solidFill>
                  <a:schemeClr val="tx1"/>
                </a:solidFill>
              </a:rPr>
              <a:t>まで</a:t>
            </a:r>
            <a:r>
              <a:rPr lang="ja-JP" altLang="en-US" dirty="0" smtClean="0">
                <a:solidFill>
                  <a:schemeClr val="tx1"/>
                </a:solidFill>
              </a:rPr>
              <a:t>痩せよう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| otherwise = “</a:t>
            </a:r>
            <a:r>
              <a:rPr lang="ja-JP" altLang="en-US" dirty="0" smtClean="0">
                <a:solidFill>
                  <a:schemeClr val="tx1"/>
                </a:solidFill>
              </a:rPr>
              <a:t>きみってもしかしてクジラ？あ、トドかな！？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where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= weight / </a:t>
            </a:r>
            <a:r>
              <a:rPr lang="en-US" altLang="ja-JP" dirty="0" err="1" smtClean="0">
                <a:solidFill>
                  <a:schemeClr val="tx1"/>
                </a:solidFill>
              </a:rPr>
              <a:t>heiget</a:t>
            </a:r>
            <a:r>
              <a:rPr lang="en-US" altLang="ja-JP" dirty="0" smtClean="0">
                <a:solidFill>
                  <a:schemeClr val="tx1"/>
                </a:solidFill>
              </a:rPr>
              <a:t> ^ 2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          </a:t>
            </a:r>
            <a:r>
              <a:rPr lang="en-US" altLang="ja-JP" dirty="0" err="1" smtClean="0">
                <a:solidFill>
                  <a:schemeClr val="tx1"/>
                </a:solidFill>
              </a:rPr>
              <a:t>st</a:t>
            </a:r>
            <a:r>
              <a:rPr lang="en-US" altLang="ja-JP" dirty="0" smtClean="0">
                <a:solidFill>
                  <a:schemeClr val="tx1"/>
                </a:solidFill>
              </a:rPr>
              <a:t> = 25.0 * </a:t>
            </a:r>
            <a:r>
              <a:rPr lang="en-US" altLang="ja-JP" dirty="0" err="1" smtClean="0">
                <a:solidFill>
                  <a:schemeClr val="tx1"/>
                </a:solidFill>
              </a:rPr>
              <a:t>heiget</a:t>
            </a:r>
            <a:r>
              <a:rPr lang="en-US" altLang="ja-JP" dirty="0" smtClean="0">
                <a:solidFill>
                  <a:schemeClr val="tx1"/>
                </a:solidFill>
              </a:rPr>
              <a:t> ^ 2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let</a:t>
            </a:r>
            <a:r>
              <a:rPr lang="ja-JP" altLang="en-US" dirty="0" smtClean="0"/>
              <a:t>式、ここでようやくおまじないの正体が判明。</a:t>
            </a:r>
            <a:endParaRPr lang="en-US" altLang="ja-JP" dirty="0" smtClean="0"/>
          </a:p>
          <a:p>
            <a:r>
              <a:rPr lang="en-US" altLang="ja-JP" dirty="0" smtClean="0"/>
              <a:t>w</a:t>
            </a:r>
            <a:r>
              <a:rPr lang="en-US" altLang="ja-JP" dirty="0" smtClean="0"/>
              <a:t>here</a:t>
            </a:r>
            <a:r>
              <a:rPr lang="ja-JP" altLang="en-US" dirty="0" smtClean="0"/>
              <a:t>と似ていますが････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let</a:t>
            </a:r>
            <a:r>
              <a:rPr lang="ja-JP" altLang="en-US" dirty="0" smtClean="0"/>
              <a:t>は自身が式であり、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（節）はそうではない。</a:t>
            </a:r>
            <a:endParaRPr lang="en-US" altLang="ja-JP" dirty="0" smtClean="0"/>
          </a:p>
          <a:p>
            <a:r>
              <a:rPr lang="en-US" altLang="ja-JP" dirty="0" smtClean="0"/>
              <a:t>l</a:t>
            </a:r>
            <a:r>
              <a:rPr lang="en-US" altLang="ja-JP" dirty="0" smtClean="0"/>
              <a:t>et </a:t>
            </a:r>
            <a:r>
              <a:rPr lang="en-US" altLang="ja-JP" i="1" dirty="0" smtClean="0"/>
              <a:t>binding</a:t>
            </a:r>
            <a:r>
              <a:rPr lang="en-US" altLang="ja-JP" dirty="0" smtClean="0"/>
              <a:t> in </a:t>
            </a:r>
            <a:r>
              <a:rPr lang="en-US" altLang="ja-JP" i="1" dirty="0" smtClean="0"/>
              <a:t>expression </a:t>
            </a:r>
            <a:endParaRPr lang="en-US" altLang="ja-JP" dirty="0" smtClean="0"/>
          </a:p>
          <a:p>
            <a:r>
              <a:rPr lang="ja-JP" altLang="en-US" dirty="0" smtClean="0"/>
              <a:t>“式”は“値”を必ず持つので、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大きな違いと言えば</a:t>
            </a:r>
            <a:r>
              <a:rPr lang="en-US" altLang="ja-JP" dirty="0" smtClean="0"/>
              <a:t>let</a:t>
            </a:r>
            <a:r>
              <a:rPr lang="ja-JP" altLang="en-US" dirty="0" smtClean="0"/>
              <a:t>式はどこにでも書けるということ。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let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リスト内包表記でも使えます。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err="1" smtClean="0"/>
              <a:t>ghci</a:t>
            </a:r>
            <a:r>
              <a:rPr lang="ja-JP" altLang="en-US" dirty="0" smtClean="0"/>
              <a:t>で </a:t>
            </a:r>
            <a:r>
              <a:rPr lang="en-US" altLang="ja-JP" dirty="0" smtClean="0"/>
              <a:t>let </a:t>
            </a:r>
            <a:r>
              <a:rPr lang="ja-JP" altLang="en-US" dirty="0" smtClean="0"/>
              <a:t>～ </a:t>
            </a:r>
            <a:r>
              <a:rPr lang="en-US" altLang="ja-JP" dirty="0" smtClean="0"/>
              <a:t>in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行で書くと、もう</a:t>
            </a:r>
            <a:r>
              <a:rPr lang="en-US" altLang="ja-JP" dirty="0" smtClean="0"/>
              <a:t>let</a:t>
            </a:r>
            <a:r>
              <a:rPr lang="ja-JP" altLang="en-US" dirty="0" smtClean="0"/>
              <a:t>の役目は終えているということで以降参照は出来ない。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let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71600" y="4725144"/>
            <a:ext cx="7200800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&gt;let </a:t>
            </a:r>
            <a:r>
              <a:rPr lang="en-US" altLang="ja-JP" dirty="0" err="1" smtClean="0">
                <a:solidFill>
                  <a:schemeClr val="tx1"/>
                </a:solidFill>
              </a:rPr>
              <a:t>zoot</a:t>
            </a:r>
            <a:r>
              <a:rPr lang="en-US" altLang="ja-JP" dirty="0" smtClean="0">
                <a:solidFill>
                  <a:schemeClr val="tx1"/>
                </a:solidFill>
              </a:rPr>
              <a:t> a b = a + b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r>
              <a:rPr lang="en-US" altLang="ja-JP" dirty="0" err="1" smtClean="0">
                <a:solidFill>
                  <a:schemeClr val="tx1"/>
                </a:solidFill>
              </a:rPr>
              <a:t>zoot</a:t>
            </a:r>
            <a:r>
              <a:rPr lang="en-US" altLang="ja-JP" dirty="0" smtClean="0">
                <a:solidFill>
                  <a:schemeClr val="tx1"/>
                </a:solidFill>
              </a:rPr>
              <a:t> 1 2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&gt;let boot a b = a + b in boot 1 2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&gt;boot  2 3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971600" y="1988840"/>
            <a:ext cx="7200800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calcBmis</a:t>
            </a:r>
            <a:r>
              <a:rPr lang="en-US" altLang="ja-JP" dirty="0" smtClean="0">
                <a:solidFill>
                  <a:schemeClr val="tx1"/>
                </a:solidFill>
              </a:rPr>
              <a:t> :: [(Double, </a:t>
            </a:r>
            <a:r>
              <a:rPr lang="en-US" altLang="ja-JP" dirty="0" smtClean="0">
                <a:solidFill>
                  <a:schemeClr val="tx1"/>
                </a:solidFill>
              </a:rPr>
              <a:t>Double</a:t>
            </a:r>
            <a:r>
              <a:rPr lang="en-US" altLang="ja-JP" dirty="0" smtClean="0">
                <a:solidFill>
                  <a:schemeClr val="tx1"/>
                </a:solidFill>
              </a:rPr>
              <a:t>)] -&gt; [</a:t>
            </a:r>
            <a:r>
              <a:rPr lang="en-US" altLang="ja-JP" dirty="0" smtClean="0">
                <a:solidFill>
                  <a:schemeClr val="tx1"/>
                </a:solidFill>
              </a:rPr>
              <a:t>Double</a:t>
            </a:r>
            <a:r>
              <a:rPr lang="en-US" altLang="ja-JP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calcBmis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 = [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| (w, h) &lt;-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, let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= w / h ^ 2]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さて最後は</a:t>
            </a:r>
            <a:r>
              <a:rPr lang="en-US" altLang="ja-JP" dirty="0" smtClean="0"/>
              <a:t>case</a:t>
            </a:r>
            <a:r>
              <a:rPr lang="ja-JP" altLang="en-US" dirty="0" smtClean="0"/>
              <a:t>式。変数の指定した値に対するコードブロックを評価できます。</a:t>
            </a:r>
            <a:endParaRPr lang="en-US" altLang="ja-JP" dirty="0" smtClean="0"/>
          </a:p>
          <a:p>
            <a:r>
              <a:rPr lang="ja-JP" altLang="en-US" dirty="0" smtClean="0"/>
              <a:t>要する</a:t>
            </a:r>
            <a:r>
              <a:rPr lang="ja-JP" altLang="en-US" dirty="0" smtClean="0"/>
              <a:t>にコード中のどこでもパターンマッチが使える構文。</a:t>
            </a:r>
            <a:endParaRPr lang="en-US" altLang="ja-JP" dirty="0" smtClean="0"/>
          </a:p>
          <a:p>
            <a:r>
              <a:rPr lang="en-US" altLang="ja-JP" dirty="0" smtClean="0"/>
              <a:t>case </a:t>
            </a:r>
            <a:r>
              <a:rPr lang="en-US" altLang="ja-JP" i="1" dirty="0" smtClean="0"/>
              <a:t>expression</a:t>
            </a:r>
            <a:r>
              <a:rPr lang="en-US" altLang="ja-JP" dirty="0" smtClean="0"/>
              <a:t> of </a:t>
            </a:r>
            <a:r>
              <a:rPr lang="en-US" altLang="ja-JP" i="1" dirty="0" smtClean="0"/>
              <a:t>pattern</a:t>
            </a:r>
            <a:r>
              <a:rPr lang="en-US" altLang="ja-JP" dirty="0" smtClean="0"/>
              <a:t> -&gt; </a:t>
            </a:r>
            <a:r>
              <a:rPr lang="en-US" altLang="ja-JP" i="1" dirty="0" smtClean="0"/>
              <a:t>result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                          </a:t>
            </a:r>
            <a:r>
              <a:rPr lang="en-US" altLang="ja-JP" i="1" dirty="0" smtClean="0"/>
              <a:t>pattern</a:t>
            </a:r>
            <a:r>
              <a:rPr lang="en-US" altLang="ja-JP" dirty="0" smtClean="0"/>
              <a:t> -&gt; </a:t>
            </a:r>
            <a:r>
              <a:rPr lang="en-US" altLang="ja-JP" i="1" dirty="0" smtClean="0"/>
              <a:t>result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                          </a:t>
            </a:r>
            <a:r>
              <a:rPr lang="en-US" altLang="ja-JP" i="1" dirty="0" smtClean="0"/>
              <a:t>pattern</a:t>
            </a:r>
            <a:r>
              <a:rPr lang="en-US" altLang="ja-JP" dirty="0" smtClean="0"/>
              <a:t> -&gt; </a:t>
            </a:r>
            <a:r>
              <a:rPr lang="en-US" altLang="ja-JP" i="1" dirty="0" smtClean="0"/>
              <a:t>result</a:t>
            </a:r>
            <a:endParaRPr lang="en-US" altLang="ja-JP" i="1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case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71600" y="4725144"/>
            <a:ext cx="7200800" cy="1872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describeList</a:t>
            </a:r>
            <a:r>
              <a:rPr lang="en-US" altLang="ja-JP" dirty="0" smtClean="0">
                <a:solidFill>
                  <a:schemeClr val="tx1"/>
                </a:solidFill>
              </a:rPr>
              <a:t> :: [a]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describeList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ls</a:t>
            </a:r>
            <a:r>
              <a:rPr lang="en-US" altLang="ja-JP" dirty="0" smtClean="0">
                <a:solidFill>
                  <a:schemeClr val="tx1"/>
                </a:solidFill>
              </a:rPr>
              <a:t> = “The list is”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++  case </a:t>
            </a:r>
            <a:r>
              <a:rPr lang="en-US" altLang="ja-JP" dirty="0" err="1" smtClean="0">
                <a:solidFill>
                  <a:schemeClr val="tx1"/>
                </a:solidFill>
              </a:rPr>
              <a:t>l</a:t>
            </a:r>
            <a:r>
              <a:rPr lang="en-US" altLang="ja-JP" dirty="0" err="1" smtClean="0">
                <a:solidFill>
                  <a:schemeClr val="tx1"/>
                </a:solidFill>
              </a:rPr>
              <a:t>s</a:t>
            </a:r>
            <a:r>
              <a:rPr lang="en-US" altLang="ja-JP" dirty="0" smtClean="0">
                <a:solidFill>
                  <a:schemeClr val="tx1"/>
                </a:solidFill>
              </a:rPr>
              <a:t> of [] -&gt; “Empty!”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                      [a] -&gt; “a singleton list.”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                     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 -&gt; “a longer list.”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章　</a:t>
            </a:r>
            <a:r>
              <a:rPr kumimoji="1" lang="en-US" altLang="ja-JP" dirty="0" smtClean="0"/>
              <a:t>Hello</a:t>
            </a:r>
            <a:r>
              <a:rPr kumimoji="1" lang="ja-JP" altLang="en-US" dirty="0" smtClean="0"/>
              <a:t>再帰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P.51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P.60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練習問題解答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練習問題①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練習問題②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練習問題③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練習問題④</a:t>
            </a:r>
            <a:endParaRPr kumimoji="1" lang="en-US" altLang="ja-JP" dirty="0" smtClean="0"/>
          </a:p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　関数の構文</a:t>
            </a:r>
            <a:endParaRPr kumimoji="1" lang="en-US" altLang="ja-JP" dirty="0" smtClean="0"/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章　</a:t>
            </a:r>
            <a:r>
              <a:rPr lang="en-US" altLang="ja-JP" dirty="0" smtClean="0"/>
              <a:t>Hello</a:t>
            </a:r>
            <a:r>
              <a:rPr lang="ja-JP" altLang="en-US" dirty="0" smtClean="0"/>
              <a:t>再帰</a:t>
            </a:r>
            <a:r>
              <a:rPr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次回</a:t>
            </a:r>
            <a:r>
              <a:rPr lang="ja-JP" altLang="en-US" dirty="0" smtClean="0"/>
              <a:t>をお楽しみに！！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Sorry….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練習問題解答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練習問題解答①～④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論理学者であるハスケル・カリーに由来する。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(by Wikipedia</a:t>
            </a:r>
            <a:r>
              <a:rPr lang="ja-JP" altLang="en-US" dirty="0" smtClean="0"/>
              <a:t>先生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 </a:t>
            </a:r>
            <a:r>
              <a:rPr lang="en-US" altLang="ja-JP" dirty="0" smtClean="0">
                <a:hlinkClick r:id="rId2"/>
              </a:rPr>
              <a:t>http://ja.wikipedia.org/wiki/Haskell</a:t>
            </a:r>
            <a:endParaRPr lang="en-US" altLang="ja-JP" dirty="0" smtClean="0"/>
          </a:p>
          <a:p>
            <a:r>
              <a:rPr lang="ja-JP" altLang="en-US" dirty="0" smtClean="0"/>
              <a:t>ハスケル・カリー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アメリカの数学者、論理学者。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>
                <a:hlinkClick r:id="rId3"/>
              </a:rPr>
              <a:t>http://ja.wikipedia.org/wiki/%E3%83%8F%E3%82%B9%E3%82%B1%E3%83%AB%E3%83%BB%E3%82%AB%E3%83%AA%E3%83%BC</a:t>
            </a:r>
            <a:endParaRPr lang="en-US" altLang="ja-JP" dirty="0" smtClean="0"/>
          </a:p>
          <a:p>
            <a:r>
              <a:rPr lang="ja-JP" altLang="en-US" dirty="0" smtClean="0"/>
              <a:t>組合せ論理</a:t>
            </a:r>
            <a:r>
              <a:rPr lang="en-US" altLang="ja-JP" dirty="0" smtClean="0"/>
              <a:t>/</a:t>
            </a:r>
            <a:r>
              <a:rPr lang="ja-JP" altLang="en-US" dirty="0" smtClean="0"/>
              <a:t>コンビネータ論理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>
                <a:hlinkClick r:id="rId4"/>
              </a:rPr>
              <a:t>http://ja.wikipedia.org/wiki/%E7%B5%84%E5%90%88%E3%81%9B%E8%AB%96%E7%90%86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練習問題①解答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c</a:t>
            </a:r>
            <a:r>
              <a:rPr lang="en-US" altLang="ja-JP" dirty="0" smtClean="0"/>
              <a:t>ycle:</a:t>
            </a:r>
            <a:r>
              <a:rPr lang="ja-JP" altLang="en-US" dirty="0" smtClean="0"/>
              <a:t>リスト</a:t>
            </a:r>
            <a:r>
              <a:rPr lang="ja-JP" altLang="en-US" dirty="0" smtClean="0"/>
              <a:t>を受け取り、その要素を無限に繰り返し、無限リストを生成する。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cycle []</a:t>
            </a:r>
            <a:br>
              <a:rPr lang="en-US" altLang="ja-JP" dirty="0" smtClean="0"/>
            </a:br>
            <a:r>
              <a:rPr lang="en-US" altLang="ja-JP" dirty="0" smtClean="0"/>
              <a:t>take </a:t>
            </a:r>
            <a:r>
              <a:rPr lang="en-US" altLang="ja-JP" dirty="0" smtClean="0"/>
              <a:t>10 (cycle [1,2,3,4,5</a:t>
            </a:r>
            <a:r>
              <a:rPr lang="en-US" altLang="ja-JP" dirty="0" smtClean="0"/>
              <a:t>])</a:t>
            </a:r>
            <a:br>
              <a:rPr lang="en-US" altLang="ja-JP" dirty="0" smtClean="0"/>
            </a:br>
            <a:r>
              <a:rPr lang="en-US" altLang="ja-JP" dirty="0" smtClean="0"/>
              <a:t>take </a:t>
            </a:r>
            <a:r>
              <a:rPr lang="en-US" altLang="ja-JP" dirty="0" smtClean="0"/>
              <a:t>15 (cycle "</a:t>
            </a:r>
            <a:r>
              <a:rPr lang="en-US" altLang="ja-JP" dirty="0" err="1" smtClean="0"/>
              <a:t>Pika</a:t>
            </a:r>
            <a:r>
              <a:rPr lang="en-US" altLang="ja-JP" dirty="0" smtClean="0"/>
              <a:t> </a:t>
            </a:r>
            <a:r>
              <a:rPr lang="en-US" altLang="ja-JP" dirty="0" smtClean="0"/>
              <a:t>")</a:t>
            </a:r>
          </a:p>
          <a:p>
            <a:r>
              <a:rPr lang="en-US" altLang="ja-JP" dirty="0" smtClean="0"/>
              <a:t>r</a:t>
            </a:r>
            <a:r>
              <a:rPr lang="en-US" altLang="ja-JP" dirty="0" smtClean="0"/>
              <a:t>epeat:1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要素を受け取り、その要素のみが無限に繰り返される無限リストを生成する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要</a:t>
            </a:r>
            <a:r>
              <a:rPr lang="ja-JP" altLang="en-US" dirty="0" smtClean="0"/>
              <a:t>するに長さ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のリストを</a:t>
            </a:r>
            <a:r>
              <a:rPr lang="en-US" altLang="ja-JP" dirty="0" smtClean="0"/>
              <a:t>cycle</a:t>
            </a:r>
            <a:r>
              <a:rPr lang="ja-JP" altLang="en-US" dirty="0" smtClean="0"/>
              <a:t>にかけるとの同じ（</a:t>
            </a:r>
            <a:r>
              <a:rPr lang="en-US" altLang="ja-JP" dirty="0" smtClean="0"/>
              <a:t>cycle 8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repeat a</a:t>
            </a:r>
            <a:br>
              <a:rPr lang="en-US" altLang="ja-JP" dirty="0" smtClean="0"/>
            </a:br>
            <a:r>
              <a:rPr lang="en-US" altLang="ja-JP" dirty="0" smtClean="0"/>
              <a:t>take 5(repeat 8)</a:t>
            </a:r>
          </a:p>
          <a:p>
            <a:r>
              <a:rPr lang="en-US" altLang="ja-JP" dirty="0" smtClean="0"/>
              <a:t>replicate </a:t>
            </a:r>
            <a:r>
              <a:rPr lang="ja-JP" altLang="en-US" dirty="0" smtClean="0"/>
              <a:t>単一の値からなるリストを作る。 リストの長さと、複製する要素を与える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replicate </a:t>
            </a:r>
            <a:r>
              <a:rPr lang="en-US" altLang="ja-JP" dirty="0" smtClean="0"/>
              <a:t>7 </a:t>
            </a:r>
            <a:r>
              <a:rPr lang="en-US" altLang="ja-JP" dirty="0" smtClean="0"/>
              <a:t>10</a:t>
            </a:r>
            <a:br>
              <a:rPr lang="en-US" altLang="ja-JP" dirty="0" smtClean="0"/>
            </a:br>
            <a:r>
              <a:rPr lang="en-US" altLang="ja-JP" dirty="0" smtClean="0"/>
              <a:t>replicate</a:t>
            </a:r>
            <a:r>
              <a:rPr lang="en-US" altLang="ja-JP" dirty="0" smtClean="0"/>
              <a:t>' ::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[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]</a:t>
            </a:r>
            <a:br>
              <a:rPr lang="en-US" altLang="ja-JP" dirty="0" smtClean="0"/>
            </a:br>
            <a:r>
              <a:rPr lang="en-US" altLang="ja-JP" dirty="0" smtClean="0"/>
              <a:t>replicate</a:t>
            </a:r>
            <a:r>
              <a:rPr lang="en-US" altLang="ja-JP" dirty="0" smtClean="0"/>
              <a:t>' </a:t>
            </a:r>
            <a:r>
              <a:rPr lang="en-US" altLang="ja-JP" dirty="0" err="1" smtClean="0"/>
              <a:t>len</a:t>
            </a:r>
            <a:r>
              <a:rPr lang="en-US" altLang="ja-JP" dirty="0" smtClean="0"/>
              <a:t> x = take </a:t>
            </a:r>
            <a:r>
              <a:rPr lang="en-US" altLang="ja-JP" dirty="0" err="1" smtClean="0"/>
              <a:t>len</a:t>
            </a:r>
            <a:r>
              <a:rPr lang="en-US" altLang="ja-JP" dirty="0" smtClean="0"/>
              <a:t> (repeat x) replicate' 7 10 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練習問題②解答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FizzBuzz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練習問題③解答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331640" y="1988840"/>
            <a:ext cx="6480720" cy="4248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fizzbuzz.hs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--------------------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:: </a:t>
            </a:r>
            <a:r>
              <a:rPr lang="en-US" altLang="ja-JP" dirty="0" err="1" smtClean="0">
                <a:solidFill>
                  <a:schemeClr val="tx1"/>
                </a:solidFill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</a:rPr>
              <a:t>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x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smtClean="0">
                <a:solidFill>
                  <a:schemeClr val="tx1"/>
                </a:solidFill>
              </a:rPr>
              <a:t>x `</a:t>
            </a:r>
            <a:r>
              <a:rPr lang="en-US" altLang="ja-JP" dirty="0" smtClean="0">
                <a:solidFill>
                  <a:schemeClr val="tx1"/>
                </a:solidFill>
              </a:rPr>
              <a:t>mod` 15 == 0 = "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smtClean="0">
                <a:solidFill>
                  <a:schemeClr val="tx1"/>
                </a:solidFill>
              </a:rPr>
              <a:t>x </a:t>
            </a:r>
            <a:r>
              <a:rPr lang="en-US" altLang="ja-JP" dirty="0" smtClean="0">
                <a:solidFill>
                  <a:schemeClr val="tx1"/>
                </a:solidFill>
              </a:rPr>
              <a:t>`mod` </a:t>
            </a:r>
            <a:r>
              <a:rPr lang="en-US" altLang="ja-JP" dirty="0" smtClean="0">
                <a:solidFill>
                  <a:schemeClr val="tx1"/>
                </a:solidFill>
              </a:rPr>
              <a:t> 5 </a:t>
            </a:r>
            <a:r>
              <a:rPr lang="en-US" altLang="ja-JP" dirty="0" smtClean="0">
                <a:solidFill>
                  <a:schemeClr val="tx1"/>
                </a:solidFill>
              </a:rPr>
              <a:t>== 0 = "Buzz"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smtClean="0">
                <a:solidFill>
                  <a:schemeClr val="tx1"/>
                </a:solidFill>
              </a:rPr>
              <a:t>x </a:t>
            </a:r>
            <a:r>
              <a:rPr lang="en-US" altLang="ja-JP" dirty="0" smtClean="0">
                <a:solidFill>
                  <a:schemeClr val="tx1"/>
                </a:solidFill>
              </a:rPr>
              <a:t>`mod` </a:t>
            </a:r>
            <a:r>
              <a:rPr lang="en-US" altLang="ja-JP" dirty="0" smtClean="0">
                <a:solidFill>
                  <a:schemeClr val="tx1"/>
                </a:solidFill>
              </a:rPr>
              <a:t> 3 </a:t>
            </a:r>
            <a:r>
              <a:rPr lang="en-US" altLang="ja-JP" dirty="0" smtClean="0">
                <a:solidFill>
                  <a:schemeClr val="tx1"/>
                </a:solidFill>
              </a:rPr>
              <a:t>== 0 = "Fizz"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smtClean="0">
                <a:solidFill>
                  <a:schemeClr val="tx1"/>
                </a:solidFill>
              </a:rPr>
              <a:t>otherwise </a:t>
            </a:r>
            <a:r>
              <a:rPr lang="en-US" altLang="ja-JP" dirty="0" smtClean="0">
                <a:solidFill>
                  <a:schemeClr val="tx1"/>
                </a:solidFill>
              </a:rPr>
              <a:t>= show </a:t>
            </a:r>
            <a:r>
              <a:rPr lang="en-US" altLang="ja-JP" dirty="0" smtClean="0">
                <a:solidFill>
                  <a:schemeClr val="tx1"/>
                </a:solidFill>
              </a:rPr>
              <a:t>x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--------------------</a:t>
            </a: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g</a:t>
            </a:r>
            <a:r>
              <a:rPr lang="en-US" altLang="ja-JP" dirty="0" err="1" smtClean="0">
                <a:solidFill>
                  <a:schemeClr val="tx1"/>
                </a:solidFill>
              </a:rPr>
              <a:t>hci</a:t>
            </a:r>
            <a:r>
              <a:rPr lang="en-US" altLang="ja-JP" dirty="0" smtClean="0">
                <a:solidFill>
                  <a:schemeClr val="tx1"/>
                </a:solidFill>
              </a:rPr>
              <a:t>&gt;:</a:t>
            </a:r>
            <a:r>
              <a:rPr lang="en-US" altLang="ja-JP" dirty="0" smtClean="0">
                <a:solidFill>
                  <a:schemeClr val="tx1"/>
                </a:solidFill>
              </a:rPr>
              <a:t>l  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ghci</a:t>
            </a:r>
            <a:r>
              <a:rPr lang="en-US" altLang="ja-JP" dirty="0" smtClean="0">
                <a:solidFill>
                  <a:schemeClr val="tx1"/>
                </a:solidFill>
              </a:rPr>
              <a:t>&gt;map 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[1..20]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removeNonUppercase</a:t>
            </a:r>
            <a:r>
              <a:rPr lang="en-US" altLang="ja-JP" dirty="0" smtClean="0"/>
              <a:t> :: [Char] -&gt; [Char</a:t>
            </a:r>
            <a:r>
              <a:rPr lang="en-US" altLang="ja-JP" dirty="0" smtClean="0"/>
              <a:t>]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ちなみに。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 err="1" smtClean="0"/>
              <a:t>removeNonUppercase</a:t>
            </a:r>
            <a:r>
              <a:rPr lang="en-US" altLang="ja-JP" dirty="0" smtClean="0"/>
              <a:t> :: </a:t>
            </a:r>
            <a:r>
              <a:rPr lang="en-US" altLang="ja-JP" dirty="0" smtClean="0"/>
              <a:t>String </a:t>
            </a:r>
            <a:r>
              <a:rPr lang="en-US" altLang="ja-JP" dirty="0" smtClean="0"/>
              <a:t>-&gt;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ja-JP" altLang="en-US" dirty="0" smtClean="0"/>
              <a:t>ではどうなのでしょう？（</a:t>
            </a:r>
            <a:r>
              <a:rPr lang="en-US" altLang="ja-JP" dirty="0" smtClean="0"/>
              <a:t>OK</a:t>
            </a:r>
            <a:r>
              <a:rPr lang="ja-JP" altLang="en-US" dirty="0" err="1" smtClean="0"/>
              <a:t>なのか</a:t>
            </a:r>
            <a:r>
              <a:rPr lang="ja-JP" altLang="en-US" dirty="0" smtClean="0"/>
              <a:t>確認したかった）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練習問題④解答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　関数の構文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P.35</a:t>
            </a:r>
            <a:r>
              <a:rPr lang="ja-JP" altLang="en-US" dirty="0" smtClean="0"/>
              <a:t>～</a:t>
            </a:r>
            <a:r>
              <a:rPr lang="en-US" altLang="ja-JP" dirty="0" smtClean="0"/>
              <a:t>P.50</a:t>
            </a:r>
            <a:endParaRPr lang="ja-JP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手軽に値を分解したり、大きな</a:t>
            </a:r>
            <a:r>
              <a:rPr lang="en-US" altLang="ja-JP" dirty="0" smtClean="0"/>
              <a:t>if/else</a:t>
            </a:r>
            <a:r>
              <a:rPr lang="ja-JP" altLang="en-US" dirty="0" smtClean="0"/>
              <a:t>の連鎖を避けたり、そんな場合に有効。</a:t>
            </a:r>
            <a:endParaRPr lang="en-US" altLang="ja-JP" dirty="0" smtClean="0"/>
          </a:p>
          <a:p>
            <a:r>
              <a:rPr lang="ja-JP" altLang="en-US" dirty="0" smtClean="0"/>
              <a:t>パターンマッチは上から順に判定されます。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パターンマッチ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331640" y="2996952"/>
            <a:ext cx="648072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sayMe</a:t>
            </a:r>
            <a:r>
              <a:rPr lang="en-US" altLang="ja-JP" dirty="0" smtClean="0">
                <a:solidFill>
                  <a:schemeClr val="tx1"/>
                </a:solidFill>
              </a:rPr>
              <a:t> :: </a:t>
            </a:r>
            <a:r>
              <a:rPr lang="en-US" altLang="ja-JP" dirty="0" err="1" smtClean="0">
                <a:solidFill>
                  <a:schemeClr val="tx1"/>
                </a:solidFill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</a:rPr>
              <a:t> -&gt; String</a:t>
            </a:r>
          </a:p>
          <a:p>
            <a:r>
              <a:rPr kumimoji="1" lang="en-US" altLang="ja-JP" dirty="0" err="1" smtClean="0">
                <a:solidFill>
                  <a:schemeClr val="tx1"/>
                </a:solidFill>
              </a:rPr>
              <a:t>sayMe</a:t>
            </a:r>
            <a:r>
              <a:rPr kumimoji="1" lang="en-US" altLang="ja-JP" dirty="0" smtClean="0">
                <a:solidFill>
                  <a:schemeClr val="tx1"/>
                </a:solidFill>
              </a:rPr>
              <a:t> 1 = “One!”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sayMe</a:t>
            </a:r>
            <a:r>
              <a:rPr lang="en-US" altLang="ja-JP" dirty="0" smtClean="0">
                <a:solidFill>
                  <a:schemeClr val="tx1"/>
                </a:solidFill>
              </a:rPr>
              <a:t> 2 = “Two!”</a:t>
            </a:r>
          </a:p>
          <a:p>
            <a:r>
              <a:rPr kumimoji="1" lang="en-US" altLang="ja-JP" dirty="0" err="1" smtClean="0">
                <a:solidFill>
                  <a:schemeClr val="tx1"/>
                </a:solidFill>
              </a:rPr>
              <a:t>sayMe</a:t>
            </a:r>
            <a:r>
              <a:rPr kumimoji="1" lang="en-US" altLang="ja-JP" dirty="0" smtClean="0">
                <a:solidFill>
                  <a:schemeClr val="tx1"/>
                </a:solidFill>
              </a:rPr>
              <a:t> x = “Not 1 or 2”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331640" y="4869160"/>
            <a:ext cx="648072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sayMe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match {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case 1 =&gt; “One!”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case 2 =&gt; “Two!”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case _ =&gt; </a:t>
            </a:r>
            <a:r>
              <a:rPr lang="en-US" altLang="ja-JP" dirty="0">
                <a:solidFill>
                  <a:schemeClr val="tx1"/>
                </a:solidFill>
              </a:rPr>
              <a:t>“Not 1 or 2”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}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305</TotalTime>
  <Words>1083</Words>
  <Application>Microsoft Office PowerPoint</Application>
  <PresentationFormat>画面に合わせる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ビジネス</vt:lpstr>
      <vt:lpstr>すごいHaskellたのしく学ぼう！ 読書会#2</vt:lpstr>
      <vt:lpstr>本日の流れ</vt:lpstr>
      <vt:lpstr>練習問題解答</vt:lpstr>
      <vt:lpstr>練習問題①解答</vt:lpstr>
      <vt:lpstr>練習問題②解答</vt:lpstr>
      <vt:lpstr>練習問題③解答</vt:lpstr>
      <vt:lpstr>練習問題④解答</vt:lpstr>
      <vt:lpstr>第3章　関数の構文</vt:lpstr>
      <vt:lpstr>パターンマッチ</vt:lpstr>
      <vt:lpstr>タプルのパターンマッチ</vt:lpstr>
      <vt:lpstr>リストのパターンマッチ</vt:lpstr>
      <vt:lpstr>asパターン</vt:lpstr>
      <vt:lpstr>場合分けして、きっちりガード！</vt:lpstr>
      <vt:lpstr>ガード</vt:lpstr>
      <vt:lpstr>ガード+α</vt:lpstr>
      <vt:lpstr>let</vt:lpstr>
      <vt:lpstr>let</vt:lpstr>
      <vt:lpstr>case</vt:lpstr>
      <vt:lpstr>第4章　Hello再帰!</vt:lpstr>
      <vt:lpstr>Sorry….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すごいHaskellたのしく学ぼう！ 読書会#2</dc:title>
  <dc:creator>hiroka</dc:creator>
  <cp:lastModifiedBy>hiroka</cp:lastModifiedBy>
  <cp:revision>40</cp:revision>
  <dcterms:created xsi:type="dcterms:W3CDTF">2013-11-06T10:55:16Z</dcterms:created>
  <dcterms:modified xsi:type="dcterms:W3CDTF">2013-11-07T07:03:32Z</dcterms:modified>
</cp:coreProperties>
</file>