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6" r:id="rId6"/>
    <p:sldId id="267" r:id="rId7"/>
    <p:sldId id="263" r:id="rId8"/>
    <p:sldId id="262" r:id="rId9"/>
    <p:sldId id="264" r:id="rId10"/>
    <p:sldId id="268" r:id="rId11"/>
    <p:sldId id="271" r:id="rId12"/>
    <p:sldId id="269" r:id="rId13"/>
    <p:sldId id="272" r:id="rId14"/>
    <p:sldId id="265" r:id="rId15"/>
    <p:sldId id="257" r:id="rId16"/>
    <p:sldId id="25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本裕介" initials="森本裕介" lastIdx="2" clrIdx="0">
    <p:extLst>
      <p:ext uri="{19B8F6BF-5375-455C-9EA6-DF929625EA0E}">
        <p15:presenceInfo xmlns:p15="http://schemas.microsoft.com/office/powerpoint/2012/main" userId="77b343514e103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0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6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EF6B-E5AD-4D86-A139-9F340B85D6F1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統計学基礎</a:t>
            </a:r>
            <a:r>
              <a:rPr lang="en-US" altLang="ja-JP" dirty="0"/>
              <a:t>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推定とモンテカルロ法への応用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ja-JP" altLang="en-US" dirty="0" smtClean="0"/>
                  <a:t>不偏性</a:t>
                </a:r>
                <a:r>
                  <a:rPr lang="en-US" altLang="ja-JP" dirty="0" smtClean="0"/>
                  <a:t>: </a:t>
                </a:r>
                <a:r>
                  <a:rPr lang="ja-JP" altLang="en-US" dirty="0" smtClean="0"/>
                  <a:t>推定量の期待値が真の母数に一致すること。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標本</a:t>
                </a:r>
                <a:r>
                  <a:rPr lang="ja-JP" altLang="en-US" dirty="0"/>
                  <a:t>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 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不偏</a:t>
                </a:r>
                <a:r>
                  <a:rPr lang="ja-JP" altLang="en-US" dirty="0"/>
                  <a:t>標本</a:t>
                </a:r>
                <a:r>
                  <a:rPr lang="ja-JP" altLang="en-US" dirty="0" smtClean="0"/>
                  <a:t>分散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ja-JP" altLang="en-US" dirty="0" smtClean="0"/>
                  <a:t>一致性：</a:t>
                </a:r>
                <a:r>
                  <a:rPr lang="ja-JP" altLang="en-US" dirty="0"/>
                  <a:t>標本の</a:t>
                </a:r>
                <a:r>
                  <a:rPr lang="ja-JP" altLang="en-US" dirty="0" smtClean="0"/>
                  <a:t>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との</m:t>
                    </m:r>
                  </m:oMath>
                </a14:m>
                <a:r>
                  <a:rPr lang="ja-JP" altLang="en-US" dirty="0" smtClean="0"/>
                  <a:t>推定量の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真</a:t>
                </a:r>
                <a:r>
                  <a:rPr lang="ja-JP" altLang="en-US" dirty="0" smtClean="0"/>
                  <a:t>の母数に確率収束すること。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は不偏推定量ではないが、一致推定量になる。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  <a:blipFill rotWithShape="0">
                <a:blip r:embed="rId2"/>
                <a:stretch>
                  <a:fillRect l="-1101" t="-1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circleNumDbPlain" startAt="3"/>
                </a:pPr>
                <a:r>
                  <a:rPr lang="ja-JP" altLang="en-US" dirty="0" smtClean="0"/>
                  <a:t>漸近</a:t>
                </a:r>
                <a:r>
                  <a:rPr lang="ja-JP" altLang="en-US" dirty="0"/>
                  <a:t>正規性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漸近分布が正規分布になること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標本</a:t>
                </a:r>
                <a14:m>
                  <m:oMath xmlns:m="http://schemas.openxmlformats.org/officeDocument/2006/math">
                    <m:r>
                      <a:rPr lang="ja-JP" altLang="en-US"/>
                      <m:t>平均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は漸近正規性を持つ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中心極限定理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sz="2000" dirty="0" smtClean="0"/>
                  <a:t>(</a:t>
                </a:r>
                <a:r>
                  <a:rPr lang="ja-JP" altLang="en-US" sz="2000" dirty="0" smtClean="0"/>
                  <a:t>正規分布とは限らない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smtClean="0"/>
                  <a:t>　とすると、標本平均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ja-JP" sz="2000" dirty="0" smtClean="0"/>
                  <a:t> </a:t>
                </a:r>
                <a:r>
                  <a:rPr lang="ja-JP" altLang="en-US" sz="2000" dirty="0" smtClean="0"/>
                  <a:t>は平均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sz="2000" dirty="0" smtClean="0"/>
                  <a:t>　分散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 smtClean="0"/>
                  <a:t>の正規分布に法則収束する。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4"/>
                </a:pPr>
                <a:r>
                  <a:rPr lang="ja-JP" altLang="en-US" dirty="0" smtClean="0"/>
                  <a:t>有効性：不偏推定量の中で最も分散が小さいこと。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05" y="588053"/>
            <a:ext cx="4584589" cy="27556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00" y="588053"/>
            <a:ext cx="4584589" cy="275563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63" y="362331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99443" y="460887"/>
                <a:ext cx="10789679" cy="5602781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ja-JP" altLang="en-US" dirty="0" smtClean="0"/>
                  <a:t>区間推定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信頼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ja-JP" altLang="en-US" dirty="0" smtClean="0"/>
                  <a:t> に入る確率が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ja-JP" altLang="en-US" dirty="0" smtClean="0"/>
                  <a:t>に等しく</a:t>
                </a:r>
                <a:r>
                  <a:rPr lang="en-US" altLang="ja-JP" dirty="0" smtClean="0"/>
                  <a:t>(or</a:t>
                </a:r>
                <a:r>
                  <a:rPr lang="ja-JP" altLang="en-US" dirty="0" smtClean="0"/>
                  <a:t>大きく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なるように統計量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ja-JP" altLang="en-US" dirty="0" smtClean="0"/>
                  <a:t>　を</a:t>
                </a:r>
                <a:r>
                  <a:rPr lang="ja-JP" altLang="en-US" dirty="0" smtClean="0"/>
                  <a:t>とること。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信頼水準</a:t>
                </a:r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00(1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 %</a:t>
                </a:r>
                <a:r>
                  <a:rPr lang="ja-JP" altLang="en-US" dirty="0" smtClean="0"/>
                  <a:t>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母集団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が標準</a:t>
                </a:r>
                <a14:m>
                  <m:oMath xmlns:m="http://schemas.openxmlformats.org/officeDocument/2006/math">
                    <m:r>
                      <a:rPr lang="ja-JP" altLang="en-US" dirty="0"/>
                      <m:t>正規分布の場合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b="0" dirty="0" smtClean="0">
                    <a:ea typeface="Cambria Math" panose="02040503050406030204" pitchFamily="18" charset="0"/>
                  </a:rPr>
                  <a:t>　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をとれば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i="1" dirty="0" smtClean="0">
                    <a:latin typeface="Cambria Math" panose="02040503050406030204" pitchFamily="18" charset="0"/>
                  </a:rPr>
                  <a:t>より、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43" y="460887"/>
                <a:ext cx="10789679" cy="5602781"/>
              </a:xfrm>
              <a:blipFill rotWithShape="0">
                <a:blip r:embed="rId2"/>
                <a:stretch>
                  <a:fillRect l="-1187" t="-31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4" descr="kukann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17" y="2278542"/>
            <a:ext cx="3272589" cy="30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311"/>
                <a:ext cx="10515600" cy="51276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標本分布：　統計量　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　</a:t>
                </a:r>
                <a:r>
                  <a:rPr lang="ja-JP" altLang="en-US" dirty="0" smtClean="0"/>
                  <a:t>が従う</a:t>
                </a:r>
                <a:r>
                  <a:rPr lang="ja-JP" altLang="en-US" dirty="0" smtClean="0"/>
                  <a:t>分布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/>
                  <a:t>一般</a:t>
                </a:r>
                <a:r>
                  <a:rPr lang="ja-JP" altLang="en-US" dirty="0"/>
                  <a:t>には標本分布を具体的に求めるのは</a:t>
                </a:r>
                <a:r>
                  <a:rPr lang="ja-JP" altLang="en-US" dirty="0" smtClean="0"/>
                  <a:t>難しい</a:t>
                </a:r>
                <a:endParaRPr lang="en-US" altLang="ja-JP" dirty="0"/>
              </a:p>
              <a:p>
                <a:r>
                  <a:rPr lang="ja-JP" altLang="en-US" dirty="0" smtClean="0"/>
                  <a:t>母集団分布が正規分布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正規母集団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の場合は、標本平均、標本（不偏）分散などは具体的な分布が得られる。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正規母集団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の標本平均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標本分布</a:t>
                </a: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が既知：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(0, 1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が未知：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311"/>
                <a:ext cx="10515600" cy="5127653"/>
              </a:xfrm>
              <a:blipFill rotWithShape="0">
                <a:blip r:embed="rId2"/>
                <a:stretch>
                  <a:fillRect l="-1217" t="-2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．標本分布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主に使う分布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分布：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r>
                  <a:rPr kumimoji="1" lang="ja-JP" altLang="en-US" dirty="0" smtClean="0"/>
                  <a:t>正規分布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kumimoji="1" lang="en-US" altLang="ja-JP" dirty="0" smtClean="0"/>
                  <a:t>Gamma</a:t>
                </a:r>
                <a:r>
                  <a:rPr kumimoji="1" lang="ja-JP" altLang="en-US" dirty="0" smtClean="0"/>
                  <a:t>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  <a:blipFill rotWithShape="0">
                <a:blip r:embed="rId2"/>
                <a:stretch>
                  <a:fillRect l="-1217" t="-2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統計学のガイドライン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統計的推測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標本分布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モンテカルロ法の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．</a:t>
            </a:r>
            <a:r>
              <a:rPr lang="ja-JP" altLang="en-US" dirty="0" smtClean="0"/>
              <a:t>統計学のガイドライン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6104" y="1019331"/>
            <a:ext cx="11131826" cy="5449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一般的な統計学のカリキュラム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データの取り扱い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度数分布、ヒストグラム</a:t>
            </a:r>
            <a:r>
              <a:rPr lang="ja-JP" altLang="en-US" dirty="0" smtClean="0"/>
              <a:t>、平均、分散、共分散 </a:t>
            </a:r>
            <a:r>
              <a:rPr lang="en-US" altLang="ja-JP" dirty="0" smtClean="0"/>
              <a:t>...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確率論の基礎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確率変数、確率分布、大数の法則、中心極限定理 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標本分布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母集団、</a:t>
            </a:r>
            <a:r>
              <a:rPr lang="ja-JP" altLang="en-US" dirty="0" smtClean="0"/>
              <a:t>標本</a:t>
            </a:r>
            <a:r>
              <a:rPr lang="ja-JP" altLang="en-US" dirty="0"/>
              <a:t>、</a:t>
            </a:r>
            <a:r>
              <a:rPr kumimoji="1" lang="en-US" altLang="ja-JP" dirty="0" smtClean="0"/>
              <a:t>Gamma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χ2</a:t>
            </a:r>
            <a:r>
              <a:rPr kumimoji="1" lang="ja-JP" altLang="en-US" dirty="0" smtClean="0"/>
              <a:t>乗分布、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分布</a:t>
            </a:r>
            <a:r>
              <a:rPr kumimoji="1"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不偏推定量、最尤法、点推定、区間推定信頼区間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仮説検定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帰無仮説、対立仮設、優位水準、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値、検出力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回帰分析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線形回帰、最小二乗法、決定係数、最良線形不偏推定量</a:t>
            </a:r>
            <a:r>
              <a:rPr lang="en-US" altLang="ja-JP" dirty="0" smtClean="0"/>
              <a:t>(BLUE)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重回帰分析</a:t>
            </a:r>
            <a:r>
              <a:rPr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ベイズ統計</a:t>
            </a:r>
            <a:endParaRPr lang="en-US" altLang="ja-JP" dirty="0" smtClean="0"/>
          </a:p>
          <a:p>
            <a:pPr lvl="1"/>
            <a:r>
              <a:rPr lang="ja-JP" altLang="en-US" dirty="0"/>
              <a:t>ベイズ</a:t>
            </a:r>
            <a:r>
              <a:rPr lang="ja-JP" altLang="en-US" dirty="0" smtClean="0"/>
              <a:t>の定理、マルコフ連鎖モンテカルロ</a:t>
            </a:r>
            <a:r>
              <a:rPr lang="en-US" altLang="ja-JP" dirty="0" smtClean="0"/>
              <a:t>(MCMC)…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8409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２．統計的推測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統計的推測の概要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ja-JP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母集団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分析の対象となる集団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の一部を選び出し、それを分析し、　母集団の推測を行う</a:t>
                </a:r>
                <a:r>
                  <a:rPr lang="ja-JP" altLang="en-US" dirty="0" smtClean="0"/>
                  <a:t>こと</a:t>
                </a:r>
                <a:r>
                  <a:rPr lang="ja-JP" altLang="en-US" dirty="0"/>
                  <a:t>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0070C0"/>
                    </a:solidFill>
                  </a:rPr>
                  <a:t>推定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仮説検定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回帰分析</a:t>
                </a:r>
                <a:r>
                  <a:rPr lang="ja-JP" altLang="en-US" dirty="0" smtClean="0"/>
                  <a:t>なども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統計的推測</a:t>
                </a:r>
                <a:r>
                  <a:rPr lang="ja-JP" altLang="en-US" dirty="0" smtClean="0"/>
                  <a:t>に含まれる。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ja-JP" altLang="en-US" dirty="0" smtClean="0"/>
                  <a:t>：テレビ</a:t>
                </a:r>
                <a:r>
                  <a:rPr lang="ja-JP" altLang="en-US" dirty="0" smtClean="0"/>
                  <a:t>の視聴率</a:t>
                </a:r>
                <a:r>
                  <a:rPr lang="ja-JP" altLang="en-US" dirty="0" smtClean="0"/>
                  <a:t>調査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  <a:blipFill rotWithShape="0">
                <a:blip r:embed="rId2"/>
                <a:stretch>
                  <a:fillRect l="-1188" t="-2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/>
          <p:cNvSpPr/>
          <p:nvPr/>
        </p:nvSpPr>
        <p:spPr>
          <a:xfrm>
            <a:off x="457200" y="3775612"/>
            <a:ext cx="3657763" cy="12303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630875" y="4390784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787457" y="3835462"/>
            <a:ext cx="22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抽出</a:t>
            </a:r>
            <a:r>
              <a:rPr lang="en-US" altLang="ja-JP" dirty="0" smtClean="0"/>
              <a:t>(Sampling)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59486" y="3862557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7636532" y="3878005"/>
            <a:ext cx="3186366" cy="1160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16541" y="3929153"/>
            <a:ext cx="1138182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7498" y="5908475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8106887" y="5713302"/>
            <a:ext cx="2237291" cy="75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9198591" y="5142057"/>
            <a:ext cx="26942" cy="4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4787458" y="5157414"/>
            <a:ext cx="1940888" cy="3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37956" y="5578977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653" y="4378923"/>
            <a:ext cx="526180" cy="288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smtClean="0"/>
              <a:t>TV</a:t>
            </a:r>
            <a:r>
              <a:rPr kumimoji="1" lang="ja-JP" altLang="en-US" sz="1100" dirty="0" smtClean="0"/>
              <a:t>１</a:t>
            </a:r>
            <a:endParaRPr kumimoji="1" lang="ja-JP" altLang="en-US" sz="11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0146" y="4390783"/>
            <a:ext cx="471459" cy="264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TV2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41606" y="4352300"/>
            <a:ext cx="7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err="1"/>
              <a:t>．．．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796630" y="4390783"/>
            <a:ext cx="454188" cy="264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 n</a:t>
            </a:r>
            <a:endParaRPr kumimoji="1" lang="ja-JP" altLang="en-US" sz="11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559439" y="4515889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907424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955118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4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854" y="187326"/>
            <a:ext cx="5276294" cy="41192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 dirty="0" smtClean="0">
                <a:solidFill>
                  <a:srgbClr val="0070C0"/>
                </a:solidFill>
              </a:rPr>
              <a:t>統計用語の定義</a:t>
            </a:r>
            <a:endParaRPr lang="en-US" altLang="ja-JP" sz="2200" dirty="0">
              <a:solidFill>
                <a:srgbClr val="0070C0"/>
              </a:solidFill>
            </a:endParaRPr>
          </a:p>
          <a:p>
            <a:r>
              <a:rPr kumimoji="1" lang="ja-JP" altLang="en-US" sz="2200" dirty="0" smtClean="0">
                <a:solidFill>
                  <a:srgbClr val="0070C0"/>
                </a:solidFill>
              </a:rPr>
              <a:t>母集団</a:t>
            </a:r>
            <a:r>
              <a:rPr kumimoji="1" lang="en-US" altLang="ja-JP" sz="2200" dirty="0" smtClean="0">
                <a:solidFill>
                  <a:srgbClr val="0070C0"/>
                </a:solidFill>
              </a:rPr>
              <a:t>(population) 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分析の対象となる集団全体</a:t>
            </a:r>
            <a:endParaRPr lang="en-US" altLang="ja-JP" sz="2200" dirty="0" smtClean="0"/>
          </a:p>
          <a:p>
            <a:r>
              <a:rPr lang="ja-JP" altLang="en-US" sz="2200" dirty="0">
                <a:solidFill>
                  <a:srgbClr val="0070C0"/>
                </a:solidFill>
              </a:rPr>
              <a:t>母集団</a:t>
            </a:r>
            <a:r>
              <a:rPr lang="ja-JP" altLang="en-US" sz="2200" dirty="0" smtClean="0">
                <a:solidFill>
                  <a:srgbClr val="0070C0"/>
                </a:solidFill>
              </a:rPr>
              <a:t>分布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</a:t>
            </a:r>
            <a:r>
              <a:rPr lang="ja-JP" altLang="en-US" sz="2200" dirty="0"/>
              <a:t>の従う</a:t>
            </a:r>
            <a:r>
              <a:rPr lang="ja-JP" altLang="en-US" sz="2200" dirty="0" smtClean="0"/>
              <a:t>分布</a:t>
            </a:r>
            <a:endParaRPr lang="en-US" altLang="ja-JP" sz="2200" dirty="0" smtClean="0"/>
          </a:p>
          <a:p>
            <a:r>
              <a:rPr lang="ja-JP" altLang="en-US" sz="2200" dirty="0" smtClean="0">
                <a:solidFill>
                  <a:srgbClr val="0070C0"/>
                </a:solidFill>
              </a:rPr>
              <a:t>母数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</a:t>
            </a:r>
            <a:r>
              <a:rPr lang="ja-JP" altLang="en-US" sz="2200" dirty="0" smtClean="0"/>
              <a:t>分布</a:t>
            </a:r>
            <a:r>
              <a:rPr lang="ja-JP" altLang="en-US" sz="2200" dirty="0" smtClean="0"/>
              <a:t>を決定するパラメータ</a:t>
            </a:r>
            <a:endParaRPr lang="ja-JP" altLang="en-US" sz="2200" dirty="0"/>
          </a:p>
          <a:p>
            <a:r>
              <a:rPr lang="ja-JP" altLang="en-US" sz="2200" dirty="0" smtClean="0">
                <a:solidFill>
                  <a:srgbClr val="0070C0"/>
                </a:solidFill>
              </a:rPr>
              <a:t>標本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</a:t>
            </a:r>
            <a:r>
              <a:rPr lang="ja-JP" altLang="en-US" sz="2200" dirty="0" smtClean="0"/>
              <a:t>から分析のため選び出された</a:t>
            </a:r>
            <a:r>
              <a:rPr lang="ja-JP" altLang="en-US" sz="2200" dirty="0" smtClean="0"/>
              <a:t>要素</a:t>
            </a:r>
            <a:endParaRPr kumimoji="1" lang="en-US" altLang="ja-JP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224854" y="4547097"/>
                <a:ext cx="11632849" cy="17851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2200" dirty="0" smtClean="0"/>
                  <a:t>統計の確率モデルとして解釈</a:t>
                </a:r>
                <a:r>
                  <a:rPr lang="en-US" altLang="ja-JP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200" dirty="0" smtClean="0"/>
                  <a:t> </a:t>
                </a:r>
                <a:r>
                  <a:rPr lang="ja-JP" altLang="en-US" sz="2200" dirty="0" smtClean="0"/>
                  <a:t>：確率空間</a:t>
                </a:r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母集団に確率的な要素はない。ただのデータだが</a:t>
                </a:r>
                <a:r>
                  <a:rPr lang="ja-JP" altLang="en-US" sz="2200" dirty="0"/>
                  <a:t>、</a:t>
                </a:r>
                <a:r>
                  <a:rPr lang="ja-JP" altLang="en-US" sz="2200" dirty="0" smtClean="0"/>
                  <a:t>ばらつきとして分布</a:t>
                </a:r>
                <a:r>
                  <a:rPr lang="en-US" altLang="ja-JP" sz="2200" dirty="0" smtClean="0"/>
                  <a:t>(</a:t>
                </a:r>
                <a:r>
                  <a:rPr lang="ja-JP" altLang="en-US" sz="2200" dirty="0" smtClean="0"/>
                  <a:t>度数分布</a:t>
                </a:r>
                <a:r>
                  <a:rPr lang="en-US" altLang="ja-JP" sz="2200" dirty="0" smtClean="0"/>
                  <a:t>)</a:t>
                </a:r>
                <a:r>
                  <a:rPr lang="ja-JP" altLang="en-US" sz="2200" dirty="0" smtClean="0"/>
                  <a:t>がある</a:t>
                </a:r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標本の無作為抽出により、確率的要素が生まれる。標本は確率変数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200" b="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母集団分布に従う真の確率変数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ja-JP" altLang="en-US" sz="2200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200" dirty="0" smtClean="0"/>
                  <a:t>導入する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200" dirty="0" smtClean="0"/>
                  <a:t>.</a:t>
                </a:r>
                <a:endParaRPr lang="en-US" altLang="ja-JP" sz="22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54" y="4547097"/>
                <a:ext cx="1163284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628" t="-3390" b="-57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コンテンツ プレースホルダー 2"/>
              <p:cNvSpPr txBox="1">
                <a:spLocks/>
              </p:cNvSpPr>
              <p:nvPr/>
            </p:nvSpPr>
            <p:spPr>
              <a:xfrm>
                <a:off x="5501148" y="187326"/>
                <a:ext cx="6356555" cy="41192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数学的定式化</a:t>
                </a:r>
                <a:endParaRPr lang="en-US" altLang="ja-JP" sz="2200" dirty="0" smtClean="0">
                  <a:solidFill>
                    <a:srgbClr val="0070C0"/>
                  </a:solidFill>
                </a:endParaRPr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母集団</a:t>
                </a:r>
                <a:endParaRPr lang="en-US" altLang="ja-JP" sz="22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200" dirty="0" smtClean="0"/>
                  <a:t>可測空間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 smtClean="0"/>
                  <a:t>とその上のパラメータ付確率測度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ja-JP" sz="2200" dirty="0" smtClean="0"/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母集団分布</a:t>
                </a:r>
                <a:endParaRPr lang="en-US" altLang="ja-JP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2200" dirty="0" smtClean="0"/>
                  <a:t>の事</a:t>
                </a:r>
                <a:r>
                  <a:rPr lang="en-US" altLang="ja-JP" sz="2200" dirty="0" smtClean="0"/>
                  <a:t>. </a:t>
                </a:r>
                <a:r>
                  <a:rPr lang="ja-JP" altLang="en-US" sz="2200" dirty="0" smtClean="0"/>
                  <a:t>密度関数</a:t>
                </a:r>
                <a:r>
                  <a:rPr lang="en-US" altLang="ja-JP" sz="2200" dirty="0" smtClean="0"/>
                  <a:t>(</a:t>
                </a:r>
                <a:r>
                  <a:rPr lang="ja-JP" altLang="en-US" sz="2200" dirty="0" smtClean="0"/>
                  <a:t>離散の場合確率関数</a:t>
                </a:r>
                <a:r>
                  <a:rPr lang="en-US" altLang="ja-JP" sz="2200" dirty="0" smtClean="0"/>
                  <a:t>)</a:t>
                </a:r>
                <a:r>
                  <a:rPr lang="ja-JP" altLang="en-US" sz="2200" dirty="0" smtClean="0"/>
                  <a:t>は</a:t>
                </a:r>
                <a:r>
                  <a:rPr lang="en-US" altLang="ja-JP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200" dirty="0" smtClean="0"/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母数</a:t>
                </a:r>
                <a:endParaRPr lang="en-US" altLang="ja-JP" sz="2200" dirty="0"/>
              </a:p>
              <a:p>
                <a:pPr marL="0" indent="0">
                  <a:buNone/>
                </a:pPr>
                <a:r>
                  <a:rPr lang="ja-JP" altLang="en-US" sz="2200" dirty="0" smtClean="0"/>
                  <a:t>母集団分布のパラメータ </a:t>
                </a:r>
                <a14:m>
                  <m:oMath xmlns:m="http://schemas.openxmlformats.org/officeDocument/2006/math">
                    <m:r>
                      <a:rPr lang="ja-JP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ja-JP" sz="2200" dirty="0" smtClean="0"/>
                  <a:t> </a:t>
                </a:r>
                <a:r>
                  <a:rPr lang="ja-JP" altLang="en-US" sz="2200" dirty="0" smtClean="0"/>
                  <a:t>母平均、母分散など。</a:t>
                </a:r>
                <a:endParaRPr lang="ja-JP" altLang="en-US" sz="2200" dirty="0"/>
              </a:p>
              <a:p>
                <a:pPr marL="0" indent="0">
                  <a:buNone/>
                </a:pPr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標本</a:t>
                </a:r>
                <a:r>
                  <a:rPr lang="en-US" altLang="ja-JP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ja-JP" altLang="en-US" sz="2200" dirty="0"/>
                  <a:t>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2200" dirty="0" smtClean="0"/>
                  <a:t>を持つ </a:t>
                </a:r>
                <a:r>
                  <a:rPr lang="ja-JP" altLang="en-US" sz="2200" dirty="0" smtClean="0">
                    <a:solidFill>
                      <a:schemeClr val="tx1"/>
                    </a:solidFill>
                  </a:rPr>
                  <a:t>独立確率</a:t>
                </a:r>
                <a:r>
                  <a:rPr lang="ja-JP" altLang="en-US" sz="2200" dirty="0">
                    <a:solidFill>
                      <a:schemeClr val="tx1"/>
                    </a:solidFill>
                  </a:rPr>
                  <a:t>変数列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</mc:Choice>
        <mc:Fallback>
          <p:sp>
            <p:nvSpPr>
              <p:cNvPr id="1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48" y="187326"/>
                <a:ext cx="6356555" cy="4119203"/>
              </a:xfrm>
              <a:prstGeom prst="rect">
                <a:avLst/>
              </a:prstGeom>
              <a:blipFill rotWithShape="0">
                <a:blip r:embed="rId3"/>
                <a:stretch>
                  <a:fillRect l="-1148" t="-23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  <a:r>
                  <a:rPr lang="ja-JP" altLang="en-US" sz="2500" dirty="0" smtClean="0"/>
                  <a:t>視聴率</a:t>
                </a:r>
                <a:r>
                  <a:rPr lang="ja-JP" altLang="en-US" sz="2500" dirty="0" smtClean="0"/>
                  <a:t>調査（番組</a:t>
                </a:r>
                <a:r>
                  <a:rPr lang="en-US" altLang="ja-JP" sz="2500" dirty="0"/>
                  <a:t>A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</a:t>
                </a:r>
                <a:r>
                  <a:rPr lang="ja-JP" altLang="en-US" sz="2500" dirty="0" smtClean="0"/>
                  <a:t>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</a:t>
                </a:r>
                <a:r>
                  <a:rPr lang="ja-JP" altLang="en-US" sz="2100" dirty="0" smtClean="0"/>
                  <a:t>全世帯のテレビ</a:t>
                </a:r>
                <a:r>
                  <a:rPr lang="ja-JP" altLang="en-US" sz="2100" dirty="0" smtClean="0"/>
                  <a:t>番組</a:t>
                </a:r>
                <a:r>
                  <a:rPr lang="en-US" altLang="ja-JP" sz="2100" dirty="0" smtClean="0"/>
                  <a:t>A</a:t>
                </a:r>
                <a:r>
                  <a:rPr lang="ja-JP" altLang="en-US" sz="2100" dirty="0" smtClean="0"/>
                  <a:t>を見たかどうかの記録</a:t>
                </a:r>
                <a:r>
                  <a:rPr lang="en-US" altLang="ja-JP" sz="2100" dirty="0" smtClean="0"/>
                  <a:t>.</a:t>
                </a:r>
                <a:r>
                  <a:rPr lang="ja-JP" altLang="en-US" sz="2100" dirty="0" smtClean="0"/>
                  <a:t>（全体</a:t>
                </a:r>
                <a:r>
                  <a:rPr lang="en-US" altLang="ja-JP" sz="2100" dirty="0" smtClean="0"/>
                  <a:t>N, </a:t>
                </a:r>
                <a:r>
                  <a:rPr lang="ja-JP" altLang="en-US" sz="2100" dirty="0" smtClean="0"/>
                  <a:t>見た世帯</a:t>
                </a:r>
                <a:r>
                  <a:rPr lang="en-US" altLang="ja-JP" sz="2100" dirty="0"/>
                  <a:t>L</a:t>
                </a:r>
                <a:r>
                  <a:rPr lang="ja-JP" altLang="en-US" sz="2100" dirty="0" smtClean="0"/>
                  <a:t>）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ja-JP" altLang="en-US" sz="2100" dirty="0"/>
                  <a:t>分布</a:t>
                </a:r>
                <a:r>
                  <a:rPr lang="ja-JP" altLang="en-US" sz="21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見た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見てない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</a:t>
                </a:r>
                <a:r>
                  <a:rPr lang="ja-JP" altLang="en-US" sz="2100" dirty="0" smtClean="0"/>
                  <a:t>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</a:t>
                </a:r>
                <a:r>
                  <a:rPr lang="ja-JP" altLang="en-US" sz="2100" dirty="0" smtClean="0"/>
                  <a:t>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例１</a:t>
                </a:r>
                <a:r>
                  <a:rPr lang="ja-JP" altLang="en-US" sz="2500" dirty="0"/>
                  <a:t>　</a:t>
                </a:r>
                <a:r>
                  <a:rPr lang="ja-JP" altLang="en-US" sz="2500" dirty="0" smtClean="0"/>
                  <a:t>選挙予測</a:t>
                </a:r>
                <a:r>
                  <a:rPr lang="en-US" altLang="ja-JP" sz="2500" dirty="0" smtClean="0"/>
                  <a:t>(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1~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m</a:t>
                </a:r>
                <a:r>
                  <a:rPr lang="ja-JP" altLang="en-US" sz="2500" dirty="0" smtClean="0"/>
                  <a:t>の得票率</a:t>
                </a:r>
                <a:r>
                  <a:rPr lang="en-US" altLang="ja-JP" sz="2500" dirty="0" smtClean="0"/>
                  <a:t>)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　</a:t>
                </a:r>
                <a:r>
                  <a:rPr lang="ja-JP" altLang="en-US" sz="2100" dirty="0" smtClean="0"/>
                  <a:t>全投票結果　</a:t>
                </a:r>
                <a:r>
                  <a:rPr lang="ja-JP" altLang="en-US" sz="2100" dirty="0" smtClean="0"/>
                  <a:t>状態</a:t>
                </a:r>
                <a:r>
                  <a:rPr lang="ja-JP" altLang="en-US" sz="2100" dirty="0" smtClean="0"/>
                  <a:t>空間</a:t>
                </a:r>
                <a:r>
                  <a:rPr lang="ja-JP" altLang="en-US" sz="2100" dirty="0" smtClean="0"/>
                  <a:t>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2100" dirty="0" smtClean="0"/>
                  <a:t>。</a:t>
                </a:r>
                <a:r>
                  <a:rPr lang="en-US" altLang="ja-JP" sz="2100" dirty="0" smtClean="0"/>
                  <a:t> </a:t>
                </a:r>
                <a:r>
                  <a:rPr lang="ja-JP" altLang="en-US" sz="2100" dirty="0" smtClean="0"/>
                  <a:t>母集団</a:t>
                </a:r>
                <a14:m>
                  <m:oMath xmlns:m="http://schemas.openxmlformats.org/officeDocument/2006/math">
                    <m:r>
                      <a:rPr lang="ja-JP" altLang="en-US" sz="2100" b="0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</a:t>
                </a:r>
                <a:r>
                  <a:rPr lang="ja-JP" altLang="en-US" sz="21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100" i="1" dirty="0" smtClean="0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投票結果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　</m:t>
                    </m:r>
                    <m:sSubSup>
                      <m:sSubSup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政党</m:t>
                            </m:r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に投票</m:t>
                            </m:r>
                          </m:e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以外に投票</m:t>
                            </m:r>
                          </m:e>
                        </m:eqAr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2 </a:t>
                </a:r>
                <a:r>
                  <a:rPr lang="ja-JP" altLang="en-US" sz="2500" dirty="0" smtClean="0"/>
                  <a:t>視聴率</a:t>
                </a:r>
                <a:r>
                  <a:rPr lang="ja-JP" altLang="en-US" sz="2500" dirty="0" smtClean="0"/>
                  <a:t>調査（番組</a:t>
                </a:r>
                <a:r>
                  <a:rPr lang="en-US" altLang="ja-JP" sz="2500" dirty="0" smtClean="0"/>
                  <a:t>xxx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</a:t>
                </a:r>
                <a:r>
                  <a:rPr lang="ja-JP" altLang="en-US" sz="2500" dirty="0" smtClean="0"/>
                  <a:t>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 </a:t>
                </a:r>
                <a:r>
                  <a:rPr lang="ja-JP" altLang="en-US" sz="2100" dirty="0" smtClean="0"/>
                  <a:t>状態空間は番組</a:t>
                </a:r>
                <a:r>
                  <a:rPr lang="en-US" altLang="ja-JP" sz="2100" dirty="0" smtClean="0"/>
                  <a:t>xxx</a:t>
                </a:r>
                <a:r>
                  <a:rPr lang="ja-JP" altLang="en-US" sz="2100" dirty="0" smtClean="0"/>
                  <a:t>を</a:t>
                </a:r>
                <a:r>
                  <a:rPr lang="en-US" altLang="ja-JP" sz="2100" dirty="0" smtClean="0"/>
                  <a:t>{</a:t>
                </a:r>
                <a:r>
                  <a:rPr lang="ja-JP" altLang="en-US" sz="2100" dirty="0" smtClean="0"/>
                  <a:t>見た、見てない</a:t>
                </a:r>
                <a:r>
                  <a:rPr lang="en-US" altLang="ja-JP" sz="2100" dirty="0" smtClean="0"/>
                  <a:t>}</a:t>
                </a:r>
                <a:r>
                  <a:rPr lang="ja-JP" altLang="en-US" sz="2100" dirty="0" err="1" smtClean="0"/>
                  <a:t>。</a:t>
                </a:r>
                <a:r>
                  <a:rPr lang="ja-JP" altLang="en-US" sz="2100" dirty="0" smtClean="0"/>
                  <a:t>母集団分布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</a:t>
                </a:r>
                <a:r>
                  <a:rPr lang="ja-JP" altLang="en-US" sz="2100" dirty="0" smtClean="0"/>
                  <a:t>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</a:t>
                </a:r>
                <a:r>
                  <a:rPr lang="ja-JP" altLang="en-US" sz="2100" dirty="0" smtClean="0"/>
                  <a:t>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ja-JP" altLang="en-US" dirty="0" smtClean="0"/>
                  <a:t>母数と統計量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sz="2500" dirty="0" smtClean="0">
                    <a:solidFill>
                      <a:srgbClr val="0070C0"/>
                    </a:solidFill>
                  </a:rPr>
                  <a:t>統計量（</a:t>
                </a:r>
                <a:r>
                  <a:rPr lang="en-US" altLang="ja-JP" sz="2500" dirty="0" smtClean="0">
                    <a:solidFill>
                      <a:srgbClr val="0070C0"/>
                    </a:solidFill>
                  </a:rPr>
                  <a:t>statistics</a:t>
                </a:r>
                <a:r>
                  <a:rPr lang="ja-JP" altLang="en-US" sz="2500" dirty="0" smtClean="0">
                    <a:solidFill>
                      <a:srgbClr val="0070C0"/>
                    </a:solidFill>
                  </a:rPr>
                  <a:t>）</a:t>
                </a:r>
                <a:r>
                  <a:rPr lang="en-US" altLang="ja-JP" sz="2500" dirty="0" smtClean="0"/>
                  <a:t>: </a:t>
                </a:r>
                <a:r>
                  <a:rPr lang="ja-JP" altLang="en-US" sz="2500" dirty="0" smtClean="0"/>
                  <a:t>標本の関数。関数は未知パラメータを含まない。統計量も確率変数。</a:t>
                </a:r>
                <a:endParaRPr lang="en-US" altLang="ja-JP" sz="2500" dirty="0" smtClean="0"/>
              </a:p>
              <a:p>
                <a:r>
                  <a:rPr lang="ja-JP" altLang="en-US" sz="2100" dirty="0" smtClean="0"/>
                  <a:t>統計量の例：標本平均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400" dirty="0"/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r>
                  <a:rPr lang="ja-JP" altLang="en-US" sz="2100" dirty="0" smtClean="0"/>
                  <a:t>統計量の例：標本分散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500" dirty="0"/>
              </a:p>
              <a:p>
                <a:endParaRPr lang="en-US" altLang="ja-JP" sz="25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  <a:blipFill rotWithShape="0">
                <a:blip r:embed="rId2"/>
                <a:stretch>
                  <a:fillRect l="-1188" t="-19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>
            <a:off x="4630875" y="161760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87457" y="864536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14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8736715" y="899051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593462" y="712573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統計量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3135" t="-2128" b="-2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9295314" y="2197635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564121" y="110664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 28"/>
          <p:cNvSpPr/>
          <p:nvPr/>
        </p:nvSpPr>
        <p:spPr>
          <a:xfrm>
            <a:off x="1597870" y="226222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402283" y="271348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7143" b="-2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点推定　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点推定</a:t>
                </a:r>
                <a:r>
                  <a:rPr lang="ja-JP" altLang="en-US" dirty="0" smtClean="0"/>
                  <a:t>：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err="1" smtClean="0"/>
                  <a:t>を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統計量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で推定（近似、予想）すること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推定量</a:t>
                </a:r>
                <a:r>
                  <a:rPr lang="ja-JP" altLang="en-US" dirty="0" smtClean="0"/>
                  <a:t>： 母数の推定に使用した統計量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/>
                  <a:t>のこと、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確率変数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推定値</a:t>
                </a:r>
                <a:r>
                  <a:rPr lang="ja-JP" altLang="en-US" dirty="0" smtClean="0"/>
                  <a:t>： 推定量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実現値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観測地）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に対し</a:t>
                </a:r>
                <a:r>
                  <a:rPr lang="ja-JP" altLang="en-US" dirty="0" smtClean="0"/>
                  <a:t>推定値は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8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  <a:blipFill rotWithShape="0">
                <a:blip r:embed="rId2"/>
                <a:stretch>
                  <a:fillRect l="-1186" t="-2285" r="-791" b="-2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9249" y="432771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．推定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615885" y="2412081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72467" y="1659014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16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721725" y="1693529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578472" y="1507051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>
            <a:off x="9280324" y="2992113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4470864" y="3121527"/>
            <a:ext cx="3038030" cy="6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549131" y="190112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1582880" y="305670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387293" y="350796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8571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50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母数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5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kumimoji="1" lang="ja-JP" altLang="en-US" sz="25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blipFill rotWithShape="0">
                <a:blip r:embed="rId7"/>
                <a:stretch>
                  <a:fillRect l="-6897" t="-17949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4221650" y="3701391"/>
            <a:ext cx="33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母数</a:t>
            </a:r>
            <a:r>
              <a:rPr lang="ja-JP" altLang="en-US" dirty="0" smtClean="0"/>
              <a:t>を統計量で推定（推定量）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486</Words>
  <Application>Microsoft Office PowerPoint</Application>
  <PresentationFormat>ワイド画面</PresentationFormat>
  <Paragraphs>181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統計学基礎Ⅱ</vt:lpstr>
      <vt:lpstr>Agenda</vt:lpstr>
      <vt:lpstr>１．統計学のガイドライン</vt:lpstr>
      <vt:lpstr>２．統計的推測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３．推定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３．標本分布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統計学基礎Ⅱ</dc:title>
  <dc:creator>森本裕介</dc:creator>
  <cp:lastModifiedBy>森本裕介</cp:lastModifiedBy>
  <cp:revision>90</cp:revision>
  <dcterms:created xsi:type="dcterms:W3CDTF">2017-03-10T20:10:18Z</dcterms:created>
  <dcterms:modified xsi:type="dcterms:W3CDTF">2017-03-14T16:20:01Z</dcterms:modified>
</cp:coreProperties>
</file>