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6" r:id="rId6"/>
    <p:sldId id="272" r:id="rId7"/>
    <p:sldId id="273" r:id="rId8"/>
    <p:sldId id="267" r:id="rId9"/>
    <p:sldId id="263" r:id="rId10"/>
    <p:sldId id="262" r:id="rId11"/>
    <p:sldId id="264" r:id="rId12"/>
    <p:sldId id="268" r:id="rId13"/>
    <p:sldId id="271" r:id="rId14"/>
    <p:sldId id="269" r:id="rId15"/>
    <p:sldId id="284" r:id="rId16"/>
    <p:sldId id="285" r:id="rId17"/>
    <p:sldId id="286" r:id="rId18"/>
    <p:sldId id="265" r:id="rId19"/>
    <p:sldId id="257" r:id="rId20"/>
    <p:sldId id="258" r:id="rId21"/>
    <p:sldId id="274" r:id="rId22"/>
    <p:sldId id="277" r:id="rId23"/>
    <p:sldId id="278" r:id="rId24"/>
    <p:sldId id="279" r:id="rId25"/>
    <p:sldId id="280" r:id="rId26"/>
    <p:sldId id="281" r:id="rId27"/>
    <p:sldId id="283" r:id="rId28"/>
    <p:sldId id="287" r:id="rId29"/>
    <p:sldId id="282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森本裕介" initials="森本裕介" lastIdx="2" clrIdx="0">
    <p:extLst>
      <p:ext uri="{19B8F6BF-5375-455C-9EA6-DF929625EA0E}">
        <p15:presenceInfo xmlns:p15="http://schemas.microsoft.com/office/powerpoint/2012/main" userId="77b343514e103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64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0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3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7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01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24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6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EF6B-E5AD-4D86-A139-9F340B85D6F1}" type="datetimeFigureOut">
              <a:rPr kumimoji="1" lang="ja-JP" altLang="en-US" smtClean="0"/>
              <a:t>2017/3/27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4.png"/><Relationship Id="rId17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1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5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統計学基礎</a:t>
            </a:r>
            <a:r>
              <a:rPr lang="en-US" altLang="ja-JP" dirty="0"/>
              <a:t>Ⅱ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推定</a:t>
            </a:r>
            <a:r>
              <a:rPr lang="ja-JP" altLang="en-US" dirty="0" smtClean="0"/>
              <a:t>の基礎</a:t>
            </a:r>
            <a:r>
              <a:rPr kumimoji="1" lang="ja-JP" altLang="en-US" dirty="0" smtClean="0"/>
              <a:t>とモンテカルロ法への応用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3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79111" y="374755"/>
                <a:ext cx="10774689" cy="641347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ja-JP" altLang="en-US" dirty="0" smtClean="0"/>
                  <a:t>母数と統計量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sz="2500" dirty="0" smtClean="0">
                    <a:solidFill>
                      <a:srgbClr val="0070C0"/>
                    </a:solidFill>
                  </a:rPr>
                  <a:t>統計量（</a:t>
                </a:r>
                <a:r>
                  <a:rPr lang="en-US" altLang="ja-JP" sz="2500" dirty="0" smtClean="0">
                    <a:solidFill>
                      <a:srgbClr val="0070C0"/>
                    </a:solidFill>
                  </a:rPr>
                  <a:t>statistics</a:t>
                </a:r>
                <a:r>
                  <a:rPr lang="ja-JP" altLang="en-US" sz="2500" dirty="0" smtClean="0">
                    <a:solidFill>
                      <a:srgbClr val="0070C0"/>
                    </a:solidFill>
                  </a:rPr>
                  <a:t>）</a:t>
                </a:r>
                <a:r>
                  <a:rPr lang="en-US" altLang="ja-JP" sz="2500" dirty="0" smtClean="0"/>
                  <a:t>: </a:t>
                </a:r>
                <a:r>
                  <a:rPr lang="ja-JP" altLang="en-US" sz="2500" dirty="0" smtClean="0"/>
                  <a:t>標本の関数。関数は未知パラメータを含まない。統計量も確率変数。</a:t>
                </a:r>
                <a:endParaRPr lang="en-US" altLang="ja-JP" sz="2500" dirty="0" smtClean="0"/>
              </a:p>
              <a:p>
                <a:r>
                  <a:rPr lang="ja-JP" altLang="en-US" sz="2100" dirty="0" smtClean="0"/>
                  <a:t>統計量の例：標本平均</a:t>
                </a:r>
                <a:endParaRPr lang="en-US" altLang="ja-JP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400" dirty="0"/>
                            <m:t>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100" dirty="0" smtClean="0"/>
              </a:p>
              <a:p>
                <a:r>
                  <a:rPr lang="ja-JP" altLang="en-US" sz="2100" dirty="0" smtClean="0"/>
                  <a:t>統計量の例：標本分散</a:t>
                </a:r>
                <a:endParaRPr lang="en-US" altLang="ja-JP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100" dirty="0" smtClean="0"/>
              </a:p>
              <a:p>
                <a:pPr marL="0" indent="0">
                  <a:buNone/>
                </a:pPr>
                <a:endParaRPr lang="en-US" altLang="ja-JP" sz="2100" dirty="0" smtClean="0"/>
              </a:p>
              <a:p>
                <a:pPr marL="0" indent="0">
                  <a:buNone/>
                </a:pPr>
                <a:endParaRPr lang="en-US" altLang="ja-JP" sz="2500" dirty="0"/>
              </a:p>
              <a:p>
                <a:endParaRPr lang="en-US" altLang="ja-JP" sz="25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11" y="374755"/>
                <a:ext cx="10774689" cy="6413470"/>
              </a:xfrm>
              <a:blipFill rotWithShape="0">
                <a:blip r:embed="rId2"/>
                <a:stretch>
                  <a:fillRect l="-1188" t="-19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/>
          <p:nvPr/>
        </p:nvCxnSpPr>
        <p:spPr>
          <a:xfrm>
            <a:off x="4630875" y="1617603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787457" y="864536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091610" y="1411928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610" y="1411928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14" t="-2666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8736715" y="899051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7593462" y="712573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7663014" y="2651652"/>
                <a:ext cx="36907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統計量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kumimoji="1" lang="ja-JP" altLang="en-US" sz="248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014" y="2651652"/>
                <a:ext cx="3690786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3135" t="-2128" b="-223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>
            <a:off x="9295314" y="2197635"/>
            <a:ext cx="4182" cy="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564121" y="1106641"/>
            <a:ext cx="3657763" cy="18614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フリーフォーム 28"/>
          <p:cNvSpPr/>
          <p:nvPr/>
        </p:nvSpPr>
        <p:spPr>
          <a:xfrm>
            <a:off x="1597870" y="2262223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402283" y="2713483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793456" y="1422083"/>
                <a:ext cx="1590261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17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母集団   </a:t>
                </a:r>
                <a14:m>
                  <m:oMath xmlns:m="http://schemas.openxmlformats.org/officeDocument/2006/math">
                    <m:r>
                      <a:rPr lang="en-US" altLang="ja-JP" sz="217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56" y="1422083"/>
                <a:ext cx="1590261" cy="426271"/>
              </a:xfrm>
              <a:prstGeom prst="rect">
                <a:avLst/>
              </a:prstGeom>
              <a:blipFill rotWithShape="0">
                <a:blip r:embed="rId5"/>
                <a:stretch>
                  <a:fillRect l="-5364" t="-17143" b="-2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28765" y="1843122"/>
                <a:ext cx="292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5" y="1843122"/>
                <a:ext cx="2928470" cy="415498"/>
              </a:xfrm>
              <a:prstGeom prst="rect">
                <a:avLst/>
              </a:prstGeom>
              <a:blipFill rotWithShape="0">
                <a:blip r:embed="rId6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0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69249" y="988917"/>
                <a:ext cx="10789679" cy="560278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ja-JP" altLang="en-US" dirty="0" smtClean="0"/>
                  <a:t>点推定　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点推定</a:t>
                </a:r>
                <a:r>
                  <a:rPr lang="ja-JP" altLang="en-US" dirty="0" smtClean="0"/>
                  <a:t>：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母数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 err="1" smtClean="0"/>
                  <a:t>を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統計量　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で推定（近似、予想）すること</a:t>
                </a: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推定量</a:t>
                </a:r>
                <a:r>
                  <a:rPr lang="ja-JP" altLang="en-US" dirty="0" smtClean="0"/>
                  <a:t>： 母数の推定に使用した統計量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 smtClean="0"/>
                  <a:t>のこと、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確率変数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推定値</a:t>
                </a:r>
                <a:r>
                  <a:rPr lang="ja-JP" altLang="en-US" dirty="0" smtClean="0"/>
                  <a:t>： 推定量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の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実現値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観測地）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に対し</a:t>
                </a:r>
                <a:r>
                  <a:rPr lang="ja-JP" altLang="en-US" dirty="0" smtClean="0"/>
                  <a:t>推定値は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8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249" y="988917"/>
                <a:ext cx="10789679" cy="5602781"/>
              </a:xfrm>
              <a:blipFill rotWithShape="0">
                <a:blip r:embed="rId2"/>
                <a:stretch>
                  <a:fillRect l="-1186" t="-2285" r="-791" b="-23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9249" y="432771"/>
            <a:ext cx="10515600" cy="5481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．推定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4615885" y="2412081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72467" y="1659014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076620" y="2206406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620" y="2206406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16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8721725" y="1693529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578472" y="1507051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812373" y="3539665"/>
                <a:ext cx="3690786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kumimoji="1" lang="ja-JP" altLang="en-US" sz="248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73" y="3539665"/>
                <a:ext cx="3690786" cy="605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/>
          <p:nvPr/>
        </p:nvCxnSpPr>
        <p:spPr>
          <a:xfrm>
            <a:off x="9280324" y="2992113"/>
            <a:ext cx="4182" cy="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4470864" y="3121527"/>
            <a:ext cx="3038030" cy="67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549131" y="1901121"/>
            <a:ext cx="3657763" cy="18614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フリーフォーム 17"/>
          <p:cNvSpPr/>
          <p:nvPr/>
        </p:nvSpPr>
        <p:spPr>
          <a:xfrm>
            <a:off x="1582880" y="3056703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387293" y="3507963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778466" y="2216563"/>
                <a:ext cx="1590261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17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母集団   </a:t>
                </a:r>
                <a14:m>
                  <m:oMath xmlns:m="http://schemas.openxmlformats.org/officeDocument/2006/math">
                    <m:r>
                      <a:rPr lang="en-US" altLang="ja-JP" sz="217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466" y="2216563"/>
                <a:ext cx="1590261" cy="426271"/>
              </a:xfrm>
              <a:prstGeom prst="rect">
                <a:avLst/>
              </a:prstGeom>
              <a:blipFill rotWithShape="0">
                <a:blip r:embed="rId5"/>
                <a:stretch>
                  <a:fillRect l="-5364" t="-18571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913775" y="2637602"/>
                <a:ext cx="292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2637602"/>
                <a:ext cx="2928470" cy="415498"/>
              </a:xfrm>
              <a:prstGeom prst="rect">
                <a:avLst/>
              </a:prstGeom>
              <a:blipFill rotWithShape="0"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762162" y="2671525"/>
                <a:ext cx="159026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50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母数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25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kumimoji="1" lang="ja-JP" altLang="en-US" sz="25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62" y="2671525"/>
                <a:ext cx="1590261" cy="477054"/>
              </a:xfrm>
              <a:prstGeom prst="rect">
                <a:avLst/>
              </a:prstGeom>
              <a:blipFill rotWithShape="0">
                <a:blip r:embed="rId7"/>
                <a:stretch>
                  <a:fillRect l="-6897" t="-17949" b="-29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4221650" y="3701391"/>
            <a:ext cx="33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母数</a:t>
            </a:r>
            <a:r>
              <a:rPr lang="ja-JP" altLang="en-US" dirty="0" smtClean="0"/>
              <a:t>を統計量で推定（推定量）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93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82580" y="141668"/>
                <a:ext cx="10783514" cy="6503831"/>
              </a:xfrm>
            </p:spPr>
            <p:txBody>
              <a:bodyPr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ja-JP" altLang="en-US" dirty="0" smtClean="0"/>
                  <a:t>点推定の推定量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の</a:t>
                </a:r>
                <a:r>
                  <a:rPr lang="ja-JP" altLang="en-US" dirty="0" smtClean="0"/>
                  <a:t>良し</a:t>
                </a:r>
                <a:r>
                  <a:rPr lang="ja-JP" altLang="en-US" dirty="0"/>
                  <a:t>悪</a:t>
                </a:r>
                <a:r>
                  <a:rPr lang="ja-JP" altLang="en-US" dirty="0" smtClean="0"/>
                  <a:t>し</a:t>
                </a:r>
                <a:r>
                  <a:rPr kumimoji="1" lang="ja-JP" altLang="en-US" dirty="0" smtClean="0"/>
                  <a:t>基準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ja-JP" altLang="en-US" dirty="0" smtClean="0"/>
                  <a:t>不偏性</a:t>
                </a:r>
                <a:r>
                  <a:rPr lang="en-US" altLang="ja-JP" dirty="0" smtClean="0"/>
                  <a:t>: </a:t>
                </a:r>
                <a:r>
                  <a:rPr lang="ja-JP" altLang="en-US" dirty="0" smtClean="0"/>
                  <a:t>推定量の期待値が真の母数に一致すること。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例：標本平均、不偏標本分散は不偏推定量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標本平均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dirty="0"/>
                  <a:t> 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不偏</a:t>
                </a:r>
                <a:r>
                  <a:rPr lang="ja-JP" altLang="en-US" dirty="0"/>
                  <a:t>標本</a:t>
                </a:r>
                <a:r>
                  <a:rPr lang="ja-JP" altLang="en-US" dirty="0" smtClean="0"/>
                  <a:t>分散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]+…+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+…</m:t>
                                      </m:r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よって</a:t>
                </a:r>
                <a:r>
                  <a:rPr lang="ja-JP" altLang="en-US" dirty="0"/>
                  <a:t>、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b="0" dirty="0" smtClean="0"/>
              </a:p>
              <a:p>
                <a:pPr marL="0" indent="0">
                  <a:buNone/>
                </a:pPr>
                <a:endParaRPr lang="en-US" altLang="ja-JP" b="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580" y="141668"/>
                <a:ext cx="10783514" cy="6503831"/>
              </a:xfrm>
              <a:blipFill rotWithShape="0">
                <a:blip r:embed="rId6"/>
                <a:stretch>
                  <a:fillRect l="-622" t="-19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9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66536" y="352926"/>
                <a:ext cx="10515600" cy="5615489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ja-JP" altLang="en-US" dirty="0" smtClean="0"/>
                  <a:t>点推定の推定量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の</a:t>
                </a:r>
                <a:r>
                  <a:rPr lang="ja-JP" altLang="en-US" dirty="0" smtClean="0"/>
                  <a:t>良し</a:t>
                </a:r>
                <a:r>
                  <a:rPr lang="ja-JP" altLang="en-US" dirty="0"/>
                  <a:t>悪</a:t>
                </a:r>
                <a:r>
                  <a:rPr lang="ja-JP" altLang="en-US" dirty="0" smtClean="0"/>
                  <a:t>し</a:t>
                </a:r>
                <a:r>
                  <a:rPr kumimoji="1" lang="ja-JP" altLang="en-US" dirty="0" smtClean="0"/>
                  <a:t>基準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ja-JP" dirty="0" smtClean="0"/>
              </a:p>
              <a:p>
                <a:pPr marL="514350" indent="-514350">
                  <a:buFont typeface="+mj-ea"/>
                  <a:buAutoNum type="circleNumDbPlain" startAt="2"/>
                </a:pPr>
                <a:r>
                  <a:rPr lang="ja-JP" altLang="en-US" dirty="0" smtClean="0"/>
                  <a:t>一致性：</a:t>
                </a:r>
                <a:r>
                  <a:rPr lang="ja-JP" altLang="en-US" dirty="0"/>
                  <a:t>標本の</a:t>
                </a:r>
                <a:r>
                  <a:rPr lang="ja-JP" altLang="en-US" dirty="0" smtClean="0"/>
                  <a:t>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ご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との</m:t>
                    </m:r>
                  </m:oMath>
                </a14:m>
                <a:r>
                  <a:rPr lang="ja-JP" altLang="en-US" dirty="0" smtClean="0"/>
                  <a:t>推定量の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dirty="0"/>
                  <a:t>真</a:t>
                </a:r>
                <a:r>
                  <a:rPr lang="ja-JP" altLang="en-US" dirty="0" smtClean="0"/>
                  <a:t>の母数に確率収束すること。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→∞.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dirty="0"/>
                  <a:t>は不偏推定量ではないが、一致推定量になる。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536" y="352926"/>
                <a:ext cx="10515600" cy="5615489"/>
              </a:xfrm>
              <a:blipFill rotWithShape="0">
                <a:blip r:embed="rId2"/>
                <a:stretch>
                  <a:fillRect l="-1101" t="-1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ea"/>
                  <a:buAutoNum type="circleNumDbPlain" startAt="3"/>
                </a:pPr>
                <a:r>
                  <a:rPr lang="ja-JP" altLang="en-US" dirty="0" smtClean="0"/>
                  <a:t>漸近</a:t>
                </a:r>
                <a:r>
                  <a:rPr lang="ja-JP" altLang="en-US" dirty="0"/>
                  <a:t>正規性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漸近分布が正規分布になること</a:t>
                </a:r>
                <a:r>
                  <a:rPr lang="ja-JP" altLang="en-US" dirty="0" smtClean="0"/>
                  <a:t>。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例：　標本</a:t>
                </a:r>
                <a14:m>
                  <m:oMath xmlns:m="http://schemas.openxmlformats.org/officeDocument/2006/math">
                    <m:r>
                      <a:rPr lang="ja-JP" altLang="en-US">
                        <a:latin typeface="Cambria Math" panose="02040503050406030204" pitchFamily="18" charset="0"/>
                      </a:rPr>
                      <m:t>平均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　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は漸近正規性を持つ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rgbClr val="FF0000"/>
                    </a:solidFill>
                  </a:rPr>
                  <a:t>中心極限定理</a:t>
                </a: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𝑖𝑖𝑑</m:t>
                    </m:r>
                  </m:oMath>
                </a14:m>
                <a:r>
                  <a:rPr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dirty="0" smtClean="0"/>
                  <a:t>は正規分布でなくてもよ</a:t>
                </a:r>
                <a:r>
                  <a:rPr lang="ja-JP" altLang="en-US" dirty="0"/>
                  <a:t>い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　とすると、標本平均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は平均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　分散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の正規分布に法則収束する。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groupCh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→∞.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514350" indent="-514350">
                  <a:buFont typeface="+mj-ea"/>
                  <a:buAutoNum type="circleNumDbPlain" startAt="4"/>
                </a:pPr>
                <a:r>
                  <a:rPr lang="ja-JP" altLang="en-US" dirty="0" smtClean="0"/>
                  <a:t>有効性：不偏推定量の中で最も分散が小さいこと。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  <a:blipFill rotWithShape="0">
                <a:blip r:embed="rId3"/>
                <a:stretch>
                  <a:fillRect l="-1217" t="-2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540913" y="1841678"/>
            <a:ext cx="11127346" cy="3232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22" y="1150232"/>
            <a:ext cx="7773458" cy="46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0" y="1002853"/>
            <a:ext cx="9195171" cy="472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3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96" y="626337"/>
            <a:ext cx="9411924" cy="55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99443" y="460887"/>
                <a:ext cx="10789679" cy="603006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ja-JP" altLang="en-US" dirty="0" smtClean="0"/>
                  <a:t>区間推定</a:t>
                </a: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母数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dirty="0"/>
                  <a:t>信頼</a:t>
                </a:r>
                <a:r>
                  <a:rPr lang="ja-JP" altLang="en-US" dirty="0" smtClean="0"/>
                  <a:t>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ja-JP" altLang="en-US" dirty="0" smtClean="0"/>
                  <a:t> に入る確率が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ja-JP" altLang="en-US" dirty="0" smtClean="0"/>
                  <a:t>に等しく</a:t>
                </a:r>
                <a:r>
                  <a:rPr lang="en-US" altLang="ja-JP" dirty="0" smtClean="0"/>
                  <a:t>(or</a:t>
                </a:r>
                <a:r>
                  <a:rPr lang="ja-JP" altLang="en-US" dirty="0" smtClean="0"/>
                  <a:t>大きく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なるように統計量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ja-JP" altLang="en-US" dirty="0" smtClean="0"/>
                  <a:t>　をとること。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　</a:t>
                </a:r>
                <a:r>
                  <a:rPr lang="ja-JP" altLang="en-US" dirty="0" smtClean="0"/>
                  <a:t>信頼水準</a:t>
                </a:r>
                <a:endParaRPr lang="en-US" altLang="ja-JP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00(1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/>
                  <a:t> %</a:t>
                </a:r>
                <a:r>
                  <a:rPr lang="ja-JP" altLang="en-US" dirty="0" smtClean="0"/>
                  <a:t>信頼区間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母集団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が標準</a:t>
                </a:r>
                <a14:m>
                  <m:oMath xmlns:m="http://schemas.openxmlformats.org/officeDocument/2006/math">
                    <m:r>
                      <a:rPr lang="ja-JP" altLang="en-US" dirty="0">
                        <a:latin typeface="Cambria Math" panose="02040503050406030204" pitchFamily="18" charset="0"/>
                      </a:rPr>
                      <m:t>正規分布の場合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b="0" dirty="0" smtClean="0">
                    <a:ea typeface="Cambria Math" panose="02040503050406030204" pitchFamily="18" charset="0"/>
                  </a:rPr>
                  <a:t>　</a:t>
                </a:r>
                <a:r>
                  <a:rPr lang="ja-JP" altLang="en-US" dirty="0"/>
                  <a:t>と</a:t>
                </a:r>
                <a:r>
                  <a:rPr lang="ja-JP" altLang="en-US" dirty="0" smtClean="0"/>
                  <a:t>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 smtClean="0"/>
                  <a:t>をとれば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より、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443" y="460887"/>
                <a:ext cx="10789679" cy="6030065"/>
              </a:xfrm>
              <a:blipFill rotWithShape="0">
                <a:blip r:embed="rId4"/>
                <a:stretch>
                  <a:fillRect l="-1187" t="-2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4" descr="kukann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77" y="2278543"/>
            <a:ext cx="2982929" cy="27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9311"/>
                <a:ext cx="10997485" cy="55961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標本分布：　統計量　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　が従う分布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lang="ja-JP" altLang="en-US" dirty="0" smtClean="0"/>
                  <a:t>一般</a:t>
                </a:r>
                <a:r>
                  <a:rPr lang="ja-JP" altLang="en-US" dirty="0"/>
                  <a:t>には標本分布を具体的に求めるのは</a:t>
                </a:r>
                <a:r>
                  <a:rPr lang="ja-JP" altLang="en-US" dirty="0" smtClean="0"/>
                  <a:t>難しい</a:t>
                </a:r>
                <a:endParaRPr lang="en-US" altLang="ja-JP" dirty="0"/>
              </a:p>
              <a:p>
                <a:r>
                  <a:rPr lang="ja-JP" altLang="en-US" dirty="0" smtClean="0"/>
                  <a:t>母集団分布が正規分布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正規母集団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の場合は、標本平均、標本（不偏）分散などは具体的な分布が得られる。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正規母集団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の標本平均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/>
                  <a:t>標本分布</a:t>
                </a:r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が既知：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が未知：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9311"/>
                <a:ext cx="10997485" cy="5596188"/>
              </a:xfrm>
              <a:blipFill rotWithShape="0">
                <a:blip r:embed="rId2"/>
                <a:stretch>
                  <a:fillRect l="-1164" t="-1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564121" y="321317"/>
            <a:ext cx="10515600" cy="5481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．標本分布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2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統計学のガイドライン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統計的推測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推定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標本分布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モンテカルロ法の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0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762"/>
                <a:ext cx="10515600" cy="57262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主に使う分布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分布：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dirty="0"/>
              </a:p>
              <a:p>
                <a:r>
                  <a:rPr kumimoji="1" lang="ja-JP" altLang="en-US" dirty="0" smtClean="0"/>
                  <a:t>正規分布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kumimoji="1" lang="en-US" altLang="ja-JP" dirty="0" smtClean="0"/>
                  <a:t>Gamma</a:t>
                </a:r>
                <a:r>
                  <a:rPr kumimoji="1" lang="ja-JP" altLang="en-US" dirty="0" smtClean="0"/>
                  <a:t>分布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762"/>
                <a:ext cx="10515600" cy="5726202"/>
              </a:xfrm>
              <a:blipFill rotWithShape="0">
                <a:blip r:embed="rId2"/>
                <a:stretch>
                  <a:fillRect l="-1217" t="-2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9093"/>
                <a:ext cx="10515600" cy="586787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正規母集団の母平均の推定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ja-JP" altLang="en-US" dirty="0" smtClean="0"/>
                  <a:t>分散が未知の場合</a:t>
                </a:r>
                <a:r>
                  <a:rPr kumimoji="1" lang="en-US" altLang="ja-JP" dirty="0" smtClean="0"/>
                  <a:t>: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分散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の代わりに、不偏標本分散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 smtClean="0"/>
                  <a:t> を用いて正規化した標本平均の分布は自由度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分布に従う。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</m:t>
                    </m:r>
                  </m:oMath>
                </a14:m>
                <a:r>
                  <a:rPr lang="ja-JP" altLang="en-US" dirty="0">
                    <a:ea typeface="Cambria Math" panose="02040503050406030204" pitchFamily="18" charset="0"/>
                  </a:rPr>
                  <a:t>　</a:t>
                </a:r>
                <a:r>
                  <a:rPr lang="ja-JP" altLang="en-US" dirty="0"/>
                  <a:t>と</a:t>
                </a:r>
                <a:r>
                  <a:rPr lang="ja-JP" altLang="en-US" dirty="0" smtClean="0"/>
                  <a:t>なる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を</a:t>
                </a:r>
                <a:r>
                  <a:rPr lang="ja-JP" altLang="en-US" dirty="0"/>
                  <a:t>とれば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よって、信頼区間は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9093"/>
                <a:ext cx="10515600" cy="5867870"/>
              </a:xfrm>
              <a:blipFill rotWithShape="0">
                <a:blip r:embed="rId5"/>
                <a:stretch>
                  <a:fillRect l="-1101" t="-3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850008" y="1339402"/>
            <a:ext cx="10444766" cy="9401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7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81" y="583720"/>
            <a:ext cx="9969834" cy="55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97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kumimoji="1" lang="ja-JP" altLang="en-US" dirty="0" smtClean="0"/>
              <a:t>モンテカルロ法への応用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6372"/>
                <a:ext cx="10515600" cy="4940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モンテカルロ法：確率変数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dirty="0" smtClean="0">
                    <a:latin typeface="Cambria Math" panose="02040503050406030204" pitchFamily="18" charset="0"/>
                  </a:rPr>
                  <a:t>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の期待値を標本平均で近似する方法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中心極限定理により、標本平均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は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が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大きい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ときは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分散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dirty="0" smtClean="0"/>
                  <a:t>の正規分布と思える。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6372"/>
                <a:ext cx="10515600" cy="4940591"/>
              </a:xfrm>
              <a:blipFill rotWithShape="0">
                <a:blip r:embed="rId10"/>
                <a:stretch>
                  <a:fillRect l="-1217" t="-25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リーフォーム 3"/>
          <p:cNvSpPr/>
          <p:nvPr/>
        </p:nvSpPr>
        <p:spPr>
          <a:xfrm>
            <a:off x="8487183" y="4932609"/>
            <a:ext cx="2503444" cy="1355717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8066970" y="6272896"/>
            <a:ext cx="3119242" cy="5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9878096" y="6272896"/>
            <a:ext cx="55379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9764852" y="6300666"/>
                <a:ext cx="780278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852" y="6300666"/>
                <a:ext cx="780278" cy="372410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>
          <a:xfrm>
            <a:off x="9738905" y="4623515"/>
            <a:ext cx="0" cy="204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9438079" y="5959104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79" y="5959104"/>
                <a:ext cx="37042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28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3335"/>
                <a:ext cx="10515600" cy="5893628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ja-JP" altLang="en-US" sz="2800" dirty="0" smtClean="0"/>
                  <a:t>例：　</a:t>
                </a:r>
                <a:r>
                  <a:rPr lang="en-US" altLang="ja-JP" sz="2800" dirty="0" smtClean="0"/>
                  <a:t>European Option </a:t>
                </a:r>
                <a:r>
                  <a:rPr lang="ja-JP" altLang="en-US" sz="2800" dirty="0" smtClean="0"/>
                  <a:t>の価格計算</a:t>
                </a:r>
                <a:endParaRPr lang="en-US" altLang="ja-JP" sz="2800" dirty="0" smtClean="0"/>
              </a:p>
              <a:p>
                <a:pPr marL="457200" lvl="1" indent="0">
                  <a:buNone/>
                </a:pPr>
                <a:endParaRPr lang="en-US" altLang="ja-JP" sz="28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endParaRPr lang="en-US" altLang="ja-JP" dirty="0" smtClean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lang="ja-JP" altLang="en-US" dirty="0" smtClean="0"/>
                  <a:t>モンテカルロ法</a:t>
                </a:r>
                <a:r>
                  <a:rPr lang="ja-JP" altLang="en-US" dirty="0"/>
                  <a:t>の</a:t>
                </a:r>
                <a:r>
                  <a:rPr lang="en-US" altLang="ja-JP" dirty="0" smtClean="0"/>
                  <a:t>Algorithm</a:t>
                </a:r>
              </a:p>
              <a:p>
                <a:pPr lvl="1"/>
                <a:r>
                  <a:rPr lang="en-US" altLang="ja-JP" dirty="0" smtClean="0"/>
                  <a:t>Step1 </a:t>
                </a:r>
                <a:r>
                  <a:rPr lang="ja-JP" altLang="en-US" dirty="0" smtClean="0"/>
                  <a:t>標準正規乱数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を発生させる。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Step2 </a:t>
                </a:r>
                <a:r>
                  <a:rPr lang="ja-JP" altLang="en-US" dirty="0" smtClean="0"/>
                  <a:t>原資産</a:t>
                </a:r>
                <a:r>
                  <a:rPr lang="ja-JP" altLang="en-US" dirty="0"/>
                  <a:t>パス</a:t>
                </a:r>
                <a14:m>
                  <m:oMath xmlns:m="http://schemas.openxmlformats.org/officeDocument/2006/math">
                    <m:r>
                      <a:rPr lang="ja-JP" altLang="en-US" b="0" i="1" dirty="0" smtClean="0">
                        <a:latin typeface="Cambria Math" panose="02040503050406030204" pitchFamily="18" charset="0"/>
                      </a:rPr>
                      <m:t>を生成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ra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Step3 </a:t>
                </a:r>
                <a:r>
                  <a:rPr lang="ja-JP" altLang="en-US" dirty="0" smtClean="0"/>
                  <a:t>各パスにおけるペイオフ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Step4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をペイオフの標本平均で近似する。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≈</m:t>
                    </m:r>
                    <m:acc>
                      <m:accPr>
                        <m:chr m:val="̅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3335"/>
                <a:ext cx="10515600" cy="5893628"/>
              </a:xfrm>
              <a:blipFill rotWithShape="0">
                <a:blip r:embed="rId9"/>
                <a:stretch>
                  <a:fillRect l="-1043" t="-2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3335"/>
                <a:ext cx="10515600" cy="58936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信頼区間を求めるために分散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標準偏差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計算したい</a:t>
                </a:r>
                <a:r>
                  <a:rPr lang="ja-JP" altLang="en-US" dirty="0" smtClean="0"/>
                  <a:t>。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分散の計算法　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Case </a:t>
                </a:r>
                <a:r>
                  <a:rPr lang="en-US" altLang="ja-JP" dirty="0"/>
                  <a:t>1: 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/>
                  <a:t>Algorithm</a:t>
                </a:r>
                <a:r>
                  <a:rPr lang="ja-JP" altLang="en-US" dirty="0" smtClean="0"/>
                  <a:t>の</a:t>
                </a:r>
                <a:r>
                  <a:rPr lang="en-US" altLang="ja-JP" dirty="0" smtClean="0"/>
                  <a:t>Step4</a:t>
                </a:r>
                <a:r>
                  <a:rPr lang="ja-JP" altLang="en-US" dirty="0" smtClean="0"/>
                  <a:t>で</a:t>
                </a:r>
                <a:r>
                  <a:rPr lang="ja-JP" altLang="en-US" dirty="0"/>
                  <a:t>不偏</a:t>
                </a:r>
                <a:r>
                  <a:rPr lang="ja-JP" altLang="en-US" dirty="0" smtClean="0"/>
                  <a:t>標本分散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 smtClean="0"/>
                  <a:t> も</a:t>
                </a:r>
                <a:r>
                  <a:rPr lang="ja-JP" altLang="en-US" dirty="0"/>
                  <a:t>同時に計算する</a:t>
                </a:r>
                <a:r>
                  <a:rPr lang="ja-JP" altLang="en-US" dirty="0" smtClean="0"/>
                  <a:t>。</a:t>
                </a:r>
                <a:endParaRPr lang="en-US" altLang="ja-JP" dirty="0" smtClean="0"/>
              </a:p>
              <a:p>
                <a:pPr marL="457200" lvl="1" indent="0">
                  <a:buNone/>
                </a:pPr>
                <a:endParaRPr lang="en-US" altLang="ja-JP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−1).</m:t>
                      </m:r>
                    </m:oMath>
                  </m:oMathPara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en-US" altLang="ja-JP" dirty="0"/>
                  <a:t>Case2 </a:t>
                </a:r>
                <a:r>
                  <a:rPr lang="en-US" altLang="ja-JP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/>
                  <a:t>Algorithm</a:t>
                </a:r>
                <a:r>
                  <a:rPr lang="ja-JP" altLang="en-US" dirty="0" smtClean="0"/>
                  <a:t>の</a:t>
                </a:r>
                <a:r>
                  <a:rPr lang="en-US" altLang="ja-JP" dirty="0" smtClean="0"/>
                  <a:t>Step1</a:t>
                </a:r>
                <a:r>
                  <a:rPr lang="ja-JP" altLang="en-US" dirty="0"/>
                  <a:t>～</a:t>
                </a:r>
                <a:r>
                  <a:rPr lang="en-US" altLang="ja-JP" dirty="0"/>
                  <a:t>Step4</a:t>
                </a:r>
                <a:r>
                  <a:rPr lang="ja-JP" altLang="en-US" dirty="0"/>
                  <a:t>を別の乱数セットで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回繰り返しす。得られた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i="0">
                        <a:latin typeface="Cambria Math" panose="02040503050406030204" pitchFamily="18" charset="0"/>
                      </a:rPr>
                      <m:t>使って</m:t>
                    </m:r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平均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̿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と不偏標本分散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を求める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̿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̿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̿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−1).</m:t>
                      </m:r>
                    </m:oMath>
                  </m:oMathPara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sz="2800" dirty="0" smtClean="0"/>
              </a:p>
              <a:p>
                <a:pPr marL="457200" lvl="1" indent="0">
                  <a:buNone/>
                </a:pPr>
                <a:r>
                  <a:rPr lang="en-US" altLang="ja-JP" dirty="0" smtClean="0"/>
                  <a:t>Case1</a:t>
                </a:r>
                <a:r>
                  <a:rPr lang="ja-JP" altLang="en-US" dirty="0" smtClean="0"/>
                  <a:t>と</a:t>
                </a:r>
                <a:r>
                  <a:rPr lang="en-US" altLang="ja-JP" dirty="0" smtClean="0"/>
                  <a:t>Case2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どちらの求め方が正しい？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3335"/>
                <a:ext cx="10515600" cy="5893628"/>
              </a:xfrm>
              <a:blipFill rotWithShape="0">
                <a:blip r:embed="rId10"/>
                <a:stretch>
                  <a:fillRect l="-1043" t="-2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7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9206" y="277849"/>
            <a:ext cx="5254580" cy="3382808"/>
          </a:xfr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Case1</a:t>
            </a:r>
            <a:r>
              <a:rPr lang="ja-JP" altLang="en-US" sz="2400" dirty="0" smtClean="0"/>
              <a:t>の見方：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母集団はペイオフの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パスずつの集まり</a:t>
            </a:r>
            <a:r>
              <a:rPr kumimoji="1" lang="ja-JP" altLang="en-US" sz="2400" dirty="0" smtClean="0"/>
              <a:t>　</a:t>
            </a:r>
            <a:r>
              <a:rPr kumimoji="1" lang="ja-JP" altLang="en-US" dirty="0" smtClean="0"/>
              <a:t>　　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sz="2400" dirty="0" smtClean="0"/>
              <a:t>母集</a:t>
            </a:r>
            <a:r>
              <a:rPr lang="ja-JP" altLang="en-US" sz="2400" dirty="0" smtClean="0"/>
              <a:t>団分布は正規分布ではない</a:t>
            </a:r>
            <a:endParaRPr kumimoji="1" lang="ja-JP" altLang="en-US" sz="2400" dirty="0"/>
          </a:p>
        </p:txBody>
      </p:sp>
      <p:sp>
        <p:nvSpPr>
          <p:cNvPr id="12" name="フリーフォーム 11"/>
          <p:cNvSpPr/>
          <p:nvPr/>
        </p:nvSpPr>
        <p:spPr>
          <a:xfrm>
            <a:off x="7058811" y="1803054"/>
            <a:ext cx="1896930" cy="815906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6863225" y="2598309"/>
            <a:ext cx="2469730" cy="4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89206" y="1098562"/>
                <a:ext cx="4648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𝑟𝑇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06" y="1098562"/>
                <a:ext cx="4648092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5643786" y="277849"/>
            <a:ext cx="5937161" cy="33828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 smtClean="0"/>
              <a:t>Case2</a:t>
            </a:r>
            <a:r>
              <a:rPr lang="ja-JP" altLang="en-US" sz="2400" dirty="0" smtClean="0"/>
              <a:t>の見方：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母集団はペイオフ</a:t>
            </a:r>
            <a:r>
              <a:rPr lang="en-US" altLang="ja-JP" sz="2400" dirty="0" smtClean="0"/>
              <a:t>n</a:t>
            </a:r>
            <a:r>
              <a:rPr lang="ja-JP" altLang="en-US" sz="2400" dirty="0" smtClean="0"/>
              <a:t>パスの平均の集まり</a:t>
            </a:r>
            <a:endParaRPr lang="en-US" altLang="ja-JP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sz="2400" dirty="0" smtClean="0"/>
              <a:t>n</a:t>
            </a:r>
            <a:r>
              <a:rPr lang="ja-JP" altLang="en-US" sz="2400" dirty="0" smtClean="0"/>
              <a:t>が十分大きければ、母集団分布は中心極限定理より、正規分布とみなせる</a:t>
            </a:r>
            <a:endParaRPr lang="en-US" altLang="ja-JP" sz="2400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969261" y="1053938"/>
                <a:ext cx="4648092" cy="74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61" y="1053938"/>
                <a:ext cx="4648092" cy="74911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 flipV="1">
            <a:off x="1198110" y="2526918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フリーフォーム 24"/>
          <p:cNvSpPr/>
          <p:nvPr/>
        </p:nvSpPr>
        <p:spPr>
          <a:xfrm>
            <a:off x="1249251" y="1660957"/>
            <a:ext cx="1777284" cy="816336"/>
          </a:xfrm>
          <a:custGeom>
            <a:avLst/>
            <a:gdLst>
              <a:gd name="connsiteX0" fmla="*/ 0 w 1777284"/>
              <a:gd name="connsiteY0" fmla="*/ 803457 h 816336"/>
              <a:gd name="connsiteX1" fmla="*/ 77273 w 1777284"/>
              <a:gd name="connsiteY1" fmla="*/ 520122 h 816336"/>
              <a:gd name="connsiteX2" fmla="*/ 193183 w 1777284"/>
              <a:gd name="connsiteY2" fmla="*/ 133755 h 816336"/>
              <a:gd name="connsiteX3" fmla="*/ 399245 w 1777284"/>
              <a:gd name="connsiteY3" fmla="*/ 30724 h 816336"/>
              <a:gd name="connsiteX4" fmla="*/ 837126 w 1777284"/>
              <a:gd name="connsiteY4" fmla="*/ 636031 h 816336"/>
              <a:gd name="connsiteX5" fmla="*/ 1777284 w 1777284"/>
              <a:gd name="connsiteY5" fmla="*/ 816336 h 81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7284" h="816336">
                <a:moveTo>
                  <a:pt x="0" y="803457"/>
                </a:moveTo>
                <a:cubicBezTo>
                  <a:pt x="22538" y="717598"/>
                  <a:pt x="45076" y="631739"/>
                  <a:pt x="77273" y="520122"/>
                </a:cubicBezTo>
                <a:cubicBezTo>
                  <a:pt x="109470" y="408505"/>
                  <a:pt x="139521" y="215321"/>
                  <a:pt x="193183" y="133755"/>
                </a:cubicBezTo>
                <a:cubicBezTo>
                  <a:pt x="246845" y="52189"/>
                  <a:pt x="291921" y="-52989"/>
                  <a:pt x="399245" y="30724"/>
                </a:cubicBezTo>
                <a:cubicBezTo>
                  <a:pt x="506569" y="114437"/>
                  <a:pt x="607453" y="505096"/>
                  <a:pt x="837126" y="636031"/>
                </a:cubicBezTo>
                <a:cubicBezTo>
                  <a:pt x="1066799" y="766966"/>
                  <a:pt x="1422041" y="791651"/>
                  <a:pt x="1777284" y="8163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コンテンツ プレースホルダー 2"/>
              <p:cNvSpPr txBox="1">
                <a:spLocks/>
              </p:cNvSpPr>
              <p:nvPr/>
            </p:nvSpPr>
            <p:spPr>
              <a:xfrm>
                <a:off x="510230" y="3850601"/>
                <a:ext cx="10973558" cy="2563646"/>
              </a:xfrm>
              <a:prstGeom prst="rect">
                <a:avLst/>
              </a:prstGeom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ja-JP" altLang="en-US" sz="2400" dirty="0" smtClean="0"/>
                  <a:t>の収束の様子を知りたいので</a:t>
                </a:r>
                <a:r>
                  <a:rPr lang="en-US" altLang="ja-JP" sz="2400" dirty="0" smtClean="0"/>
                  <a:t>Case2 </a:t>
                </a:r>
                <a:r>
                  <a:rPr lang="ja-JP" altLang="en-US" sz="2400" dirty="0" err="1" smtClean="0"/>
                  <a:t>のように</a:t>
                </a:r>
                <a:r>
                  <a:rPr lang="ja-JP" altLang="en-US" sz="2400" dirty="0" smtClean="0"/>
                  <a:t>考える必要がある。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Case1</a:t>
                </a:r>
                <a:r>
                  <a:rPr lang="ja-JP" altLang="en-US" sz="2400" dirty="0" smtClean="0"/>
                  <a:t>は正規母集団でないので、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𝑃𝑉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sz="2400" dirty="0" smtClean="0"/>
                  <a:t>一般にはならない。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Case2 </a:t>
                </a:r>
                <a:r>
                  <a:rPr lang="ja-JP" altLang="en-US" sz="2400" dirty="0" smtClean="0"/>
                  <a:t>において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が大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きければ、　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̿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𝑃𝑉</m:t>
                        </m:r>
                      </m:num>
                      <m:den>
                        <m:sSubSup>
                          <m:sSub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sz="2400" dirty="0" smtClean="0"/>
                  <a:t>みなせる</a:t>
                </a:r>
                <a:r>
                  <a:rPr lang="ja-JP" altLang="en-US" sz="2400" dirty="0"/>
                  <a:t>。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000" b="0" i="1" dirty="0" smtClean="0">
                    <a:latin typeface="Cambria Math" panose="02040503050406030204" pitchFamily="18" charset="0"/>
                  </a:rPr>
                  <a:t>* Case1</a:t>
                </a:r>
                <a:r>
                  <a:rPr lang="ja-JP" altLang="en-US" sz="2000" b="0" i="1" dirty="0" err="1" smtClean="0">
                    <a:latin typeface="Cambria Math" panose="02040503050406030204" pitchFamily="18" charset="0"/>
                  </a:rPr>
                  <a:t>の</a:t>
                </a:r>
                <a:r>
                  <a:rPr lang="ja-JP" altLang="en-US" sz="2000" i="1" dirty="0" err="1" smtClean="0">
                    <a:latin typeface="Cambria Math" panose="02040503050406030204" pitchFamily="18" charset="0"/>
                  </a:rPr>
                  <a:t>ように</a:t>
                </a:r>
                <a:r>
                  <a:rPr lang="ja-JP" altLang="en-US" sz="2000" i="1" dirty="0">
                    <a:latin typeface="Cambria Math" panose="02040503050406030204" pitchFamily="18" charset="0"/>
                  </a:rPr>
                  <a:t>求</a:t>
                </a:r>
                <a:r>
                  <a:rPr lang="ja-JP" altLang="en-US" sz="2000" i="1" dirty="0" smtClean="0">
                    <a:latin typeface="Cambria Math" panose="02040503050406030204" pitchFamily="18" charset="0"/>
                  </a:rPr>
                  <a:t>めても</a:t>
                </a:r>
                <a:r>
                  <a:rPr lang="ja-JP" altLang="en-US" sz="2000" i="1" dirty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2000" b="0" i="1" dirty="0" smtClean="0">
                    <a:latin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ja-JP" altLang="en-US" sz="2000" b="0" i="1" dirty="0" smtClean="0">
                    <a:latin typeface="Cambria Math" panose="02040503050406030204" pitchFamily="18" charset="0"/>
                  </a:rPr>
                  <a:t>の精度が十分高ければ、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𝑃𝑉</m:t>
                        </m:r>
                      </m:num>
                      <m:den>
                        <m:r>
                          <a:rPr lang="ja-JP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ja-JP" altLang="en-US" sz="20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ja-JP" sz="2000" b="0" i="1" dirty="0" smtClean="0">
                    <a:latin typeface="Cambria Math" panose="02040503050406030204" pitchFamily="18" charset="0"/>
                  </a:rPr>
                  <a:t>N(0,1)</a:t>
                </a:r>
                <a:r>
                  <a:rPr lang="ja-JP" altLang="en-US" sz="2000" b="0" i="1" dirty="0" smtClean="0">
                    <a:latin typeface="Cambria Math" panose="02040503050406030204" pitchFamily="18" charset="0"/>
                  </a:rPr>
                  <a:t>なので、大抵の場合大きな誤差はない。ただし、</a:t>
                </a:r>
                <a:r>
                  <a:rPr lang="ja-JP" altLang="en-US" sz="2000" i="1" dirty="0" smtClean="0">
                    <a:latin typeface="Cambria Math" panose="02040503050406030204" pitchFamily="18" charset="0"/>
                  </a:rPr>
                  <a:t>平均の精度を求める際に、分散の精度を仮定するのは好ましくない。</a:t>
                </a:r>
                <a:endParaRPr lang="en-US" altLang="ja-JP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endParaRPr lang="en-US" altLang="ja-JP" dirty="0" smtClean="0"/>
              </a:p>
              <a:p>
                <a:endParaRPr lang="ja-JP" altLang="en-US" sz="2400" dirty="0"/>
              </a:p>
            </p:txBody>
          </p:sp>
        </mc:Choice>
        <mc:Fallback>
          <p:sp>
            <p:nvSpPr>
              <p:cNvPr id="2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0" y="3850601"/>
                <a:ext cx="10973558" cy="2563646"/>
              </a:xfrm>
              <a:prstGeom prst="rect">
                <a:avLst/>
              </a:prstGeom>
              <a:blipFill rotWithShape="0">
                <a:blip r:embed="rId18"/>
                <a:stretch>
                  <a:fillRect l="-610" t="-2607" r="-444"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>
            <a:off x="1635036" y="2453929"/>
            <a:ext cx="55379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694781" y="2482829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Var</a:t>
            </a:r>
            <a:endParaRPr lang="en-US" altLang="ja-JP" dirty="0" smtClean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8046283" y="2598309"/>
            <a:ext cx="52997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8319368" y="2039033"/>
            <a:ext cx="909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/>
              <a:t>Var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69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48" y="2783805"/>
            <a:ext cx="2622929" cy="56727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48" y="3624652"/>
            <a:ext cx="3661360" cy="828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タイトル 11"/>
              <p:cNvSpPr>
                <a:spLocks noGrp="1"/>
              </p:cNvSpPr>
              <p:nvPr>
                <p:ph type="title"/>
              </p:nvPr>
            </p:nvSpPr>
            <p:spPr>
              <a:xfrm>
                <a:off x="1370849" y="364688"/>
                <a:ext cx="9099176" cy="48170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800" dirty="0" smtClean="0"/>
                  <a:t>European</a:t>
                </a:r>
                <a:r>
                  <a:rPr kumimoji="1" lang="en-US" altLang="ja-JP" sz="2800" dirty="0" smtClean="0"/>
                  <a:t> Call Option        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𝑟𝑇</m:t>
                            </m:r>
                          </m:sup>
                        </m:s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" name="タイトル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0849" y="364688"/>
                <a:ext cx="9099176" cy="481708"/>
              </a:xfrm>
              <a:blipFill rotWithShape="0">
                <a:blip r:embed="rId4"/>
                <a:stretch>
                  <a:fillRect l="-1407" t="-20253" b="-354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256" y="1062529"/>
            <a:ext cx="5902472" cy="317329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0848" y="4662531"/>
            <a:ext cx="7087351" cy="200666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848" y="1132524"/>
            <a:ext cx="1825502" cy="13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72" y="2834834"/>
            <a:ext cx="2622929" cy="56727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72" y="3618240"/>
            <a:ext cx="3661360" cy="828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タイトル 11"/>
              <p:cNvSpPr>
                <a:spLocks noGrp="1"/>
              </p:cNvSpPr>
              <p:nvPr>
                <p:ph type="title"/>
              </p:nvPr>
            </p:nvSpPr>
            <p:spPr>
              <a:xfrm>
                <a:off x="1370849" y="364688"/>
                <a:ext cx="9099176" cy="481708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en-US" altLang="ja-JP" sz="2800" dirty="0" smtClean="0"/>
                  <a:t>Binary Call Option        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𝑟𝑇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" name="タイトル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0849" y="364688"/>
                <a:ext cx="9099176" cy="481708"/>
              </a:xfrm>
              <a:blipFill rotWithShape="0">
                <a:blip r:embed="rId4"/>
                <a:stretch>
                  <a:fillRect l="-1139" t="-11392" b="-27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871" y="4662531"/>
            <a:ext cx="7089265" cy="200720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0849" y="1062529"/>
            <a:ext cx="1978196" cy="149294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0771" y="1062529"/>
            <a:ext cx="5631309" cy="33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13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935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１</a:t>
            </a:r>
            <a:r>
              <a:rPr lang="ja-JP" altLang="en-US" dirty="0"/>
              <a:t>．</a:t>
            </a:r>
            <a:r>
              <a:rPr lang="ja-JP" altLang="en-US" dirty="0" smtClean="0"/>
              <a:t>統計学のガイドライン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6104" y="1019331"/>
            <a:ext cx="11131826" cy="5449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一般的な統計学のカリキュラム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データの取り扱い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度数分布、ヒストグラム</a:t>
            </a:r>
            <a:r>
              <a:rPr lang="ja-JP" altLang="en-US" dirty="0" smtClean="0"/>
              <a:t>、平均、分散、共分散 </a:t>
            </a:r>
            <a:r>
              <a:rPr lang="en-US" altLang="ja-JP" dirty="0" smtClean="0"/>
              <a:t>...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確率論の基礎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確率変数、確率分布、大数の法則、中心極限定理 </a:t>
            </a:r>
            <a:r>
              <a:rPr lang="en-US" altLang="ja-JP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標本分布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母集団、</a:t>
            </a:r>
            <a:r>
              <a:rPr lang="ja-JP" altLang="en-US" dirty="0" smtClean="0"/>
              <a:t>標本</a:t>
            </a:r>
            <a:r>
              <a:rPr lang="ja-JP" altLang="en-US" dirty="0"/>
              <a:t>、</a:t>
            </a:r>
            <a:r>
              <a:rPr kumimoji="1" lang="en-US" altLang="ja-JP" dirty="0" smtClean="0"/>
              <a:t>Gamma</a:t>
            </a:r>
            <a:r>
              <a:rPr kumimoji="1" lang="ja-JP" altLang="en-US" dirty="0" smtClean="0"/>
              <a:t>分布、</a:t>
            </a:r>
            <a:r>
              <a:rPr kumimoji="1" lang="en-US" altLang="ja-JP" dirty="0" smtClean="0"/>
              <a:t>χ2</a:t>
            </a:r>
            <a:r>
              <a:rPr kumimoji="1" lang="ja-JP" altLang="en-US" dirty="0" smtClean="0"/>
              <a:t>乗分布、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分布、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分布</a:t>
            </a:r>
            <a:r>
              <a:rPr kumimoji="1" lang="en-US" altLang="ja-JP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推定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不偏推定量、最尤法、点推定、区間推定、信頼区間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仮説検定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帰無仮説、対立仮設、優位水準、</a:t>
            </a:r>
            <a:r>
              <a:rPr lang="en-US" altLang="ja-JP" dirty="0" smtClean="0"/>
              <a:t>p</a:t>
            </a:r>
            <a:r>
              <a:rPr lang="ja-JP" altLang="en-US" dirty="0" smtClean="0"/>
              <a:t>値、検出力</a:t>
            </a:r>
            <a:r>
              <a:rPr lang="en-US" altLang="ja-JP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回帰分析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線形回帰、最小二乗法、決定係数、最良線形不偏推定量</a:t>
            </a:r>
            <a:r>
              <a:rPr lang="en-US" altLang="ja-JP" dirty="0" smtClean="0"/>
              <a:t>(BLUE)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重回帰分析</a:t>
            </a:r>
            <a:r>
              <a:rPr lang="en-US" altLang="ja-JP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ベイズ統計</a:t>
            </a:r>
            <a:endParaRPr lang="en-US" altLang="ja-JP" dirty="0" smtClean="0"/>
          </a:p>
          <a:p>
            <a:pPr lvl="1"/>
            <a:r>
              <a:rPr lang="ja-JP" altLang="en-US" dirty="0"/>
              <a:t>ベイズ</a:t>
            </a:r>
            <a:r>
              <a:rPr lang="ja-JP" altLang="en-US" dirty="0" smtClean="0"/>
              <a:t>の定理、マルコフ連鎖モンテカルロ</a:t>
            </a:r>
            <a:r>
              <a:rPr lang="en-US" altLang="ja-JP" dirty="0" smtClean="0"/>
              <a:t>(MCMC)…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121" y="321317"/>
            <a:ext cx="10515600" cy="8409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２．統計的推測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64121" y="1260252"/>
                <a:ext cx="10774689" cy="499142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統計的推測の概要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ja-JP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母集団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分析の対象となる集団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の一部を選び出し、それを分析し、　母集団の推測を行う</a:t>
                </a:r>
                <a:r>
                  <a:rPr lang="ja-JP" altLang="en-US" dirty="0" smtClean="0"/>
                  <a:t>こと</a:t>
                </a:r>
                <a:r>
                  <a:rPr lang="ja-JP" altLang="en-US" dirty="0"/>
                  <a:t>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rgbClr val="0070C0"/>
                    </a:solidFill>
                  </a:rPr>
                  <a:t>推定</a:t>
                </a:r>
                <a:r>
                  <a:rPr lang="ja-JP" altLang="en-US" dirty="0" smtClean="0"/>
                  <a:t>、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仮説検定</a:t>
                </a:r>
                <a:r>
                  <a:rPr lang="ja-JP" altLang="en-US" dirty="0" smtClean="0"/>
                  <a:t>、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回帰分析</a:t>
                </a:r>
                <a:r>
                  <a:rPr lang="ja-JP" altLang="en-US" dirty="0" smtClean="0"/>
                  <a:t>なども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統計的推測</a:t>
                </a:r>
                <a:r>
                  <a:rPr lang="ja-JP" altLang="en-US" dirty="0" smtClean="0"/>
                  <a:t>に含まれる。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例：テレビの視聴率調査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121" y="1260252"/>
                <a:ext cx="10774689" cy="4991422"/>
              </a:xfrm>
              <a:blipFill rotWithShape="0">
                <a:blip r:embed="rId2"/>
                <a:stretch>
                  <a:fillRect l="-1188" t="-2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/楕円 26"/>
          <p:cNvSpPr/>
          <p:nvPr/>
        </p:nvSpPr>
        <p:spPr>
          <a:xfrm>
            <a:off x="457200" y="3775612"/>
            <a:ext cx="3657763" cy="12303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630875" y="4390784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787457" y="3835462"/>
            <a:ext cx="22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抽出</a:t>
            </a:r>
            <a:r>
              <a:rPr lang="en-US" altLang="ja-JP" dirty="0" smtClean="0"/>
              <a:t>(Sampling)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759486" y="3862557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7636532" y="3878005"/>
            <a:ext cx="3186366" cy="1160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16541" y="3929153"/>
            <a:ext cx="1138182" cy="42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7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母集団</a:t>
            </a:r>
            <a:endParaRPr kumimoji="1" lang="ja-JP" altLang="en-US" sz="217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67498" y="5908475"/>
            <a:ext cx="96793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</a:t>
            </a:r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8106887" y="5713302"/>
            <a:ext cx="2237291" cy="75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9198591" y="5142057"/>
            <a:ext cx="26942" cy="4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4787458" y="5157414"/>
            <a:ext cx="1940888" cy="3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337956" y="5578977"/>
            <a:ext cx="96793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653" y="4378923"/>
            <a:ext cx="526180" cy="2886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smtClean="0"/>
              <a:t>TV</a:t>
            </a:r>
            <a:r>
              <a:rPr kumimoji="1" lang="ja-JP" altLang="en-US" sz="1100" dirty="0" smtClean="0"/>
              <a:t>１</a:t>
            </a:r>
            <a:endParaRPr kumimoji="1" lang="ja-JP" altLang="en-US" sz="11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470146" y="4390783"/>
            <a:ext cx="471459" cy="264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TV2</a:t>
            </a:r>
            <a:endParaRPr kumimoji="1"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41606" y="4352300"/>
            <a:ext cx="7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err="1"/>
              <a:t>．．．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796630" y="4390783"/>
            <a:ext cx="454188" cy="2648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 n</a:t>
            </a:r>
            <a:endParaRPr kumimoji="1" lang="ja-JP" altLang="en-US" sz="11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559439" y="4515889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  <p:sp>
        <p:nvSpPr>
          <p:cNvPr id="37" name="正方形/長方形 36"/>
          <p:cNvSpPr/>
          <p:nvPr/>
        </p:nvSpPr>
        <p:spPr>
          <a:xfrm>
            <a:off x="9074243" y="4504027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  <p:sp>
        <p:nvSpPr>
          <p:cNvPr id="38" name="正方形/長方形 37"/>
          <p:cNvSpPr/>
          <p:nvPr/>
        </p:nvSpPr>
        <p:spPr>
          <a:xfrm>
            <a:off x="9551183" y="4504027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4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69247"/>
                  </p:ext>
                </p:extLst>
              </p:nvPr>
            </p:nvGraphicFramePr>
            <p:xfrm>
              <a:off x="502277" y="862886"/>
              <a:ext cx="11333409" cy="5760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4405"/>
                    <a:gridCol w="4649273"/>
                    <a:gridCol w="4919731"/>
                  </a:tblGrid>
                  <a:tr h="550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統計用語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説明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数学的定義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12778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母集団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kern="1200" dirty="0" smtClean="0"/>
                            <a:t>(population) </a:t>
                          </a:r>
                          <a:endParaRPr kumimoji="1" lang="en-US" altLang="ja-JP" sz="2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分析の対象となる集団全体</a:t>
                          </a:r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ja-JP" altLang="en-US" sz="2400" dirty="0" smtClean="0"/>
                            <a:t>可測空間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ℊ</m:t>
                              </m:r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ja-JP" altLang="en-US" sz="2400" dirty="0" smtClean="0"/>
                            <a:t>とその上の</a:t>
                          </a:r>
                          <a:endParaRPr lang="en-US" altLang="ja-JP" sz="2400" dirty="0" smtClean="0"/>
                        </a:p>
                        <a:p>
                          <a:pPr marL="0" indent="0" algn="ctr">
                            <a:buNone/>
                          </a:pPr>
                          <a:r>
                            <a:rPr lang="ja-JP" altLang="en-US" sz="2400" dirty="0" smtClean="0"/>
                            <a:t>パラメータ付確率測度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13585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母集団分布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母集団の従う分布</a:t>
                          </a:r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 smtClean="0"/>
                            <a:t>の事</a:t>
                          </a:r>
                          <a:r>
                            <a:rPr lang="en-US" altLang="ja-JP" sz="2400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2400" dirty="0" smtClean="0"/>
                            <a:t> </a:t>
                          </a:r>
                          <a:r>
                            <a:rPr lang="ja-JP" altLang="en-US" sz="2400" dirty="0" smtClean="0"/>
                            <a:t>密度関数</a:t>
                          </a:r>
                          <a:r>
                            <a:rPr lang="en-US" altLang="ja-JP" sz="2400" dirty="0" smtClean="0"/>
                            <a:t>(</a:t>
                          </a:r>
                          <a:r>
                            <a:rPr lang="ja-JP" altLang="en-US" sz="2400" dirty="0" smtClean="0"/>
                            <a:t>離散の場合確率関数</a:t>
                          </a:r>
                          <a:r>
                            <a:rPr lang="en-US" altLang="ja-JP" sz="2400" dirty="0" smtClean="0"/>
                            <a:t>)</a:t>
                          </a:r>
                          <a:r>
                            <a:rPr lang="ja-JP" altLang="en-US" sz="2400" dirty="0" smtClean="0"/>
                            <a:t>は</a:t>
                          </a:r>
                          <a:r>
                            <a:rPr lang="en-US" altLang="ja-JP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9509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母数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 smtClean="0"/>
                            <a:t>母集団分布を決定するパラメータ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 smtClean="0"/>
                            <a:t>母集団分布のパラメータ </a:t>
                          </a:r>
                          <a14:m>
                            <m:oMath xmlns:m="http://schemas.openxmlformats.org/officeDocument/2006/math"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。</m:t>
                              </m:r>
                            </m:oMath>
                          </a14:m>
                          <a:endParaRPr lang="en-US" altLang="ja-JP" sz="2400" dirty="0" smtClean="0"/>
                        </a:p>
                        <a:p>
                          <a:pPr algn="ctr"/>
                          <a:r>
                            <a:rPr lang="en-US" altLang="ja-JP" sz="2400" dirty="0" smtClean="0"/>
                            <a:t> </a:t>
                          </a:r>
                          <a:r>
                            <a:rPr lang="ja-JP" altLang="en-US" sz="2400" dirty="0" smtClean="0"/>
                            <a:t>母平均、母分散など。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14264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標本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母集団から分析のため</a:t>
                          </a:r>
                          <a:endParaRPr lang="en-US" altLang="ja-JP" sz="24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選び出された要素</a:t>
                          </a:r>
                          <a:endParaRPr kumimoji="1"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分布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 smtClean="0"/>
                            <a:t>を持つ 独立確率</a:t>
                          </a:r>
                          <a:r>
                            <a:rPr lang="ja-JP" altLang="en-US" sz="2400" dirty="0"/>
                            <a:t>変</a:t>
                          </a:r>
                          <a:r>
                            <a:rPr lang="ja-JP" altLang="en-US" sz="2400" dirty="0" smtClean="0"/>
                            <a:t>数列</a:t>
                          </a:r>
                          <a:endParaRPr lang="en-US" altLang="ja-JP" sz="24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smtClean="0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sz="24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sz="2400" dirty="0" smtClean="0"/>
                            <a:t>.</a:t>
                          </a:r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69247"/>
                  </p:ext>
                </p:extLst>
              </p:nvPr>
            </p:nvGraphicFramePr>
            <p:xfrm>
              <a:off x="502277" y="862886"/>
              <a:ext cx="11333409" cy="5760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4405"/>
                    <a:gridCol w="4649273"/>
                    <a:gridCol w="4919731"/>
                  </a:tblGrid>
                  <a:tr h="550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統計用語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説明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数学的定義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12778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母集団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kern="1200" dirty="0" smtClean="0"/>
                            <a:t>(population) </a:t>
                          </a:r>
                          <a:endParaRPr kumimoji="1" lang="en-US" altLang="ja-JP" sz="2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分析の対象となる集団全体</a:t>
                          </a:r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607" t="-48095" r="-248" b="-308571"/>
                          </a:stretch>
                        </a:blipFill>
                      </a:tcPr>
                    </a:tc>
                  </a:tr>
                  <a:tr h="15544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母集団分布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母集団の従う分布</a:t>
                          </a:r>
                          <a:endParaRPr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607" t="-121484" r="-248" b="-153125"/>
                          </a:stretch>
                        </a:blipFill>
                      </a:tcPr>
                    </a:tc>
                  </a:tr>
                  <a:tr h="9509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母数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ja-JP" altLang="en-US" sz="2400" dirty="0" smtClean="0"/>
                            <a:t>母集団分布を決定するパラメータ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607" t="-363462" r="-248" b="-151282"/>
                          </a:stretch>
                        </a:blipFill>
                      </a:tcPr>
                    </a:tc>
                  </a:tr>
                  <a:tr h="14264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kern="1200" dirty="0" smtClean="0"/>
                            <a:t>標本</a:t>
                          </a:r>
                          <a:endParaRPr kumimoji="1" lang="en-US" altLang="ja-JP" sz="2400" kern="12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母集団から分析のため</a:t>
                          </a:r>
                          <a:endParaRPr lang="en-US" altLang="ja-JP" sz="24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2400" dirty="0" smtClean="0"/>
                            <a:t>選び出された要素</a:t>
                          </a:r>
                          <a:endParaRPr kumimoji="1" lang="en-US" altLang="ja-JP" sz="2400" dirty="0" smtClean="0"/>
                        </a:p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607" t="-308974" r="-248" b="-8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正方形/長方形 6"/>
          <p:cNvSpPr/>
          <p:nvPr/>
        </p:nvSpPr>
        <p:spPr>
          <a:xfrm>
            <a:off x="806800" y="16628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統計用語の定義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6804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39651" y="343007"/>
                <a:ext cx="11118760" cy="5883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dirty="0" smtClean="0"/>
                  <a:t>統計の確率モデルとして解釈</a:t>
                </a:r>
                <a:r>
                  <a:rPr lang="en-US" altLang="ja-JP" sz="2800" dirty="0" smtClean="0"/>
                  <a:t>:</a:t>
                </a:r>
              </a:p>
              <a:p>
                <a:r>
                  <a:rPr lang="en-US" altLang="ja-JP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：確率</a:t>
                </a:r>
                <a:r>
                  <a:rPr lang="ja-JP" altLang="en-US" sz="2800" dirty="0" smtClean="0"/>
                  <a:t>空間</a:t>
                </a:r>
                <a:endParaRPr lang="en-US" altLang="ja-JP" sz="2800" dirty="0" smtClean="0"/>
              </a:p>
              <a:p>
                <a:r>
                  <a:rPr lang="en-US" altLang="ja-JP" sz="28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altLang="ja-JP" sz="2800" dirty="0" smtClean="0"/>
              </a:p>
              <a:p>
                <a:endParaRPr lang="en-US" altLang="ja-JP" sz="2800" dirty="0" smtClean="0"/>
              </a:p>
              <a:p>
                <a:endParaRPr lang="en-US" altLang="ja-JP" sz="2800" dirty="0"/>
              </a:p>
              <a:p>
                <a:endParaRPr lang="en-US" altLang="ja-JP" sz="2800" dirty="0" smtClean="0"/>
              </a:p>
              <a:p>
                <a:endParaRPr lang="en-US" altLang="ja-JP" sz="2800" dirty="0"/>
              </a:p>
              <a:p>
                <a:endParaRPr lang="en-US" altLang="ja-JP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母集団はデータの集まり。ばらつきとして分布</a:t>
                </a:r>
                <a:r>
                  <a:rPr lang="en-US" altLang="ja-JP" sz="2800" dirty="0"/>
                  <a:t>(</a:t>
                </a:r>
                <a:r>
                  <a:rPr lang="ja-JP" altLang="en-US" sz="2800" dirty="0"/>
                  <a:t>度数分布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を持つ。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標本の無作為抽出により、確率的要素が生まれる。標本は確率変数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標本の分布は母集団の分布と一致する。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1" y="343007"/>
                <a:ext cx="11118760" cy="5883598"/>
              </a:xfrm>
              <a:prstGeom prst="rect">
                <a:avLst/>
              </a:prstGeom>
              <a:blipFill rotWithShape="0">
                <a:blip r:embed="rId2"/>
                <a:stretch>
                  <a:fillRect l="-1151" t="-1451" b="-15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>
            <a:off x="4615885" y="3326483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836573" y="3326483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034617" y="3504206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17" y="3504206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20" t="-2666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8721725" y="3097325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447670" y="2875537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39651" y="2978775"/>
            <a:ext cx="3657763" cy="15159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リーフォーム 16"/>
          <p:cNvSpPr/>
          <p:nvPr/>
        </p:nvSpPr>
        <p:spPr>
          <a:xfrm>
            <a:off x="2188182" y="3597615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1992595" y="4048875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778466" y="3130965"/>
            <a:ext cx="1590261" cy="42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7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母集団　</a:t>
            </a:r>
            <a:endParaRPr kumimoji="1" lang="ja-JP" altLang="en-US" sz="217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058170" y="3557236"/>
                <a:ext cx="1058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70" y="3557236"/>
                <a:ext cx="105860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7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39651" y="343007"/>
                <a:ext cx="11118760" cy="612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dirty="0" smtClean="0"/>
                  <a:t>統計の確率モデルとして解釈</a:t>
                </a:r>
                <a:r>
                  <a:rPr lang="en-US" altLang="ja-JP" sz="2800" dirty="0" smtClean="0"/>
                  <a:t>:</a:t>
                </a:r>
              </a:p>
              <a:p>
                <a:r>
                  <a:rPr lang="en-US" altLang="ja-JP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：確率</a:t>
                </a:r>
                <a:r>
                  <a:rPr lang="ja-JP" altLang="en-US" sz="2800" dirty="0" smtClean="0"/>
                  <a:t>空間</a:t>
                </a:r>
                <a:endParaRPr lang="en-US" altLang="ja-JP" sz="2800" dirty="0" smtClean="0"/>
              </a:p>
              <a:p>
                <a:endParaRPr lang="en-US" altLang="ja-JP" sz="2800" dirty="0"/>
              </a:p>
              <a:p>
                <a:endParaRPr lang="en-US" altLang="ja-JP" sz="2800" dirty="0" smtClean="0"/>
              </a:p>
              <a:p>
                <a:r>
                  <a:rPr lang="ja-JP" altLang="en-US" sz="2800" dirty="0" smtClean="0"/>
                  <a:t>母集団は確率的であってもそうでなくてもよい。</a:t>
                </a:r>
                <a:r>
                  <a:rPr lang="ja-JP" altLang="en-US" sz="2800" dirty="0"/>
                  <a:t>ただのデータだが、ばらつきとして分布</a:t>
                </a:r>
                <a:r>
                  <a:rPr lang="en-US" altLang="ja-JP" sz="2800" dirty="0"/>
                  <a:t>(</a:t>
                </a:r>
                <a:r>
                  <a:rPr lang="ja-JP" altLang="en-US" sz="2800" dirty="0"/>
                  <a:t>度数分布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が</a:t>
                </a:r>
                <a:r>
                  <a:rPr lang="ja-JP" altLang="en-US" sz="2800" dirty="0" smtClean="0"/>
                  <a:t>ある</a:t>
                </a:r>
                <a:endParaRPr lang="en-US" altLang="ja-JP" sz="2800" dirty="0" smtClean="0"/>
              </a:p>
              <a:p>
                <a:r>
                  <a:rPr lang="ja-JP" altLang="en-US" sz="2800" dirty="0" smtClean="0"/>
                  <a:t>標本</a:t>
                </a:r>
                <a:r>
                  <a:rPr lang="ja-JP" altLang="en-US" sz="2800" dirty="0"/>
                  <a:t>の無作為抽出により、確率的要素が生まれる。標本は確率</a:t>
                </a:r>
                <a:r>
                  <a:rPr lang="ja-JP" altLang="en-US" sz="2800" dirty="0" smtClean="0"/>
                  <a:t>変数</a:t>
                </a:r>
                <a:r>
                  <a:rPr lang="en-US" altLang="ja-JP" sz="28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8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/>
                  <a:t>母集団</a:t>
                </a:r>
                <a:r>
                  <a:rPr lang="ja-JP" altLang="en-US" sz="2800" dirty="0"/>
                  <a:t>分布に従う真の確率変数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800" dirty="0"/>
                  <a:t>導入する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800" dirty="0"/>
                  <a:t>.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1" y="343007"/>
                <a:ext cx="11118760" cy="6124754"/>
              </a:xfrm>
              <a:prstGeom prst="rect">
                <a:avLst/>
              </a:prstGeom>
              <a:blipFill rotWithShape="0">
                <a:blip r:embed="rId2"/>
                <a:stretch>
                  <a:fillRect l="-1151" t="-1393" b="-18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1 </a:t>
                </a:r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1 </a:t>
                </a:r>
                <a:r>
                  <a:rPr lang="ja-JP" altLang="en-US" sz="2500" dirty="0" smtClean="0"/>
                  <a:t>視聴率調査（番組</a:t>
                </a:r>
                <a:r>
                  <a:rPr lang="en-US" altLang="ja-JP" sz="2500" dirty="0"/>
                  <a:t>A</a:t>
                </a:r>
                <a:r>
                  <a:rPr lang="ja-JP" altLang="en-US" sz="2500" dirty="0" smtClean="0"/>
                  <a:t>の</a:t>
                </a:r>
                <a:r>
                  <a:rPr lang="ja-JP" altLang="en-US" sz="2500" dirty="0"/>
                  <a:t>視聴</a:t>
                </a:r>
                <a:r>
                  <a:rPr lang="ja-JP" altLang="en-US" sz="2500" dirty="0" smtClean="0"/>
                  <a:t>率）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en-US" altLang="ja-JP" sz="2100" dirty="0" smtClean="0"/>
                  <a:t>:</a:t>
                </a:r>
                <a:r>
                  <a:rPr lang="ja-JP" altLang="en-US" sz="2100" dirty="0" smtClean="0"/>
                  <a:t>全世帯のテレビ番組</a:t>
                </a:r>
                <a:r>
                  <a:rPr lang="en-US" altLang="ja-JP" sz="2100" dirty="0" smtClean="0"/>
                  <a:t>A</a:t>
                </a:r>
                <a:r>
                  <a:rPr lang="ja-JP" altLang="en-US" sz="2100" dirty="0" smtClean="0"/>
                  <a:t>を見たかどうかの記録</a:t>
                </a:r>
                <a:r>
                  <a:rPr lang="en-US" altLang="ja-JP" sz="2100" dirty="0" smtClean="0"/>
                  <a:t>.</a:t>
                </a:r>
                <a:r>
                  <a:rPr lang="ja-JP" altLang="en-US" sz="2100" dirty="0" smtClean="0"/>
                  <a:t>（全体</a:t>
                </a:r>
                <a:r>
                  <a:rPr lang="en-US" altLang="ja-JP" sz="2100" dirty="0" smtClean="0"/>
                  <a:t>N, </a:t>
                </a:r>
                <a:r>
                  <a:rPr lang="ja-JP" altLang="en-US" sz="2100" dirty="0" smtClean="0"/>
                  <a:t>見た世帯</a:t>
                </a:r>
                <a:r>
                  <a:rPr lang="en-US" altLang="ja-JP" sz="2100" dirty="0"/>
                  <a:t>L</a:t>
                </a:r>
                <a:r>
                  <a:rPr lang="ja-JP" altLang="en-US" sz="2100" dirty="0" smtClean="0"/>
                  <a:t>）</a:t>
                </a:r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ja-JP" altLang="en-US" sz="2100" dirty="0"/>
                  <a:t>分布</a:t>
                </a:r>
                <a:r>
                  <a:rPr lang="ja-JP" altLang="en-US" sz="21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100" i="1">
                            <a:latin typeface="Cambria Math" panose="02040503050406030204" pitchFamily="18" charset="0"/>
                          </a:rPr>
                          <m:t>見た</m:t>
                        </m: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100" i="1">
                            <a:latin typeface="Cambria Math" panose="02040503050406030204" pitchFamily="18" charset="0"/>
                          </a:rPr>
                          <m:t>見てない</m:t>
                        </m: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標本：ランダムに選ばれた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テレビの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結果</m:t>
                    </m:r>
                  </m:oMath>
                </a14:m>
                <a:r>
                  <a:rPr lang="ja-JP" alt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3 </a:t>
                </a:r>
                <a:r>
                  <a:rPr lang="ja-JP" altLang="en-US" sz="2500" dirty="0" smtClean="0"/>
                  <a:t>日本人全体の身長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母集団：状態空間は身長の取りうるレンジ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sz="2100" dirty="0" smtClean="0"/>
                  <a:t>　母集団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sz="32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err="1" smtClean="0"/>
                  <a:t>。</a:t>
                </a:r>
                <a:endParaRPr lang="ja-JP" altLang="en-US" sz="2000" dirty="0"/>
              </a:p>
              <a:p>
                <a:pPr lvl="1"/>
                <a:r>
                  <a:rPr lang="ja-JP" altLang="en-US" sz="2100" dirty="0"/>
                  <a:t>標本</a:t>
                </a:r>
                <a:endParaRPr lang="en-US" altLang="ja-JP" sz="2100" dirty="0" smtClean="0"/>
              </a:p>
              <a:p>
                <a:pPr marL="457200" lvl="1" indent="0">
                  <a:buNone/>
                </a:pPr>
                <a:endParaRPr lang="en-US" altLang="ja-JP" sz="21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  <a:blipFill rotWithShape="0">
                <a:blip r:embed="rId2"/>
                <a:stretch>
                  <a:fillRect l="-782" t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500" dirty="0" smtClean="0"/>
                  <a:t>例１</a:t>
                </a:r>
                <a:r>
                  <a:rPr lang="ja-JP" altLang="en-US" sz="2500" dirty="0"/>
                  <a:t>　</a:t>
                </a:r>
                <a:r>
                  <a:rPr lang="ja-JP" altLang="en-US" sz="2500" dirty="0" smtClean="0"/>
                  <a:t>選挙予測</a:t>
                </a:r>
                <a:r>
                  <a:rPr lang="en-US" altLang="ja-JP" sz="2500" dirty="0" smtClean="0"/>
                  <a:t>(</a:t>
                </a:r>
                <a:r>
                  <a:rPr lang="ja-JP" altLang="en-US" sz="2500" dirty="0" smtClean="0"/>
                  <a:t>政党</a:t>
                </a:r>
                <a:r>
                  <a:rPr lang="en-US" altLang="ja-JP" sz="2500" dirty="0" smtClean="0"/>
                  <a:t>1~</a:t>
                </a:r>
                <a:r>
                  <a:rPr lang="ja-JP" altLang="en-US" sz="2500" dirty="0" smtClean="0"/>
                  <a:t>政党</a:t>
                </a:r>
                <a:r>
                  <a:rPr lang="en-US" altLang="ja-JP" sz="2500" dirty="0" smtClean="0"/>
                  <a:t>m</a:t>
                </a:r>
                <a:r>
                  <a:rPr lang="ja-JP" altLang="en-US" sz="2500" dirty="0" smtClean="0"/>
                  <a:t>の得票率</a:t>
                </a:r>
                <a:r>
                  <a:rPr lang="en-US" altLang="ja-JP" sz="2500" dirty="0" smtClean="0"/>
                  <a:t>)</a:t>
                </a:r>
              </a:p>
              <a:p>
                <a:pPr lvl="1"/>
                <a:r>
                  <a:rPr lang="ja-JP" altLang="en-US" sz="2100" dirty="0" smtClean="0"/>
                  <a:t>母集団　全投票結果　状態空間は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2100" dirty="0" smtClean="0"/>
                  <a:t>。</a:t>
                </a:r>
                <a:r>
                  <a:rPr lang="en-US" altLang="ja-JP" sz="2100" dirty="0" smtClean="0"/>
                  <a:t> </a:t>
                </a:r>
                <a:r>
                  <a:rPr lang="ja-JP" altLang="en-US" sz="2100" dirty="0" smtClean="0"/>
                  <a:t>母集団</a:t>
                </a:r>
                <a14:m>
                  <m:oMath xmlns:m="http://schemas.openxmlformats.org/officeDocument/2006/math">
                    <m:r>
                      <a:rPr lang="ja-JP" altLang="en-US" sz="2100" b="0" i="1" dirty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100" i="1" dirty="0" smtClean="0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100" i="1" dirty="0">
                        <a:latin typeface="Cambria Math" panose="02040503050406030204" pitchFamily="18" charset="0"/>
                      </a:rPr>
                      <m:t>投票結果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100" i="1" dirty="0">
                        <a:latin typeface="Cambria Math" panose="02040503050406030204" pitchFamily="18" charset="0"/>
                      </a:rPr>
                      <m:t>　</m:t>
                    </m:r>
                    <m:sSubSup>
                      <m:sSubSup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ja-JP" sz="21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sz="2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政党</m:t>
                            </m:r>
                            <m: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に投票</m:t>
                            </m:r>
                          </m:e>
                          <m:e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以外に投票</m:t>
                            </m:r>
                          </m:e>
                        </m:eqAr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2 </a:t>
                </a:r>
                <a:r>
                  <a:rPr lang="ja-JP" altLang="en-US" sz="2500" dirty="0" smtClean="0"/>
                  <a:t>視聴率調査（番組</a:t>
                </a:r>
                <a:r>
                  <a:rPr lang="en-US" altLang="ja-JP" sz="2500" dirty="0" smtClean="0"/>
                  <a:t>xxx</a:t>
                </a:r>
                <a:r>
                  <a:rPr lang="ja-JP" altLang="en-US" sz="2500" dirty="0" smtClean="0"/>
                  <a:t>の</a:t>
                </a:r>
                <a:r>
                  <a:rPr lang="ja-JP" altLang="en-US" sz="2500" dirty="0"/>
                  <a:t>視聴</a:t>
                </a:r>
                <a:r>
                  <a:rPr lang="ja-JP" altLang="en-US" sz="2500" dirty="0" smtClean="0"/>
                  <a:t>率）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en-US" altLang="ja-JP" sz="2100" dirty="0" smtClean="0"/>
                  <a:t>: </a:t>
                </a:r>
                <a:r>
                  <a:rPr lang="ja-JP" altLang="en-US" sz="2100" dirty="0" smtClean="0"/>
                  <a:t>状態空間は番組</a:t>
                </a:r>
                <a:r>
                  <a:rPr lang="en-US" altLang="ja-JP" sz="2100" dirty="0" smtClean="0"/>
                  <a:t>xxx</a:t>
                </a:r>
                <a:r>
                  <a:rPr lang="ja-JP" altLang="en-US" sz="2100" dirty="0" smtClean="0"/>
                  <a:t>を</a:t>
                </a:r>
                <a:r>
                  <a:rPr lang="en-US" altLang="ja-JP" sz="2100" dirty="0" smtClean="0"/>
                  <a:t>{</a:t>
                </a:r>
                <a:r>
                  <a:rPr lang="ja-JP" altLang="en-US" sz="2100" dirty="0" smtClean="0"/>
                  <a:t>見た、見てない</a:t>
                </a:r>
                <a:r>
                  <a:rPr lang="en-US" altLang="ja-JP" sz="2100" dirty="0" smtClean="0"/>
                  <a:t>}</a:t>
                </a:r>
                <a:r>
                  <a:rPr lang="ja-JP" altLang="en-US" sz="2100" dirty="0" err="1" smtClean="0"/>
                  <a:t>。</a:t>
                </a:r>
                <a:r>
                  <a:rPr lang="ja-JP" altLang="en-US" sz="2100" dirty="0" smtClean="0"/>
                  <a:t>母集団分布</a:t>
                </a:r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母数：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標本：ランダムに選ばれた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テレビの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結果</m:t>
                    </m:r>
                  </m:oMath>
                </a14:m>
                <a:r>
                  <a:rPr lang="ja-JP" alt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3 </a:t>
                </a:r>
                <a:r>
                  <a:rPr lang="ja-JP" altLang="en-US" sz="2500" dirty="0" smtClean="0"/>
                  <a:t>日本人全体の身長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母集団：状態空間は身長の取りうるレンジ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sz="2100" dirty="0" smtClean="0"/>
                  <a:t>　母集団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sz="32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err="1" smtClean="0"/>
                  <a:t>。</a:t>
                </a:r>
                <a:endParaRPr lang="ja-JP" altLang="en-US" sz="2000" dirty="0"/>
              </a:p>
              <a:p>
                <a:pPr lvl="1"/>
                <a:r>
                  <a:rPr lang="ja-JP" altLang="en-US" sz="2100" dirty="0"/>
                  <a:t>標本</a:t>
                </a:r>
                <a:endParaRPr lang="en-US" altLang="ja-JP" sz="2100" dirty="0" smtClean="0"/>
              </a:p>
              <a:p>
                <a:pPr marL="457200" lvl="1" indent="0">
                  <a:buNone/>
                </a:pPr>
                <a:endParaRPr lang="en-US" altLang="ja-JP" sz="21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  <a:blipFill rotWithShape="0">
                <a:blip r:embed="rId2"/>
                <a:stretch>
                  <a:fillRect l="-782" t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15042</TotalTime>
  <Words>636</Words>
  <Application>Microsoft Office PowerPoint</Application>
  <PresentationFormat>ワイド画面</PresentationFormat>
  <Paragraphs>294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Cambria Math</vt:lpstr>
      <vt:lpstr>Office テーマ</vt:lpstr>
      <vt:lpstr>統計学基礎Ⅱ</vt:lpstr>
      <vt:lpstr>Agenda</vt:lpstr>
      <vt:lpstr>１．統計学のガイドライン</vt:lpstr>
      <vt:lpstr>２．統計的推測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３．推定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３．標本分布</vt:lpstr>
      <vt:lpstr>PowerPoint プレゼンテーション</vt:lpstr>
      <vt:lpstr>PowerPoint プレゼンテーション</vt:lpstr>
      <vt:lpstr>PowerPoint プレゼンテーション</vt:lpstr>
      <vt:lpstr>モンテカルロ法への応用</vt:lpstr>
      <vt:lpstr>PowerPoint プレゼンテーション</vt:lpstr>
      <vt:lpstr>PowerPoint プレゼンテーション</vt:lpstr>
      <vt:lpstr>PowerPoint プレゼンテーション</vt:lpstr>
      <vt:lpstr>European Call Option          PV=E[e^(-rT)  (S(T)-K)^+ ]</vt:lpstr>
      <vt:lpstr>Binary Call Option          PV=E[e^(-rT) 1_{S(T)-K≥0}  ]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統計学基礎Ⅱ</dc:title>
  <dc:creator>森本裕介</dc:creator>
  <cp:lastModifiedBy>森本裕介</cp:lastModifiedBy>
  <cp:revision>159</cp:revision>
  <dcterms:created xsi:type="dcterms:W3CDTF">2017-03-10T20:10:18Z</dcterms:created>
  <dcterms:modified xsi:type="dcterms:W3CDTF">2017-03-26T22:17:49Z</dcterms:modified>
</cp:coreProperties>
</file>