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334" r:id="rId3"/>
    <p:sldId id="335" r:id="rId4"/>
    <p:sldId id="344" r:id="rId5"/>
    <p:sldId id="336" r:id="rId6"/>
    <p:sldId id="343" r:id="rId7"/>
    <p:sldId id="345" r:id="rId8"/>
    <p:sldId id="337" r:id="rId9"/>
    <p:sldId id="341" r:id="rId10"/>
    <p:sldId id="342" r:id="rId11"/>
    <p:sldId id="338" r:id="rId12"/>
    <p:sldId id="34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  <a:srgbClr val="FF9999"/>
    <a:srgbClr val="FF6600"/>
    <a:srgbClr val="F8F808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2093" autoAdjust="0"/>
  </p:normalViewPr>
  <p:slideViewPr>
    <p:cSldViewPr>
      <p:cViewPr varScale="1">
        <p:scale>
          <a:sx n="86" d="100"/>
          <a:sy n="86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5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  <a:ea typeface="+mn-ea"/>
              </a:rPr>
              <a:t>予測値と販売実績のずれの分布</a:t>
            </a:r>
            <a:endParaRPr lang="en-US" altLang="ja-JP" sz="1200" dirty="0">
              <a:latin typeface="+mn-ea"/>
              <a:ea typeface="+mn-ea"/>
            </a:endParaRPr>
          </a:p>
          <a:p>
            <a:pPr>
              <a:defRPr sz="1200">
                <a:latin typeface="+mn-ea"/>
              </a:defRPr>
            </a:pPr>
            <a:r>
              <a:rPr lang="ja-JP" altLang="en-US" sz="1200" dirty="0">
                <a:latin typeface="+mn-ea"/>
                <a:ea typeface="+mn-ea"/>
              </a:rPr>
              <a:t>（</a:t>
            </a:r>
            <a:r>
              <a:rPr lang="en-US" altLang="ja-JP" sz="1200" dirty="0">
                <a:latin typeface="+mn-ea"/>
                <a:ea typeface="+mn-ea"/>
              </a:rPr>
              <a:t>0.5</a:t>
            </a:r>
            <a:r>
              <a:rPr lang="ja-JP" altLang="en-US" sz="1200" dirty="0">
                <a:latin typeface="+mn-ea"/>
                <a:ea typeface="+mn-ea"/>
              </a:rPr>
              <a:t>か月先）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1207241585561951E-2"/>
          <c:y val="0.17614178265801272"/>
          <c:w val="0.78207554061614293"/>
          <c:h val="0.65762357830271212"/>
        </c:manualLayout>
      </c:layout>
      <c:lineChart>
        <c:grouping val="standard"/>
        <c:varyColors val="0"/>
        <c:ser>
          <c:idx val="0"/>
          <c:order val="0"/>
          <c:tx>
            <c:strRef>
              <c:f>'Sheet1 (2)'!$C$7</c:f>
              <c:strCache>
                <c:ptCount val="1"/>
                <c:pt idx="0">
                  <c:v>0.5か月先の乖離率の分布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 (2)'!$B$8:$B$108</c:f>
              <c:numCache>
                <c:formatCode>0%</c:formatCode>
                <c:ptCount val="101"/>
                <c:pt idx="0">
                  <c:v>-0.5</c:v>
                </c:pt>
                <c:pt idx="1">
                  <c:v>-0.49</c:v>
                </c:pt>
                <c:pt idx="2">
                  <c:v>-0.48</c:v>
                </c:pt>
                <c:pt idx="3">
                  <c:v>-0.47</c:v>
                </c:pt>
                <c:pt idx="4">
                  <c:v>-0.45999999999999996</c:v>
                </c:pt>
                <c:pt idx="5">
                  <c:v>-0.44999999999999996</c:v>
                </c:pt>
                <c:pt idx="6">
                  <c:v>-0.43999999999999995</c:v>
                </c:pt>
                <c:pt idx="7">
                  <c:v>-0.42999999999999994</c:v>
                </c:pt>
                <c:pt idx="8">
                  <c:v>-0.41999999999999993</c:v>
                </c:pt>
                <c:pt idx="9">
                  <c:v>-0.40999999999999992</c:v>
                </c:pt>
                <c:pt idx="10">
                  <c:v>-0.39999999999999991</c:v>
                </c:pt>
                <c:pt idx="11">
                  <c:v>-0.3899999999999999</c:v>
                </c:pt>
                <c:pt idx="12">
                  <c:v>-0.37999999999999989</c:v>
                </c:pt>
                <c:pt idx="13">
                  <c:v>-0.36999999999999988</c:v>
                </c:pt>
                <c:pt idx="14">
                  <c:v>-0.35999999999999988</c:v>
                </c:pt>
                <c:pt idx="15">
                  <c:v>-0.34999999999999987</c:v>
                </c:pt>
                <c:pt idx="16">
                  <c:v>-0.33999999999999986</c:v>
                </c:pt>
                <c:pt idx="17">
                  <c:v>-0.32999999999999985</c:v>
                </c:pt>
                <c:pt idx="18">
                  <c:v>-0.31999999999999984</c:v>
                </c:pt>
                <c:pt idx="19">
                  <c:v>-0.30999999999999983</c:v>
                </c:pt>
                <c:pt idx="20">
                  <c:v>-0.29999999999999982</c:v>
                </c:pt>
                <c:pt idx="21">
                  <c:v>-0.28999999999999981</c:v>
                </c:pt>
                <c:pt idx="22">
                  <c:v>-0.2799999999999998</c:v>
                </c:pt>
                <c:pt idx="23">
                  <c:v>-0.2699999999999998</c:v>
                </c:pt>
                <c:pt idx="24">
                  <c:v>-0.25999999999999979</c:v>
                </c:pt>
                <c:pt idx="25">
                  <c:v>-0.24999999999999978</c:v>
                </c:pt>
                <c:pt idx="26">
                  <c:v>-0.23999999999999977</c:v>
                </c:pt>
                <c:pt idx="27">
                  <c:v>-0.22999999999999976</c:v>
                </c:pt>
                <c:pt idx="28">
                  <c:v>-0.21999999999999975</c:v>
                </c:pt>
                <c:pt idx="29">
                  <c:v>-0.20999999999999974</c:v>
                </c:pt>
                <c:pt idx="30">
                  <c:v>-0.19999999999999973</c:v>
                </c:pt>
                <c:pt idx="31">
                  <c:v>-0.18999999999999972</c:v>
                </c:pt>
                <c:pt idx="32">
                  <c:v>-0.17999999999999972</c:v>
                </c:pt>
                <c:pt idx="33">
                  <c:v>-0.16999999999999971</c:v>
                </c:pt>
                <c:pt idx="34">
                  <c:v>-0.1599999999999997</c:v>
                </c:pt>
                <c:pt idx="35">
                  <c:v>-0.14999999999999969</c:v>
                </c:pt>
                <c:pt idx="36">
                  <c:v>-0.13999999999999968</c:v>
                </c:pt>
                <c:pt idx="37">
                  <c:v>-0.12999999999999967</c:v>
                </c:pt>
                <c:pt idx="38">
                  <c:v>-0.11999999999999968</c:v>
                </c:pt>
                <c:pt idx="39">
                  <c:v>-0.10999999999999968</c:v>
                </c:pt>
                <c:pt idx="40">
                  <c:v>-9.9999999999999686E-2</c:v>
                </c:pt>
                <c:pt idx="41">
                  <c:v>-8.9999999999999691E-2</c:v>
                </c:pt>
                <c:pt idx="42">
                  <c:v>-7.9999999999999696E-2</c:v>
                </c:pt>
                <c:pt idx="43">
                  <c:v>-6.9999999999999701E-2</c:v>
                </c:pt>
                <c:pt idx="44">
                  <c:v>-5.9999999999999699E-2</c:v>
                </c:pt>
                <c:pt idx="45">
                  <c:v>-4.9999999999999697E-2</c:v>
                </c:pt>
                <c:pt idx="46">
                  <c:v>-3.9999999999999696E-2</c:v>
                </c:pt>
                <c:pt idx="47">
                  <c:v>-2.9999999999999694E-2</c:v>
                </c:pt>
                <c:pt idx="48">
                  <c:v>-1.9999999999999692E-2</c:v>
                </c:pt>
                <c:pt idx="49">
                  <c:v>-9.9999999999996914E-3</c:v>
                </c:pt>
                <c:pt idx="50">
                  <c:v>3.0878077872387166E-16</c:v>
                </c:pt>
                <c:pt idx="51">
                  <c:v>1.0000000000000309E-2</c:v>
                </c:pt>
                <c:pt idx="52">
                  <c:v>2.0000000000000309E-2</c:v>
                </c:pt>
                <c:pt idx="53">
                  <c:v>3.0000000000000311E-2</c:v>
                </c:pt>
                <c:pt idx="54">
                  <c:v>4.0000000000000313E-2</c:v>
                </c:pt>
                <c:pt idx="55">
                  <c:v>5.0000000000000315E-2</c:v>
                </c:pt>
                <c:pt idx="56">
                  <c:v>6.0000000000000317E-2</c:v>
                </c:pt>
                <c:pt idx="57">
                  <c:v>7.0000000000000312E-2</c:v>
                </c:pt>
                <c:pt idx="58">
                  <c:v>8.0000000000000307E-2</c:v>
                </c:pt>
                <c:pt idx="59">
                  <c:v>9.0000000000000302E-2</c:v>
                </c:pt>
                <c:pt idx="60">
                  <c:v>0.1000000000000003</c:v>
                </c:pt>
                <c:pt idx="61">
                  <c:v>0.11000000000000029</c:v>
                </c:pt>
                <c:pt idx="62">
                  <c:v>0.12000000000000029</c:v>
                </c:pt>
                <c:pt idx="63">
                  <c:v>0.13000000000000028</c:v>
                </c:pt>
                <c:pt idx="64">
                  <c:v>0.14000000000000029</c:v>
                </c:pt>
                <c:pt idx="65">
                  <c:v>0.1500000000000003</c:v>
                </c:pt>
                <c:pt idx="66">
                  <c:v>0.16000000000000031</c:v>
                </c:pt>
                <c:pt idx="67">
                  <c:v>0.17000000000000032</c:v>
                </c:pt>
                <c:pt idx="68">
                  <c:v>0.18000000000000033</c:v>
                </c:pt>
                <c:pt idx="69">
                  <c:v>0.19000000000000034</c:v>
                </c:pt>
                <c:pt idx="70">
                  <c:v>0.20000000000000034</c:v>
                </c:pt>
                <c:pt idx="71">
                  <c:v>0.21000000000000035</c:v>
                </c:pt>
                <c:pt idx="72">
                  <c:v>0.22000000000000036</c:v>
                </c:pt>
                <c:pt idx="73">
                  <c:v>0.23000000000000037</c:v>
                </c:pt>
                <c:pt idx="74">
                  <c:v>0.24000000000000038</c:v>
                </c:pt>
                <c:pt idx="75">
                  <c:v>0.25000000000000039</c:v>
                </c:pt>
                <c:pt idx="76">
                  <c:v>0.2600000000000004</c:v>
                </c:pt>
                <c:pt idx="77">
                  <c:v>0.27000000000000041</c:v>
                </c:pt>
                <c:pt idx="78">
                  <c:v>0.28000000000000042</c:v>
                </c:pt>
                <c:pt idx="79">
                  <c:v>0.29000000000000042</c:v>
                </c:pt>
                <c:pt idx="80">
                  <c:v>0.30000000000000043</c:v>
                </c:pt>
                <c:pt idx="81">
                  <c:v>0.31000000000000044</c:v>
                </c:pt>
                <c:pt idx="82">
                  <c:v>0.32000000000000045</c:v>
                </c:pt>
                <c:pt idx="83">
                  <c:v>0.33000000000000046</c:v>
                </c:pt>
                <c:pt idx="84">
                  <c:v>0.34000000000000047</c:v>
                </c:pt>
                <c:pt idx="85">
                  <c:v>0.35000000000000048</c:v>
                </c:pt>
                <c:pt idx="86">
                  <c:v>0.36000000000000049</c:v>
                </c:pt>
                <c:pt idx="87">
                  <c:v>0.3700000000000005</c:v>
                </c:pt>
                <c:pt idx="88">
                  <c:v>0.3800000000000005</c:v>
                </c:pt>
                <c:pt idx="89">
                  <c:v>0.39000000000000051</c:v>
                </c:pt>
                <c:pt idx="90">
                  <c:v>0.40000000000000052</c:v>
                </c:pt>
                <c:pt idx="91">
                  <c:v>0.41000000000000053</c:v>
                </c:pt>
                <c:pt idx="92">
                  <c:v>0.42000000000000054</c:v>
                </c:pt>
                <c:pt idx="93">
                  <c:v>0.43000000000000055</c:v>
                </c:pt>
                <c:pt idx="94">
                  <c:v>0.44000000000000056</c:v>
                </c:pt>
                <c:pt idx="95">
                  <c:v>0.45000000000000057</c:v>
                </c:pt>
                <c:pt idx="96">
                  <c:v>0.46000000000000058</c:v>
                </c:pt>
                <c:pt idx="97">
                  <c:v>0.47000000000000058</c:v>
                </c:pt>
                <c:pt idx="98">
                  <c:v>0.48000000000000059</c:v>
                </c:pt>
                <c:pt idx="99">
                  <c:v>0.4900000000000006</c:v>
                </c:pt>
                <c:pt idx="100">
                  <c:v>0.50000000000000056</c:v>
                </c:pt>
              </c:numCache>
            </c:numRef>
          </c:cat>
          <c:val>
            <c:numRef>
              <c:f>'Sheet1 (2)'!$C$8:$C$108</c:f>
              <c:numCache>
                <c:formatCode>General</c:formatCode>
                <c:ptCount val="101"/>
                <c:pt idx="0">
                  <c:v>1.5389197253412839E-21</c:v>
                </c:pt>
                <c:pt idx="1">
                  <c:v>1.1146000045441617E-20</c:v>
                </c:pt>
                <c:pt idx="2">
                  <c:v>7.7562238634939211E-20</c:v>
                </c:pt>
                <c:pt idx="3">
                  <c:v>5.1857294022008523E-19</c:v>
                </c:pt>
                <c:pt idx="4">
                  <c:v>3.3311760647598576E-18</c:v>
                </c:pt>
                <c:pt idx="5">
                  <c:v>2.0559547143338124E-17</c:v>
                </c:pt>
                <c:pt idx="6">
                  <c:v>1.2191516259125011E-16</c:v>
                </c:pt>
                <c:pt idx="7">
                  <c:v>6.9459254971325147E-16</c:v>
                </c:pt>
                <c:pt idx="8">
                  <c:v>3.8021630758159816E-15</c:v>
                </c:pt>
                <c:pt idx="9">
                  <c:v>1.9996757496994784E-14</c:v>
                </c:pt>
                <c:pt idx="10">
                  <c:v>1.0104542167073928E-13</c:v>
                </c:pt>
                <c:pt idx="11">
                  <c:v>4.9057105713929348E-13</c:v>
                </c:pt>
                <c:pt idx="12">
                  <c:v>2.2883129803603065E-12</c:v>
                </c:pt>
                <c:pt idx="13">
                  <c:v>1.0255507273593545E-11</c:v>
                </c:pt>
                <c:pt idx="14">
                  <c:v>4.4159799262743724E-11</c:v>
                </c:pt>
                <c:pt idx="15">
                  <c:v>1.8269440816729514E-10</c:v>
                </c:pt>
                <c:pt idx="16">
                  <c:v>7.2619230035837296E-10</c:v>
                </c:pt>
                <c:pt idx="17">
                  <c:v>2.7733599883306835E-9</c:v>
                </c:pt>
                <c:pt idx="18">
                  <c:v>1.017628056329033E-8</c:v>
                </c:pt>
                <c:pt idx="19">
                  <c:v>3.5875678159282481E-8</c:v>
                </c:pt>
                <c:pt idx="20">
                  <c:v>1.2151765699646829E-7</c:v>
                </c:pt>
                <c:pt idx="21">
                  <c:v>3.9546392812490181E-7</c:v>
                </c:pt>
                <c:pt idx="22">
                  <c:v>1.2365241000331953E-6</c:v>
                </c:pt>
                <c:pt idx="23">
                  <c:v>3.7147236891106645E-6</c:v>
                </c:pt>
                <c:pt idx="24">
                  <c:v>1.0722070689395474E-5</c:v>
                </c:pt>
                <c:pt idx="25">
                  <c:v>2.9734390294686588E-5</c:v>
                </c:pt>
                <c:pt idx="26">
                  <c:v>7.9225981820643193E-5</c:v>
                </c:pt>
                <c:pt idx="27">
                  <c:v>2.0281704130973915E-4</c:v>
                </c:pt>
                <c:pt idx="28">
                  <c:v>4.988494258010821E-4</c:v>
                </c:pt>
                <c:pt idx="29">
                  <c:v>1.1788613551308221E-3</c:v>
                </c:pt>
                <c:pt idx="30">
                  <c:v>2.6766045152977645E-3</c:v>
                </c:pt>
                <c:pt idx="31">
                  <c:v>5.8389385158293247E-3</c:v>
                </c:pt>
                <c:pt idx="32">
                  <c:v>1.2238038602275698E-2</c:v>
                </c:pt>
                <c:pt idx="33">
                  <c:v>2.4644383369460877E-2</c:v>
                </c:pt>
                <c:pt idx="34">
                  <c:v>4.7681764029297781E-2</c:v>
                </c:pt>
                <c:pt idx="35">
                  <c:v>8.8636968238761799E-2</c:v>
                </c:pt>
                <c:pt idx="36">
                  <c:v>0.15830903165960211</c:v>
                </c:pt>
                <c:pt idx="37">
                  <c:v>0.27165938467371697</c:v>
                </c:pt>
                <c:pt idx="38">
                  <c:v>0.44789060589686513</c:v>
                </c:pt>
                <c:pt idx="39">
                  <c:v>0.7094918569246389</c:v>
                </c:pt>
                <c:pt idx="40">
                  <c:v>1.0798193302637749</c:v>
                </c:pt>
                <c:pt idx="41">
                  <c:v>1.5790031660179009</c:v>
                </c:pt>
                <c:pt idx="42">
                  <c:v>2.2184166935891332</c:v>
                </c:pt>
                <c:pt idx="43">
                  <c:v>2.9945493127149225</c:v>
                </c:pt>
                <c:pt idx="44">
                  <c:v>3.883721099664287</c:v>
                </c:pt>
                <c:pt idx="45">
                  <c:v>4.8394144903828957</c:v>
                </c:pt>
                <c:pt idx="46">
                  <c:v>5.793831055229683</c:v>
                </c:pt>
                <c:pt idx="47">
                  <c:v>6.6644920578360169</c:v>
                </c:pt>
                <c:pt idx="48">
                  <c:v>7.3654028060664842</c:v>
                </c:pt>
                <c:pt idx="49">
                  <c:v>7.8208538795091265</c:v>
                </c:pt>
                <c:pt idx="50">
                  <c:v>7.9788456080286538</c:v>
                </c:pt>
                <c:pt idx="51">
                  <c:v>7.8208538795091078</c:v>
                </c:pt>
                <c:pt idx="52">
                  <c:v>7.3654028060664478</c:v>
                </c:pt>
                <c:pt idx="53">
                  <c:v>6.6644920578359672</c:v>
                </c:pt>
                <c:pt idx="54">
                  <c:v>5.7938310552296262</c:v>
                </c:pt>
                <c:pt idx="55">
                  <c:v>4.8394144903828371</c:v>
                </c:pt>
                <c:pt idx="56">
                  <c:v>3.8837210996642297</c:v>
                </c:pt>
                <c:pt idx="57">
                  <c:v>2.9945493127148719</c:v>
                </c:pt>
                <c:pt idx="58">
                  <c:v>2.2184166935890897</c:v>
                </c:pt>
                <c:pt idx="59">
                  <c:v>1.5790031660178661</c:v>
                </c:pt>
                <c:pt idx="60">
                  <c:v>1.0798193302637484</c:v>
                </c:pt>
                <c:pt idx="61">
                  <c:v>0.70949185692462025</c:v>
                </c:pt>
                <c:pt idx="62">
                  <c:v>0.44789060589685187</c:v>
                </c:pt>
                <c:pt idx="63">
                  <c:v>0.27165938467370848</c:v>
                </c:pt>
                <c:pt idx="64">
                  <c:v>0.15830903165959681</c:v>
                </c:pt>
                <c:pt idx="65">
                  <c:v>8.8636968238758565E-2</c:v>
                </c:pt>
                <c:pt idx="66">
                  <c:v>4.7681764029295963E-2</c:v>
                </c:pt>
                <c:pt idx="67">
                  <c:v>2.4644383369459871E-2</c:v>
                </c:pt>
                <c:pt idx="68">
                  <c:v>1.2238038602275165E-2</c:v>
                </c:pt>
                <c:pt idx="69">
                  <c:v>5.8389385158290601E-3</c:v>
                </c:pt>
                <c:pt idx="70">
                  <c:v>2.6766045152976309E-3</c:v>
                </c:pt>
                <c:pt idx="71">
                  <c:v>1.1788613551307657E-3</c:v>
                </c:pt>
                <c:pt idx="72">
                  <c:v>4.9884942580105738E-4</c:v>
                </c:pt>
                <c:pt idx="73">
                  <c:v>2.0281704130972869E-4</c:v>
                </c:pt>
                <c:pt idx="74">
                  <c:v>7.9225981820638829E-5</c:v>
                </c:pt>
                <c:pt idx="75">
                  <c:v>2.9734390294684901E-5</c:v>
                </c:pt>
                <c:pt idx="76">
                  <c:v>1.0722070689394827E-5</c:v>
                </c:pt>
                <c:pt idx="77">
                  <c:v>3.7147236891104341E-6</c:v>
                </c:pt>
                <c:pt idx="78">
                  <c:v>1.2365241000331163E-6</c:v>
                </c:pt>
                <c:pt idx="79">
                  <c:v>3.9546392812487519E-7</c:v>
                </c:pt>
                <c:pt idx="80">
                  <c:v>1.2151765699645968E-7</c:v>
                </c:pt>
                <c:pt idx="81">
                  <c:v>3.5875678159279807E-8</c:v>
                </c:pt>
                <c:pt idx="82">
                  <c:v>1.0176280563289572E-8</c:v>
                </c:pt>
                <c:pt idx="83">
                  <c:v>2.7733599883304668E-9</c:v>
                </c:pt>
                <c:pt idx="84">
                  <c:v>7.261923003583163E-10</c:v>
                </c:pt>
                <c:pt idx="85">
                  <c:v>1.826944081672802E-10</c:v>
                </c:pt>
                <c:pt idx="86">
                  <c:v>4.4159799262739962E-11</c:v>
                </c:pt>
                <c:pt idx="87">
                  <c:v>1.0255507273592632E-11</c:v>
                </c:pt>
                <c:pt idx="88">
                  <c:v>2.2883129803601111E-12</c:v>
                </c:pt>
                <c:pt idx="89">
                  <c:v>4.9057105713924824E-13</c:v>
                </c:pt>
                <c:pt idx="90">
                  <c:v>1.0104542167072923E-13</c:v>
                </c:pt>
                <c:pt idx="91">
                  <c:v>1.9996757496992654E-14</c:v>
                </c:pt>
                <c:pt idx="92">
                  <c:v>3.8021630758155769E-15</c:v>
                </c:pt>
                <c:pt idx="93">
                  <c:v>6.9459254971317732E-16</c:v>
                </c:pt>
                <c:pt idx="94">
                  <c:v>1.2191516259123709E-16</c:v>
                </c:pt>
                <c:pt idx="95">
                  <c:v>2.0559547143335785E-17</c:v>
                </c:pt>
                <c:pt idx="96">
                  <c:v>3.3311760647594789E-18</c:v>
                </c:pt>
                <c:pt idx="97">
                  <c:v>5.1857294022002264E-19</c:v>
                </c:pt>
                <c:pt idx="98">
                  <c:v>7.7562238634929846E-20</c:v>
                </c:pt>
                <c:pt idx="99">
                  <c:v>1.1146000045440274E-20</c:v>
                </c:pt>
                <c:pt idx="100">
                  <c:v>1.5389197253411197E-21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4-4A55-AA0C-E2C67A1E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1465600"/>
        <c:axId val="621466256"/>
      </c:lineChart>
      <c:catAx>
        <c:axId val="6214656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466256"/>
        <c:crosses val="autoZero"/>
        <c:auto val="1"/>
        <c:lblAlgn val="ctr"/>
        <c:lblOffset val="100"/>
        <c:noMultiLvlLbl val="0"/>
      </c:catAx>
      <c:valAx>
        <c:axId val="621466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4656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200" b="0" i="0" baseline="0" dirty="0">
                <a:effectLst/>
                <a:latin typeface="+mn-lt"/>
                <a:ea typeface="+mn-ea"/>
              </a:rPr>
              <a:t>予測値と販売</a:t>
            </a:r>
            <a:r>
              <a:rPr lang="ja-JP" altLang="ja-JP" sz="1200" b="0" i="0" baseline="0" dirty="0">
                <a:effectLst/>
                <a:latin typeface="+mn-lt"/>
                <a:ea typeface="+mn-ea"/>
              </a:rPr>
              <a:t>実績の</a:t>
            </a:r>
            <a:r>
              <a:rPr lang="ja-JP" altLang="en-US" sz="1200" b="0" i="0" baseline="0" dirty="0">
                <a:effectLst/>
                <a:latin typeface="+mn-lt"/>
                <a:ea typeface="+mn-ea"/>
              </a:rPr>
              <a:t>ずれ</a:t>
            </a:r>
            <a:r>
              <a:rPr lang="ja-JP" altLang="ja-JP" sz="1200" b="0" i="0" baseline="0" dirty="0">
                <a:effectLst/>
                <a:latin typeface="+mn-lt"/>
                <a:ea typeface="+mn-ea"/>
              </a:rPr>
              <a:t>の分布</a:t>
            </a:r>
            <a:br>
              <a:rPr lang="en-US" altLang="ja-JP" sz="1200" b="0" i="0" baseline="0" dirty="0">
                <a:effectLst/>
                <a:latin typeface="+mn-lt"/>
                <a:ea typeface="+mn-ea"/>
              </a:rPr>
            </a:br>
            <a:r>
              <a:rPr lang="ja-JP" altLang="en-US" sz="1200" b="0" i="0" baseline="0" dirty="0">
                <a:effectLst/>
                <a:latin typeface="+mn-lt"/>
                <a:ea typeface="+mn-ea"/>
              </a:rPr>
              <a:t>（</a:t>
            </a:r>
            <a:r>
              <a:rPr lang="en-US" altLang="ja-JP" sz="1200" b="0" i="0" baseline="0" dirty="0">
                <a:effectLst/>
                <a:latin typeface="+mn-lt"/>
                <a:ea typeface="+mn-ea"/>
              </a:rPr>
              <a:t>11.5</a:t>
            </a:r>
            <a:r>
              <a:rPr lang="ja-JP" altLang="en-US" sz="1200" b="0" i="0" baseline="0" dirty="0">
                <a:effectLst/>
                <a:latin typeface="+mn-lt"/>
                <a:ea typeface="+mn-ea"/>
              </a:rPr>
              <a:t>か月先）</a:t>
            </a:r>
            <a:endParaRPr lang="ja-JP" altLang="ja-JP" sz="1200" dirty="0">
              <a:effectLst/>
              <a:latin typeface="+mn-lt"/>
              <a:ea typeface="+mn-ea"/>
            </a:endParaRPr>
          </a:p>
        </c:rich>
      </c:tx>
      <c:layout>
        <c:manualLayout>
          <c:xMode val="edge"/>
          <c:yMode val="edge"/>
          <c:x val="0.22954820819293148"/>
          <c:y val="3.073507757424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896895702387193E-2"/>
          <c:y val="0.17685201884373061"/>
          <c:w val="0.78031540634574537"/>
          <c:h val="0.67075532225138523"/>
        </c:manualLayout>
      </c:layout>
      <c:lineChart>
        <c:grouping val="standard"/>
        <c:varyColors val="0"/>
        <c:ser>
          <c:idx val="0"/>
          <c:order val="0"/>
          <c:tx>
            <c:strRef>
              <c:f>'Sheet1 (2)'!$R$7</c:f>
              <c:strCache>
                <c:ptCount val="1"/>
                <c:pt idx="0">
                  <c:v>11.5か月先の乖離率の分布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 (2)'!$Q$8:$Q$108</c:f>
              <c:numCache>
                <c:formatCode>0%</c:formatCode>
                <c:ptCount val="101"/>
                <c:pt idx="0">
                  <c:v>-0.5</c:v>
                </c:pt>
                <c:pt idx="1">
                  <c:v>-0.49</c:v>
                </c:pt>
                <c:pt idx="2">
                  <c:v>-0.48</c:v>
                </c:pt>
                <c:pt idx="3">
                  <c:v>-0.47</c:v>
                </c:pt>
                <c:pt idx="4">
                  <c:v>-0.45999999999999996</c:v>
                </c:pt>
                <c:pt idx="5">
                  <c:v>-0.44999999999999996</c:v>
                </c:pt>
                <c:pt idx="6">
                  <c:v>-0.43999999999999995</c:v>
                </c:pt>
                <c:pt idx="7">
                  <c:v>-0.42999999999999994</c:v>
                </c:pt>
                <c:pt idx="8">
                  <c:v>-0.41999999999999993</c:v>
                </c:pt>
                <c:pt idx="9">
                  <c:v>-0.40999999999999992</c:v>
                </c:pt>
                <c:pt idx="10">
                  <c:v>-0.39999999999999991</c:v>
                </c:pt>
                <c:pt idx="11">
                  <c:v>-0.3899999999999999</c:v>
                </c:pt>
                <c:pt idx="12">
                  <c:v>-0.37999999999999989</c:v>
                </c:pt>
                <c:pt idx="13">
                  <c:v>-0.36999999999999988</c:v>
                </c:pt>
                <c:pt idx="14">
                  <c:v>-0.35999999999999988</c:v>
                </c:pt>
                <c:pt idx="15">
                  <c:v>-0.34999999999999987</c:v>
                </c:pt>
                <c:pt idx="16">
                  <c:v>-0.33999999999999986</c:v>
                </c:pt>
                <c:pt idx="17">
                  <c:v>-0.32999999999999985</c:v>
                </c:pt>
                <c:pt idx="18">
                  <c:v>-0.31999999999999984</c:v>
                </c:pt>
                <c:pt idx="19">
                  <c:v>-0.30999999999999983</c:v>
                </c:pt>
                <c:pt idx="20">
                  <c:v>-0.29999999999999982</c:v>
                </c:pt>
                <c:pt idx="21">
                  <c:v>-0.28999999999999981</c:v>
                </c:pt>
                <c:pt idx="22">
                  <c:v>-0.2799999999999998</c:v>
                </c:pt>
                <c:pt idx="23">
                  <c:v>-0.2699999999999998</c:v>
                </c:pt>
                <c:pt idx="24">
                  <c:v>-0.25999999999999979</c:v>
                </c:pt>
                <c:pt idx="25">
                  <c:v>-0.24999999999999978</c:v>
                </c:pt>
                <c:pt idx="26">
                  <c:v>-0.23999999999999977</c:v>
                </c:pt>
                <c:pt idx="27">
                  <c:v>-0.22999999999999976</c:v>
                </c:pt>
                <c:pt idx="28">
                  <c:v>-0.21999999999999975</c:v>
                </c:pt>
                <c:pt idx="29">
                  <c:v>-0.20999999999999974</c:v>
                </c:pt>
                <c:pt idx="30">
                  <c:v>-0.19999999999999973</c:v>
                </c:pt>
                <c:pt idx="31">
                  <c:v>-0.18999999999999972</c:v>
                </c:pt>
                <c:pt idx="32">
                  <c:v>-0.17999999999999972</c:v>
                </c:pt>
                <c:pt idx="33">
                  <c:v>-0.16999999999999971</c:v>
                </c:pt>
                <c:pt idx="34">
                  <c:v>-0.1599999999999997</c:v>
                </c:pt>
                <c:pt idx="35">
                  <c:v>-0.14999999999999969</c:v>
                </c:pt>
                <c:pt idx="36">
                  <c:v>-0.13999999999999968</c:v>
                </c:pt>
                <c:pt idx="37">
                  <c:v>-0.12999999999999967</c:v>
                </c:pt>
                <c:pt idx="38">
                  <c:v>-0.11999999999999968</c:v>
                </c:pt>
                <c:pt idx="39">
                  <c:v>-0.10999999999999968</c:v>
                </c:pt>
                <c:pt idx="40">
                  <c:v>-9.9999999999999686E-2</c:v>
                </c:pt>
                <c:pt idx="41">
                  <c:v>-8.9999999999999691E-2</c:v>
                </c:pt>
                <c:pt idx="42">
                  <c:v>-7.9999999999999696E-2</c:v>
                </c:pt>
                <c:pt idx="43">
                  <c:v>-6.9999999999999701E-2</c:v>
                </c:pt>
                <c:pt idx="44">
                  <c:v>-5.9999999999999699E-2</c:v>
                </c:pt>
                <c:pt idx="45">
                  <c:v>-4.9999999999999697E-2</c:v>
                </c:pt>
                <c:pt idx="46">
                  <c:v>-3.9999999999999696E-2</c:v>
                </c:pt>
                <c:pt idx="47">
                  <c:v>-2.9999999999999694E-2</c:v>
                </c:pt>
                <c:pt idx="48">
                  <c:v>-1.9999999999999692E-2</c:v>
                </c:pt>
                <c:pt idx="49">
                  <c:v>-9.9999999999996914E-3</c:v>
                </c:pt>
                <c:pt idx="50">
                  <c:v>3.0878077872387166E-16</c:v>
                </c:pt>
                <c:pt idx="51">
                  <c:v>1.0000000000000309E-2</c:v>
                </c:pt>
                <c:pt idx="52">
                  <c:v>2.0000000000000309E-2</c:v>
                </c:pt>
                <c:pt idx="53">
                  <c:v>3.0000000000000311E-2</c:v>
                </c:pt>
                <c:pt idx="54">
                  <c:v>4.0000000000000313E-2</c:v>
                </c:pt>
                <c:pt idx="55">
                  <c:v>5.0000000000000315E-2</c:v>
                </c:pt>
                <c:pt idx="56">
                  <c:v>6.0000000000000317E-2</c:v>
                </c:pt>
                <c:pt idx="57">
                  <c:v>7.0000000000000312E-2</c:v>
                </c:pt>
                <c:pt idx="58">
                  <c:v>8.0000000000000307E-2</c:v>
                </c:pt>
                <c:pt idx="59">
                  <c:v>9.0000000000000302E-2</c:v>
                </c:pt>
                <c:pt idx="60">
                  <c:v>0.1000000000000003</c:v>
                </c:pt>
                <c:pt idx="61">
                  <c:v>0.11000000000000029</c:v>
                </c:pt>
                <c:pt idx="62">
                  <c:v>0.12000000000000029</c:v>
                </c:pt>
                <c:pt idx="63">
                  <c:v>0.13000000000000028</c:v>
                </c:pt>
                <c:pt idx="64">
                  <c:v>0.14000000000000029</c:v>
                </c:pt>
                <c:pt idx="65">
                  <c:v>0.1500000000000003</c:v>
                </c:pt>
                <c:pt idx="66">
                  <c:v>0.16000000000000031</c:v>
                </c:pt>
                <c:pt idx="67">
                  <c:v>0.17000000000000032</c:v>
                </c:pt>
                <c:pt idx="68">
                  <c:v>0.18000000000000033</c:v>
                </c:pt>
                <c:pt idx="69">
                  <c:v>0.19000000000000034</c:v>
                </c:pt>
                <c:pt idx="70">
                  <c:v>0.20000000000000034</c:v>
                </c:pt>
                <c:pt idx="71">
                  <c:v>0.21000000000000035</c:v>
                </c:pt>
                <c:pt idx="72">
                  <c:v>0.22000000000000036</c:v>
                </c:pt>
                <c:pt idx="73">
                  <c:v>0.23000000000000037</c:v>
                </c:pt>
                <c:pt idx="74">
                  <c:v>0.24000000000000038</c:v>
                </c:pt>
                <c:pt idx="75">
                  <c:v>0.25000000000000039</c:v>
                </c:pt>
                <c:pt idx="76">
                  <c:v>0.2600000000000004</c:v>
                </c:pt>
                <c:pt idx="77">
                  <c:v>0.27000000000000041</c:v>
                </c:pt>
                <c:pt idx="78">
                  <c:v>0.28000000000000042</c:v>
                </c:pt>
                <c:pt idx="79">
                  <c:v>0.29000000000000042</c:v>
                </c:pt>
                <c:pt idx="80">
                  <c:v>0.30000000000000043</c:v>
                </c:pt>
                <c:pt idx="81">
                  <c:v>0.31000000000000044</c:v>
                </c:pt>
                <c:pt idx="82">
                  <c:v>0.32000000000000045</c:v>
                </c:pt>
                <c:pt idx="83">
                  <c:v>0.33000000000000046</c:v>
                </c:pt>
                <c:pt idx="84">
                  <c:v>0.34000000000000047</c:v>
                </c:pt>
                <c:pt idx="85">
                  <c:v>0.35000000000000048</c:v>
                </c:pt>
                <c:pt idx="86">
                  <c:v>0.36000000000000049</c:v>
                </c:pt>
                <c:pt idx="87">
                  <c:v>0.3700000000000005</c:v>
                </c:pt>
                <c:pt idx="88">
                  <c:v>0.3800000000000005</c:v>
                </c:pt>
                <c:pt idx="89">
                  <c:v>0.39000000000000051</c:v>
                </c:pt>
                <c:pt idx="90">
                  <c:v>0.40000000000000052</c:v>
                </c:pt>
                <c:pt idx="91">
                  <c:v>0.41000000000000053</c:v>
                </c:pt>
                <c:pt idx="92">
                  <c:v>0.42000000000000054</c:v>
                </c:pt>
                <c:pt idx="93">
                  <c:v>0.43000000000000055</c:v>
                </c:pt>
                <c:pt idx="94">
                  <c:v>0.44000000000000056</c:v>
                </c:pt>
                <c:pt idx="95">
                  <c:v>0.45000000000000057</c:v>
                </c:pt>
                <c:pt idx="96">
                  <c:v>0.46000000000000058</c:v>
                </c:pt>
                <c:pt idx="97">
                  <c:v>0.47000000000000058</c:v>
                </c:pt>
                <c:pt idx="98">
                  <c:v>0.48000000000000059</c:v>
                </c:pt>
                <c:pt idx="99">
                  <c:v>0.4900000000000006</c:v>
                </c:pt>
                <c:pt idx="100">
                  <c:v>0.50000000000000056</c:v>
                </c:pt>
              </c:numCache>
            </c:numRef>
          </c:cat>
          <c:val>
            <c:numRef>
              <c:f>'Sheet1 (2)'!$R$8:$R$108</c:f>
              <c:numCache>
                <c:formatCode>General</c:formatCode>
                <c:ptCount val="101"/>
                <c:pt idx="0">
                  <c:v>0.38753066364573302</c:v>
                </c:pt>
                <c:pt idx="1">
                  <c:v>0.40095831835479895</c:v>
                </c:pt>
                <c:pt idx="2">
                  <c:v>0.41459203049026178</c:v>
                </c:pt>
                <c:pt idx="3">
                  <c:v>0.42842148011951836</c:v>
                </c:pt>
                <c:pt idx="4">
                  <c:v>0.44243562677544923</c:v>
                </c:pt>
                <c:pt idx="5">
                  <c:v>0.4566227134725549</c:v>
                </c:pt>
                <c:pt idx="6">
                  <c:v>0.47097027313031592</c:v>
                </c:pt>
                <c:pt idx="7">
                  <c:v>0.48546513745803249</c:v>
                </c:pt>
                <c:pt idx="8">
                  <c:v>0.50009344834621938</c:v>
                </c:pt>
                <c:pt idx="9">
                  <c:v>0.51484067179993709</c:v>
                </c:pt>
                <c:pt idx="10">
                  <c:v>0.52969161443924873</c:v>
                </c:pt>
                <c:pt idx="11">
                  <c:v>0.54463044258137649</c:v>
                </c:pt>
                <c:pt idx="12">
                  <c:v>0.55964070390809895</c:v>
                </c:pt>
                <c:pt idx="13">
                  <c:v>0.57470535171058279</c:v>
                </c:pt>
                <c:pt idx="14">
                  <c:v>0.58980677169218143</c:v>
                </c:pt>
                <c:pt idx="15">
                  <c:v>0.60492681129785864</c:v>
                </c:pt>
                <c:pt idx="16">
                  <c:v>0.62004681152684293</c:v>
                </c:pt>
                <c:pt idx="17">
                  <c:v>0.63514764117297273</c:v>
                </c:pt>
                <c:pt idx="18">
                  <c:v>0.65020973342498944</c:v>
                </c:pt>
                <c:pt idx="19">
                  <c:v>0.66521312474688743</c:v>
                </c:pt>
                <c:pt idx="20">
                  <c:v>0.68013749594635908</c:v>
                </c:pt>
                <c:pt idx="21">
                  <c:v>0.69496221532749158</c:v>
                </c:pt>
                <c:pt idx="22">
                  <c:v>0.70966638381221858</c:v>
                </c:pt>
                <c:pt idx="23">
                  <c:v>0.72422888190370727</c:v>
                </c:pt>
                <c:pt idx="24">
                  <c:v>0.73862841835390769</c:v>
                </c:pt>
                <c:pt idx="25">
                  <c:v>0.75284358038701138</c:v>
                </c:pt>
                <c:pt idx="26">
                  <c:v>0.76685288532060036</c:v>
                </c:pt>
                <c:pt idx="27">
                  <c:v>0.78063483341690354</c:v>
                </c:pt>
                <c:pt idx="28">
                  <c:v>0.79416796178787086</c:v>
                </c:pt>
                <c:pt idx="29">
                  <c:v>0.80743089916978616</c:v>
                </c:pt>
                <c:pt idx="30">
                  <c:v>0.820402421375938</c:v>
                </c:pt>
                <c:pt idx="31">
                  <c:v>0.83306150722949945</c:v>
                </c:pt>
                <c:pt idx="32">
                  <c:v>0.84538739477327896</c:v>
                </c:pt>
                <c:pt idx="33">
                  <c:v>0.85735963754846001</c:v>
                </c:pt>
                <c:pt idx="34">
                  <c:v>0.86895816073087062</c:v>
                </c:pt>
                <c:pt idx="35">
                  <c:v>0.88016331691074912</c:v>
                </c:pt>
                <c:pt idx="36">
                  <c:v>0.89095594130045863</c:v>
                </c:pt>
                <c:pt idx="37">
                  <c:v>0.90131740615412004</c:v>
                </c:pt>
                <c:pt idx="38">
                  <c:v>0.91122967418376655</c:v>
                </c:pt>
                <c:pt idx="39">
                  <c:v>0.92067535075830864</c:v>
                </c:pt>
                <c:pt idx="40">
                  <c:v>0.92963773467442257</c:v>
                </c:pt>
                <c:pt idx="41">
                  <c:v>0.93810086729234488</c:v>
                </c:pt>
                <c:pt idx="42">
                  <c:v>0.94604957983454885</c:v>
                </c:pt>
                <c:pt idx="43">
                  <c:v>0.95346953865131034</c:v>
                </c:pt>
                <c:pt idx="44">
                  <c:v>0.96034728826426208</c:v>
                </c:pt>
                <c:pt idx="45">
                  <c:v>0.96667029200712318</c:v>
                </c:pt>
                <c:pt idx="46">
                  <c:v>0.97242697009187373</c:v>
                </c:pt>
                <c:pt idx="47">
                  <c:v>0.97760673493863992</c:v>
                </c:pt>
                <c:pt idx="48">
                  <c:v>0.98220002361844827</c:v>
                </c:pt>
                <c:pt idx="49">
                  <c:v>0.98619832726972234</c:v>
                </c:pt>
                <c:pt idx="50">
                  <c:v>0.98959421736187381</c:v>
                </c:pt>
                <c:pt idx="51">
                  <c:v>0.99238136869252946</c:v>
                </c:pt>
                <c:pt idx="52">
                  <c:v>0.99455457901874278</c:v>
                </c:pt>
                <c:pt idx="53">
                  <c:v>0.99610978523691007</c:v>
                </c:pt>
                <c:pt idx="54">
                  <c:v>0.99704407604095446</c:v>
                </c:pt>
                <c:pt idx="55">
                  <c:v>0.99735570100358173</c:v>
                </c:pt>
                <c:pt idx="56">
                  <c:v>0.99704407604095446</c:v>
                </c:pt>
                <c:pt idx="57">
                  <c:v>0.99610978523690996</c:v>
                </c:pt>
                <c:pt idx="58">
                  <c:v>0.99455457901874278</c:v>
                </c:pt>
                <c:pt idx="59">
                  <c:v>0.99238136869252935</c:v>
                </c:pt>
                <c:pt idx="60">
                  <c:v>0.98959421736187358</c:v>
                </c:pt>
                <c:pt idx="61">
                  <c:v>0.98619832726972223</c:v>
                </c:pt>
                <c:pt idx="62">
                  <c:v>0.98220002361844816</c:v>
                </c:pt>
                <c:pt idx="63">
                  <c:v>0.97760673493863959</c:v>
                </c:pt>
                <c:pt idx="64">
                  <c:v>0.9724269700918734</c:v>
                </c:pt>
                <c:pt idx="65">
                  <c:v>0.96667029200712273</c:v>
                </c:pt>
                <c:pt idx="66">
                  <c:v>0.96034728826426174</c:v>
                </c:pt>
                <c:pt idx="67">
                  <c:v>0.95346953865131001</c:v>
                </c:pt>
                <c:pt idx="68">
                  <c:v>0.9460495798345484</c:v>
                </c:pt>
                <c:pt idx="69">
                  <c:v>0.93810086729234432</c:v>
                </c:pt>
                <c:pt idx="70">
                  <c:v>0.92963773467442201</c:v>
                </c:pt>
                <c:pt idx="71">
                  <c:v>0.92067535075830798</c:v>
                </c:pt>
                <c:pt idx="72">
                  <c:v>0.91122967418376588</c:v>
                </c:pt>
                <c:pt idx="73">
                  <c:v>0.90131740615411959</c:v>
                </c:pt>
                <c:pt idx="74">
                  <c:v>0.89095594130045774</c:v>
                </c:pt>
                <c:pt idx="75">
                  <c:v>0.88016331691074823</c:v>
                </c:pt>
                <c:pt idx="76">
                  <c:v>0.86895816073086973</c:v>
                </c:pt>
                <c:pt idx="77">
                  <c:v>0.85735963754845912</c:v>
                </c:pt>
                <c:pt idx="78">
                  <c:v>0.84538739477327807</c:v>
                </c:pt>
                <c:pt idx="79">
                  <c:v>0.83306150722949857</c:v>
                </c:pt>
                <c:pt idx="80">
                  <c:v>0.82040242137593689</c:v>
                </c:pt>
                <c:pt idx="81">
                  <c:v>0.80743089916978505</c:v>
                </c:pt>
                <c:pt idx="82">
                  <c:v>0.79416796178786986</c:v>
                </c:pt>
                <c:pt idx="83">
                  <c:v>0.78063483341690243</c:v>
                </c:pt>
                <c:pt idx="84">
                  <c:v>0.76685288532059925</c:v>
                </c:pt>
                <c:pt idx="85">
                  <c:v>0.75284358038701038</c:v>
                </c:pt>
                <c:pt idx="86">
                  <c:v>0.73862841835390658</c:v>
                </c:pt>
                <c:pt idx="87">
                  <c:v>0.72422888190370605</c:v>
                </c:pt>
                <c:pt idx="88">
                  <c:v>0.70966638381221736</c:v>
                </c:pt>
                <c:pt idx="89">
                  <c:v>0.69496221532749036</c:v>
                </c:pt>
                <c:pt idx="90">
                  <c:v>0.68013749594635797</c:v>
                </c:pt>
                <c:pt idx="91">
                  <c:v>0.66521312474688621</c:v>
                </c:pt>
                <c:pt idx="92">
                  <c:v>0.65020973342498833</c:v>
                </c:pt>
                <c:pt idx="93">
                  <c:v>0.63514764117297173</c:v>
                </c:pt>
                <c:pt idx="94">
                  <c:v>0.62004681152684193</c:v>
                </c:pt>
                <c:pt idx="95">
                  <c:v>0.60492681129785753</c:v>
                </c:pt>
                <c:pt idx="96">
                  <c:v>0.58980677169218043</c:v>
                </c:pt>
                <c:pt idx="97">
                  <c:v>0.57470535171058168</c:v>
                </c:pt>
                <c:pt idx="98">
                  <c:v>0.55964070390809784</c:v>
                </c:pt>
                <c:pt idx="99">
                  <c:v>0.5446304425813755</c:v>
                </c:pt>
                <c:pt idx="100">
                  <c:v>0.52969161443924773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9E-4E05-AA38-2EA27B6C9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700344"/>
        <c:axId val="621466912"/>
      </c:lineChart>
      <c:catAx>
        <c:axId val="6147003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466912"/>
        <c:crosses val="autoZero"/>
        <c:auto val="1"/>
        <c:lblAlgn val="ctr"/>
        <c:lblOffset val="100"/>
        <c:noMultiLvlLbl val="0"/>
      </c:catAx>
      <c:valAx>
        <c:axId val="62146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4700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ja-JP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800" dirty="0">
                <a:latin typeface="+mn-ea"/>
                <a:ea typeface="+mn-ea"/>
              </a:rPr>
              <a:t>予測値と実績値のずれ率の分布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144351432994184E-2"/>
          <c:y val="0.14071994036805008"/>
          <c:w val="0.78031540634574537"/>
          <c:h val="0.67075532225138523"/>
        </c:manualLayout>
      </c:layout>
      <c:lineChart>
        <c:grouping val="standard"/>
        <c:varyColors val="0"/>
        <c:ser>
          <c:idx val="0"/>
          <c:order val="0"/>
          <c:tx>
            <c:strRef>
              <c:f>'Sheet1 (2)'!$R$7</c:f>
              <c:strCache>
                <c:ptCount val="1"/>
                <c:pt idx="0">
                  <c:v>11.5か月先の乖離率の分布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 (2)'!$Q$8:$Q$108</c:f>
              <c:numCache>
                <c:formatCode>0%</c:formatCode>
                <c:ptCount val="101"/>
                <c:pt idx="0">
                  <c:v>-0.5</c:v>
                </c:pt>
                <c:pt idx="1">
                  <c:v>-0.49</c:v>
                </c:pt>
                <c:pt idx="2">
                  <c:v>-0.48</c:v>
                </c:pt>
                <c:pt idx="3">
                  <c:v>-0.47</c:v>
                </c:pt>
                <c:pt idx="4">
                  <c:v>-0.45999999999999996</c:v>
                </c:pt>
                <c:pt idx="5">
                  <c:v>-0.44999999999999996</c:v>
                </c:pt>
                <c:pt idx="6">
                  <c:v>-0.43999999999999995</c:v>
                </c:pt>
                <c:pt idx="7">
                  <c:v>-0.42999999999999994</c:v>
                </c:pt>
                <c:pt idx="8">
                  <c:v>-0.41999999999999993</c:v>
                </c:pt>
                <c:pt idx="9">
                  <c:v>-0.40999999999999992</c:v>
                </c:pt>
                <c:pt idx="10">
                  <c:v>-0.39999999999999991</c:v>
                </c:pt>
                <c:pt idx="11">
                  <c:v>-0.3899999999999999</c:v>
                </c:pt>
                <c:pt idx="12">
                  <c:v>-0.37999999999999989</c:v>
                </c:pt>
                <c:pt idx="13">
                  <c:v>-0.36999999999999988</c:v>
                </c:pt>
                <c:pt idx="14">
                  <c:v>-0.35999999999999988</c:v>
                </c:pt>
                <c:pt idx="15">
                  <c:v>-0.34999999999999987</c:v>
                </c:pt>
                <c:pt idx="16">
                  <c:v>-0.33999999999999986</c:v>
                </c:pt>
                <c:pt idx="17">
                  <c:v>-0.32999999999999985</c:v>
                </c:pt>
                <c:pt idx="18">
                  <c:v>-0.31999999999999984</c:v>
                </c:pt>
                <c:pt idx="19">
                  <c:v>-0.30999999999999983</c:v>
                </c:pt>
                <c:pt idx="20">
                  <c:v>-0.29999999999999982</c:v>
                </c:pt>
                <c:pt idx="21">
                  <c:v>-0.28999999999999981</c:v>
                </c:pt>
                <c:pt idx="22">
                  <c:v>-0.2799999999999998</c:v>
                </c:pt>
                <c:pt idx="23">
                  <c:v>-0.2699999999999998</c:v>
                </c:pt>
                <c:pt idx="24">
                  <c:v>-0.25999999999999979</c:v>
                </c:pt>
                <c:pt idx="25">
                  <c:v>-0.24999999999999978</c:v>
                </c:pt>
                <c:pt idx="26">
                  <c:v>-0.23999999999999977</c:v>
                </c:pt>
                <c:pt idx="27">
                  <c:v>-0.22999999999999976</c:v>
                </c:pt>
                <c:pt idx="28">
                  <c:v>-0.21999999999999975</c:v>
                </c:pt>
                <c:pt idx="29">
                  <c:v>-0.20999999999999974</c:v>
                </c:pt>
                <c:pt idx="30">
                  <c:v>-0.19999999999999973</c:v>
                </c:pt>
                <c:pt idx="31">
                  <c:v>-0.18999999999999972</c:v>
                </c:pt>
                <c:pt idx="32">
                  <c:v>-0.17999999999999972</c:v>
                </c:pt>
                <c:pt idx="33">
                  <c:v>-0.16999999999999971</c:v>
                </c:pt>
                <c:pt idx="34">
                  <c:v>-0.1599999999999997</c:v>
                </c:pt>
                <c:pt idx="35">
                  <c:v>-0.14999999999999969</c:v>
                </c:pt>
                <c:pt idx="36">
                  <c:v>-0.13999999999999968</c:v>
                </c:pt>
                <c:pt idx="37">
                  <c:v>-0.12999999999999967</c:v>
                </c:pt>
                <c:pt idx="38">
                  <c:v>-0.11999999999999968</c:v>
                </c:pt>
                <c:pt idx="39">
                  <c:v>-0.10999999999999968</c:v>
                </c:pt>
                <c:pt idx="40">
                  <c:v>-9.9999999999999686E-2</c:v>
                </c:pt>
                <c:pt idx="41">
                  <c:v>-8.9999999999999691E-2</c:v>
                </c:pt>
                <c:pt idx="42">
                  <c:v>-7.9999999999999696E-2</c:v>
                </c:pt>
                <c:pt idx="43">
                  <c:v>-6.9999999999999701E-2</c:v>
                </c:pt>
                <c:pt idx="44">
                  <c:v>-5.9999999999999699E-2</c:v>
                </c:pt>
                <c:pt idx="45">
                  <c:v>-4.9999999999999697E-2</c:v>
                </c:pt>
                <c:pt idx="46">
                  <c:v>-3.9999999999999696E-2</c:v>
                </c:pt>
                <c:pt idx="47">
                  <c:v>-2.9999999999999694E-2</c:v>
                </c:pt>
                <c:pt idx="48">
                  <c:v>-1.9999999999999692E-2</c:v>
                </c:pt>
                <c:pt idx="49">
                  <c:v>-9.9999999999996914E-3</c:v>
                </c:pt>
                <c:pt idx="50">
                  <c:v>3.0878077872387166E-16</c:v>
                </c:pt>
                <c:pt idx="51">
                  <c:v>1.0000000000000309E-2</c:v>
                </c:pt>
                <c:pt idx="52">
                  <c:v>2.0000000000000309E-2</c:v>
                </c:pt>
                <c:pt idx="53">
                  <c:v>3.0000000000000311E-2</c:v>
                </c:pt>
                <c:pt idx="54">
                  <c:v>4.0000000000000313E-2</c:v>
                </c:pt>
                <c:pt idx="55">
                  <c:v>5.0000000000000315E-2</c:v>
                </c:pt>
                <c:pt idx="56">
                  <c:v>6.0000000000000317E-2</c:v>
                </c:pt>
                <c:pt idx="57">
                  <c:v>7.0000000000000312E-2</c:v>
                </c:pt>
                <c:pt idx="58">
                  <c:v>8.0000000000000307E-2</c:v>
                </c:pt>
                <c:pt idx="59">
                  <c:v>9.0000000000000302E-2</c:v>
                </c:pt>
                <c:pt idx="60">
                  <c:v>0.1000000000000003</c:v>
                </c:pt>
                <c:pt idx="61">
                  <c:v>0.11000000000000029</c:v>
                </c:pt>
                <c:pt idx="62">
                  <c:v>0.12000000000000029</c:v>
                </c:pt>
                <c:pt idx="63">
                  <c:v>0.13000000000000028</c:v>
                </c:pt>
                <c:pt idx="64">
                  <c:v>0.14000000000000029</c:v>
                </c:pt>
                <c:pt idx="65">
                  <c:v>0.1500000000000003</c:v>
                </c:pt>
                <c:pt idx="66">
                  <c:v>0.16000000000000031</c:v>
                </c:pt>
                <c:pt idx="67">
                  <c:v>0.17000000000000032</c:v>
                </c:pt>
                <c:pt idx="68">
                  <c:v>0.18000000000000033</c:v>
                </c:pt>
                <c:pt idx="69">
                  <c:v>0.19000000000000034</c:v>
                </c:pt>
                <c:pt idx="70">
                  <c:v>0.20000000000000034</c:v>
                </c:pt>
                <c:pt idx="71">
                  <c:v>0.21000000000000035</c:v>
                </c:pt>
                <c:pt idx="72">
                  <c:v>0.22000000000000036</c:v>
                </c:pt>
                <c:pt idx="73">
                  <c:v>0.23000000000000037</c:v>
                </c:pt>
                <c:pt idx="74">
                  <c:v>0.24000000000000038</c:v>
                </c:pt>
                <c:pt idx="75">
                  <c:v>0.25000000000000039</c:v>
                </c:pt>
                <c:pt idx="76">
                  <c:v>0.2600000000000004</c:v>
                </c:pt>
                <c:pt idx="77">
                  <c:v>0.27000000000000041</c:v>
                </c:pt>
                <c:pt idx="78">
                  <c:v>0.28000000000000042</c:v>
                </c:pt>
                <c:pt idx="79">
                  <c:v>0.29000000000000042</c:v>
                </c:pt>
                <c:pt idx="80">
                  <c:v>0.30000000000000043</c:v>
                </c:pt>
                <c:pt idx="81">
                  <c:v>0.31000000000000044</c:v>
                </c:pt>
                <c:pt idx="82">
                  <c:v>0.32000000000000045</c:v>
                </c:pt>
                <c:pt idx="83">
                  <c:v>0.33000000000000046</c:v>
                </c:pt>
                <c:pt idx="84">
                  <c:v>0.34000000000000047</c:v>
                </c:pt>
                <c:pt idx="85">
                  <c:v>0.35000000000000048</c:v>
                </c:pt>
                <c:pt idx="86">
                  <c:v>0.36000000000000049</c:v>
                </c:pt>
                <c:pt idx="87">
                  <c:v>0.3700000000000005</c:v>
                </c:pt>
                <c:pt idx="88">
                  <c:v>0.3800000000000005</c:v>
                </c:pt>
                <c:pt idx="89">
                  <c:v>0.39000000000000051</c:v>
                </c:pt>
                <c:pt idx="90">
                  <c:v>0.40000000000000052</c:v>
                </c:pt>
                <c:pt idx="91">
                  <c:v>0.41000000000000053</c:v>
                </c:pt>
                <c:pt idx="92">
                  <c:v>0.42000000000000054</c:v>
                </c:pt>
                <c:pt idx="93">
                  <c:v>0.43000000000000055</c:v>
                </c:pt>
                <c:pt idx="94">
                  <c:v>0.44000000000000056</c:v>
                </c:pt>
                <c:pt idx="95">
                  <c:v>0.45000000000000057</c:v>
                </c:pt>
                <c:pt idx="96">
                  <c:v>0.46000000000000058</c:v>
                </c:pt>
                <c:pt idx="97">
                  <c:v>0.47000000000000058</c:v>
                </c:pt>
                <c:pt idx="98">
                  <c:v>0.48000000000000059</c:v>
                </c:pt>
                <c:pt idx="99">
                  <c:v>0.4900000000000006</c:v>
                </c:pt>
                <c:pt idx="100">
                  <c:v>0.50000000000000056</c:v>
                </c:pt>
              </c:numCache>
            </c:numRef>
          </c:cat>
          <c:val>
            <c:numRef>
              <c:f>'Sheet1 (2)'!$R$8:$R$108</c:f>
              <c:numCache>
                <c:formatCode>General</c:formatCode>
                <c:ptCount val="101"/>
                <c:pt idx="0">
                  <c:v>0.38753066364573302</c:v>
                </c:pt>
                <c:pt idx="1">
                  <c:v>0.40095831835479895</c:v>
                </c:pt>
                <c:pt idx="2">
                  <c:v>0.41459203049026178</c:v>
                </c:pt>
                <c:pt idx="3">
                  <c:v>0.42842148011951836</c:v>
                </c:pt>
                <c:pt idx="4">
                  <c:v>0.44243562677544923</c:v>
                </c:pt>
                <c:pt idx="5">
                  <c:v>0.4566227134725549</c:v>
                </c:pt>
                <c:pt idx="6">
                  <c:v>0.47097027313031592</c:v>
                </c:pt>
                <c:pt idx="7">
                  <c:v>0.48546513745803249</c:v>
                </c:pt>
                <c:pt idx="8">
                  <c:v>0.50009344834621938</c:v>
                </c:pt>
                <c:pt idx="9">
                  <c:v>0.51484067179993709</c:v>
                </c:pt>
                <c:pt idx="10">
                  <c:v>0.52969161443924873</c:v>
                </c:pt>
                <c:pt idx="11">
                  <c:v>0.54463044258137649</c:v>
                </c:pt>
                <c:pt idx="12">
                  <c:v>0.55964070390809895</c:v>
                </c:pt>
                <c:pt idx="13">
                  <c:v>0.57470535171058279</c:v>
                </c:pt>
                <c:pt idx="14">
                  <c:v>0.58980677169218143</c:v>
                </c:pt>
                <c:pt idx="15">
                  <c:v>0.60492681129785864</c:v>
                </c:pt>
                <c:pt idx="16">
                  <c:v>0.62004681152684293</c:v>
                </c:pt>
                <c:pt idx="17">
                  <c:v>0.63514764117297273</c:v>
                </c:pt>
                <c:pt idx="18">
                  <c:v>0.65020973342498944</c:v>
                </c:pt>
                <c:pt idx="19">
                  <c:v>0.66521312474688743</c:v>
                </c:pt>
                <c:pt idx="20">
                  <c:v>0.68013749594635908</c:v>
                </c:pt>
                <c:pt idx="21">
                  <c:v>0.69496221532749158</c:v>
                </c:pt>
                <c:pt idx="22">
                  <c:v>0.70966638381221858</c:v>
                </c:pt>
                <c:pt idx="23">
                  <c:v>0.72422888190370727</c:v>
                </c:pt>
                <c:pt idx="24">
                  <c:v>0.73862841835390769</c:v>
                </c:pt>
                <c:pt idx="25">
                  <c:v>0.75284358038701138</c:v>
                </c:pt>
                <c:pt idx="26">
                  <c:v>0.76685288532060036</c:v>
                </c:pt>
                <c:pt idx="27">
                  <c:v>0.78063483341690354</c:v>
                </c:pt>
                <c:pt idx="28">
                  <c:v>0.79416796178787086</c:v>
                </c:pt>
                <c:pt idx="29">
                  <c:v>0.80743089916978616</c:v>
                </c:pt>
                <c:pt idx="30">
                  <c:v>0.820402421375938</c:v>
                </c:pt>
                <c:pt idx="31">
                  <c:v>0.83306150722949945</c:v>
                </c:pt>
                <c:pt idx="32">
                  <c:v>0.84538739477327896</c:v>
                </c:pt>
                <c:pt idx="33">
                  <c:v>0.85735963754846001</c:v>
                </c:pt>
                <c:pt idx="34">
                  <c:v>0.86895816073087062</c:v>
                </c:pt>
                <c:pt idx="35">
                  <c:v>0.88016331691074912</c:v>
                </c:pt>
                <c:pt idx="36">
                  <c:v>0.89095594130045863</c:v>
                </c:pt>
                <c:pt idx="37">
                  <c:v>0.90131740615412004</c:v>
                </c:pt>
                <c:pt idx="38">
                  <c:v>0.91122967418376655</c:v>
                </c:pt>
                <c:pt idx="39">
                  <c:v>0.92067535075830864</c:v>
                </c:pt>
                <c:pt idx="40">
                  <c:v>0.92963773467442257</c:v>
                </c:pt>
                <c:pt idx="41">
                  <c:v>0.93810086729234488</c:v>
                </c:pt>
                <c:pt idx="42">
                  <c:v>0.94604957983454885</c:v>
                </c:pt>
                <c:pt idx="43">
                  <c:v>0.95346953865131034</c:v>
                </c:pt>
                <c:pt idx="44">
                  <c:v>0.96034728826426208</c:v>
                </c:pt>
                <c:pt idx="45">
                  <c:v>0.96667029200712318</c:v>
                </c:pt>
                <c:pt idx="46">
                  <c:v>0.97242697009187373</c:v>
                </c:pt>
                <c:pt idx="47">
                  <c:v>0.97760673493863992</c:v>
                </c:pt>
                <c:pt idx="48">
                  <c:v>0.98220002361844827</c:v>
                </c:pt>
                <c:pt idx="49">
                  <c:v>0.98619832726972234</c:v>
                </c:pt>
                <c:pt idx="50">
                  <c:v>0.98959421736187381</c:v>
                </c:pt>
                <c:pt idx="51">
                  <c:v>0.99238136869252946</c:v>
                </c:pt>
                <c:pt idx="52">
                  <c:v>0.99455457901874278</c:v>
                </c:pt>
                <c:pt idx="53">
                  <c:v>0.99610978523691007</c:v>
                </c:pt>
                <c:pt idx="54">
                  <c:v>0.99704407604095446</c:v>
                </c:pt>
                <c:pt idx="55">
                  <c:v>0.99735570100358173</c:v>
                </c:pt>
                <c:pt idx="56">
                  <c:v>0.99704407604095446</c:v>
                </c:pt>
                <c:pt idx="57">
                  <c:v>0.99610978523690996</c:v>
                </c:pt>
                <c:pt idx="58">
                  <c:v>0.99455457901874278</c:v>
                </c:pt>
                <c:pt idx="59">
                  <c:v>0.99238136869252935</c:v>
                </c:pt>
                <c:pt idx="60">
                  <c:v>0.98959421736187358</c:v>
                </c:pt>
                <c:pt idx="61">
                  <c:v>0.98619832726972223</c:v>
                </c:pt>
                <c:pt idx="62">
                  <c:v>0.98220002361844816</c:v>
                </c:pt>
                <c:pt idx="63">
                  <c:v>0.97760673493863959</c:v>
                </c:pt>
                <c:pt idx="64">
                  <c:v>0.9724269700918734</c:v>
                </c:pt>
                <c:pt idx="65">
                  <c:v>0.96667029200712273</c:v>
                </c:pt>
                <c:pt idx="66">
                  <c:v>0.96034728826426174</c:v>
                </c:pt>
                <c:pt idx="67">
                  <c:v>0.95346953865131001</c:v>
                </c:pt>
                <c:pt idx="68">
                  <c:v>0.9460495798345484</c:v>
                </c:pt>
                <c:pt idx="69">
                  <c:v>0.93810086729234432</c:v>
                </c:pt>
                <c:pt idx="70">
                  <c:v>0.92963773467442201</c:v>
                </c:pt>
                <c:pt idx="71">
                  <c:v>0.92067535075830798</c:v>
                </c:pt>
                <c:pt idx="72">
                  <c:v>0.91122967418376588</c:v>
                </c:pt>
                <c:pt idx="73">
                  <c:v>0.90131740615411959</c:v>
                </c:pt>
                <c:pt idx="74">
                  <c:v>0.89095594130045774</c:v>
                </c:pt>
                <c:pt idx="75">
                  <c:v>0.88016331691074823</c:v>
                </c:pt>
                <c:pt idx="76">
                  <c:v>0.86895816073086973</c:v>
                </c:pt>
                <c:pt idx="77">
                  <c:v>0.85735963754845912</c:v>
                </c:pt>
                <c:pt idx="78">
                  <c:v>0.84538739477327807</c:v>
                </c:pt>
                <c:pt idx="79">
                  <c:v>0.83306150722949857</c:v>
                </c:pt>
                <c:pt idx="80">
                  <c:v>0.82040242137593689</c:v>
                </c:pt>
                <c:pt idx="81">
                  <c:v>0.80743089916978505</c:v>
                </c:pt>
                <c:pt idx="82">
                  <c:v>0.79416796178786986</c:v>
                </c:pt>
                <c:pt idx="83">
                  <c:v>0.78063483341690243</c:v>
                </c:pt>
                <c:pt idx="84">
                  <c:v>0.76685288532059925</c:v>
                </c:pt>
                <c:pt idx="85">
                  <c:v>0.75284358038701038</c:v>
                </c:pt>
                <c:pt idx="86">
                  <c:v>0.73862841835390658</c:v>
                </c:pt>
                <c:pt idx="87">
                  <c:v>0.72422888190370605</c:v>
                </c:pt>
                <c:pt idx="88">
                  <c:v>0.70966638381221736</c:v>
                </c:pt>
                <c:pt idx="89">
                  <c:v>0.69496221532749036</c:v>
                </c:pt>
                <c:pt idx="90">
                  <c:v>0.68013749594635797</c:v>
                </c:pt>
                <c:pt idx="91">
                  <c:v>0.66521312474688621</c:v>
                </c:pt>
                <c:pt idx="92">
                  <c:v>0.65020973342498833</c:v>
                </c:pt>
                <c:pt idx="93">
                  <c:v>0.63514764117297173</c:v>
                </c:pt>
                <c:pt idx="94">
                  <c:v>0.62004681152684193</c:v>
                </c:pt>
                <c:pt idx="95">
                  <c:v>0.60492681129785753</c:v>
                </c:pt>
                <c:pt idx="96">
                  <c:v>0.58980677169218043</c:v>
                </c:pt>
                <c:pt idx="97">
                  <c:v>0.57470535171058168</c:v>
                </c:pt>
                <c:pt idx="98">
                  <c:v>0.55964070390809784</c:v>
                </c:pt>
                <c:pt idx="99">
                  <c:v>0.5446304425813755</c:v>
                </c:pt>
                <c:pt idx="100">
                  <c:v>0.52969161443924773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B5-44CC-AEF2-C8D804FAC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700344"/>
        <c:axId val="621466912"/>
      </c:lineChart>
      <c:catAx>
        <c:axId val="61470034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1466912"/>
        <c:crosses val="autoZero"/>
        <c:auto val="1"/>
        <c:lblAlgn val="ctr"/>
        <c:lblOffset val="100"/>
        <c:noMultiLvlLbl val="0"/>
      </c:catAx>
      <c:valAx>
        <c:axId val="62146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4700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ja-JP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kumimoji="1" lang="ja-JP" altLang="ja-JP" sz="1800" b="0" i="0" u="none" strike="noStrike" baseline="0" dirty="0">
                <a:effectLst/>
              </a:rPr>
              <a:t>シミュレーションした</a:t>
            </a:r>
            <a:r>
              <a:rPr kumimoji="1" lang="ja-JP" altLang="en-US" sz="1800" b="0" i="0" u="none" strike="noStrike" baseline="0" dirty="0">
                <a:effectLst/>
              </a:rPr>
              <a:t>販売量</a:t>
            </a:r>
            <a:endParaRPr lang="en-US" altLang="ja-JP" sz="1800" dirty="0"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7428293601496578"/>
          <c:y val="2.5075225677031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9010569355499996E-2"/>
          <c:y val="0.20010209290454314"/>
          <c:w val="0.73872432299548341"/>
          <c:h val="0.61016987971789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(2)'!$W$7</c:f>
              <c:strCache>
                <c:ptCount val="1"/>
                <c:pt idx="0">
                  <c:v>11.5か月先の販売数量(仮想)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(2)'!$V$8:$V$29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…</c:v>
                </c:pt>
                <c:pt idx="21">
                  <c:v>5000</c:v>
                </c:pt>
              </c:strCache>
            </c:strRef>
          </c:cat>
          <c:val>
            <c:numRef>
              <c:f>'Sheet1 (2)'!$W$8:$W$29</c:f>
              <c:numCache>
                <c:formatCode>General</c:formatCode>
                <c:ptCount val="22"/>
                <c:pt idx="0">
                  <c:v>9.501888279529858</c:v>
                </c:pt>
                <c:pt idx="1">
                  <c:v>13.499541622290227</c:v>
                </c:pt>
                <c:pt idx="2">
                  <c:v>7.2845780823035788</c:v>
                </c:pt>
                <c:pt idx="3">
                  <c:v>14.811738769873378</c:v>
                </c:pt>
                <c:pt idx="4">
                  <c:v>10.310260442757567</c:v>
                </c:pt>
                <c:pt idx="5">
                  <c:v>15.997561753251247</c:v>
                </c:pt>
                <c:pt idx="6">
                  <c:v>7.025426900709193</c:v>
                </c:pt>
                <c:pt idx="7">
                  <c:v>11.049420247717027</c:v>
                </c:pt>
                <c:pt idx="8">
                  <c:v>9.716238132253828</c:v>
                </c:pt>
                <c:pt idx="9">
                  <c:v>16.285615098569739</c:v>
                </c:pt>
                <c:pt idx="10">
                  <c:v>0.68024122183240388</c:v>
                </c:pt>
                <c:pt idx="11">
                  <c:v>5.1757175424075701</c:v>
                </c:pt>
                <c:pt idx="12">
                  <c:v>14.917320563599024</c:v>
                </c:pt>
                <c:pt idx="13">
                  <c:v>5.8076044987648912</c:v>
                </c:pt>
                <c:pt idx="14">
                  <c:v>10.068488642491577</c:v>
                </c:pt>
                <c:pt idx="15">
                  <c:v>5.847413626072349</c:v>
                </c:pt>
                <c:pt idx="16">
                  <c:v>15.220877367592776</c:v>
                </c:pt>
                <c:pt idx="17">
                  <c:v>4.322389667333745</c:v>
                </c:pt>
                <c:pt idx="18">
                  <c:v>13.567756110824474</c:v>
                </c:pt>
                <c:pt idx="19">
                  <c:v>14.243761532476615</c:v>
                </c:pt>
                <c:pt idx="21">
                  <c:v>9.3328153317408677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D-46CB-AC97-8D26F2AE4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923544"/>
        <c:axId val="740925512"/>
      </c:barChart>
      <c:catAx>
        <c:axId val="74092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0925512"/>
        <c:crosses val="autoZero"/>
        <c:auto val="1"/>
        <c:lblAlgn val="ctr"/>
        <c:lblOffset val="100"/>
        <c:noMultiLvlLbl val="0"/>
      </c:catAx>
      <c:valAx>
        <c:axId val="74092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0923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ja-JP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285679980211142"/>
          <c:y val="0.12966962485649106"/>
          <c:w val="0.77291183305136613"/>
          <c:h val="0.65809411618823233"/>
        </c:manualLayout>
      </c:layout>
      <c:lineChart>
        <c:grouping val="standard"/>
        <c:varyColors val="0"/>
        <c:ser>
          <c:idx val="0"/>
          <c:order val="0"/>
          <c:tx>
            <c:strRef>
              <c:f>Sheet3!$I$72</c:f>
              <c:strCache>
                <c:ptCount val="1"/>
                <c:pt idx="0">
                  <c:v>確率分布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Sheet3!$H$73:$H$247</c:f>
              <c:numCache>
                <c:formatCode>0%</c:formatCode>
                <c:ptCount val="175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-0.92999999999999994</c:v>
                </c:pt>
                <c:pt idx="8">
                  <c:v>-0.91999999999999993</c:v>
                </c:pt>
                <c:pt idx="9">
                  <c:v>-0.90999999999999992</c:v>
                </c:pt>
                <c:pt idx="10">
                  <c:v>-0.89999999999999991</c:v>
                </c:pt>
                <c:pt idx="11">
                  <c:v>-0.8899999999999999</c:v>
                </c:pt>
                <c:pt idx="12">
                  <c:v>-0.87999999999999989</c:v>
                </c:pt>
                <c:pt idx="13">
                  <c:v>-0.86999999999999988</c:v>
                </c:pt>
                <c:pt idx="14">
                  <c:v>-0.85999999999999988</c:v>
                </c:pt>
                <c:pt idx="15">
                  <c:v>-0.84999999999999987</c:v>
                </c:pt>
                <c:pt idx="16">
                  <c:v>-0.83999999999999986</c:v>
                </c:pt>
                <c:pt idx="17">
                  <c:v>-0.82999999999999985</c:v>
                </c:pt>
                <c:pt idx="18">
                  <c:v>-0.81999999999999984</c:v>
                </c:pt>
                <c:pt idx="19">
                  <c:v>-0.80999999999999983</c:v>
                </c:pt>
                <c:pt idx="20">
                  <c:v>-0.79999999999999982</c:v>
                </c:pt>
                <c:pt idx="21">
                  <c:v>-0.78999999999999981</c:v>
                </c:pt>
                <c:pt idx="22">
                  <c:v>-0.7799999999999998</c:v>
                </c:pt>
                <c:pt idx="23">
                  <c:v>-0.7699999999999998</c:v>
                </c:pt>
                <c:pt idx="24">
                  <c:v>-0.75999999999999979</c:v>
                </c:pt>
                <c:pt idx="25">
                  <c:v>-0.74999999999999978</c:v>
                </c:pt>
                <c:pt idx="26">
                  <c:v>-0.73999999999999977</c:v>
                </c:pt>
                <c:pt idx="27">
                  <c:v>-0.72999999999999976</c:v>
                </c:pt>
                <c:pt idx="28">
                  <c:v>-0.71999999999999975</c:v>
                </c:pt>
                <c:pt idx="29">
                  <c:v>-0.70999999999999974</c:v>
                </c:pt>
                <c:pt idx="30">
                  <c:v>-0.69999999999999973</c:v>
                </c:pt>
                <c:pt idx="31">
                  <c:v>-0.68999999999999972</c:v>
                </c:pt>
                <c:pt idx="32">
                  <c:v>-0.67999999999999972</c:v>
                </c:pt>
                <c:pt idx="33">
                  <c:v>-0.66999999999999971</c:v>
                </c:pt>
                <c:pt idx="34">
                  <c:v>-0.6599999999999997</c:v>
                </c:pt>
                <c:pt idx="35">
                  <c:v>-0.64999999999999969</c:v>
                </c:pt>
                <c:pt idx="36">
                  <c:v>-0.63999999999999968</c:v>
                </c:pt>
                <c:pt idx="37">
                  <c:v>-0.62999999999999967</c:v>
                </c:pt>
                <c:pt idx="38">
                  <c:v>-0.61999999999999966</c:v>
                </c:pt>
                <c:pt idx="39">
                  <c:v>-0.60999999999999965</c:v>
                </c:pt>
                <c:pt idx="40">
                  <c:v>-0.59999999999999964</c:v>
                </c:pt>
                <c:pt idx="41">
                  <c:v>-0.58999999999999964</c:v>
                </c:pt>
                <c:pt idx="42">
                  <c:v>-0.57999999999999963</c:v>
                </c:pt>
                <c:pt idx="43">
                  <c:v>-0.56999999999999962</c:v>
                </c:pt>
                <c:pt idx="44">
                  <c:v>-0.55999999999999961</c:v>
                </c:pt>
                <c:pt idx="45">
                  <c:v>-0.5499999999999996</c:v>
                </c:pt>
                <c:pt idx="46">
                  <c:v>-0.53999999999999959</c:v>
                </c:pt>
                <c:pt idx="47">
                  <c:v>-0.52999999999999958</c:v>
                </c:pt>
                <c:pt idx="48">
                  <c:v>-0.51999999999999957</c:v>
                </c:pt>
                <c:pt idx="49">
                  <c:v>-0.50999999999999956</c:v>
                </c:pt>
                <c:pt idx="50">
                  <c:v>-0.49999999999999956</c:v>
                </c:pt>
                <c:pt idx="51">
                  <c:v>-0.48999999999999955</c:v>
                </c:pt>
                <c:pt idx="52">
                  <c:v>-0.47999999999999954</c:v>
                </c:pt>
                <c:pt idx="53">
                  <c:v>-0.46999999999999953</c:v>
                </c:pt>
                <c:pt idx="54">
                  <c:v>-0.45999999999999952</c:v>
                </c:pt>
                <c:pt idx="55">
                  <c:v>-0.44999999999999951</c:v>
                </c:pt>
                <c:pt idx="56">
                  <c:v>-0.4399999999999995</c:v>
                </c:pt>
                <c:pt idx="57">
                  <c:v>-0.42999999999999949</c:v>
                </c:pt>
                <c:pt idx="58">
                  <c:v>-0.41999999999999948</c:v>
                </c:pt>
                <c:pt idx="59">
                  <c:v>-0.40999999999999948</c:v>
                </c:pt>
                <c:pt idx="60">
                  <c:v>-0.39999999999999947</c:v>
                </c:pt>
                <c:pt idx="61">
                  <c:v>-0.38999999999999946</c:v>
                </c:pt>
                <c:pt idx="62">
                  <c:v>-0.37999999999999945</c:v>
                </c:pt>
                <c:pt idx="63">
                  <c:v>-0.36999999999999944</c:v>
                </c:pt>
                <c:pt idx="64">
                  <c:v>-0.35999999999999943</c:v>
                </c:pt>
                <c:pt idx="65">
                  <c:v>-0.34999999999999942</c:v>
                </c:pt>
                <c:pt idx="66">
                  <c:v>-0.33999999999999941</c:v>
                </c:pt>
                <c:pt idx="67">
                  <c:v>-0.3299999999999994</c:v>
                </c:pt>
                <c:pt idx="68">
                  <c:v>-0.3199999999999994</c:v>
                </c:pt>
                <c:pt idx="69">
                  <c:v>-0.30999999999999939</c:v>
                </c:pt>
                <c:pt idx="70">
                  <c:v>-0.29999999999999938</c:v>
                </c:pt>
                <c:pt idx="71">
                  <c:v>-0.28999999999999937</c:v>
                </c:pt>
                <c:pt idx="72">
                  <c:v>-0.27999999999999936</c:v>
                </c:pt>
                <c:pt idx="73">
                  <c:v>-0.26999999999999935</c:v>
                </c:pt>
                <c:pt idx="74">
                  <c:v>-0.25999999999999934</c:v>
                </c:pt>
                <c:pt idx="75">
                  <c:v>-0.24999999999999933</c:v>
                </c:pt>
                <c:pt idx="76">
                  <c:v>-0.23999999999999932</c:v>
                </c:pt>
                <c:pt idx="77">
                  <c:v>-0.22999999999999932</c:v>
                </c:pt>
                <c:pt idx="78">
                  <c:v>-0.21999999999999931</c:v>
                </c:pt>
                <c:pt idx="79">
                  <c:v>-0.2099999999999993</c:v>
                </c:pt>
                <c:pt idx="80">
                  <c:v>-0.19999999999999929</c:v>
                </c:pt>
                <c:pt idx="81">
                  <c:v>-0.18999999999999928</c:v>
                </c:pt>
                <c:pt idx="82">
                  <c:v>-0.17999999999999927</c:v>
                </c:pt>
                <c:pt idx="83">
                  <c:v>-0.16999999999999926</c:v>
                </c:pt>
                <c:pt idx="84">
                  <c:v>-0.15999999999999925</c:v>
                </c:pt>
                <c:pt idx="85">
                  <c:v>-0.14999999999999925</c:v>
                </c:pt>
                <c:pt idx="86">
                  <c:v>-0.13999999999999924</c:v>
                </c:pt>
                <c:pt idx="87">
                  <c:v>-0.12999999999999923</c:v>
                </c:pt>
                <c:pt idx="88">
                  <c:v>-0.11999999999999923</c:v>
                </c:pt>
                <c:pt idx="89">
                  <c:v>-0.10999999999999924</c:v>
                </c:pt>
                <c:pt idx="90">
                  <c:v>-9.9999999999999242E-2</c:v>
                </c:pt>
                <c:pt idx="91">
                  <c:v>-8.9999999999999247E-2</c:v>
                </c:pt>
                <c:pt idx="92">
                  <c:v>-7.9999999999999252E-2</c:v>
                </c:pt>
                <c:pt idx="93">
                  <c:v>-6.9999999999999257E-2</c:v>
                </c:pt>
                <c:pt idx="94">
                  <c:v>-5.9999999999999255E-2</c:v>
                </c:pt>
                <c:pt idx="95">
                  <c:v>-4.9999999999999253E-2</c:v>
                </c:pt>
                <c:pt idx="96">
                  <c:v>-3.9999999999999251E-2</c:v>
                </c:pt>
                <c:pt idx="97">
                  <c:v>-2.9999999999999249E-2</c:v>
                </c:pt>
                <c:pt idx="98">
                  <c:v>-1.9999999999999248E-2</c:v>
                </c:pt>
                <c:pt idx="99">
                  <c:v>-9.9999999999992473E-3</c:v>
                </c:pt>
                <c:pt idx="100">
                  <c:v>7.5286998857393428E-16</c:v>
                </c:pt>
                <c:pt idx="101">
                  <c:v>1.0000000000000753E-2</c:v>
                </c:pt>
                <c:pt idx="102">
                  <c:v>2.0000000000000753E-2</c:v>
                </c:pt>
                <c:pt idx="103">
                  <c:v>3.0000000000000755E-2</c:v>
                </c:pt>
                <c:pt idx="104">
                  <c:v>4.0000000000000757E-2</c:v>
                </c:pt>
                <c:pt idx="105">
                  <c:v>5.0000000000000759E-2</c:v>
                </c:pt>
                <c:pt idx="106">
                  <c:v>6.0000000000000761E-2</c:v>
                </c:pt>
                <c:pt idx="107">
                  <c:v>7.0000000000000756E-2</c:v>
                </c:pt>
                <c:pt idx="108">
                  <c:v>8.0000000000000751E-2</c:v>
                </c:pt>
                <c:pt idx="109">
                  <c:v>9.0000000000000746E-2</c:v>
                </c:pt>
                <c:pt idx="110">
                  <c:v>0.10000000000000074</c:v>
                </c:pt>
                <c:pt idx="111">
                  <c:v>0.11000000000000074</c:v>
                </c:pt>
                <c:pt idx="112">
                  <c:v>0.12000000000000073</c:v>
                </c:pt>
                <c:pt idx="113">
                  <c:v>0.13000000000000073</c:v>
                </c:pt>
                <c:pt idx="114">
                  <c:v>0.14000000000000073</c:v>
                </c:pt>
                <c:pt idx="115">
                  <c:v>0.15000000000000074</c:v>
                </c:pt>
                <c:pt idx="116">
                  <c:v>0.16000000000000075</c:v>
                </c:pt>
                <c:pt idx="117">
                  <c:v>0.17000000000000076</c:v>
                </c:pt>
                <c:pt idx="118">
                  <c:v>0.18000000000000077</c:v>
                </c:pt>
                <c:pt idx="119">
                  <c:v>0.19000000000000078</c:v>
                </c:pt>
                <c:pt idx="120">
                  <c:v>0.20000000000000079</c:v>
                </c:pt>
                <c:pt idx="121">
                  <c:v>0.2100000000000008</c:v>
                </c:pt>
                <c:pt idx="122">
                  <c:v>0.22000000000000081</c:v>
                </c:pt>
                <c:pt idx="123">
                  <c:v>0.23000000000000081</c:v>
                </c:pt>
                <c:pt idx="124">
                  <c:v>0.24000000000000082</c:v>
                </c:pt>
                <c:pt idx="125">
                  <c:v>0.25000000000000083</c:v>
                </c:pt>
                <c:pt idx="126">
                  <c:v>0.26000000000000084</c:v>
                </c:pt>
                <c:pt idx="127">
                  <c:v>0.27000000000000085</c:v>
                </c:pt>
                <c:pt idx="128">
                  <c:v>0.28000000000000086</c:v>
                </c:pt>
                <c:pt idx="129">
                  <c:v>0.29000000000000087</c:v>
                </c:pt>
                <c:pt idx="130">
                  <c:v>0.30000000000000088</c:v>
                </c:pt>
                <c:pt idx="131">
                  <c:v>0.31000000000000089</c:v>
                </c:pt>
                <c:pt idx="132">
                  <c:v>0.32000000000000089</c:v>
                </c:pt>
                <c:pt idx="133">
                  <c:v>0.3300000000000009</c:v>
                </c:pt>
                <c:pt idx="134">
                  <c:v>0.34000000000000091</c:v>
                </c:pt>
                <c:pt idx="135">
                  <c:v>0.35000000000000092</c:v>
                </c:pt>
                <c:pt idx="136">
                  <c:v>0.36000000000000093</c:v>
                </c:pt>
                <c:pt idx="137">
                  <c:v>0.37000000000000094</c:v>
                </c:pt>
                <c:pt idx="138">
                  <c:v>0.38000000000000095</c:v>
                </c:pt>
                <c:pt idx="139">
                  <c:v>0.39000000000000096</c:v>
                </c:pt>
                <c:pt idx="140">
                  <c:v>0.40000000000000097</c:v>
                </c:pt>
                <c:pt idx="141">
                  <c:v>0.41000000000000097</c:v>
                </c:pt>
                <c:pt idx="142">
                  <c:v>0.42000000000000098</c:v>
                </c:pt>
                <c:pt idx="143">
                  <c:v>0.43000000000000099</c:v>
                </c:pt>
                <c:pt idx="144">
                  <c:v>0.440000000000001</c:v>
                </c:pt>
                <c:pt idx="145">
                  <c:v>0.45000000000000101</c:v>
                </c:pt>
                <c:pt idx="146">
                  <c:v>0.46000000000000102</c:v>
                </c:pt>
                <c:pt idx="147">
                  <c:v>0.47000000000000103</c:v>
                </c:pt>
                <c:pt idx="148">
                  <c:v>0.48000000000000104</c:v>
                </c:pt>
                <c:pt idx="149">
                  <c:v>0.49000000000000105</c:v>
                </c:pt>
                <c:pt idx="150">
                  <c:v>0.500000000000001</c:v>
                </c:pt>
                <c:pt idx="151">
                  <c:v>0.51000000000000101</c:v>
                </c:pt>
                <c:pt idx="152">
                  <c:v>0.52000000000000102</c:v>
                </c:pt>
                <c:pt idx="153">
                  <c:v>0.53000000000000103</c:v>
                </c:pt>
                <c:pt idx="154">
                  <c:v>0.54000000000000103</c:v>
                </c:pt>
                <c:pt idx="155">
                  <c:v>0.55000000000000104</c:v>
                </c:pt>
                <c:pt idx="156">
                  <c:v>0.56000000000000105</c:v>
                </c:pt>
                <c:pt idx="157">
                  <c:v>0.57000000000000106</c:v>
                </c:pt>
                <c:pt idx="158">
                  <c:v>0.58000000000000107</c:v>
                </c:pt>
                <c:pt idx="159">
                  <c:v>0.59000000000000108</c:v>
                </c:pt>
                <c:pt idx="160">
                  <c:v>0.60000000000000109</c:v>
                </c:pt>
                <c:pt idx="161">
                  <c:v>0.6100000000000011</c:v>
                </c:pt>
                <c:pt idx="162">
                  <c:v>0.62000000000000111</c:v>
                </c:pt>
                <c:pt idx="163">
                  <c:v>0.63000000000000111</c:v>
                </c:pt>
                <c:pt idx="164">
                  <c:v>0.64000000000000112</c:v>
                </c:pt>
                <c:pt idx="165">
                  <c:v>0.65000000000000113</c:v>
                </c:pt>
                <c:pt idx="166">
                  <c:v>0.66000000000000114</c:v>
                </c:pt>
                <c:pt idx="167">
                  <c:v>0.67000000000000115</c:v>
                </c:pt>
                <c:pt idx="168">
                  <c:v>0.68000000000000116</c:v>
                </c:pt>
                <c:pt idx="169">
                  <c:v>0.69000000000000117</c:v>
                </c:pt>
                <c:pt idx="170">
                  <c:v>0.70000000000000118</c:v>
                </c:pt>
                <c:pt idx="171">
                  <c:v>0.71000000000000119</c:v>
                </c:pt>
                <c:pt idx="172">
                  <c:v>0.72000000000000119</c:v>
                </c:pt>
                <c:pt idx="173">
                  <c:v>0.7300000000000012</c:v>
                </c:pt>
                <c:pt idx="174">
                  <c:v>0.74000000000000121</c:v>
                </c:pt>
              </c:numCache>
            </c:numRef>
          </c:cat>
          <c:val>
            <c:numRef>
              <c:f>Sheet3!$I$73:$I$247</c:f>
              <c:numCache>
                <c:formatCode>General</c:formatCode>
                <c:ptCount val="175"/>
                <c:pt idx="0">
                  <c:v>1.1911351157453349E-4</c:v>
                </c:pt>
                <c:pt idx="1">
                  <c:v>1.4062650614853319E-4</c:v>
                </c:pt>
                <c:pt idx="2">
                  <c:v>1.6573997133029574E-4</c:v>
                </c:pt>
                <c:pt idx="3">
                  <c:v>1.9500331209965717E-4</c:v>
                </c:pt>
                <c:pt idx="4">
                  <c:v>2.2904042051180137E-4</c:v>
                </c:pt>
                <c:pt idx="5">
                  <c:v>2.6855823344512414E-4</c:v>
                </c:pt>
                <c:pt idx="6">
                  <c:v>3.1435603532886284E-4</c:v>
                </c:pt>
                <c:pt idx="7">
                  <c:v>3.6733553552901885E-4</c:v>
                </c:pt>
                <c:pt idx="8">
                  <c:v>4.285117457624362E-4</c:v>
                </c:pt>
                <c:pt idx="9">
                  <c:v>4.9902467756496359E-4</c:v>
                </c:pt>
                <c:pt idx="10">
                  <c:v>5.8015187337959997E-4</c:v>
                </c:pt>
                <c:pt idx="11">
                  <c:v>6.7332177718031506E-4</c:v>
                </c:pt>
                <c:pt idx="12">
                  <c:v>7.8012794164214699E-4</c:v>
                </c:pt>
                <c:pt idx="13">
                  <c:v>9.0234405865551514E-4</c:v>
                </c:pt>
                <c:pt idx="14">
                  <c:v>1.0419397884247779E-3</c:v>
                </c:pt>
                <c:pt idx="15">
                  <c:v>1.2010973494679953E-3</c:v>
                </c:pt>
                <c:pt idx="16">
                  <c:v>1.3822288175475777E-3</c:v>
                </c:pt>
                <c:pt idx="17">
                  <c:v>1.5879940659353543E-3</c:v>
                </c:pt>
                <c:pt idx="18">
                  <c:v>1.8213192625019851E-3</c:v>
                </c:pt>
                <c:pt idx="19">
                  <c:v>2.0854158210016653E-3</c:v>
                </c:pt>
                <c:pt idx="20">
                  <c:v>2.3837996847128856E-3</c:v>
                </c:pt>
                <c:pt idx="21">
                  <c:v>2.7203108004419893E-3</c:v>
                </c:pt>
                <c:pt idx="22">
                  <c:v>3.0991326199855344E-3</c:v>
                </c:pt>
                <c:pt idx="23">
                  <c:v>3.5248114447000282E-3</c:v>
                </c:pt>
                <c:pt idx="24">
                  <c:v>4.0022754071070343E-3</c:v>
                </c:pt>
                <c:pt idx="25">
                  <c:v>4.5368528617652617E-3</c:v>
                </c:pt>
                <c:pt idx="26">
                  <c:v>5.1342899363073903E-3</c:v>
                </c:pt>
                <c:pt idx="27">
                  <c:v>5.8007669729392185E-3</c:v>
                </c:pt>
                <c:pt idx="28">
                  <c:v>6.5429135712393813E-3</c:v>
                </c:pt>
                <c:pt idx="29">
                  <c:v>7.3678219252114032E-3</c:v>
                </c:pt>
                <c:pt idx="30">
                  <c:v>8.2830581316890289E-3</c:v>
                </c:pt>
                <c:pt idx="31">
                  <c:v>9.2966711338530635E-3</c:v>
                </c:pt>
                <c:pt idx="32">
                  <c:v>1.0417198953277026E-2</c:v>
                </c:pt>
                <c:pt idx="33">
                  <c:v>1.1653671857068448E-2</c:v>
                </c:pt>
                <c:pt idx="34">
                  <c:v>1.3015612103799824E-2</c:v>
                </c:pt>
                <c:pt idx="35">
                  <c:v>1.4513029913500487E-2</c:v>
                </c:pt>
                <c:pt idx="36">
                  <c:v>1.6156415313450748E-2</c:v>
                </c:pt>
                <c:pt idx="37">
                  <c:v>1.7956725523289155E-2</c:v>
                </c:pt>
                <c:pt idx="38">
                  <c:v>1.9925367560375693E-2</c:v>
                </c:pt>
                <c:pt idx="39">
                  <c:v>2.2074175769737366E-2</c:v>
                </c:pt>
                <c:pt idx="40">
                  <c:v>2.4415384012490084E-2</c:v>
                </c:pt>
                <c:pt idx="41">
                  <c:v>2.6961592282521121E-2</c:v>
                </c:pt>
                <c:pt idx="42">
                  <c:v>2.9725727563471228E-2</c:v>
                </c:pt>
                <c:pt idx="43">
                  <c:v>3.2720998786626418E-2</c:v>
                </c:pt>
                <c:pt idx="44">
                  <c:v>3.5960845805035745E-2</c:v>
                </c:pt>
                <c:pt idx="45">
                  <c:v>3.9458882359734479E-2</c:v>
                </c:pt>
                <c:pt idx="46">
                  <c:v>4.3228833079943386E-2</c:v>
                </c:pt>
                <c:pt idx="47">
                  <c:v>4.7284464630011062E-2</c:v>
                </c:pt>
                <c:pt idx="48">
                  <c:v>5.1639511190981362E-2</c:v>
                </c:pt>
                <c:pt idx="49">
                  <c:v>5.6307594543214032E-2</c:v>
                </c:pt>
                <c:pt idx="50">
                  <c:v>6.1302139097556552E-2</c:v>
                </c:pt>
                <c:pt idx="51">
                  <c:v>6.6636282305111899E-2</c:v>
                </c:pt>
                <c:pt idx="52">
                  <c:v>7.2322780958562066E-2</c:v>
                </c:pt>
                <c:pt idx="53">
                  <c:v>7.8373913980055637E-2</c:v>
                </c:pt>
                <c:pt idx="54">
                  <c:v>8.4801382370569764E-2</c:v>
                </c:pt>
                <c:pt idx="55">
                  <c:v>9.1616207072067496E-2</c:v>
                </c:pt>
                <c:pt idx="56">
                  <c:v>9.8828625565312175E-2</c:v>
                </c:pt>
                <c:pt idx="57">
                  <c:v>0.10644798809149954</c:v>
                </c:pt>
                <c:pt idx="58">
                  <c:v>0.11448265444355928</c:v>
                </c:pt>
                <c:pt idx="59">
                  <c:v>0.12293989232172584</c:v>
                </c:pt>
                <c:pt idx="60">
                  <c:v>0.13182577828657835</c:v>
                </c:pt>
                <c:pt idx="61">
                  <c:v>0.14114510236999564</c:v>
                </c:pt>
                <c:pt idx="62">
                  <c:v>0.15090127741939593</c:v>
                </c:pt>
                <c:pt idx="63">
                  <c:v>0.16109625425232449</c:v>
                </c:pt>
                <c:pt idx="64">
                  <c:v>0.17173044368625323</c:v>
                </c:pt>
                <c:pt idx="65">
                  <c:v>0.18280264648182248</c:v>
                </c:pt>
                <c:pt idx="66">
                  <c:v>0.19430999219647083</c:v>
                </c:pt>
                <c:pt idx="67">
                  <c:v>0.2062478878893455</c:v>
                </c:pt>
                <c:pt idx="68">
                  <c:v>0.21860997754782863</c:v>
                </c:pt>
                <c:pt idx="69">
                  <c:v>0.23138811302132251</c:v>
                </c:pt>
                <c:pt idx="70">
                  <c:v>0.24457233714989346</c:v>
                </c:pt>
                <c:pt idx="71">
                  <c:v>0.2581508796648429</c:v>
                </c:pt>
                <c:pt idx="72">
                  <c:v>0.27211016631649987</c:v>
                </c:pt>
                <c:pt idx="73">
                  <c:v>0.28643484155291199</c:v>
                </c:pt>
                <c:pt idx="74">
                  <c:v>0.30110780493324918</c:v>
                </c:pt>
                <c:pt idx="75">
                  <c:v>0.31611026131348802</c:v>
                </c:pt>
                <c:pt idx="76">
                  <c:v>0.3314217846912374</c:v>
                </c:pt>
                <c:pt idx="77">
                  <c:v>0.34702039544350716</c:v>
                </c:pt>
                <c:pt idx="78">
                  <c:v>0.36288265053802604</c:v>
                </c:pt>
                <c:pt idx="79">
                  <c:v>0.37898374614756825</c:v>
                </c:pt>
                <c:pt idx="80">
                  <c:v>0.39529763194996542</c:v>
                </c:pt>
                <c:pt idx="81">
                  <c:v>0.41179713625623704</c:v>
                </c:pt>
                <c:pt idx="82">
                  <c:v>0.4284541009777732</c:v>
                </c:pt>
                <c:pt idx="83">
                  <c:v>0.44523952532275501</c:v>
                </c:pt>
                <c:pt idx="84">
                  <c:v>0.46212371700394733</c:v>
                </c:pt>
                <c:pt idx="85">
                  <c:v>0.47907644964632556</c:v>
                </c:pt>
                <c:pt idx="86">
                  <c:v>0.49606712500522993</c:v>
                </c:pt>
                <c:pt idx="87">
                  <c:v>0.51306493854511648</c:v>
                </c:pt>
                <c:pt idx="88">
                  <c:v>0.53003904688648529</c:v>
                </c:pt>
                <c:pt idx="89">
                  <c:v>0.54695873560489194</c:v>
                </c:pt>
                <c:pt idx="90">
                  <c:v>0.56379358586148343</c:v>
                </c:pt>
                <c:pt idx="91">
                  <c:v>0.58051363835931613</c:v>
                </c:pt>
                <c:pt idx="92">
                  <c:v>0.5970895531535616</c:v>
                </c:pt>
                <c:pt idx="93">
                  <c:v>0.61349276389604734</c:v>
                </c:pt>
                <c:pt idx="94">
                  <c:v>0.6296956251645518</c:v>
                </c:pt>
                <c:pt idx="95">
                  <c:v>0.64567155161376211</c:v>
                </c:pt>
                <c:pt idx="96">
                  <c:v>0.66139514778640063</c:v>
                </c:pt>
                <c:pt idx="97">
                  <c:v>0.67684232753812545</c:v>
                </c:pt>
                <c:pt idx="98">
                  <c:v>0.69199042215658491</c:v>
                </c:pt>
                <c:pt idx="99">
                  <c:v>0.70681827639146189</c:v>
                </c:pt>
                <c:pt idx="100">
                  <c:v>0.72130633175637793</c:v>
                </c:pt>
                <c:pt idx="101">
                  <c:v>0.73543669661293554</c:v>
                </c:pt>
                <c:pt idx="102">
                  <c:v>0.74919320269969658</c:v>
                </c:pt>
                <c:pt idx="103">
                  <c:v>0.76256144792230929</c:v>
                </c:pt>
                <c:pt idx="104">
                  <c:v>0.77552882537303836</c:v>
                </c:pt>
                <c:pt idx="105">
                  <c:v>0.78808453869653139</c:v>
                </c:pt>
                <c:pt idx="106">
                  <c:v>0.80021960406170223</c:v>
                </c:pt>
                <c:pt idx="107">
                  <c:v>0.81192683913525443</c:v>
                </c:pt>
                <c:pt idx="108">
                  <c:v>0.82320083957889278</c:v>
                </c:pt>
                <c:pt idx="109">
                  <c:v>0.83403794370815376</c:v>
                </c:pt>
                <c:pt idx="110">
                  <c:v>0.84443618605475856</c:v>
                </c:pt>
                <c:pt idx="111">
                  <c:v>0.85439524066534367</c:v>
                </c:pt>
                <c:pt idx="112">
                  <c:v>0.86391635504660702</c:v>
                </c:pt>
                <c:pt idx="113">
                  <c:v>0.87300227572970279</c:v>
                </c:pt>
                <c:pt idx="114">
                  <c:v>0.88165716647484615</c:v>
                </c:pt>
                <c:pt idx="115">
                  <c:v>0.88988652017048731</c:v>
                </c:pt>
                <c:pt idx="116">
                  <c:v>0.8976970655002301</c:v>
                </c:pt>
                <c:pt idx="117">
                  <c:v>0.90509666945534173</c:v>
                </c:pt>
                <c:pt idx="118">
                  <c:v>0.91209423676179724</c:v>
                </c:pt>
                <c:pt idx="119">
                  <c:v>0.91869960726913369</c:v>
                </c:pt>
                <c:pt idx="120">
                  <c:v>0.92492345231491246</c:v>
                </c:pt>
                <c:pt idx="121">
                  <c:v>0.93077717103438884</c:v>
                </c:pt>
                <c:pt idx="122">
                  <c:v>0.93627278753126009</c:v>
                </c:pt>
                <c:pt idx="123">
                  <c:v>0.9414228497634366</c:v>
                </c:pt>
                <c:pt idx="124">
                  <c:v>0.94624033092894189</c:v>
                </c:pt>
                <c:pt idx="125">
                  <c:v>0.95073853406272468</c:v>
                </c:pt>
                <c:pt idx="126">
                  <c:v>0.9549310004767082</c:v>
                </c:pt>
                <c:pt idx="127">
                  <c:v>0.95883142259418519</c:v>
                </c:pt>
                <c:pt idx="128">
                  <c:v>0.96245356164699258</c:v>
                </c:pt>
                <c:pt idx="129">
                  <c:v>0.96581117062104138</c:v>
                </c:pt>
                <c:pt idx="130">
                  <c:v>0.96891792275388466</c:v>
                </c:pt>
                <c:pt idx="131">
                  <c:v>0.97178734580817772</c:v>
                </c:pt>
                <c:pt idx="132">
                  <c:v>0.9744327622680693</c:v>
                </c:pt>
                <c:pt idx="133">
                  <c:v>0.97686723553262977</c:v>
                </c:pt>
                <c:pt idx="134">
                  <c:v>0.97910352211208118</c:v>
                </c:pt>
                <c:pt idx="135">
                  <c:v>0.98115402976946431</c:v>
                </c:pt>
                <c:pt idx="136">
                  <c:v>0.98303078149291467</c:v>
                </c:pt>
                <c:pt idx="137">
                  <c:v>0.98474538513228493</c:v>
                </c:pt>
                <c:pt idx="138">
                  <c:v>0.98630900848865621</c:v>
                </c:pt>
                <c:pt idx="139">
                  <c:v>0.98773235960644956</c:v>
                </c:pt>
                <c:pt idx="140">
                  <c:v>0.98902567198536462</c:v>
                </c:pt>
                <c:pt idx="141">
                  <c:v>0.99019869440315111</c:v>
                </c:pt>
                <c:pt idx="142">
                  <c:v>0.99126068502006925</c:v>
                </c:pt>
                <c:pt idx="143">
                  <c:v>0.99222040942154088</c:v>
                </c:pt>
                <c:pt idx="144">
                  <c:v>0.99308614224662528</c:v>
                </c:pt>
                <c:pt idx="145">
                  <c:v>0.9938656720461605</c:v>
                </c:pt>
                <c:pt idx="146">
                  <c:v>0.99456630901528598</c:v>
                </c:pt>
                <c:pt idx="147">
                  <c:v>0.99519489525012905</c:v>
                </c:pt>
                <c:pt idx="148">
                  <c:v>0.99575781718722711</c:v>
                </c:pt>
                <c:pt idx="149">
                  <c:v>0.99626101989627103</c:v>
                </c:pt>
                <c:pt idx="150">
                  <c:v>0.99671002291150534</c:v>
                </c:pt>
                <c:pt idx="151">
                  <c:v>0.99710993730412667</c:v>
                </c:pt>
                <c:pt idx="152">
                  <c:v>0.99746548371680377</c:v>
                </c:pt>
                <c:pt idx="153">
                  <c:v>0.99778101110157313</c:v>
                </c:pt>
                <c:pt idx="154">
                  <c:v>0.99806051592340239</c:v>
                </c:pt>
                <c:pt idx="155">
                  <c:v>0.99830766161328799</c:v>
                </c:pt>
                <c:pt idx="156">
                  <c:v>0.99852579807650443</c:v>
                </c:pt>
                <c:pt idx="157">
                  <c:v>0.99871798108322607</c:v>
                </c:pt>
                <c:pt idx="158">
                  <c:v>0.99888699138993775</c:v>
                </c:pt>
                <c:pt idx="159">
                  <c:v>0.99903535346057415</c:v>
                </c:pt>
                <c:pt idx="160">
                  <c:v>0.99916535367600023</c:v>
                </c:pt>
                <c:pt idx="161">
                  <c:v>0.99927905793908078</c:v>
                </c:pt>
                <c:pt idx="162">
                  <c:v>0.99937832860007381</c:v>
                </c:pt>
                <c:pt idx="163">
                  <c:v>0.99946484064331131</c:v>
                </c:pt>
                <c:pt idx="164">
                  <c:v>0.99954009709104186</c:v>
                </c:pt>
                <c:pt idx="165">
                  <c:v>0.99960544359386616</c:v>
                </c:pt>
                <c:pt idx="166">
                  <c:v>0.99966208218938402</c:v>
                </c:pt>
                <c:pt idx="167">
                  <c:v>0.99971108422150456</c:v>
                </c:pt>
                <c:pt idx="168">
                  <c:v>0.99975340242237332</c:v>
                </c:pt>
                <c:pt idx="169">
                  <c:v>0.99978988216709419</c:v>
                </c:pt>
                <c:pt idx="170">
                  <c:v>0.99982127191842862</c:v>
                </c:pt>
                <c:pt idx="171">
                  <c:v>0.99984823288450042</c:v>
                </c:pt>
                <c:pt idx="172">
                  <c:v>0.9998713479173168</c:v>
                </c:pt>
                <c:pt idx="173">
                  <c:v>0.99989112968369886</c:v>
                </c:pt>
                <c:pt idx="174">
                  <c:v>0.99990802814310542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2D-42F3-9A53-DF8C956E1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4288560"/>
        <c:axId val="784289216"/>
      </c:lineChart>
      <c:catAx>
        <c:axId val="78428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4289216"/>
        <c:crosses val="autoZero"/>
        <c:auto val="1"/>
        <c:lblAlgn val="ctr"/>
        <c:lblOffset val="100"/>
        <c:tickMarkSkip val="10"/>
        <c:noMultiLvlLbl val="0"/>
      </c:catAx>
      <c:valAx>
        <c:axId val="784289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428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dirty="0"/>
              <a:t>LG</a:t>
            </a:r>
            <a:r>
              <a:rPr lang="ja-JP" altLang="en-US" sz="1800" dirty="0"/>
              <a:t>の将来の販売量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Sheet5!$B$5</c:f>
              <c:strCache>
                <c:ptCount val="1"/>
                <c:pt idx="0">
                  <c:v>将来の購入数量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Sheet5!$C$3:$N$3</c:f>
              <c:strCache>
                <c:ptCount val="12"/>
                <c:pt idx="0">
                  <c:v>0.5カ月先</c:v>
                </c:pt>
                <c:pt idx="1">
                  <c:v>1.5カ月先</c:v>
                </c:pt>
                <c:pt idx="2">
                  <c:v>2.5カ月先</c:v>
                </c:pt>
                <c:pt idx="3">
                  <c:v>3.5カ月先</c:v>
                </c:pt>
                <c:pt idx="4">
                  <c:v>4.5カ月先</c:v>
                </c:pt>
                <c:pt idx="5">
                  <c:v>5.5カ月先</c:v>
                </c:pt>
                <c:pt idx="6">
                  <c:v>6.5カ月先</c:v>
                </c:pt>
                <c:pt idx="7">
                  <c:v>7.5カ月先</c:v>
                </c:pt>
                <c:pt idx="8">
                  <c:v>8.5カ月先</c:v>
                </c:pt>
                <c:pt idx="9">
                  <c:v>9.5カ月先</c:v>
                </c:pt>
                <c:pt idx="10">
                  <c:v>10.5カ月先</c:v>
                </c:pt>
                <c:pt idx="11">
                  <c:v>11.5カ月先</c:v>
                </c:pt>
              </c:strCache>
            </c:strRef>
          </c:cat>
          <c:val>
            <c:numRef>
              <c:f>Sheet5!$C$5:$N$5</c:f>
              <c:numCache>
                <c:formatCode>#,##0.0</c:formatCode>
                <c:ptCount val="12"/>
                <c:pt idx="0">
                  <c:v>1.7884917644097074</c:v>
                </c:pt>
                <c:pt idx="1">
                  <c:v>1.9773707219591619</c:v>
                </c:pt>
                <c:pt idx="2">
                  <c:v>2.0664065967961749</c:v>
                </c:pt>
                <c:pt idx="3">
                  <c:v>2.1222036471471228</c:v>
                </c:pt>
                <c:pt idx="4">
                  <c:v>2.0035836010103591</c:v>
                </c:pt>
                <c:pt idx="5">
                  <c:v>2.0759935158956191</c:v>
                </c:pt>
                <c:pt idx="6">
                  <c:v>2.3816757257193171</c:v>
                </c:pt>
                <c:pt idx="7">
                  <c:v>2.3247600460123214</c:v>
                </c:pt>
                <c:pt idx="8">
                  <c:v>2.3880554589052272</c:v>
                </c:pt>
                <c:pt idx="9">
                  <c:v>2.2562498632564179</c:v>
                </c:pt>
                <c:pt idx="10">
                  <c:v>2.4198412649116836</c:v>
                </c:pt>
                <c:pt idx="11">
                  <c:v>2.1429400881355258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4-4FE2-A379-9155C1B85793}"/>
            </c:ext>
          </c:extLst>
        </c:ser>
        <c:ser>
          <c:idx val="5"/>
          <c:order val="1"/>
          <c:tx>
            <c:strRef>
              <c:f>Sheet5!$B$9</c:f>
              <c:strCache>
                <c:ptCount val="1"/>
                <c:pt idx="0">
                  <c:v>下位1000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cat>
            <c:strRef>
              <c:f>Sheet5!$C$3:$N$3</c:f>
              <c:strCache>
                <c:ptCount val="12"/>
                <c:pt idx="0">
                  <c:v>0.5カ月先</c:v>
                </c:pt>
                <c:pt idx="1">
                  <c:v>1.5カ月先</c:v>
                </c:pt>
                <c:pt idx="2">
                  <c:v>2.5カ月先</c:v>
                </c:pt>
                <c:pt idx="3">
                  <c:v>3.5カ月先</c:v>
                </c:pt>
                <c:pt idx="4">
                  <c:v>4.5カ月先</c:v>
                </c:pt>
                <c:pt idx="5">
                  <c:v>5.5カ月先</c:v>
                </c:pt>
                <c:pt idx="6">
                  <c:v>6.5カ月先</c:v>
                </c:pt>
                <c:pt idx="7">
                  <c:v>7.5カ月先</c:v>
                </c:pt>
                <c:pt idx="8">
                  <c:v>8.5カ月先</c:v>
                </c:pt>
                <c:pt idx="9">
                  <c:v>9.5カ月先</c:v>
                </c:pt>
                <c:pt idx="10">
                  <c:v>10.5カ月先</c:v>
                </c:pt>
                <c:pt idx="11">
                  <c:v>11.5カ月先</c:v>
                </c:pt>
              </c:strCache>
            </c:strRef>
          </c:cat>
          <c:val>
            <c:numRef>
              <c:f>Sheet5!$C$9:$N$9</c:f>
              <c:numCache>
                <c:formatCode>#,##0.0</c:formatCode>
                <c:ptCount val="12"/>
                <c:pt idx="0">
                  <c:v>1.19</c:v>
                </c:pt>
                <c:pt idx="1">
                  <c:v>1.17</c:v>
                </c:pt>
                <c:pt idx="2">
                  <c:v>1.19</c:v>
                </c:pt>
                <c:pt idx="3">
                  <c:v>1.22</c:v>
                </c:pt>
                <c:pt idx="4">
                  <c:v>1.21</c:v>
                </c:pt>
                <c:pt idx="5">
                  <c:v>1.21</c:v>
                </c:pt>
                <c:pt idx="6">
                  <c:v>1.2799999999999998</c:v>
                </c:pt>
                <c:pt idx="7">
                  <c:v>1.28</c:v>
                </c:pt>
                <c:pt idx="8">
                  <c:v>1.35</c:v>
                </c:pt>
                <c:pt idx="9">
                  <c:v>1.33</c:v>
                </c:pt>
                <c:pt idx="10">
                  <c:v>1.3199999999999998</c:v>
                </c:pt>
                <c:pt idx="1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A4-4FE2-A379-9155C1B85793}"/>
            </c:ext>
          </c:extLst>
        </c:ser>
        <c:ser>
          <c:idx val="4"/>
          <c:order val="2"/>
          <c:tx>
            <c:strRef>
              <c:f>Sheet5!$B$8</c:f>
              <c:strCache>
                <c:ptCount val="1"/>
                <c:pt idx="0">
                  <c:v>上位1000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0000"/>
              </a:solidFill>
            </a:ln>
            <a:effectLst/>
          </c:spPr>
          <c:cat>
            <c:strRef>
              <c:f>Sheet5!$C$3:$N$3</c:f>
              <c:strCache>
                <c:ptCount val="12"/>
                <c:pt idx="0">
                  <c:v>0.5カ月先</c:v>
                </c:pt>
                <c:pt idx="1">
                  <c:v>1.5カ月先</c:v>
                </c:pt>
                <c:pt idx="2">
                  <c:v>2.5カ月先</c:v>
                </c:pt>
                <c:pt idx="3">
                  <c:v>3.5カ月先</c:v>
                </c:pt>
                <c:pt idx="4">
                  <c:v>4.5カ月先</c:v>
                </c:pt>
                <c:pt idx="5">
                  <c:v>5.5カ月先</c:v>
                </c:pt>
                <c:pt idx="6">
                  <c:v>6.5カ月先</c:v>
                </c:pt>
                <c:pt idx="7">
                  <c:v>7.5カ月先</c:v>
                </c:pt>
                <c:pt idx="8">
                  <c:v>8.5カ月先</c:v>
                </c:pt>
                <c:pt idx="9">
                  <c:v>9.5カ月先</c:v>
                </c:pt>
                <c:pt idx="10">
                  <c:v>10.5カ月先</c:v>
                </c:pt>
                <c:pt idx="11">
                  <c:v>11.5カ月先</c:v>
                </c:pt>
              </c:strCache>
            </c:strRef>
          </c:cat>
          <c:val>
            <c:numRef>
              <c:f>Sheet5!$C$8:$N$8</c:f>
              <c:numCache>
                <c:formatCode>#,##0.0</c:formatCode>
                <c:ptCount val="12"/>
                <c:pt idx="0">
                  <c:v>0.75</c:v>
                </c:pt>
                <c:pt idx="1">
                  <c:v>0.63</c:v>
                </c:pt>
                <c:pt idx="2">
                  <c:v>0.6100000000000001</c:v>
                </c:pt>
                <c:pt idx="3">
                  <c:v>0.58000000000000007</c:v>
                </c:pt>
                <c:pt idx="4">
                  <c:v>0.55000000000000004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0.61999999999999988</c:v>
                </c:pt>
                <c:pt idx="8">
                  <c:v>0.59</c:v>
                </c:pt>
                <c:pt idx="9">
                  <c:v>0.59</c:v>
                </c:pt>
                <c:pt idx="10">
                  <c:v>0.6</c:v>
                </c:pt>
                <c:pt idx="11">
                  <c:v>0.6399999999999999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A4-4FE2-A379-9155C1B85793}"/>
            </c:ext>
          </c:extLst>
        </c:ser>
        <c:ser>
          <c:idx val="2"/>
          <c:order val="3"/>
          <c:tx>
            <c:strRef>
              <c:f>Sheet5!$B$6</c:f>
              <c:strCache>
                <c:ptCount val="1"/>
                <c:pt idx="0">
                  <c:v>土台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  <a:effectLst/>
          </c:spPr>
          <c:cat>
            <c:strRef>
              <c:f>Sheet5!$C$3:$N$3</c:f>
              <c:strCache>
                <c:ptCount val="12"/>
                <c:pt idx="0">
                  <c:v>0.5カ月先</c:v>
                </c:pt>
                <c:pt idx="1">
                  <c:v>1.5カ月先</c:v>
                </c:pt>
                <c:pt idx="2">
                  <c:v>2.5カ月先</c:v>
                </c:pt>
                <c:pt idx="3">
                  <c:v>3.5カ月先</c:v>
                </c:pt>
                <c:pt idx="4">
                  <c:v>4.5カ月先</c:v>
                </c:pt>
                <c:pt idx="5">
                  <c:v>5.5カ月先</c:v>
                </c:pt>
                <c:pt idx="6">
                  <c:v>6.5カ月先</c:v>
                </c:pt>
                <c:pt idx="7">
                  <c:v>7.5カ月先</c:v>
                </c:pt>
                <c:pt idx="8">
                  <c:v>8.5カ月先</c:v>
                </c:pt>
                <c:pt idx="9">
                  <c:v>9.5カ月先</c:v>
                </c:pt>
                <c:pt idx="10">
                  <c:v>10.5カ月先</c:v>
                </c:pt>
                <c:pt idx="11">
                  <c:v>11.5カ月先</c:v>
                </c:pt>
              </c:strCache>
            </c:strRef>
          </c:cat>
          <c:val>
            <c:numRef>
              <c:f>Sheet5!$C$6:$N$6</c:f>
              <c:numCache>
                <c:formatCode>#,##0</c:formatCode>
                <c:ptCount val="12"/>
                <c:pt idx="0">
                  <c:v>0.20625240962088642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A4-4FE2-A379-9155C1B85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387568"/>
        <c:axId val="879383960"/>
      </c:areaChart>
      <c:catAx>
        <c:axId val="87938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9383960"/>
        <c:crosses val="autoZero"/>
        <c:auto val="1"/>
        <c:lblAlgn val="ctr"/>
        <c:lblOffset val="100"/>
        <c:noMultiLvlLbl val="0"/>
      </c:catAx>
      <c:valAx>
        <c:axId val="879383960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938756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0.8479</cdr:x>
      <cdr:y>0.86476</cdr:y>
    </cdr:from>
    <cdr:to>
      <cdr:x>0.97306</cdr:x>
      <cdr:y>0.94985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4584625" y="2372204"/>
          <a:ext cx="676743" cy="23343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8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rPr>
            <a:t>乖離率</a:t>
          </a:r>
          <a:r>
            <a:rPr lang="en-US" altLang="ja-JP" sz="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rPr>
            <a:t>(</a:t>
          </a:r>
          <a:r>
            <a:rPr lang="ja-JP" altLang="en-US" sz="8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rPr>
            <a:t>％</a:t>
          </a:r>
          <a:r>
            <a:rPr lang="en-US" altLang="ja-JP" sz="8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rPr>
            <a:t>)</a:t>
          </a:r>
        </a:p>
        <a:p xmlns:a="http://schemas.openxmlformats.org/drawingml/2006/main">
          <a:endParaRPr lang="ja-JP" sz="800">
            <a:solidFill>
              <a:schemeClr val="tx1"/>
            </a:solidFill>
            <a:latin typeface="ＭＳ 明朝" panose="02020609040205080304" pitchFamily="17" charset="-128"/>
            <a:ea typeface="ＭＳ 明朝" panose="02020609040205080304" pitchFamily="17" charset="-128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0.86325</cdr:x>
      <cdr:y>0.83583</cdr:y>
    </cdr:from>
    <cdr:to>
      <cdr:x>0.97016</cdr:x>
      <cdr:y>0.93338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4629791" y="2108678"/>
          <a:ext cx="573387" cy="24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ja-JP" altLang="en-US" sz="8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乖離率</a:t>
          </a:r>
          <a:br>
            <a:rPr lang="en-US" altLang="ja-JP" sz="8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</a:br>
          <a:r>
            <a:rPr lang="en-US" altLang="ja-JP" sz="8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(</a:t>
          </a:r>
          <a:r>
            <a:rPr lang="ja-JP" altLang="en-US" sz="8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％</a:t>
          </a:r>
          <a:r>
            <a:rPr lang="en-US" altLang="ja-JP" sz="8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)</a:t>
          </a:r>
        </a:p>
        <a:p xmlns:a="http://schemas.openxmlformats.org/drawingml/2006/main">
          <a:endParaRPr lang="ja-JP" sz="800" dirty="0">
            <a:solidFill>
              <a:schemeClr val="tx1"/>
            </a:solidFill>
            <a:latin typeface="+mn-ea"/>
            <a:ea typeface="+mn-ea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0.86325</cdr:x>
      <cdr:y>0.80214</cdr:y>
    </cdr:from>
    <cdr:to>
      <cdr:x>1</cdr:x>
      <cdr:y>0.96203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5948798" y="2023693"/>
          <a:ext cx="942367" cy="4033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ja-JP" altLang="en-US" sz="1200" dirty="0">
              <a:solidFill>
                <a:schemeClr val="tx1"/>
              </a:solidFill>
              <a:latin typeface="ＭＳ 明朝" panose="02020609040205080304" pitchFamily="17" charset="-128"/>
            </a:rPr>
            <a:t>ずれ</a:t>
          </a:r>
          <a:r>
            <a:rPr lang="ja-JP" altLang="en-US" sz="12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率</a:t>
          </a:r>
          <a:br>
            <a:rPr lang="en-US" altLang="ja-JP" sz="12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</a:br>
          <a:r>
            <a:rPr lang="en-US" altLang="ja-JP" sz="12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(</a:t>
          </a:r>
          <a:r>
            <a:rPr lang="ja-JP" altLang="en-US" sz="12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％</a:t>
          </a:r>
          <a:r>
            <a:rPr lang="en-US" altLang="ja-JP" sz="1200" dirty="0">
              <a:solidFill>
                <a:schemeClr val="tx1"/>
              </a:solidFill>
              <a:latin typeface="ＭＳ 明朝" panose="02020609040205080304" pitchFamily="17" charset="-128"/>
              <a:ea typeface="+mn-ea"/>
            </a:rPr>
            <a:t>)</a:t>
          </a:r>
        </a:p>
        <a:p xmlns:a="http://schemas.openxmlformats.org/drawingml/2006/main">
          <a:endParaRPr lang="ja-JP" sz="1200" dirty="0">
            <a:solidFill>
              <a:schemeClr val="tx1"/>
            </a:solidFill>
            <a:latin typeface="+mn-ea"/>
            <a:ea typeface="+mn-ea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0.12618</cdr:x>
      <cdr:y>0.09253</cdr:y>
    </cdr:to>
    <cdr:sp macro="" textlink="">
      <cdr:nvSpPr>
        <cdr:cNvPr id="3" name="正方形/長方形 2"/>
        <cdr:cNvSpPr/>
      </cdr:nvSpPr>
      <cdr:spPr>
        <a:xfrm xmlns:a="http://schemas.openxmlformats.org/drawingml/2006/main">
          <a:off x="0" y="0"/>
          <a:ext cx="869527" cy="233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12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rPr>
            <a:t>分布数</a:t>
          </a:r>
          <a:endParaRPr lang="ja-JP" sz="1200" dirty="0">
            <a:solidFill>
              <a:schemeClr val="tx1"/>
            </a:solidFill>
            <a:latin typeface="ＭＳ 明朝" panose="02020609040205080304" pitchFamily="17" charset="-128"/>
            <a:ea typeface="ＭＳ 明朝" panose="02020609040205080304" pitchFamily="17" charset="-128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0.7959</cdr:x>
      <cdr:y>0.74409</cdr:y>
    </cdr:from>
    <cdr:to>
      <cdr:x>1</cdr:x>
      <cdr:y>0.92754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5387276" y="1884309"/>
          <a:ext cx="1381475" cy="464572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algn="ctr">
            <a:spcAft>
              <a:spcPts val="0"/>
            </a:spcAft>
          </a:pPr>
          <a:r>
            <a:rPr lang="ja-JP" altLang="en-US" sz="1200" kern="100" dirty="0">
              <a:ea typeface="ＭＳ 明朝" panose="02020609040205080304" pitchFamily="17" charset="-128"/>
              <a:cs typeface="Times New Roman" panose="02020603050405020304" pitchFamily="18" charset="0"/>
            </a:rPr>
            <a:t>将来の</a:t>
          </a:r>
          <a:br>
            <a:rPr lang="en-US" altLang="ja-JP" sz="1200" kern="100" dirty="0">
              <a:ea typeface="ＭＳ 明朝" panose="02020609040205080304" pitchFamily="17" charset="-128"/>
              <a:cs typeface="Times New Roman" panose="02020603050405020304" pitchFamily="18" charset="0"/>
            </a:rPr>
          </a:br>
          <a:r>
            <a:rPr lang="ja-JP" altLang="en-US" sz="1200" kern="100" dirty="0">
              <a:ea typeface="ＭＳ 明朝" panose="02020609040205080304" pitchFamily="17" charset="-128"/>
              <a:cs typeface="Times New Roman" panose="02020603050405020304" pitchFamily="18" charset="0"/>
            </a:rPr>
            <a:t>販売量の数</a:t>
          </a:r>
          <a:endParaRPr lang="ja-JP" sz="1200" kern="100" dirty="0">
            <a:effectLst/>
            <a:ea typeface="ＭＳ 明朝" panose="02020609040205080304" pitchFamily="17" charset="-128"/>
            <a:cs typeface="Times New Roman" panose="02020603050405020304" pitchFamily="18" charset="0"/>
          </a:endParaRPr>
        </a:p>
        <a:p xmlns:a="http://schemas.openxmlformats.org/drawingml/2006/main">
          <a:pPr algn="ctr">
            <a:spcAft>
              <a:spcPts val="0"/>
            </a:spcAft>
          </a:pPr>
          <a:r>
            <a:rPr lang="en-US" sz="12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rPr>
            <a:t> </a:t>
          </a:r>
          <a:endParaRPr lang="ja-JP" sz="1200" kern="100" dirty="0">
            <a:effectLst/>
            <a:ea typeface="ＭＳ 明朝" panose="02020609040205080304" pitchFamily="17" charset="-128"/>
            <a:cs typeface="Times New Roman" panose="02020603050405020304" pitchFamily="18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0.05985</cdr:x>
      <cdr:y>0.75218</cdr:y>
    </cdr:from>
    <cdr:to>
      <cdr:x>0.17065</cdr:x>
      <cdr:y>0.8964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305664" y="1759138"/>
          <a:ext cx="565875" cy="3372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>
          <a:noAutofit/>
        </a:bodyPr>
        <a:lstStyle xmlns:a="http://schemas.openxmlformats.org/drawingml/2006/main"/>
        <a:p xmlns:a="http://schemas.openxmlformats.org/drawingml/2006/main">
          <a:pPr algn="l">
            <a:spcAft>
              <a:spcPts val="0"/>
            </a:spcAft>
          </a:pPr>
          <a:r>
            <a:rPr lang="ja-JP" altLang="en-US" sz="1000" kern="100" dirty="0">
              <a:solidFill>
                <a:srgbClr val="000000"/>
              </a:solidFill>
              <a:ea typeface="ＭＳ 明朝" panose="02020609040205080304" pitchFamily="17" charset="-128"/>
              <a:cs typeface="Times New Roman" panose="02020603050405020304" pitchFamily="18" charset="0"/>
            </a:rPr>
            <a:t>ずれ</a:t>
          </a:r>
          <a:r>
            <a:rPr lang="ja-JP" altLang="en-US" sz="1000" kern="100" dirty="0">
              <a:solidFill>
                <a:srgbClr val="000000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rPr>
            <a:t>率</a:t>
          </a:r>
          <a:br>
            <a:rPr lang="en-US" altLang="ja-JP" sz="1000" kern="100" dirty="0">
              <a:solidFill>
                <a:srgbClr val="000000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rPr>
          </a:br>
          <a:r>
            <a:rPr lang="ja-JP" altLang="en-US" sz="1000" kern="100" dirty="0">
              <a:solidFill>
                <a:srgbClr val="000000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rPr>
            <a:t>（％）</a:t>
          </a:r>
          <a:endParaRPr lang="ja-JP" sz="1050" kern="100" dirty="0">
            <a:effectLst/>
            <a:ea typeface="ＭＳ 明朝" panose="02020609040205080304" pitchFamily="17" charset="-128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17F-24AF-4A7E-A4AC-2720E987E82B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0119C-674F-414F-A89B-38595CDAA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6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>
              <a:latin typeface="Arial" pitchFamily="34" charset="0"/>
              <a:ea typeface="ＭＳ Ｐ明朝" pitchFamily="18" charset="-128"/>
            </a:endParaRPr>
          </a:p>
        </p:txBody>
      </p:sp>
      <p:sp>
        <p:nvSpPr>
          <p:cNvPr id="5734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95C925A2-9B84-4819-8D33-32AD9C0B622E}" type="slidenum">
              <a:rPr lang="en-US" altLang="ja-JP">
                <a:solidFill>
                  <a:prstClr val="black"/>
                </a:solidFill>
              </a:rPr>
              <a:pPr eaLnBrk="1" hangingPunct="1"/>
              <a:t>1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1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2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27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新見込み生産方式は、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予測値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に加え、購入傾向を数値化し在庫に反映させる方式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です。</a:t>
            </a:r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ここでの購入傾向は予測値と実績のずれを指しています。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6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新見込み生産方式は、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予測値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に加え、購入傾向を数値化し在庫に反映させる方式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です。</a:t>
            </a:r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ここでの購入傾向は予測値と実績のずれを指しています。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新見込み生産方式は、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予測値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に加え、購入傾向を数値化し在庫に反映させる方式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です。</a:t>
            </a:r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ここでの購入傾向は予測値と実績のずれを指しています。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91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8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新見込み生産方式は、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予測値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に加え、購入傾向を数値化し在庫に反映させる方式</a:t>
            </a: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です。</a:t>
            </a:r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ここでの購入傾向は予測値と実績のずれを指しています。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0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67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0119C-674F-414F-A89B-38595CDAAA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2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6978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FD9B8-D7A8-40A4-B5E6-D808AE78B9D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56A01-FB82-4FB3-BFED-1B42FBBC992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33BA5-A11B-4E83-BFC0-5DAD7F5A126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3C43-1BCD-4DE4-AB8A-B1DD0D3D396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9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タイトルと、図表または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453" y="1"/>
            <a:ext cx="6262705" cy="9902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idx="1"/>
          </p:nvPr>
        </p:nvSpPr>
        <p:spPr>
          <a:xfrm>
            <a:off x="539453" y="1366763"/>
            <a:ext cx="8062286" cy="4423833"/>
          </a:xfrm>
          <a:prstGeom prst="rect">
            <a:avLst/>
          </a:prstGeom>
        </p:spPr>
        <p:txBody>
          <a:bodyPr lIns="83448" tIns="41724" rIns="83448" bIns="41724"/>
          <a:lstStyle/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192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331079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FC98-FE9D-4269-B8C9-0DE1041B7D5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2AA3B-C088-4064-B53E-1C831A28B0A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2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41FB8-5FF3-4ECF-83D7-241C3435D40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20106-016A-4761-A913-2C80BD04417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0105-2235-4E4D-BBC8-B1B430036C5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2414-ED17-465A-AC2F-DB19C0EDB22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7A06A-2B7E-4146-A06D-247971941A5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1C22-BD07-48DC-BF92-127570D5D0C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0"/>
            <a:ext cx="66944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324600"/>
            <a:ext cx="852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58054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9485F240-8FE9-4963-85C1-53DD2B1B68A1}" type="slidenum">
              <a:rPr lang="en-US" altLang="ja-JP">
                <a:solidFill>
                  <a:srgbClr val="000000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9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trend.nikkei.com/atcl/contents/18/00131/0000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bitimes.jp/math/11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br>
              <a:rPr lang="en-US" altLang="ja-JP" sz="3200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  <a:cs typeface="メイリオ" pitchFamily="50" charset="-128"/>
              </a:rPr>
            </a:br>
            <a:endParaRPr lang="ja-JP" altLang="en-US" sz="3200" b="1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  <a:cs typeface="メイリオ" pitchFamily="50" charset="-128"/>
            </a:endParaRPr>
          </a:p>
        </p:txBody>
      </p:sp>
      <p:sp>
        <p:nvSpPr>
          <p:cNvPr id="2" name="字幕 1">
            <a:extLst>
              <a:ext uri="{FF2B5EF4-FFF2-40B4-BE49-F238E27FC236}">
                <a16:creationId xmlns:a16="http://schemas.microsoft.com/office/drawing/2014/main" id="{7B715FE2-F202-438E-B5FF-458AF494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1752600"/>
          </a:xfrm>
        </p:spPr>
        <p:txBody>
          <a:bodyPr/>
          <a:lstStyle/>
          <a:p>
            <a:endParaRPr kumimoji="1" lang="en-US" altLang="ja-JP" sz="3200" dirty="0"/>
          </a:p>
          <a:p>
            <a:r>
              <a:rPr lang="ja-JP" altLang="en-US" sz="3200" dirty="0"/>
              <a:t>販売量分析概要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kumimoji="1" lang="en-US" altLang="ja-JP" sz="2400" dirty="0"/>
              <a:t>2022</a:t>
            </a:r>
            <a:r>
              <a:rPr kumimoji="1" lang="ja-JP" altLang="en-US" sz="2400" dirty="0"/>
              <a:t>年</a:t>
            </a:r>
            <a:r>
              <a:rPr lang="en-US" altLang="ja-JP" sz="2400" dirty="0"/>
              <a:t>11</a:t>
            </a:r>
            <a:r>
              <a:rPr kumimoji="1" lang="ja-JP" altLang="en-US" sz="2400" dirty="0"/>
              <a:t>月</a:t>
            </a:r>
            <a:r>
              <a:rPr kumimoji="1" lang="en-US" altLang="ja-JP" sz="2400" dirty="0"/>
              <a:t>11</a:t>
            </a:r>
            <a:r>
              <a:rPr lang="ja-JP" altLang="en-US" sz="2400" dirty="0"/>
              <a:t>日　デジタル化推進プロジェクト　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6987480" y="6337126"/>
            <a:ext cx="2133600" cy="476250"/>
          </a:xfrm>
        </p:spPr>
        <p:txBody>
          <a:bodyPr/>
          <a:lstStyle/>
          <a:p>
            <a:pPr>
              <a:defRPr/>
            </a:pPr>
            <a:fld id="{B7BFD9B8-D7A8-40A4-B5E6-D808AE78B9D1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30"/>
    </mc:Choice>
    <mc:Fallback xmlns="">
      <p:transition advTm="60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95387219-0671-4900-BA0B-9A802FDF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kumimoji="1" lang="ja-JP" altLang="en-US" sz="3200" dirty="0"/>
              <a:t>計算内容（たたき台）</a:t>
            </a:r>
          </a:p>
        </p:txBody>
      </p:sp>
      <p:sp>
        <p:nvSpPr>
          <p:cNvPr id="14" name="コンテンツ プレースホルダー 9">
            <a:extLst>
              <a:ext uri="{FF2B5EF4-FFF2-40B4-BE49-F238E27FC236}">
                <a16:creationId xmlns:a16="http://schemas.microsoft.com/office/drawing/2014/main" id="{EA6231EF-5502-4B21-8D6E-5794FEB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80728"/>
            <a:ext cx="9108504" cy="479858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＊</a:t>
            </a:r>
            <a:r>
              <a:rPr lang="ja-JP" altLang="en-US" sz="3200" dirty="0"/>
              <a:t>販売量の</a:t>
            </a:r>
            <a:r>
              <a:rPr lang="ja-JP" altLang="en-US" dirty="0"/>
              <a:t>予想値のシミュレーション方法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顧客から受領する購入予定（予測値）を任意のずれ率を用いて、販売量の予想値を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以下の通りシミュレーションする。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例：購入予定（予測値） </a:t>
            </a:r>
            <a:r>
              <a:rPr lang="en-US" altLang="ja-JP" sz="1800" dirty="0"/>
              <a:t>… 100</a:t>
            </a:r>
          </a:p>
          <a:p>
            <a:pPr marL="0" indent="0">
              <a:buNone/>
            </a:pPr>
            <a:r>
              <a:rPr lang="ja-JP" altLang="en-US" sz="1800" dirty="0"/>
              <a:t>　　ずれ率 </a:t>
            </a:r>
            <a:r>
              <a:rPr lang="en-US" altLang="ja-JP" sz="1800" dirty="0"/>
              <a:t>… </a:t>
            </a:r>
            <a:r>
              <a:rPr lang="ja-JP" altLang="en-US" sz="1800" dirty="0"/>
              <a:t>▲</a:t>
            </a:r>
            <a:r>
              <a:rPr lang="en-US" altLang="ja-JP" sz="1800" dirty="0"/>
              <a:t>0.05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販売量の予想値 </a:t>
            </a:r>
            <a:r>
              <a:rPr lang="en-US" altLang="ja-JP" sz="1800" dirty="0"/>
              <a:t>… 95</a:t>
            </a:r>
            <a:r>
              <a:rPr lang="ja-JP" altLang="en-US" sz="1800" dirty="0"/>
              <a:t>　＝　</a:t>
            </a:r>
            <a:r>
              <a:rPr lang="en-US" altLang="ja-JP" sz="1800" dirty="0"/>
              <a:t>100</a:t>
            </a:r>
            <a:r>
              <a:rPr lang="ja-JP" altLang="en-US" sz="1800" dirty="0"/>
              <a:t>　</a:t>
            </a:r>
            <a:r>
              <a:rPr lang="en-US" altLang="ja-JP" sz="1800" dirty="0"/>
              <a:t>×</a:t>
            </a:r>
            <a:r>
              <a:rPr lang="ja-JP" altLang="en-US" sz="1800" dirty="0"/>
              <a:t>　</a:t>
            </a:r>
            <a:r>
              <a:rPr lang="en-US" altLang="ja-JP" sz="1800" dirty="0"/>
              <a:t>(1</a:t>
            </a:r>
            <a:r>
              <a:rPr lang="ja-JP" altLang="en-US" sz="1800" dirty="0"/>
              <a:t>　－　</a:t>
            </a:r>
            <a:r>
              <a:rPr lang="en-US" altLang="ja-JP" sz="1800" dirty="0"/>
              <a:t>0.05)</a:t>
            </a:r>
            <a:r>
              <a:rPr lang="ja-JP" altLang="en-US" sz="1800" dirty="0"/>
              <a:t>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観測期間毎に</a:t>
            </a:r>
            <a:r>
              <a:rPr lang="en-US" altLang="ja-JP" sz="1800" dirty="0"/>
              <a:t>5,000</a:t>
            </a:r>
            <a:r>
              <a:rPr lang="ja-JP" altLang="en-US" sz="1800" dirty="0"/>
              <a:t>ケース予測値を作成する（モンテカルロ法）。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小柴が計算した所、</a:t>
            </a:r>
            <a:r>
              <a:rPr lang="en-US" altLang="ja-JP" sz="1800" dirty="0"/>
              <a:t>A</a:t>
            </a:r>
            <a:r>
              <a:rPr lang="ja-JP" altLang="en-US" sz="1800" dirty="0"/>
              <a:t>社は</a:t>
            </a:r>
            <a:r>
              <a:rPr lang="en-US" altLang="ja-JP" sz="1800" dirty="0"/>
              <a:t>5,000</a:t>
            </a:r>
            <a:r>
              <a:rPr lang="ja-JP" altLang="en-US" sz="1800" dirty="0"/>
              <a:t>ケースで予測値の幅が一定範囲に収束した。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モンテカルロ法：</a:t>
            </a:r>
            <a:r>
              <a:rPr lang="ja-JP" altLang="en-US" sz="1800" dirty="0">
                <a:hlinkClick r:id="rId3"/>
              </a:rPr>
              <a:t> </a:t>
            </a:r>
            <a:r>
              <a:rPr lang="en-US" altLang="ja-JP" sz="1800" dirty="0">
                <a:hlinkClick r:id="rId3"/>
              </a:rPr>
              <a:t>5</a:t>
            </a:r>
            <a:r>
              <a:rPr lang="ja-JP" altLang="en-US" sz="1800" dirty="0">
                <a:hlinkClick r:id="rId3"/>
              </a:rPr>
              <a:t>分で身につく「モンテカルロ法」　データ分析最強の道具を得よ：日経クロストレンド </a:t>
            </a:r>
            <a:r>
              <a:rPr lang="en-US" altLang="ja-JP" sz="1800" dirty="0">
                <a:hlinkClick r:id="rId3"/>
              </a:rPr>
              <a:t>(nikkei.com)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br>
              <a:rPr lang="en-US" altLang="ja-JP" sz="2000" dirty="0"/>
            </a:br>
            <a:r>
              <a:rPr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611D3-E2D3-45CD-9895-64F2AF02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1FE76A2-DFBF-4795-A871-52341F90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16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DFACB-4160-4985-B843-D4430AAD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980728"/>
            <a:ext cx="8553450" cy="4929411"/>
          </a:xfrm>
        </p:spPr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1AD25C-59AF-4222-913A-1E9A9EF5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91091"/>
            <a:ext cx="4104000" cy="393810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67A95C5-51F9-4F94-B7D5-B1EC3C909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504" y="1268760"/>
            <a:ext cx="4104000" cy="402877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FD26939-43F6-4DF0-B516-C6A30E8C9E6B}"/>
              </a:ext>
            </a:extLst>
          </p:cNvPr>
          <p:cNvCxnSpPr>
            <a:cxnSpLocks/>
          </p:cNvCxnSpPr>
          <p:nvPr/>
        </p:nvCxnSpPr>
        <p:spPr>
          <a:xfrm>
            <a:off x="395536" y="3789040"/>
            <a:ext cx="3312368" cy="0"/>
          </a:xfrm>
          <a:prstGeom prst="line">
            <a:avLst/>
          </a:prstGeom>
          <a:ln w="41275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CDC3AE9-575E-4086-82AD-A395526BF1EE}"/>
              </a:ext>
            </a:extLst>
          </p:cNvPr>
          <p:cNvCxnSpPr>
            <a:cxnSpLocks/>
          </p:cNvCxnSpPr>
          <p:nvPr/>
        </p:nvCxnSpPr>
        <p:spPr>
          <a:xfrm>
            <a:off x="5279252" y="4293096"/>
            <a:ext cx="3255148" cy="50056"/>
          </a:xfrm>
          <a:prstGeom prst="line">
            <a:avLst/>
          </a:prstGeom>
          <a:ln w="41275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9CC699-FB1C-4601-99F8-B3BABB77BA08}"/>
              </a:ext>
            </a:extLst>
          </p:cNvPr>
          <p:cNvSpPr/>
          <p:nvPr/>
        </p:nvSpPr>
        <p:spPr>
          <a:xfrm>
            <a:off x="5963572" y="4293096"/>
            <a:ext cx="2196000" cy="210069"/>
          </a:xfrm>
          <a:prstGeom prst="rect">
            <a:avLst/>
          </a:prstGeom>
          <a:ln w="41275"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200" b="1" kern="100" dirty="0">
                <a:effectLst/>
                <a:latin typeface="+mn-ea"/>
                <a:cs typeface="Times New Roman" panose="02020603050405020304" pitchFamily="18" charset="0"/>
              </a:rPr>
              <a:t>予測値</a:t>
            </a: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75C94E-74F7-45FD-968D-F415306B2305}"/>
              </a:ext>
            </a:extLst>
          </p:cNvPr>
          <p:cNvSpPr/>
          <p:nvPr/>
        </p:nvSpPr>
        <p:spPr bwMode="auto">
          <a:xfrm>
            <a:off x="4211960" y="2924944"/>
            <a:ext cx="50405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…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ECC123-0E4F-4A5F-A317-B7BFB119A117}"/>
              </a:ext>
            </a:extLst>
          </p:cNvPr>
          <p:cNvSpPr/>
          <p:nvPr/>
        </p:nvSpPr>
        <p:spPr>
          <a:xfrm>
            <a:off x="322616" y="3664967"/>
            <a:ext cx="208552" cy="1276199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6B5ED3-573A-4202-B688-EE01D91C21A3}"/>
              </a:ext>
            </a:extLst>
          </p:cNvPr>
          <p:cNvSpPr/>
          <p:nvPr/>
        </p:nvSpPr>
        <p:spPr>
          <a:xfrm>
            <a:off x="5209204" y="4293096"/>
            <a:ext cx="154884" cy="792088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3E253A-9667-46B0-BE64-23B9252CA73C}"/>
              </a:ext>
            </a:extLst>
          </p:cNvPr>
          <p:cNvSpPr/>
          <p:nvPr/>
        </p:nvSpPr>
        <p:spPr>
          <a:xfrm>
            <a:off x="971600" y="1078971"/>
            <a:ext cx="2304257" cy="460271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予測値と実績値のずれの分布</a:t>
            </a:r>
            <a:endParaRPr lang="en-US" altLang="ja-JP" sz="1200" dirty="0">
              <a:latin typeface="+mn-ea"/>
            </a:endParaRPr>
          </a:p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（</a:t>
            </a:r>
            <a:r>
              <a:rPr lang="en-US" altLang="ja-JP" sz="1200" dirty="0">
                <a:latin typeface="+mn-ea"/>
              </a:rPr>
              <a:t>0.5</a:t>
            </a:r>
            <a:r>
              <a:rPr lang="ja-JP" altLang="en-US" sz="1200" dirty="0">
                <a:latin typeface="+mn-ea"/>
              </a:rPr>
              <a:t>か月先）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F65FA2-85E4-41EE-A953-DED75728665B}"/>
              </a:ext>
            </a:extLst>
          </p:cNvPr>
          <p:cNvSpPr/>
          <p:nvPr/>
        </p:nvSpPr>
        <p:spPr>
          <a:xfrm>
            <a:off x="5695958" y="1052736"/>
            <a:ext cx="2304257" cy="460271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予測値と実績値のずれの分布</a:t>
            </a:r>
            <a:endParaRPr lang="en-US" altLang="ja-JP" sz="1200" dirty="0">
              <a:latin typeface="+mn-ea"/>
            </a:endParaRPr>
          </a:p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（</a:t>
            </a:r>
            <a:r>
              <a:rPr lang="en-US" altLang="ja-JP" sz="1200" dirty="0">
                <a:latin typeface="+mn-ea"/>
              </a:rPr>
              <a:t>11.5</a:t>
            </a:r>
            <a:r>
              <a:rPr lang="ja-JP" altLang="en-US" sz="1200" dirty="0">
                <a:latin typeface="+mn-ea"/>
              </a:rPr>
              <a:t>か月先）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2F11BA8-78D9-42B6-83FE-8D4348905DBB}"/>
              </a:ext>
            </a:extLst>
          </p:cNvPr>
          <p:cNvSpPr/>
          <p:nvPr/>
        </p:nvSpPr>
        <p:spPr>
          <a:xfrm>
            <a:off x="1268016" y="3184754"/>
            <a:ext cx="2132071" cy="460270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552DB6B-D2FD-4DA3-89B4-17C060FE734F}"/>
              </a:ext>
            </a:extLst>
          </p:cNvPr>
          <p:cNvSpPr/>
          <p:nvPr/>
        </p:nvSpPr>
        <p:spPr>
          <a:xfrm>
            <a:off x="6112337" y="3293368"/>
            <a:ext cx="2132071" cy="460271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D16194-367F-4570-A236-F44546395B35}"/>
              </a:ext>
            </a:extLst>
          </p:cNvPr>
          <p:cNvSpPr/>
          <p:nvPr/>
        </p:nvSpPr>
        <p:spPr>
          <a:xfrm>
            <a:off x="3779912" y="2348887"/>
            <a:ext cx="504056" cy="2948418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9F490B-092E-499C-9F71-9530CAB61CC2}"/>
              </a:ext>
            </a:extLst>
          </p:cNvPr>
          <p:cNvSpPr/>
          <p:nvPr/>
        </p:nvSpPr>
        <p:spPr>
          <a:xfrm>
            <a:off x="8604448" y="2686969"/>
            <a:ext cx="504056" cy="2762735"/>
          </a:xfrm>
          <a:prstGeom prst="rect">
            <a:avLst/>
          </a:prstGeom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E88A8B15-B891-47CF-85CE-EF7FF70245C4}"/>
              </a:ext>
            </a:extLst>
          </p:cNvPr>
          <p:cNvSpPr txBox="1">
            <a:spLocks/>
          </p:cNvSpPr>
          <p:nvPr/>
        </p:nvSpPr>
        <p:spPr bwMode="auto">
          <a:xfrm>
            <a:off x="467544" y="-27384"/>
            <a:ext cx="66944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ja-JP" altLang="en-US" sz="3200" kern="0" dirty="0"/>
              <a:t>計算内容（たたき台）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207660-9420-407C-82D3-F2EBC43A0EF7}"/>
              </a:ext>
            </a:extLst>
          </p:cNvPr>
          <p:cNvSpPr/>
          <p:nvPr/>
        </p:nvSpPr>
        <p:spPr>
          <a:xfrm>
            <a:off x="755576" y="3256761"/>
            <a:ext cx="2799472" cy="460271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シミュレーションした販売量（</a:t>
            </a:r>
            <a:r>
              <a:rPr lang="en-US" altLang="ja-JP" sz="1200" dirty="0">
                <a:latin typeface="+mn-ea"/>
              </a:rPr>
              <a:t>0.5</a:t>
            </a:r>
            <a:r>
              <a:rPr lang="ja-JP" altLang="en-US" sz="1200" dirty="0">
                <a:latin typeface="+mn-ea"/>
              </a:rPr>
              <a:t>か月先）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7F1AF6-2E3A-4547-841A-3BCB4021F2C9}"/>
              </a:ext>
            </a:extLst>
          </p:cNvPr>
          <p:cNvSpPr/>
          <p:nvPr/>
        </p:nvSpPr>
        <p:spPr>
          <a:xfrm>
            <a:off x="1043608" y="3645024"/>
            <a:ext cx="2196000" cy="216023"/>
          </a:xfrm>
          <a:prstGeom prst="rect">
            <a:avLst/>
          </a:prstGeom>
          <a:ln w="41275"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200" b="1" kern="100" dirty="0">
                <a:effectLst/>
                <a:latin typeface="+mn-ea"/>
                <a:cs typeface="Times New Roman" panose="02020603050405020304" pitchFamily="18" charset="0"/>
              </a:rPr>
              <a:t>予測値</a:t>
            </a:r>
            <a:endParaRPr lang="en-US" altLang="ja-JP" sz="12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B01E819-B88F-4D61-9734-67C6C6174AC4}"/>
              </a:ext>
            </a:extLst>
          </p:cNvPr>
          <p:cNvSpPr/>
          <p:nvPr/>
        </p:nvSpPr>
        <p:spPr>
          <a:xfrm>
            <a:off x="5588952" y="3284984"/>
            <a:ext cx="2799472" cy="460271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defRPr>
            </a:pPr>
            <a:r>
              <a:rPr lang="ja-JP" altLang="en-US" sz="1200" dirty="0">
                <a:latin typeface="+mn-ea"/>
              </a:rPr>
              <a:t>シミュレーションした販売量（</a:t>
            </a:r>
            <a:r>
              <a:rPr lang="en-US" altLang="ja-JP" sz="1200" dirty="0">
                <a:latin typeface="+mn-ea"/>
              </a:rPr>
              <a:t>11.5</a:t>
            </a:r>
            <a:r>
              <a:rPr lang="ja-JP" altLang="en-US" sz="1200" dirty="0">
                <a:latin typeface="+mn-ea"/>
              </a:rPr>
              <a:t>か月先）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3C18695B-0BF8-41CC-A37B-62354A54E922}"/>
              </a:ext>
            </a:extLst>
          </p:cNvPr>
          <p:cNvSpPr txBox="1">
            <a:spLocks/>
          </p:cNvSpPr>
          <p:nvPr/>
        </p:nvSpPr>
        <p:spPr bwMode="auto">
          <a:xfrm>
            <a:off x="323528" y="5445224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solidFill>
                  <a:schemeClr val="tx1"/>
                </a:solidFill>
              </a:rPr>
              <a:t>観測地点（</a:t>
            </a:r>
            <a:r>
              <a:rPr lang="en-US" altLang="ja-JP" sz="1800" kern="0" dirty="0">
                <a:solidFill>
                  <a:schemeClr val="tx1"/>
                </a:solidFill>
              </a:rPr>
              <a:t>0.5</a:t>
            </a:r>
            <a:r>
              <a:rPr lang="ja-JP" altLang="en-US" sz="1800" kern="0" dirty="0">
                <a:solidFill>
                  <a:schemeClr val="tx1"/>
                </a:solidFill>
              </a:rPr>
              <a:t>か月先～</a:t>
            </a:r>
            <a:r>
              <a:rPr lang="en-US" altLang="ja-JP" sz="1800" kern="0" dirty="0">
                <a:solidFill>
                  <a:schemeClr val="tx1"/>
                </a:solidFill>
              </a:rPr>
              <a:t>11.5</a:t>
            </a:r>
            <a:r>
              <a:rPr lang="ja-JP" altLang="en-US" sz="1800" kern="0" dirty="0">
                <a:solidFill>
                  <a:schemeClr val="tx1"/>
                </a:solidFill>
              </a:rPr>
              <a:t>か月先）ごとに</a:t>
            </a:r>
            <a:r>
              <a:rPr lang="en-US" altLang="ja-JP" sz="1800" kern="0" dirty="0">
                <a:solidFill>
                  <a:schemeClr val="tx1"/>
                </a:solidFill>
              </a:rPr>
              <a:t>5,000</a:t>
            </a:r>
            <a:r>
              <a:rPr lang="ja-JP" altLang="en-US" sz="1800" kern="0" dirty="0">
                <a:solidFill>
                  <a:schemeClr val="tx1"/>
                </a:solidFill>
              </a:rPr>
              <a:t>回販売量をシミュレーション。</a:t>
            </a:r>
          </a:p>
        </p:txBody>
      </p:sp>
    </p:spTree>
    <p:extLst>
      <p:ext uri="{BB962C8B-B14F-4D97-AF65-F5344CB8AC3E}">
        <p14:creationId xmlns:p14="http://schemas.microsoft.com/office/powerpoint/2010/main" val="300190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08B9B150-7B03-4ADB-828E-86544B122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27388"/>
              </p:ext>
            </p:extLst>
          </p:nvPr>
        </p:nvGraphicFramePr>
        <p:xfrm>
          <a:off x="323528" y="1433174"/>
          <a:ext cx="856895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DFACB-4160-4985-B843-D4430AAD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64063"/>
          </a:xfrm>
        </p:spPr>
        <p:txBody>
          <a:bodyPr/>
          <a:lstStyle/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FB210D-A0CE-4D8D-B541-8E038CAADF73}"/>
              </a:ext>
            </a:extLst>
          </p:cNvPr>
          <p:cNvSpPr/>
          <p:nvPr/>
        </p:nvSpPr>
        <p:spPr bwMode="auto">
          <a:xfrm>
            <a:off x="107504" y="1052736"/>
            <a:ext cx="4464496" cy="1576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101CB4F-E36A-4AF7-A158-C344EC1F49EB}"/>
              </a:ext>
            </a:extLst>
          </p:cNvPr>
          <p:cNvSpPr txBox="1">
            <a:spLocks/>
          </p:cNvSpPr>
          <p:nvPr/>
        </p:nvSpPr>
        <p:spPr>
          <a:xfrm>
            <a:off x="323528" y="953169"/>
            <a:ext cx="8229600" cy="4533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ja-JP" kern="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714672-9C24-4B66-89A5-5F3A068BEC90}"/>
              </a:ext>
            </a:extLst>
          </p:cNvPr>
          <p:cNvSpPr/>
          <p:nvPr/>
        </p:nvSpPr>
        <p:spPr bwMode="auto">
          <a:xfrm>
            <a:off x="12394" y="1412776"/>
            <a:ext cx="1823297" cy="3084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予測値（将来）への係数</a:t>
            </a:r>
            <a:endParaRPr lang="en-US" altLang="ja-JP" sz="1200" dirty="0">
              <a:solidFill>
                <a:schemeClr val="bg2"/>
              </a:solidFill>
              <a:latin typeface="Arial" charset="0"/>
              <a:ea typeface="ＭＳ Ｐゴシック" charset="-128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（倍）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569BF82-0AD8-454B-BDA9-A768FA248826}"/>
              </a:ext>
            </a:extLst>
          </p:cNvPr>
          <p:cNvSpPr/>
          <p:nvPr/>
        </p:nvSpPr>
        <p:spPr>
          <a:xfrm>
            <a:off x="2411760" y="2657310"/>
            <a:ext cx="4680520" cy="282232"/>
          </a:xfrm>
          <a:prstGeom prst="rect">
            <a:avLst/>
          </a:prstGeom>
          <a:solidFill>
            <a:srgbClr val="FFC000"/>
          </a:solidFill>
          <a:ln w="444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最大</a:t>
            </a:r>
            <a:r>
              <a:rPr lang="en-US" altLang="ja-JP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2.4</a:t>
            </a:r>
            <a:r>
              <a:rPr lang="ja-JP" altLang="en-US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倍程度まで上振れ</a:t>
            </a:r>
            <a:endParaRPr lang="en-US" altLang="ja-JP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B04340-4681-4D1F-89F2-34008E4ED903}"/>
              </a:ext>
            </a:extLst>
          </p:cNvPr>
          <p:cNvSpPr/>
          <p:nvPr/>
        </p:nvSpPr>
        <p:spPr>
          <a:xfrm>
            <a:off x="2259840" y="3449398"/>
            <a:ext cx="5192480" cy="348968"/>
          </a:xfrm>
          <a:prstGeom prst="rect">
            <a:avLst/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シミュレーションした</a:t>
            </a: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80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％の販売量は赤の範囲</a:t>
            </a:r>
            <a:endParaRPr lang="en-US" altLang="ja-JP" b="1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2E19242C-44C5-4E31-9754-3E6B94385371}"/>
              </a:ext>
            </a:extLst>
          </p:cNvPr>
          <p:cNvSpPr txBox="1">
            <a:spLocks/>
          </p:cNvSpPr>
          <p:nvPr/>
        </p:nvSpPr>
        <p:spPr bwMode="auto">
          <a:xfrm>
            <a:off x="467544" y="-27384"/>
            <a:ext cx="66944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ja-JP" altLang="en-US" sz="3200" kern="0" dirty="0"/>
              <a:t>計算内容（たたき台）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E1BD25-647D-48AD-B2C8-13949AFE2E87}"/>
              </a:ext>
            </a:extLst>
          </p:cNvPr>
          <p:cNvSpPr/>
          <p:nvPr/>
        </p:nvSpPr>
        <p:spPr>
          <a:xfrm>
            <a:off x="2267744" y="1505182"/>
            <a:ext cx="5040560" cy="51261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社の販売量の予想値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9CB445B-2113-464F-85ED-AB30C22AA826}"/>
              </a:ext>
            </a:extLst>
          </p:cNvPr>
          <p:cNvCxnSpPr>
            <a:cxnSpLocks/>
          </p:cNvCxnSpPr>
          <p:nvPr/>
        </p:nvCxnSpPr>
        <p:spPr bwMode="auto">
          <a:xfrm flipV="1">
            <a:off x="1475656" y="2657310"/>
            <a:ext cx="0" cy="1944216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E808C4CD-7ECF-40A8-BFB5-235F71E7BBFA}"/>
              </a:ext>
            </a:extLst>
          </p:cNvPr>
          <p:cNvSpPr/>
          <p:nvPr/>
        </p:nvSpPr>
        <p:spPr bwMode="auto">
          <a:xfrm>
            <a:off x="1979711" y="4112815"/>
            <a:ext cx="5472591" cy="344695"/>
          </a:xfrm>
          <a:prstGeom prst="wedgeRectCallout">
            <a:avLst>
              <a:gd name="adj1" fmla="val -59979"/>
              <a:gd name="adj2" fmla="val -14991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Arial" charset="0"/>
                <a:ea typeface="ＭＳ Ｐゴシック" charset="-128"/>
              </a:rPr>
              <a:t>シミュレートした</a:t>
            </a:r>
            <a:r>
              <a:rPr lang="en-US" altLang="ja-JP" dirty="0">
                <a:latin typeface="Arial" charset="0"/>
                <a:ea typeface="ＭＳ Ｐゴシック" charset="-128"/>
              </a:rPr>
              <a:t>5,000</a:t>
            </a:r>
            <a:r>
              <a:rPr lang="ja-JP" altLang="en-US" dirty="0">
                <a:latin typeface="Arial" charset="0"/>
                <a:ea typeface="ＭＳ Ｐゴシック" charset="-128"/>
              </a:rPr>
              <a:t>回分の販売量の予測値の幅</a:t>
            </a:r>
            <a:endParaRPr lang="en-US" altLang="ja-JP" dirty="0">
              <a:latin typeface="Arial" charset="0"/>
              <a:ea typeface="ＭＳ Ｐゴシック" charset="-128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64667807-E81C-42D2-8C66-06F7275C504C}"/>
              </a:ext>
            </a:extLst>
          </p:cNvPr>
          <p:cNvSpPr txBox="1">
            <a:spLocks/>
          </p:cNvSpPr>
          <p:nvPr/>
        </p:nvSpPr>
        <p:spPr bwMode="auto">
          <a:xfrm>
            <a:off x="323528" y="5085184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solidFill>
                  <a:schemeClr val="tx1"/>
                </a:solidFill>
              </a:rPr>
              <a:t>観測地点（</a:t>
            </a:r>
            <a:r>
              <a:rPr lang="en-US" altLang="ja-JP" sz="1800" kern="0" dirty="0">
                <a:solidFill>
                  <a:schemeClr val="tx1"/>
                </a:solidFill>
              </a:rPr>
              <a:t>0.5</a:t>
            </a:r>
            <a:r>
              <a:rPr lang="ja-JP" altLang="en-US" sz="1800" kern="0" dirty="0">
                <a:solidFill>
                  <a:schemeClr val="tx1"/>
                </a:solidFill>
              </a:rPr>
              <a:t>か月先～</a:t>
            </a:r>
            <a:r>
              <a:rPr lang="en-US" altLang="ja-JP" sz="1800" kern="0" dirty="0">
                <a:solidFill>
                  <a:schemeClr val="tx1"/>
                </a:solidFill>
              </a:rPr>
              <a:t>11.5</a:t>
            </a:r>
            <a:r>
              <a:rPr lang="ja-JP" altLang="en-US" sz="1800" kern="0" dirty="0">
                <a:solidFill>
                  <a:schemeClr val="tx1"/>
                </a:solidFill>
              </a:rPr>
              <a:t>か月先）ごとに</a:t>
            </a:r>
            <a:r>
              <a:rPr lang="en-US" altLang="ja-JP" sz="1800" kern="0" dirty="0">
                <a:solidFill>
                  <a:schemeClr val="tx1"/>
                </a:solidFill>
              </a:rPr>
              <a:t>5,000</a:t>
            </a:r>
            <a:r>
              <a:rPr lang="ja-JP" altLang="en-US" sz="1800" kern="0" dirty="0">
                <a:solidFill>
                  <a:schemeClr val="tx1"/>
                </a:solidFill>
              </a:rPr>
              <a:t>ケース分の販売量の予想値の幅をとり</a:t>
            </a:r>
            <a:br>
              <a:rPr lang="en-US" altLang="ja-JP" sz="1800" kern="0" dirty="0">
                <a:solidFill>
                  <a:schemeClr val="tx1"/>
                </a:solidFill>
              </a:rPr>
            </a:br>
            <a:r>
              <a:rPr lang="ja-JP" altLang="en-US" sz="1800" kern="0" dirty="0">
                <a:solidFill>
                  <a:schemeClr val="tx1"/>
                </a:solidFill>
              </a:rPr>
              <a:t>上図の通り可視化。</a:t>
            </a:r>
          </a:p>
        </p:txBody>
      </p:sp>
    </p:spTree>
    <p:extLst>
      <p:ext uri="{BB962C8B-B14F-4D97-AF65-F5344CB8AC3E}">
        <p14:creationId xmlns:p14="http://schemas.microsoft.com/office/powerpoint/2010/main" val="22869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B88F-CB43-4F87-9569-D7789429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販売量分析のゴール</a:t>
            </a:r>
            <a:br>
              <a:rPr lang="en-US" altLang="ja-JP" sz="3200" dirty="0"/>
            </a:br>
            <a:br>
              <a:rPr lang="en-US" altLang="ja-JP" sz="3200" dirty="0"/>
            </a:b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0F7AF-2E76-4454-A0CC-33BF33C2E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42D7787-5AE3-4E46-8D11-262035F3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90600"/>
            <a:ext cx="9108504" cy="517470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1</a:t>
            </a:r>
            <a:r>
              <a:rPr lang="ja-JP" altLang="en-US" sz="2400" dirty="0"/>
              <a:t>．購入予実のずれを数値化</a:t>
            </a:r>
            <a:br>
              <a:rPr lang="en-US" altLang="ja-JP" sz="2400" dirty="0"/>
            </a:br>
            <a:r>
              <a:rPr lang="ja-JP" altLang="en-US" sz="2000" dirty="0"/>
              <a:t>顧客から受領する購入予定データが販売量に対する予測値となる。</a:t>
            </a:r>
            <a:br>
              <a:rPr lang="en-US" altLang="ja-JP" sz="2000" dirty="0"/>
            </a:br>
            <a:r>
              <a:rPr lang="ja-JP" altLang="en-US" sz="2000" dirty="0"/>
              <a:t>販売の予測値と実績値のずれを数値化して定量的に把握する。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2</a:t>
            </a:r>
            <a:r>
              <a:rPr lang="ja-JP" altLang="en-US" sz="2400" dirty="0"/>
              <a:t>．数値化した購入予実のずれを基に予想値の範囲をシミュレーション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まだ実績をとっていない購入予定データ（予測値（将来）に数値化したずれ用いて</a:t>
            </a:r>
            <a:endParaRPr lang="en-US" altLang="ja-JP" sz="2000" dirty="0"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補正し、販売量の予想値の範囲をシミュレーション。</a:t>
            </a:r>
            <a:endParaRPr lang="en-US" altLang="ja-JP" sz="2000" dirty="0"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6A5CA0-AA43-4464-97EC-23630C2C788F}"/>
              </a:ext>
            </a:extLst>
          </p:cNvPr>
          <p:cNvSpPr/>
          <p:nvPr/>
        </p:nvSpPr>
        <p:spPr bwMode="auto">
          <a:xfrm>
            <a:off x="3048758" y="2896038"/>
            <a:ext cx="1712045" cy="820994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　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実績（過去）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C9A6D0-E7E4-4B7E-81AA-A6C389BE808B}"/>
              </a:ext>
            </a:extLst>
          </p:cNvPr>
          <p:cNvSpPr/>
          <p:nvPr/>
        </p:nvSpPr>
        <p:spPr bwMode="auto">
          <a:xfrm>
            <a:off x="4732163" y="2348880"/>
            <a:ext cx="1712045" cy="13681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　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予測（過去）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C56013-3007-48F5-A7E9-1A96C0264BF7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0846" y="2348880"/>
            <a:ext cx="0" cy="546902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9D74822B-BA6C-4C4C-8A05-FFA4FE6C6C28}"/>
              </a:ext>
            </a:extLst>
          </p:cNvPr>
          <p:cNvSpPr/>
          <p:nvPr/>
        </p:nvSpPr>
        <p:spPr bwMode="auto">
          <a:xfrm>
            <a:off x="1632155" y="2369007"/>
            <a:ext cx="1534374" cy="344695"/>
          </a:xfrm>
          <a:prstGeom prst="wedgeRectCallout">
            <a:avLst>
              <a:gd name="adj1" fmla="val 78861"/>
              <a:gd name="adj2" fmla="val 411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Arial" charset="0"/>
                <a:ea typeface="ＭＳ Ｐゴシック" charset="-128"/>
              </a:rPr>
              <a:t>ずれを数値化</a:t>
            </a:r>
            <a:endParaRPr lang="en-US" altLang="ja-JP" dirty="0">
              <a:latin typeface="Arial" charset="0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92A218-0BC9-41A9-9E99-A94C6FA8E07C}"/>
              </a:ext>
            </a:extLst>
          </p:cNvPr>
          <p:cNvSpPr/>
          <p:nvPr/>
        </p:nvSpPr>
        <p:spPr bwMode="auto">
          <a:xfrm>
            <a:off x="395536" y="5704350"/>
            <a:ext cx="1712045" cy="820994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　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実績（過去）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75E4283-655D-40CF-98B0-003B8D0ED82E}"/>
              </a:ext>
            </a:extLst>
          </p:cNvPr>
          <p:cNvSpPr/>
          <p:nvPr/>
        </p:nvSpPr>
        <p:spPr bwMode="auto">
          <a:xfrm>
            <a:off x="2078941" y="5157192"/>
            <a:ext cx="1712045" cy="13681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予測値（過去）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62118D-ADF2-4E3E-B36A-557DBE3D0149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7624" y="5157192"/>
            <a:ext cx="0" cy="546902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943E57-1ADA-410B-BFE0-1CB3EF2CA5CD}"/>
              </a:ext>
            </a:extLst>
          </p:cNvPr>
          <p:cNvSpPr/>
          <p:nvPr/>
        </p:nvSpPr>
        <p:spPr bwMode="auto">
          <a:xfrm>
            <a:off x="5148064" y="5704093"/>
            <a:ext cx="1712045" cy="2743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予測値（将来）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21F36AC-50D5-4AD4-BED6-E3D19377FB3F}"/>
              </a:ext>
            </a:extLst>
          </p:cNvPr>
          <p:cNvSpPr/>
          <p:nvPr/>
        </p:nvSpPr>
        <p:spPr bwMode="auto">
          <a:xfrm>
            <a:off x="6892403" y="5157192"/>
            <a:ext cx="1712045" cy="1368152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予測値を</a:t>
            </a: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シミュレーション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　　　</a:t>
            </a:r>
            <a:b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</a:b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9FD0EE6-1587-4D6C-94B5-910B49D4CE4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1086" y="5157192"/>
            <a:ext cx="0" cy="546902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矢印: 右 5">
            <a:extLst>
              <a:ext uri="{FF2B5EF4-FFF2-40B4-BE49-F238E27FC236}">
                <a16:creationId xmlns:a16="http://schemas.microsoft.com/office/drawing/2014/main" id="{9A39E3A2-9E1C-4665-9309-2C2B89EB6010}"/>
              </a:ext>
            </a:extLst>
          </p:cNvPr>
          <p:cNvSpPr/>
          <p:nvPr/>
        </p:nvSpPr>
        <p:spPr bwMode="auto">
          <a:xfrm>
            <a:off x="4025640" y="5392640"/>
            <a:ext cx="978408" cy="484632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B47D2AD-9765-4756-B70F-8FF788011326}"/>
              </a:ext>
            </a:extLst>
          </p:cNvPr>
          <p:cNvSpPr/>
          <p:nvPr/>
        </p:nvSpPr>
        <p:spPr bwMode="auto">
          <a:xfrm>
            <a:off x="5724139" y="4725144"/>
            <a:ext cx="3240349" cy="379852"/>
          </a:xfrm>
          <a:prstGeom prst="wedgeRectCallout">
            <a:avLst>
              <a:gd name="adj1" fmla="val -1719"/>
              <a:gd name="adj2" fmla="val 9502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Arial" charset="0"/>
                <a:ea typeface="ＭＳ Ｐゴシック" charset="-128"/>
              </a:rPr>
              <a:t>数値化したずれを用いて補正</a:t>
            </a:r>
            <a:endParaRPr lang="en-US" altLang="ja-JP" dirty="0">
              <a:latin typeface="Arial" charset="0"/>
              <a:ea typeface="ＭＳ Ｐゴシック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D75BFA-AB79-4A81-BBEB-93D0B2D4A71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2160" y="5978442"/>
            <a:ext cx="0" cy="546902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0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B88F-CB43-4F87-9569-D7789429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販売量分析結果の用途</a:t>
            </a:r>
            <a:br>
              <a:rPr lang="en-US" altLang="ja-JP" sz="3200" dirty="0"/>
            </a:br>
            <a:br>
              <a:rPr lang="en-US" altLang="ja-JP" sz="3200" dirty="0"/>
            </a:b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0F7AF-2E76-4454-A0CC-33BF33C2E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42D7787-5AE3-4E46-8D11-262035F3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700808"/>
            <a:ext cx="8568952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．販売予測精度向上の材料としてもらう</a:t>
            </a:r>
            <a:br>
              <a:rPr lang="en-US" altLang="ja-JP" dirty="0"/>
            </a:br>
            <a:r>
              <a:rPr lang="ja-JP" altLang="en-US" sz="2000" dirty="0"/>
              <a:t>予測値</a:t>
            </a:r>
            <a:r>
              <a:rPr lang="en-US" altLang="ja-JP" sz="2000" dirty="0"/>
              <a:t>/</a:t>
            </a:r>
            <a:r>
              <a:rPr lang="ja-JP" altLang="en-US" sz="2000" dirty="0"/>
              <a:t>実績値を数値化し予測精度向上の目標値を提示できる。</a:t>
            </a:r>
            <a:br>
              <a:rPr lang="en-US" altLang="ja-JP" sz="2000" dirty="0"/>
            </a:br>
            <a:r>
              <a:rPr lang="ja-JP" altLang="en-US" sz="2000" dirty="0"/>
              <a:t>→在庫減によるキャッシュフロー改善、長期在庫減を達成する、除却量減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．誰でも販売予測を実施できる体制を作る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担当者の習熟度によらず運用できる。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61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B88F-CB43-4F87-9569-D7789429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計算内容（たたき台）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0F7AF-2E76-4454-A0CC-33BF33C2E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42D7787-5AE3-4E46-8D11-262035F3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3356992"/>
            <a:ext cx="8568952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/>
              <a:t>1</a:t>
            </a:r>
            <a:r>
              <a:rPr lang="ja-JP" altLang="en-US" sz="3200" dirty="0"/>
              <a:t>．購入予実のずれを数値化</a:t>
            </a:r>
            <a:br>
              <a:rPr lang="en-US" altLang="ja-JP" sz="3200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0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E2F9DB2-3F06-4984-A705-A1ECE639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31863"/>
            <a:ext cx="8748000" cy="253260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DFACB-4160-4985-B843-D4430AAD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7" y="1052736"/>
            <a:ext cx="9067849" cy="485740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過去データを準備し、観測地点毎（</a:t>
            </a:r>
            <a:r>
              <a:rPr lang="en-US" altLang="ja-JP" sz="1800" dirty="0"/>
              <a:t>※</a:t>
            </a:r>
            <a:r>
              <a:rPr lang="ja-JP" altLang="en-US" sz="1800" dirty="0"/>
              <a:t>）に販売予実のずれ率の平均・標準偏差を計算する。</a:t>
            </a:r>
            <a:br>
              <a:rPr lang="en-US" altLang="ja-JP" sz="1800" dirty="0"/>
            </a:br>
            <a:r>
              <a:rPr lang="ja-JP" altLang="en-US" sz="1800" dirty="0"/>
              <a:t>この時点で購入予実のずれは数値化される。</a:t>
            </a:r>
            <a:br>
              <a:rPr lang="en-US" altLang="ja-JP" sz="1800" dirty="0"/>
            </a:br>
            <a:br>
              <a:rPr lang="en-US" altLang="ja-JP" sz="1800" dirty="0"/>
            </a:b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95160" y="6337126"/>
            <a:ext cx="2113344" cy="476250"/>
          </a:xfrm>
        </p:spPr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E673E28-1FE8-40AD-A136-A0BE97E38775}"/>
              </a:ext>
            </a:extLst>
          </p:cNvPr>
          <p:cNvSpPr/>
          <p:nvPr/>
        </p:nvSpPr>
        <p:spPr>
          <a:xfrm>
            <a:off x="3166872" y="4659739"/>
            <a:ext cx="3037471" cy="16561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000" kern="0" noProof="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…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38C57F2-C0B5-45A9-BD2B-1AE8F9ADFA3F}"/>
              </a:ext>
            </a:extLst>
          </p:cNvPr>
          <p:cNvSpPr/>
          <p:nvPr/>
        </p:nvSpPr>
        <p:spPr>
          <a:xfrm rot="19375098">
            <a:off x="3793527" y="2119920"/>
            <a:ext cx="442225" cy="246578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BB56BEA-CD5F-445E-8E87-5AB08EBC217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4824" y="3604071"/>
            <a:ext cx="893726" cy="1271692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52EA912-2794-4D63-BEBC-7D1042DA9F47}"/>
              </a:ext>
            </a:extLst>
          </p:cNvPr>
          <p:cNvCxnSpPr/>
          <p:nvPr/>
        </p:nvCxnSpPr>
        <p:spPr bwMode="auto">
          <a:xfrm flipH="1">
            <a:off x="7271328" y="3388047"/>
            <a:ext cx="932691" cy="1487716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28429CD-C281-4D44-8EEF-F78B5DF1FCC3}"/>
              </a:ext>
            </a:extLst>
          </p:cNvPr>
          <p:cNvSpPr/>
          <p:nvPr/>
        </p:nvSpPr>
        <p:spPr>
          <a:xfrm>
            <a:off x="2230768" y="3931099"/>
            <a:ext cx="1561286" cy="51261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ずれの平均・標準偏差</a:t>
            </a:r>
            <a:r>
              <a:rPr lang="ja-JP" altLang="en-US" kern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を算出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3" name="グラフ 52">
            <a:extLst>
              <a:ext uri="{FF2B5EF4-FFF2-40B4-BE49-F238E27FC236}">
                <a16:creationId xmlns:a16="http://schemas.microsoft.com/office/drawing/2014/main" id="{F6089B11-17B7-4DB2-9506-3E05A0EB2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19612"/>
              </p:ext>
            </p:extLst>
          </p:nvPr>
        </p:nvGraphicFramePr>
        <p:xfrm>
          <a:off x="345425" y="4731747"/>
          <a:ext cx="3939298" cy="152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6799EA53-B0B5-46F2-81E1-F58F99FD9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735027"/>
              </p:ext>
            </p:extLst>
          </p:nvPr>
        </p:nvGraphicFramePr>
        <p:xfrm>
          <a:off x="5297484" y="4731747"/>
          <a:ext cx="3544885" cy="164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84B2E93-8B08-4232-8BBF-142D5712F9FD}"/>
              </a:ext>
            </a:extLst>
          </p:cNvPr>
          <p:cNvSpPr/>
          <p:nvPr/>
        </p:nvSpPr>
        <p:spPr>
          <a:xfrm rot="19375098">
            <a:off x="8104985" y="2131522"/>
            <a:ext cx="346172" cy="162911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707F3DC-127E-4948-B478-7520DA7D7354}"/>
              </a:ext>
            </a:extLst>
          </p:cNvPr>
          <p:cNvSpPr/>
          <p:nvPr/>
        </p:nvSpPr>
        <p:spPr>
          <a:xfrm>
            <a:off x="7114226" y="3931099"/>
            <a:ext cx="1561286" cy="51261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ずれの平均・標準偏差</a:t>
            </a:r>
            <a:r>
              <a:rPr lang="ja-JP" altLang="en-US" kern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を算出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5222941-C8DF-4A02-9481-7AC00331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kumimoji="1" lang="ja-JP" altLang="en-US" sz="3200" dirty="0"/>
              <a:t>計算内容（たたき台）</a:t>
            </a:r>
          </a:p>
        </p:txBody>
      </p:sp>
    </p:spTree>
    <p:extLst>
      <p:ext uri="{BB962C8B-B14F-4D97-AF65-F5344CB8AC3E}">
        <p14:creationId xmlns:p14="http://schemas.microsoft.com/office/powerpoint/2010/main" val="17098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95160" y="6337126"/>
            <a:ext cx="2113344" cy="476250"/>
          </a:xfrm>
        </p:spPr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5222941-C8DF-4A02-9481-7AC00331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kumimoji="1" lang="ja-JP" altLang="en-US" sz="3200" dirty="0"/>
              <a:t>計算内容（たたき台）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7FCF70-255A-49B4-B45A-E90E47D6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19261"/>
            <a:ext cx="936104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＊観測地点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1800" dirty="0"/>
              <a:t>0.5</a:t>
            </a:r>
            <a:r>
              <a:rPr lang="ja-JP" altLang="en-US" sz="1800" dirty="0"/>
              <a:t>か月先～</a:t>
            </a:r>
            <a:r>
              <a:rPr lang="en-US" altLang="ja-JP" sz="1800" dirty="0"/>
              <a:t>11.5</a:t>
            </a:r>
            <a:r>
              <a:rPr lang="ja-JP" altLang="en-US" sz="1800" dirty="0"/>
              <a:t>か月先、それぞれの観測地点で販売予実のずれ率に関する各種計算を行う。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観測地点の考え方は下図の通り。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※</a:t>
            </a:r>
            <a:r>
              <a:rPr lang="ja-JP" altLang="en-US" sz="1800" dirty="0"/>
              <a:t>実績は月の中央の日付で取るものとする。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85DE068-C7B9-4854-823E-1DFA111F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87" y="2133264"/>
            <a:ext cx="5292517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B88F-CB43-4F87-9569-D7789429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計算内容（たたき台）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0F7AF-2E76-4454-A0CC-33BF33C2E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42D7787-5AE3-4E46-8D11-262035F3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3356992"/>
            <a:ext cx="8928992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/>
              <a:t>2</a:t>
            </a:r>
            <a:r>
              <a:rPr lang="ja-JP" altLang="en-US" sz="3200" dirty="0"/>
              <a:t>．数値化した購入予実のずれを基に予想値の</a:t>
            </a:r>
            <a:br>
              <a:rPr lang="en-US" altLang="ja-JP" sz="3200" dirty="0"/>
            </a:br>
            <a:r>
              <a:rPr lang="ja-JP" altLang="en-US" sz="3200" dirty="0"/>
              <a:t>　範囲をシミュレーション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9658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F05A261-F30A-4F1C-B9B2-A318495D4598}"/>
              </a:ext>
            </a:extLst>
          </p:cNvPr>
          <p:cNvCxnSpPr>
            <a:stCxn id="37" idx="4"/>
          </p:cNvCxnSpPr>
          <p:nvPr/>
        </p:nvCxnSpPr>
        <p:spPr bwMode="auto">
          <a:xfrm>
            <a:off x="5616116" y="2708920"/>
            <a:ext cx="324036" cy="220559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graphicFrame>
        <p:nvGraphicFramePr>
          <p:cNvPr id="32" name="グラフ 31">
            <a:extLst>
              <a:ext uri="{FF2B5EF4-FFF2-40B4-BE49-F238E27FC236}">
                <a16:creationId xmlns:a16="http://schemas.microsoft.com/office/drawing/2014/main" id="{6799EA53-B0B5-46F2-81E1-F58F99FD9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077755"/>
              </p:ext>
            </p:extLst>
          </p:nvPr>
        </p:nvGraphicFramePr>
        <p:xfrm>
          <a:off x="993203" y="1554218"/>
          <a:ext cx="6986595" cy="246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グラフ 32">
            <a:extLst>
              <a:ext uri="{FF2B5EF4-FFF2-40B4-BE49-F238E27FC236}">
                <a16:creationId xmlns:a16="http://schemas.microsoft.com/office/drawing/2014/main" id="{DFB24326-25A1-4CAA-B330-A775DF7AD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979194"/>
              </p:ext>
            </p:extLst>
          </p:nvPr>
        </p:nvGraphicFramePr>
        <p:xfrm>
          <a:off x="1043608" y="4064972"/>
          <a:ext cx="7128792" cy="253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04C086A-6EA7-4104-9CF5-2BAD90075430}"/>
              </a:ext>
            </a:extLst>
          </p:cNvPr>
          <p:cNvCxnSpPr>
            <a:cxnSpLocks/>
          </p:cNvCxnSpPr>
          <p:nvPr/>
        </p:nvCxnSpPr>
        <p:spPr>
          <a:xfrm>
            <a:off x="1691680" y="5229201"/>
            <a:ext cx="5112568" cy="0"/>
          </a:xfrm>
          <a:prstGeom prst="line">
            <a:avLst/>
          </a:prstGeom>
          <a:ln w="41275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7478817-A001-4678-B895-06D37C640C2D}"/>
              </a:ext>
            </a:extLst>
          </p:cNvPr>
          <p:cNvSpPr/>
          <p:nvPr/>
        </p:nvSpPr>
        <p:spPr bwMode="auto">
          <a:xfrm>
            <a:off x="6516216" y="5229200"/>
            <a:ext cx="1872208" cy="31468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+mn-ea"/>
              </a:rPr>
              <a:t>予測値（将来）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9ACC448-041C-449C-9609-868DF882DD8F}"/>
              </a:ext>
            </a:extLst>
          </p:cNvPr>
          <p:cNvSpPr/>
          <p:nvPr/>
        </p:nvSpPr>
        <p:spPr bwMode="auto">
          <a:xfrm>
            <a:off x="3419872" y="2123332"/>
            <a:ext cx="504056" cy="44414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2BE860E-7115-4BBA-9AC6-FD6657906729}"/>
              </a:ext>
            </a:extLst>
          </p:cNvPr>
          <p:cNvSpPr/>
          <p:nvPr/>
        </p:nvSpPr>
        <p:spPr bwMode="auto">
          <a:xfrm>
            <a:off x="5364088" y="2264773"/>
            <a:ext cx="504056" cy="44414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F6D4AA0-2AA2-4F28-BD50-6B21543FF91C}"/>
              </a:ext>
            </a:extLst>
          </p:cNvPr>
          <p:cNvCxnSpPr/>
          <p:nvPr/>
        </p:nvCxnSpPr>
        <p:spPr bwMode="auto">
          <a:xfrm flipH="1">
            <a:off x="2627784" y="2567479"/>
            <a:ext cx="946678" cy="26617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タイトル 1">
            <a:extLst>
              <a:ext uri="{FF2B5EF4-FFF2-40B4-BE49-F238E27FC236}">
                <a16:creationId xmlns:a16="http://schemas.microsoft.com/office/drawing/2014/main" id="{95387219-0671-4900-BA0B-9A802FDF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kumimoji="1" lang="ja-JP" altLang="en-US" sz="3200" dirty="0"/>
              <a:t>計算内容（たたき台）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25B2FA1-98FC-4943-8473-07690B372F9A}"/>
              </a:ext>
            </a:extLst>
          </p:cNvPr>
          <p:cNvSpPr/>
          <p:nvPr/>
        </p:nvSpPr>
        <p:spPr bwMode="auto">
          <a:xfrm>
            <a:off x="6156176" y="4526930"/>
            <a:ext cx="2736304" cy="558254"/>
          </a:xfrm>
          <a:prstGeom prst="wedgeRectCallout">
            <a:avLst>
              <a:gd name="adj1" fmla="val -59070"/>
              <a:gd name="adj2" fmla="val 5856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latin typeface="+mn-ea"/>
              </a:rPr>
              <a:t>ずれ率を任意に抽出・予測値（将来）を補正しシミュレーション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　　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3916F55-0990-4E8D-8E1B-6F7C041FD9A5}"/>
              </a:ext>
            </a:extLst>
          </p:cNvPr>
          <p:cNvSpPr/>
          <p:nvPr/>
        </p:nvSpPr>
        <p:spPr bwMode="auto">
          <a:xfrm>
            <a:off x="2771800" y="5391026"/>
            <a:ext cx="2736304" cy="558254"/>
          </a:xfrm>
          <a:prstGeom prst="wedgeRectCallout">
            <a:avLst>
              <a:gd name="adj1" fmla="val -57633"/>
              <a:gd name="adj2" fmla="val -50635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latin typeface="+mn-ea"/>
              </a:rPr>
              <a:t>ずれ率を任意に抽出・予測値（将来）を補正しシミュレーション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　　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コンテンツ プレースホルダー 9">
            <a:extLst>
              <a:ext uri="{FF2B5EF4-FFF2-40B4-BE49-F238E27FC236}">
                <a16:creationId xmlns:a16="http://schemas.microsoft.com/office/drawing/2014/main" id="{E964A849-E6A9-4F74-A4B4-7ED1C251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052736"/>
            <a:ext cx="8984343" cy="446449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ずれ率の分布から任意の値を抽出（</a:t>
            </a:r>
            <a:r>
              <a:rPr lang="en-US" altLang="ja-JP" sz="2000" dirty="0"/>
              <a:t>※</a:t>
            </a:r>
            <a:r>
              <a:rPr lang="ja-JP" altLang="en-US" sz="2000" dirty="0"/>
              <a:t>）。予測値（将来）を補正し販売量を予想。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9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A037C-8C33-4057-92B1-D712C51AB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EFC98-FE9D-4269-B8C9-0DE1041B7D5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95387219-0671-4900-BA0B-9A802FDF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6694488" cy="990600"/>
          </a:xfrm>
        </p:spPr>
        <p:txBody>
          <a:bodyPr/>
          <a:lstStyle/>
          <a:p>
            <a:r>
              <a:rPr kumimoji="1" lang="ja-JP" altLang="en-US" sz="3200" dirty="0"/>
              <a:t>計算内容（たたき台）</a:t>
            </a:r>
          </a:p>
        </p:txBody>
      </p:sp>
      <p:sp>
        <p:nvSpPr>
          <p:cNvPr id="14" name="コンテンツ プレースホルダー 9">
            <a:extLst>
              <a:ext uri="{FF2B5EF4-FFF2-40B4-BE49-F238E27FC236}">
                <a16:creationId xmlns:a16="http://schemas.microsoft.com/office/drawing/2014/main" id="{EA6231EF-5502-4B21-8D6E-5794FEB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90600"/>
            <a:ext cx="8229600" cy="4742656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＊ずれ率の抽出方法　</a:t>
            </a:r>
            <a:br>
              <a:rPr lang="en-US" altLang="ja-JP" dirty="0"/>
            </a:br>
            <a:r>
              <a:rPr lang="ja-JP" altLang="en-US" sz="1800" dirty="0"/>
              <a:t>乱数を発生させ、ずれ率の分布（確率密度関数）を積分した累積分布関数から</a:t>
            </a:r>
            <a:br>
              <a:rPr lang="en-US" altLang="ja-JP" sz="1800" dirty="0"/>
            </a:br>
            <a:r>
              <a:rPr lang="ja-JP" altLang="en-US" sz="1800" dirty="0"/>
              <a:t>任意のずれ率を抽出（逆関数法）。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使用したエクセル関数は以下の通り。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乱数を発生させる：</a:t>
            </a:r>
            <a:r>
              <a:rPr lang="en-US" altLang="ja-JP" sz="1800" dirty="0"/>
              <a:t>Rand</a:t>
            </a:r>
            <a:r>
              <a:rPr lang="ja-JP" altLang="en-US" sz="1800" dirty="0"/>
              <a:t>関数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ずれ率を抽出する：</a:t>
            </a:r>
            <a:r>
              <a:rPr lang="en-US" altLang="ja-JP" sz="1800" dirty="0" err="1"/>
              <a:t>Norm.Inv</a:t>
            </a:r>
            <a:r>
              <a:rPr lang="ja-JP" altLang="en-US" sz="1800" dirty="0"/>
              <a:t>関数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800" dirty="0"/>
              <a:t>逆関数法：</a:t>
            </a:r>
            <a:r>
              <a:rPr lang="ja-JP" altLang="en-US" sz="1800" dirty="0">
                <a:hlinkClick r:id="rId3"/>
              </a:rPr>
              <a:t>逆関数法を用いた乱数生成の証明と例 </a:t>
            </a:r>
            <a:r>
              <a:rPr lang="en-US" altLang="ja-JP" sz="1800" dirty="0">
                <a:hlinkClick r:id="rId3"/>
              </a:rPr>
              <a:t>| </a:t>
            </a:r>
            <a:r>
              <a:rPr lang="ja-JP" altLang="en-US" sz="1800" dirty="0">
                <a:hlinkClick r:id="rId3"/>
              </a:rPr>
              <a:t>高校数学の美しい物語 </a:t>
            </a:r>
            <a:r>
              <a:rPr lang="en-US" altLang="ja-JP" sz="1800" dirty="0">
                <a:hlinkClick r:id="rId3"/>
              </a:rPr>
              <a:t>(manabitimes.jp)</a:t>
            </a:r>
            <a:br>
              <a:rPr lang="en-US" altLang="ja-JP" sz="1800" dirty="0"/>
            </a:br>
            <a:br>
              <a:rPr lang="en-US" altLang="ja-JP" sz="2000" dirty="0"/>
            </a:br>
            <a:r>
              <a:rPr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0084746A-473E-4AB0-8457-F04DC3D5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35113"/>
              </p:ext>
            </p:extLst>
          </p:nvPr>
        </p:nvGraphicFramePr>
        <p:xfrm>
          <a:off x="3345378" y="2358504"/>
          <a:ext cx="5259070" cy="200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44CD135-35A0-4306-980A-CADD17CE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073" y="2395265"/>
            <a:ext cx="92938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確率（</a:t>
            </a: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%</a:t>
            </a:r>
            <a:r>
              <a:rPr kumimoji="0" lang="ja-JP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正方形/長方形 33">
            <a:extLst>
              <a:ext uri="{FF2B5EF4-FFF2-40B4-BE49-F238E27FC236}">
                <a16:creationId xmlns:a16="http://schemas.microsoft.com/office/drawing/2014/main" id="{618BC641-A072-4473-955B-E9906E0BC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41724"/>
            <a:ext cx="2628292" cy="9984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任意のずれ率以下の値が出る確率を乱数を発生させて抽出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611D3-E2D3-45CD-9895-64F2AF02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1FE76A2-DFBF-4795-A871-52341F90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A835F5-CEBB-4327-A074-6AAE063B1875}"/>
              </a:ext>
            </a:extLst>
          </p:cNvPr>
          <p:cNvSpPr/>
          <p:nvPr/>
        </p:nvSpPr>
        <p:spPr bwMode="auto">
          <a:xfrm>
            <a:off x="6084168" y="3933056"/>
            <a:ext cx="316790" cy="3210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83388A10-DC3A-4519-9762-68955ECC4EBD}"/>
              </a:ext>
            </a:extLst>
          </p:cNvPr>
          <p:cNvCxnSpPr/>
          <p:nvPr/>
        </p:nvCxnSpPr>
        <p:spPr bwMode="auto">
          <a:xfrm>
            <a:off x="4499992" y="3429000"/>
            <a:ext cx="1800200" cy="504056"/>
          </a:xfrm>
          <a:prstGeom prst="bentConnector3">
            <a:avLst>
              <a:gd name="adj1" fmla="val 101341"/>
            </a:avLst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C8C7B0E-DD97-427E-8B57-9B747C79D659}"/>
              </a:ext>
            </a:extLst>
          </p:cNvPr>
          <p:cNvCxnSpPr/>
          <p:nvPr/>
        </p:nvCxnSpPr>
        <p:spPr bwMode="auto">
          <a:xfrm>
            <a:off x="4499992" y="2996952"/>
            <a:ext cx="2304256" cy="936104"/>
          </a:xfrm>
          <a:prstGeom prst="bentConnector3">
            <a:avLst>
              <a:gd name="adj1" fmla="val 99497"/>
            </a:avLst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FE02585-314B-466D-9A98-0B7AE1B95DE2}"/>
              </a:ext>
            </a:extLst>
          </p:cNvPr>
          <p:cNvSpPr/>
          <p:nvPr/>
        </p:nvSpPr>
        <p:spPr bwMode="auto">
          <a:xfrm>
            <a:off x="6588224" y="3933056"/>
            <a:ext cx="316790" cy="3210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71BDFDD-CE7A-4B7D-9ADB-95DFBF32BB44}"/>
              </a:ext>
            </a:extLst>
          </p:cNvPr>
          <p:cNvSpPr/>
          <p:nvPr/>
        </p:nvSpPr>
        <p:spPr bwMode="auto">
          <a:xfrm>
            <a:off x="4067944" y="2891903"/>
            <a:ext cx="432048" cy="249065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4230554-8EBE-4EEC-857A-3298E78184D6}"/>
              </a:ext>
            </a:extLst>
          </p:cNvPr>
          <p:cNvSpPr/>
          <p:nvPr/>
        </p:nvSpPr>
        <p:spPr bwMode="auto">
          <a:xfrm>
            <a:off x="4067944" y="3284984"/>
            <a:ext cx="432048" cy="249065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0F689F8-6BEC-4B5A-A1F3-77391467B6F8}"/>
              </a:ext>
            </a:extLst>
          </p:cNvPr>
          <p:cNvCxnSpPr>
            <a:endCxn id="27" idx="2"/>
          </p:cNvCxnSpPr>
          <p:nvPr/>
        </p:nvCxnSpPr>
        <p:spPr bwMode="auto">
          <a:xfrm flipV="1">
            <a:off x="3167844" y="3016436"/>
            <a:ext cx="900100" cy="12453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98F7F4D-95F0-4F70-9586-49B1FC6D0012}"/>
              </a:ext>
            </a:extLst>
          </p:cNvPr>
          <p:cNvCxnSpPr/>
          <p:nvPr/>
        </p:nvCxnSpPr>
        <p:spPr bwMode="auto">
          <a:xfrm>
            <a:off x="3167844" y="3150710"/>
            <a:ext cx="900100" cy="21103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33">
            <a:extLst>
              <a:ext uri="{FF2B5EF4-FFF2-40B4-BE49-F238E27FC236}">
                <a16:creationId xmlns:a16="http://schemas.microsoft.com/office/drawing/2014/main" id="{790BB005-C6FD-478A-9304-10B9772F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3248128"/>
            <a:ext cx="1378496" cy="3968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latin typeface="Arial" panose="020B0604020202020204" pitchFamily="34" charset="0"/>
              </a:rPr>
              <a:t>抽出されるずれ率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8AD1AC6-9F67-4324-B783-8B7A43C35CA2}"/>
              </a:ext>
            </a:extLst>
          </p:cNvPr>
          <p:cNvCxnSpPr>
            <a:stCxn id="46" idx="1"/>
          </p:cNvCxnSpPr>
          <p:nvPr/>
        </p:nvCxnSpPr>
        <p:spPr bwMode="auto">
          <a:xfrm flipH="1">
            <a:off x="6851008" y="3446576"/>
            <a:ext cx="169264" cy="48648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E146A0A-76A6-4A30-AC0A-E617950B60D9}"/>
              </a:ext>
            </a:extLst>
          </p:cNvPr>
          <p:cNvCxnSpPr>
            <a:stCxn id="46" idx="1"/>
          </p:cNvCxnSpPr>
          <p:nvPr/>
        </p:nvCxnSpPr>
        <p:spPr bwMode="auto">
          <a:xfrm flipH="1">
            <a:off x="6346952" y="3446576"/>
            <a:ext cx="673320" cy="48648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8612782"/>
      </p:ext>
    </p:extLst>
  </p:cSld>
  <p:clrMapOvr>
    <a:masterClrMapping/>
  </p:clrMapOvr>
</p:sld>
</file>

<file path=ppt/theme/theme1.xml><?xml version="1.0" encoding="utf-8"?>
<a:theme xmlns:a="http://schemas.openxmlformats.org/drawingml/2006/main" name="5vevevg">
  <a:themeElements>
    <a:clrScheme name="5veve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vevevg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5veve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veve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veve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veve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veve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veve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veve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689</Words>
  <Application>Microsoft Office PowerPoint</Application>
  <PresentationFormat>画面に合わせる (4:3)</PresentationFormat>
  <Paragraphs>233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HGｺﾞｼｯｸM</vt:lpstr>
      <vt:lpstr>ＭＳ Ｐゴシック</vt:lpstr>
      <vt:lpstr>ＭＳ 明朝</vt:lpstr>
      <vt:lpstr>Arial</vt:lpstr>
      <vt:lpstr>Calibri</vt:lpstr>
      <vt:lpstr>Century</vt:lpstr>
      <vt:lpstr>5vevevg</vt:lpstr>
      <vt:lpstr>         </vt:lpstr>
      <vt:lpstr>  販売量分析のゴール  </vt:lpstr>
      <vt:lpstr>  販売量分析結果の用途  </vt:lpstr>
      <vt:lpstr>計算内容（たたき台）</vt:lpstr>
      <vt:lpstr>計算内容（たたき台）</vt:lpstr>
      <vt:lpstr>計算内容（たたき台）</vt:lpstr>
      <vt:lpstr>計算内容（たたき台）</vt:lpstr>
      <vt:lpstr>計算内容（たたき台）</vt:lpstr>
      <vt:lpstr>計算内容（たたき台）</vt:lpstr>
      <vt:lpstr>計算内容（たたき台）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</dc:title>
  <dc:creator>小柴 友理恵@KRH</dc:creator>
  <cp:lastModifiedBy>小柴 友理恵@KRH</cp:lastModifiedBy>
  <cp:revision>203</cp:revision>
  <dcterms:created xsi:type="dcterms:W3CDTF">2021-12-01T12:12:55Z</dcterms:created>
  <dcterms:modified xsi:type="dcterms:W3CDTF">2022-11-10T00:13:15Z</dcterms:modified>
</cp:coreProperties>
</file>