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70" Type="http://schemas.openxmlformats.org/officeDocument/2006/relationships/tableStyles" Target="tableStyles.xml" /><Relationship Id="rId6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8" Type="http://schemas.openxmlformats.org/officeDocument/2006/relationships/viewProps" Target="viewProps.xml" /><Relationship Id="rId6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youtube.com/watch?v=gnUgSkKEW5c" TargetMode="External" /><Relationship Id="rId3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MBB</a:t>
            </a:r>
            <a:r>
              <a:rPr/>
              <a:t> </a:t>
            </a:r>
            <a:r>
              <a:rPr/>
              <a:t>243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(week</a:t>
            </a:r>
            <a:r>
              <a:rPr/>
              <a:t> </a:t>
            </a:r>
            <a:r>
              <a:rPr/>
              <a:t>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Ryan</a:t>
            </a:r>
            <a:r>
              <a:rPr/>
              <a:t> </a:t>
            </a:r>
            <a:r>
              <a:rPr/>
              <a:t>Morin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2022/02/09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Diagnosing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Sanity check: Do we have rows for all the expected chromosomes?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chromosome)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Min. 1st Qu.  Median    Mean 3rd Qu.    Max.    NA's 
##    1.00    4.00    8.00    8.84   13.00   22.00   31844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chromosome)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 1     2     3     4     5     6     7     8     9    10    11    12    13 
## 77016 77427 63330 55049 56048 63269 51032 49234 42982 50350 47988 47178 36110 
##    14    15    16    17    18    19    20    21    22 
## 30860 28419 30188 26769 27979 18591 23849 13413 14121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Forcing</a:t>
            </a:r>
            <a:r>
              <a:rPr/>
              <a:t> </a:t>
            </a:r>
            <a:r>
              <a:rPr/>
              <a:t>explicit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Our error (warning) was caused by readr assuming all chromosomes were numeric values because it used the early lines of the file to guess the data type</a:t>
            </a:r>
          </a:p>
          <a:p>
            <a:pPr lvl="1"/>
            <a:r>
              <a:rPr/>
              <a:t>Explicitly specifying the type for that column and the others resolves this issue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geno=</a:t>
            </a:r>
            <a:r>
              <a:rPr sz="1800">
                <a:solidFill>
                  <a:srgbClr val="4070A0"/>
                </a:solidFill>
                <a:latin typeface="Courier"/>
              </a:rPr>
              <a:t>"data/Morin_genotypes.txt"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ryan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read_tsv</a:t>
            </a:r>
            <a:r>
              <a:rPr sz="1800">
                <a:latin typeface="Courier"/>
              </a:rPr>
              <a:t>(geno,</a:t>
            </a:r>
            <a:r>
              <a:rPr sz="1800">
                <a:solidFill>
                  <a:srgbClr val="902000"/>
                </a:solidFill>
                <a:latin typeface="Courier"/>
              </a:rPr>
              <a:t>col_types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"ccic"</a:t>
            </a:r>
            <a:r>
              <a:rPr sz="1800">
                <a:latin typeface="Courier"/>
              </a:rPr>
              <a:t>)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#here, "ccic" indicates the class of the columns in their order: char, char, int, char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EDA</a:t>
            </a:r>
            <a:r>
              <a:rPr/>
              <a:t> </a:t>
            </a:r>
            <a:r>
              <a:rPr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Tabulate variables to observe distribution (mean, median, quartiles)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sample1      
##  Min.   :-5.817  
##  1st Qu.:-5.817  
##  Median :-5.817  
##  Mean   :-3.959  
##  3rd Qu.:-3.009  
##  Max.   :12.595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Variables are “any characteristic, number or quantity that can be measured or counted”</a:t>
            </a:r>
          </a:p>
          <a:p>
            <a:pPr lvl="1"/>
            <a:r>
              <a:rPr/>
              <a:t>Something that varies between individuals, populations or experimental groups such as:</a:t>
            </a:r>
          </a:p>
          <a:p>
            <a:pPr lvl="2"/>
            <a:r>
              <a:rPr/>
              <a:t>phenotype (height, weight, hair colour)</a:t>
            </a:r>
          </a:p>
          <a:p>
            <a:pPr lvl="2"/>
            <a:r>
              <a:rPr/>
              <a:t>age, sex, species, disease status</a:t>
            </a:r>
          </a:p>
          <a:p>
            <a:pPr lvl="2"/>
            <a:r>
              <a:rPr/>
              <a:t>case vs control, mutation status</a:t>
            </a:r>
          </a:p>
          <a:p>
            <a:pPr lvl="2"/>
            <a:r>
              <a:rPr/>
              <a:t>Gene expression (for a given gene), genotype (for a given SNP)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Categorical: fits into one of N finite categories</a:t>
            </a:r>
          </a:p>
          <a:p>
            <a:pPr lvl="2"/>
            <a:r>
              <a:rPr/>
              <a:t>e.g. genotypes: AA, AB, BB; disease status</a:t>
            </a:r>
          </a:p>
          <a:p>
            <a:pPr lvl="1"/>
            <a:r>
              <a:rPr/>
              <a:t>Ordinal: similar to category but with meaningful order</a:t>
            </a:r>
          </a:p>
          <a:p>
            <a:pPr lvl="2"/>
            <a:r>
              <a:rPr/>
              <a:t>e.g. Pediatric, Adult, Senior</a:t>
            </a:r>
          </a:p>
          <a:p>
            <a:pPr lvl="1"/>
            <a:r>
              <a:rPr/>
              <a:t>Continuous: Numerical with a theoretically infinite number of possible values</a:t>
            </a:r>
          </a:p>
          <a:p>
            <a:pPr lvl="2"/>
            <a:r>
              <a:rPr/>
              <a:t>e.g. Age, Weight, Gene expression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EDA</a:t>
            </a:r>
            <a:r>
              <a:rPr/>
              <a:t> </a:t>
            </a:r>
            <a:r>
              <a:rPr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Observe distribution and identify outliers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pic>
        <p:nvPicPr>
          <p:cNvPr descr="images/histograms_boxplots_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01900"/>
            <a:ext cx="82296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X axis: a range of equal-size numeric bins spanning the spread/range of values for a numeric variable</a:t>
            </a:r>
          </a:p>
          <a:p>
            <a:pPr lvl="1"/>
            <a:r>
              <a:rPr/>
              <a:t>Y axis: the frequency that your data contains numbers in each bin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</a:t>
            </a:r>
            <a:r>
              <a:rPr/>
              <a:t> </a:t>
            </a:r>
            <a:r>
              <a:rPr/>
              <a:t>observations</a:t>
            </a:r>
          </a:p>
        </p:txBody>
      </p:sp>
      <p:pic>
        <p:nvPicPr>
          <p:cNvPr descr="Lecture07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</a:t>
            </a:r>
            <a:r>
              <a:rPr/>
              <a:t> </a:t>
            </a:r>
            <a:r>
              <a:rPr/>
              <a:t>observations</a:t>
            </a:r>
          </a:p>
        </p:txBody>
      </p:sp>
      <p:pic>
        <p:nvPicPr>
          <p:cNvPr descr="Lecture07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Understand the goals and core concepts of exploratory data analysis</a:t>
            </a:r>
          </a:p>
          <a:p>
            <a:pPr lvl="1"/>
            <a:r>
              <a:rPr/>
              <a:t>Load data from tabular files (CSV, TSV) into R using the </a:t>
            </a:r>
            <a:r>
              <a:rPr sz="1800">
                <a:latin typeface="Courier"/>
              </a:rPr>
              <a:t>readr</a:t>
            </a:r>
            <a:r>
              <a:rPr/>
              <a:t> package</a:t>
            </a:r>
          </a:p>
          <a:p>
            <a:pPr lvl="1"/>
            <a:r>
              <a:rPr/>
              <a:t>Manipulate data frames in R using the </a:t>
            </a:r>
            <a:r>
              <a:rPr sz="1800">
                <a:latin typeface="Courier"/>
              </a:rPr>
              <a:t>dplyr</a:t>
            </a:r>
            <a:r>
              <a:rPr/>
              <a:t> package and ombine multiple functions using pipes</a:t>
            </a:r>
          </a:p>
          <a:p>
            <a:pPr lvl="1"/>
            <a:r>
              <a:rPr/>
              <a:t>Understand the basics of tidy data and appreciate how we can adopt a tidy format</a:t>
            </a:r>
          </a:p>
          <a:p>
            <a:pPr lvl="1"/>
            <a:r>
              <a:rPr/>
              <a:t>Sort rows by one or more columns using </a:t>
            </a:r>
            <a:r>
              <a:rPr sz="1800">
                <a:latin typeface="Courier"/>
              </a:rPr>
              <a:t>arrange()</a:t>
            </a:r>
          </a:p>
          <a:p>
            <a:pPr lvl="1"/>
            <a:r>
              <a:rPr/>
              <a:t>Create new columns from data using </a:t>
            </a:r>
            <a:r>
              <a:rPr sz="1800">
                <a:latin typeface="Courier"/>
              </a:rPr>
              <a:t>mutate()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50</a:t>
            </a:r>
            <a:r>
              <a:rPr/>
              <a:t> </a:t>
            </a:r>
            <a:r>
              <a:rPr/>
              <a:t>observations</a:t>
            </a:r>
          </a:p>
        </p:txBody>
      </p:sp>
      <p:pic>
        <p:nvPicPr>
          <p:cNvPr descr="Lecture07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500</a:t>
            </a:r>
            <a:r>
              <a:rPr/>
              <a:t> </a:t>
            </a:r>
            <a:r>
              <a:rPr/>
              <a:t>observations</a:t>
            </a:r>
          </a:p>
        </p:txBody>
      </p:sp>
      <p:pic>
        <p:nvPicPr>
          <p:cNvPr descr="Lecture07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15000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outliers</a:t>
            </a:r>
          </a:p>
        </p:txBody>
      </p:sp>
      <p:pic>
        <p:nvPicPr>
          <p:cNvPr descr="Lecture07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</a:t>
            </a:r>
            <a:r>
              <a:rPr/>
              <a:t> </a:t>
            </a:r>
            <a:r>
              <a:rPr/>
              <a:t>gene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Lecture07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What is the “average” (mean) gene expression value?</a:t>
            </a:r>
          </a:p>
          <a:p>
            <a:pPr lvl="1"/>
            <a:r>
              <a:rPr/>
              <a:t>What is the highest value shown?</a:t>
            </a:r>
          </a:p>
          <a:p>
            <a:pPr lvl="1"/>
            <a:r>
              <a:rPr/>
              <a:t>How many genes look to be outliers?</a:t>
            </a:r>
          </a:p>
          <a:p>
            <a:pPr lvl="1"/>
            <a:r>
              <a:rPr/>
              <a:t>what cutoff would you use to define an outlier?</a:t>
            </a:r>
          </a:p>
        </p:txBody>
      </p:sp>
      <p:pic>
        <p:nvPicPr>
          <p:cNvPr descr="images/histo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dplyr</a:t>
            </a:r>
            <a:r>
              <a:rPr/>
              <a:t> aims to provide a function for each basic verb of data manipulation.</a:t>
            </a:r>
          </a:p>
          <a:p>
            <a:pPr lvl="1"/>
            <a:r>
              <a:rPr/>
              <a:t>Three categories based on the component of the dataset that they work with</a:t>
            </a:r>
          </a:p>
          <a:p>
            <a:pPr lvl="2"/>
            <a:r>
              <a:rPr/>
              <a:t>Rows: </a:t>
            </a:r>
            <a:r>
              <a:rPr sz="1800">
                <a:latin typeface="Courier"/>
              </a:rPr>
              <a:t>filter</a:t>
            </a:r>
            <a:r>
              <a:rPr/>
              <a:t>, </a:t>
            </a:r>
            <a:r>
              <a:rPr sz="1800">
                <a:latin typeface="Courier"/>
              </a:rPr>
              <a:t>slice</a:t>
            </a:r>
            <a:r>
              <a:rPr/>
              <a:t>, </a:t>
            </a:r>
            <a:r>
              <a:rPr sz="1800">
                <a:latin typeface="Courier"/>
              </a:rPr>
              <a:t>arrange</a:t>
            </a:r>
          </a:p>
          <a:p>
            <a:pPr lvl="2"/>
            <a:r>
              <a:rPr/>
              <a:t>Columns: </a:t>
            </a:r>
            <a:r>
              <a:rPr sz="1800">
                <a:latin typeface="Courier"/>
              </a:rPr>
              <a:t>rename</a:t>
            </a:r>
            <a:r>
              <a:rPr/>
              <a:t>, </a:t>
            </a:r>
            <a:r>
              <a:rPr sz="1800">
                <a:latin typeface="Courier"/>
              </a:rPr>
              <a:t>mutate</a:t>
            </a:r>
            <a:r>
              <a:rPr/>
              <a:t>, </a:t>
            </a:r>
            <a:r>
              <a:rPr sz="1800">
                <a:latin typeface="Courier"/>
              </a:rPr>
              <a:t>select</a:t>
            </a:r>
          </a:p>
          <a:p>
            <a:pPr lvl="2"/>
            <a:r>
              <a:rPr/>
              <a:t>Grouped rows: </a:t>
            </a:r>
            <a:r>
              <a:rPr sz="1800">
                <a:latin typeface="Courier"/>
              </a:rPr>
              <a:t>summarise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dplyr</a:t>
            </a:r>
            <a:r>
              <a:rPr/>
              <a:t> and </a:t>
            </a:r>
            <a:r>
              <a:rPr sz="1800">
                <a:latin typeface="Courier"/>
              </a:rPr>
              <a:t>readr</a:t>
            </a:r>
            <a:r>
              <a:rPr/>
              <a:t> functions are part of a larger “Tidyverse” grammar, which share common features and functionality</a:t>
            </a:r>
          </a:p>
          <a:p>
            <a:pPr lvl="1"/>
            <a:r>
              <a:rPr/>
              <a:t>Lets you work with elements of your data (columns) as if they were actual objects in your workspace</a:t>
            </a:r>
          </a:p>
          <a:p>
            <a:pPr lvl="1"/>
            <a:r>
              <a:rPr/>
              <a:t>The most obvious difference is the use of bare words (not quoted) when referring to column names!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EDA</a:t>
            </a:r>
            <a:r>
              <a:rPr/>
              <a:t> </a:t>
            </a:r>
            <a:r>
              <a:rPr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Identify anomalies and, in some cases, remove outliers</a:t>
            </a:r>
          </a:p>
          <a:p>
            <a:pPr lvl="1"/>
            <a:r>
              <a:rPr/>
              <a:t>Common approach: consistently drop data points that don’t fit with the distribution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Common to need to subset tabular data using specific criteria</a:t>
            </a:r>
          </a:p>
          <a:p>
            <a:pPr lvl="2"/>
            <a:r>
              <a:rPr/>
              <a:t>e.g. pattern matching, numeric thresholds</a:t>
            </a:r>
          </a:p>
          <a:p>
            <a:pPr lvl="1"/>
            <a:r>
              <a:rPr/>
              <a:t>dplyr package has convenient functions to allow subsetting without relying on column or row names or indexes</a:t>
            </a:r>
          </a:p>
          <a:p>
            <a:pPr lvl="2"/>
            <a:r>
              <a:rPr sz="1800">
                <a:latin typeface="Courier"/>
              </a:rPr>
              <a:t>filter</a:t>
            </a:r>
            <a:r>
              <a:rPr/>
              <a:t> function will return the rows of your data frame that meet your criteria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(expr, sample1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-0.5</a:t>
            </a:r>
            <a:r>
              <a:rPr sz="1800">
                <a:latin typeface="Courier"/>
              </a:rPr>
              <a:t>)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function: filter "Subset rows using column values"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input: your data frame or tibble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here, "sample1 &gt; -0.5" is your criterion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any rows failing criteria this will be dropped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Dropping</a:t>
            </a:r>
            <a:r>
              <a:rPr/>
              <a:t> </a:t>
            </a:r>
            <a:r>
              <a:rPr/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exp_filt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(expr, sample1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-0.5</a:t>
            </a:r>
            <a:r>
              <a:rPr sz="1800">
                <a:latin typeface="Courier"/>
              </a:rPr>
              <a:t>)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(exp_filt,sample1,sample2)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sample1           sample2      
##  Min.   :-0.4590   Min.   :-5.703  
##  1st Qu.: 0.7226   1st Qu.: 0.756  
##  Median : 2.6873   Median : 2.907  
##  Mean   : 2.8391   Mean   : 2.556  
##  3rd Qu.: 4.4338   3rd Qu.: 4.531  
##  Max.   :12.5946   Max.   : 8.160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#note that sample2 is unaffected by this and will still have outliers!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Exploratory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Numerical analysis and graphical presentations of data </a:t>
            </a:r>
            <a:r>
              <a:rPr i="1"/>
              <a:t>without a particular model or hypothesis</a:t>
            </a:r>
            <a:r>
              <a:rPr/>
              <a:t> with a goal of:</a:t>
            </a:r>
          </a:p>
          <a:p>
            <a:pPr lvl="2"/>
            <a:r>
              <a:rPr/>
              <a:t>identifying underlying structure in the data and</a:t>
            </a:r>
          </a:p>
          <a:p>
            <a:pPr lvl="2"/>
            <a:r>
              <a:rPr/>
              <a:t>Defining/manipulating variables according to data structure</a:t>
            </a:r>
          </a:p>
          <a:p>
            <a:pPr lvl="2"/>
            <a:r>
              <a:rPr/>
              <a:t>Detecting outliers and other anomalies (remove if necessary)</a:t>
            </a:r>
          </a:p>
          <a:p>
            <a:pPr lvl="2"/>
            <a:r>
              <a:rPr/>
              <a:t>Observe possible trends (e.g. correlations)</a:t>
            </a:r>
          </a:p>
          <a:p>
            <a:pPr lvl="1"/>
            <a:r>
              <a:rPr/>
              <a:t>Important first step in any data analysis task</a:t>
            </a:r>
          </a:p>
          <a:p>
            <a:pPr lvl="1"/>
            <a:r>
              <a:rPr/>
              <a:t>Over-arching goal is to generate hypotheses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</a:t>
            </a:r>
            <a:r>
              <a:rPr sz="1800">
                <a:latin typeface="Courier"/>
              </a:rPr>
              <a:t>%&gt;%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Tidyverse collection of packages provides a way to combine manipulations of data with </a:t>
            </a:r>
            <a:r>
              <a:rPr sz="1800">
                <a:latin typeface="Courier"/>
              </a:rPr>
              <a:t>%&gt;%</a:t>
            </a:r>
          </a:p>
          <a:p>
            <a:pPr lvl="1"/>
            <a:r>
              <a:rPr/>
              <a:t>Functions that support pipes will assume their first argument is passed via a pipe if not provided explicitly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#non-pipe way
data_frame2 &lt;- first_funct(data_frame1,arg1,arg2)
data_frame3 &lt;- second_funct(data_frame2,some_arg)
# piped version 
data_frame3 = data_frame1 %&gt;% 
  first_funct(arg1,arg2) %&gt;% 
  second_funct(some_arg)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pipes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Code can be more legible and easy to follow and maintain when pipes are used</a:t>
            </a:r>
          </a:p>
          <a:p>
            <a:pPr lvl="1"/>
            <a:r>
              <a:rPr/>
              <a:t>If you need to apply multiple functions to some data, each function call would normally require the creation of a new variable, which is avoided by a pipe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genotype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use a series of pipes to filter Ryan’s genotypes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geno &lt;-</a:t>
            </a:r>
            <a:r>
              <a:rPr sz="1800">
                <a:solidFill>
                  <a:srgbClr val="4070A0"/>
                </a:solidFill>
                <a:latin typeface="Courier"/>
              </a:rPr>
              <a:t> "data/Morin_genotypes.txt"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ryan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read_tsv</a:t>
            </a:r>
            <a:r>
              <a:rPr sz="1800">
                <a:latin typeface="Courier"/>
              </a:rPr>
              <a:t>(geno,</a:t>
            </a:r>
            <a:r>
              <a:rPr sz="1800">
                <a:solidFill>
                  <a:srgbClr val="902000"/>
                </a:solidFill>
                <a:latin typeface="Courier"/>
              </a:rPr>
              <a:t>col_types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"ccic"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#load the file without assigning to a variable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(genotype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"--"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#drop rows with missing genotype, i.e. --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str_length</a:t>
            </a:r>
            <a:r>
              <a:rPr sz="1800">
                <a:latin typeface="Courier"/>
              </a:rPr>
              <a:t>(genotype)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#drop rows with only one allele reported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"AA|GG|CC|TT|II"</a:t>
            </a:r>
            <a:r>
              <a:rPr sz="1800">
                <a:latin typeface="Courier"/>
              </a:rPr>
              <a:t>,ryan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genotype)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logical column that is TRUE for all homozygous rows</a:t>
            </a:r>
            <a:br/>
            <a:r>
              <a:rPr sz="1800">
                <a:latin typeface="Courier"/>
              </a:rPr>
              <a:t>homozyg_by_chrom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Homozygous,ryan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chromosome)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tabulate TRUE/FALSE per chromosome</a:t>
            </a:r>
            <a:br/>
            <a:r>
              <a:rPr sz="1800">
                <a:latin typeface="Courier"/>
              </a:rPr>
              <a:t>homozyg_by_chrom[,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23</a:t>
            </a:r>
            <a:r>
              <a:rPr sz="1800">
                <a:latin typeface="Courier"/>
              </a:rPr>
              <a:t>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
##             6     7     8     9     X
##   FALSE 17919 14641 15279 13071   125
##   TRUE  43619 34970 32667 28796   326</a:t>
            </a:r>
          </a:p>
          <a:p>
            <a:pPr lvl="1"/>
            <a:r>
              <a:rPr/>
              <a:t>What’s wrong with this picture?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"AA|GG|CC|TT|II"</a:t>
            </a:r>
            <a:r>
              <a:rPr sz="1800">
                <a:latin typeface="Courier"/>
              </a:rPr>
              <a:t>,ryan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genotype)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logical column that is TRUE for all homozygous rows</a:t>
            </a:r>
            <a:br/>
            <a:r>
              <a:rPr sz="1800">
                <a:latin typeface="Courier"/>
              </a:rPr>
              <a:t>homozyg_by_chrom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Homozygous,ryan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chromosome)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tabulate TRUE/FALSE per chromosome</a:t>
            </a:r>
            <a:br/>
            <a:r>
              <a:rPr sz="1800">
                <a:latin typeface="Courier"/>
              </a:rPr>
              <a:t>homozyg_by_chrom[,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23</a:t>
            </a:r>
            <a:r>
              <a:rPr sz="1800">
                <a:latin typeface="Courier"/>
              </a:rPr>
              <a:t>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
##             6     7     8     9     X
##   FALSE 17919 14641 15279 13071   125
##   TRUE  43619 34970 32667 28796   326</a:t>
            </a:r>
          </a:p>
          <a:p>
            <a:pPr lvl="1"/>
            <a:r>
              <a:rPr/>
              <a:t>What’s wrong with this picture?</a:t>
            </a:r>
          </a:p>
          <a:p>
            <a:pPr lvl="1"/>
            <a:r>
              <a:rPr/>
              <a:t>Why does it look like Ryan has two X chromosomes???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Sex_chrom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"X|Y"</a:t>
            </a:r>
            <a:r>
              <a:rPr sz="1800">
                <a:latin typeface="Courier"/>
              </a:rPr>
              <a:t>,ryan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chromosome)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assign autosomes and sex chromosomes to different categories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Homozygous,ryan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Sex_chrom)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
##          FALSE   TRUE
##   FALSE 269313    125
##   TRUE  637518    326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tabulate between autosomes and sex chromosomes</a:t>
            </a:r>
          </a:p>
          <a:p>
            <a:pPr lvl="1"/>
            <a:r>
              <a:rPr/>
              <a:t>New hypothesis from our data: </a:t>
            </a:r>
            <a:r>
              <a:rPr i="1"/>
              <a:t>Ryan is female</a:t>
            </a:r>
          </a:p>
          <a:p>
            <a:pPr lvl="1"/>
            <a:r>
              <a:rPr/>
              <a:t>How can we test this hypothesis using statistics?</a:t>
            </a:r>
          </a:p>
          <a:p>
            <a:pPr lvl="2"/>
            <a:r>
              <a:rPr/>
              <a:t>To be covered in the lab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 i="1"/>
              <a:t>tidy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Tidyverse set of packages are the most useful when data is in a </a:t>
            </a:r>
            <a:r>
              <a:rPr i="1"/>
              <a:t>tidy</a:t>
            </a:r>
            <a:r>
              <a:rPr/>
              <a:t> format</a:t>
            </a:r>
          </a:p>
          <a:p>
            <a:pPr lvl="1"/>
            <a:r>
              <a:rPr/>
              <a:t>There are three interrelated rules which make a dataset tidy:</a:t>
            </a:r>
          </a:p>
          <a:p>
            <a:pPr lvl="2"/>
            <a:r>
              <a:rPr/>
              <a:t>Each variable must have its own column</a:t>
            </a:r>
          </a:p>
          <a:p>
            <a:pPr lvl="2"/>
            <a:r>
              <a:rPr/>
              <a:t>Each observation must have its own row</a:t>
            </a:r>
          </a:p>
          <a:p>
            <a:pPr lvl="2"/>
            <a:r>
              <a:rPr/>
              <a:t>Each value must have its own cell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tidy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Consistent data structure means the same tools/functions will work consistently across related/similar data sets</a:t>
            </a:r>
          </a:p>
          <a:p>
            <a:pPr lvl="1"/>
            <a:r>
              <a:rPr/>
              <a:t>Variables in columns takes advantage of R’s vectorised functions</a:t>
            </a:r>
          </a:p>
          <a:p>
            <a:pPr lvl="1"/>
            <a:r>
              <a:rPr/>
              <a:t>Works well with pipes and other features of the Tidyverse that we will explore later (e.g. plotting methods)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# A tibble: 6 x 3
##   X1               sample1 sample2
##   &lt;chr&gt;              &lt;dbl&gt;   &lt;dbl&gt;
## 1 GeneID:1           0.412    1.33
## 2 GeneID:10         -3.01    -4.12
## 3 GeneID:100         7.75     7.21
## 4 GeneID:1000        2.40     1.24
## 5 GeneID:10000       4.16     4.44
## 6 GeneID:100009613  -5.82    -5.70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tidy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We have to identify any columns representing observations of the same variable and convert to a categorical variable</a:t>
            </a:r>
          </a:p>
          <a:p>
            <a:pPr lvl="1"/>
            <a:r>
              <a:rPr/>
              <a:t>A wider matrix will become longer as columns become sets of duplicated rows</a:t>
            </a:r>
          </a:p>
          <a:p>
            <a:pPr lvl="1"/>
            <a:r>
              <a:rPr/>
              <a:t>Convert using the related functions </a:t>
            </a:r>
            <a:r>
              <a:rPr>
                <a:hlinkClick r:id="rId2"/>
              </a:rPr>
              <a:t>pivot_longer or pivot_wider</a:t>
            </a:r>
          </a:p>
        </p:txBody>
      </p:sp>
      <p:pic>
        <p:nvPicPr>
          <p:cNvPr descr="images/pivot_longer_wide_to_tidy_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882900"/>
            <a:ext cx="40386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Sanity</a:t>
            </a:r>
            <a:r>
              <a:rPr/>
              <a:t> </a:t>
            </a:r>
            <a:r>
              <a:rPr/>
              <a:t>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will often (but not always) have a general idea of how your data should and should not look</a:t>
            </a:r>
          </a:p>
          <a:p>
            <a:pPr lvl="1"/>
            <a:r>
              <a:rPr/>
              <a:t>Sanity checking can allow you to identify problems early in an analysis</a:t>
            </a:r>
          </a:p>
          <a:p>
            <a:pPr lvl="2"/>
            <a:r>
              <a:rPr/>
              <a:t>Are you missing values for some variables?</a:t>
            </a:r>
          </a:p>
          <a:p>
            <a:pPr lvl="2"/>
            <a:r>
              <a:rPr/>
              <a:t>Are some measurements very different from the rest?</a:t>
            </a:r>
          </a:p>
          <a:p>
            <a:pPr lvl="2"/>
            <a:r>
              <a:rPr/>
              <a:t>Do you have mathematically impossible values based on what the data should represent?</a:t>
            </a:r>
          </a:p>
          <a:p>
            <a:pPr lvl="1"/>
            <a:r>
              <a:rPr/>
              <a:t>Important: Don’t manipulate your data just because it gives you a better result. It must be justifiable!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pivot_longer/wider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long_df = pivot_longer(wide_df,
  cols=columns to bring together,
  names_to="name of new categorical column storing old column names",
  values_to"name of the column storing our values")
wide_df = pivot_wider(long_df,
  id_cols=columns you want to leave alone,
  names_from = name_of_column_to_pivot,
  values_from = column_with_measurement_values)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tidy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let's give our gene column to a useful name using dplyr</a:t>
            </a:r>
            <a:br/>
            <a:r>
              <a:rPr sz="1800">
                <a:latin typeface="Courier"/>
              </a:rPr>
              <a:t>expr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expr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"Gene_ID"</a:t>
            </a:r>
            <a:r>
              <a:rPr sz="1800"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"X1"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use pivot_longer function to bring sample1 and sample2 columns into one column</a:t>
            </a:r>
            <a:br/>
            <a:br/>
            <a:r>
              <a:rPr sz="1800">
                <a:latin typeface="Courier"/>
              </a:rPr>
              <a:t>exp_tidy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(expr,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Gene_ID,</a:t>
            </a:r>
            <a:r>
              <a:rPr sz="1800">
                <a:solidFill>
                  <a:srgbClr val="902000"/>
                </a:solidFill>
                <a:latin typeface="Courier"/>
              </a:rPr>
              <a:t>names_to=</a:t>
            </a:r>
            <a:r>
              <a:rPr sz="1800">
                <a:solidFill>
                  <a:srgbClr val="4070A0"/>
                </a:solidFill>
                <a:latin typeface="Courier"/>
              </a:rPr>
              <a:t>"sample"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values_to=</a:t>
            </a:r>
            <a:r>
              <a:rPr sz="1800">
                <a:solidFill>
                  <a:srgbClr val="4070A0"/>
                </a:solidFill>
                <a:latin typeface="Courier"/>
              </a:rPr>
              <a:t>"expression"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tidy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# A tibble: 6 x 3
##   Gene_ID    sample  expression
##   &lt;chr&gt;      &lt;chr&gt;        &lt;dbl&gt;
## 1 GeneID:1   sample1      0.412
## 2 GeneID:1   sample2      1.33 
## 3 GeneID:10  sample1     -3.01 
## 4 GeneID:10  sample2     -4.12 
## 5 GeneID:100 sample1      7.75 
## 6 GeneID:100 sample2      7.21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Box plots graphically represent the spread, locality and skew of a distribution but are more</a:t>
            </a:r>
          </a:p>
          <a:p>
            <a:pPr lvl="1"/>
            <a:r>
              <a:rPr/>
              <a:t>More useful than histogram if we want to consider the distribution of a numeric variable as it relates to a categorical variable (i.e. compare the distribution between 2 or more categories)</a:t>
            </a:r>
          </a:p>
        </p:txBody>
      </p:sp>
      <p:pic>
        <p:nvPicPr>
          <p:cNvPr descr="Lecture07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Anatomy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images/boxplot_detai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Overlaying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Cousins of the generic box plot can be used to show the full data more clearly</a:t>
            </a:r>
          </a:p>
          <a:p>
            <a:pPr lvl="1"/>
            <a:r>
              <a:rPr/>
              <a:t>This example overlays all points with a quasi-random X coordinate to force the density of points to be somewhat interpretable</a:t>
            </a:r>
          </a:p>
        </p:txBody>
      </p:sp>
      <p:pic>
        <p:nvPicPr>
          <p:cNvPr descr="Lecture07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some scenarios you may need to selectively retain/drop only certain columns from a data frame</a:t>
            </a:r>
          </a:p>
          <a:p>
            <a:pPr lvl="1"/>
            <a:r>
              <a:rPr/>
              <a:t>This requires the </a:t>
            </a:r>
            <a:r>
              <a:rPr sz="1800">
                <a:latin typeface="Courier"/>
              </a:rPr>
              <a:t>select</a:t>
            </a:r>
            <a:r>
              <a:rPr/>
              <a:t> verb</a:t>
            </a:r>
          </a:p>
          <a:p>
            <a:pPr lvl="2"/>
            <a:r>
              <a:rPr/>
              <a:t>Reminder: </a:t>
            </a:r>
            <a:r>
              <a:rPr i="1"/>
              <a:t>you must refer to your columns using unquoted names, as if each was the name of an R variable in your environment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covid_file &lt;-</a:t>
            </a:r>
            <a:r>
              <a:rPr sz="1800">
                <a:solidFill>
                  <a:srgbClr val="4070A0"/>
                </a:solidFill>
                <a:latin typeface="Courier"/>
              </a:rPr>
              <a:t> "data/covid19_cases_worldwide_monthly.csv"</a:t>
            </a:r>
            <a:br/>
            <a:r>
              <a:rPr sz="1800">
                <a:latin typeface="Courier"/>
              </a:rPr>
              <a:t>covid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(covid_file)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(covid,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5 x 7
##    year month territory   continent cases deaths population
##   &lt;dbl&gt; &lt;chr&gt; &lt;chr&gt;       &lt;chr&gt;     &lt;dbl&gt;  &lt;dbl&gt;      &lt;dbl&gt;
## 1  2020 Jan   Afghanistan Asia          0      0   38041757
## 2  2020 Jan   Algeria     Africa        0      0   43053054
## 3  2020 Jan   Armenia     Europe        0      0    2957728
## 4  2020 Jan   Australia   Oceania       7      0   25203200
## 5  2020 Jan   Austria     Europe        0      0    8858775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#explicitly retain these columns: month, territory, cases, deaths</a:t>
            </a:r>
            <a:br/>
            <a:r>
              <a:rPr sz="1800">
                <a:latin typeface="Courier"/>
              </a:rPr>
              <a:t>covid_trim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covid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(month,territory,cases,deaths)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(covid_trim)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4
##   month territory   cases deaths
##   &lt;chr&gt; &lt;chr&gt;       &lt;dbl&gt;  &lt;dbl&gt;
## 1 Jan   Afghanistan     0      0
## 2 Jan   Algeria         0      0
## 3 Jan   Armenia         0      0
## 4 Jan   Australia       7      0
## 5 Jan   Austria         0      0
## 6 Jan   Azerbaijan      0      0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dplyr verb </a:t>
            </a:r>
            <a:r>
              <a:rPr sz="1800">
                <a:latin typeface="Courier"/>
              </a:rPr>
              <a:t>mutate</a:t>
            </a:r>
            <a:r>
              <a:rPr/>
              <a:t> allows you to create new columns in a data frame based on the output of an operation or function</a:t>
            </a:r>
          </a:p>
          <a:p>
            <a:pPr lvl="2"/>
            <a:r>
              <a:rPr/>
              <a:t>Can be numerical/logical/string operations</a:t>
            </a:r>
          </a:p>
          <a:p>
            <a:pPr lvl="2"/>
            <a:r>
              <a:rPr/>
              <a:t>Can involve one or more columns</a:t>
            </a:r>
          </a:p>
          <a:p>
            <a:pPr lvl="2"/>
            <a:r>
              <a:rPr/>
              <a:t>Function must work in a vectorized context</a:t>
            </a:r>
          </a:p>
          <a:p>
            <a:pPr lvl="1"/>
            <a:r>
              <a:rPr/>
              <a:t>Syntax: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df = mutate(df,new_colname = some_func(one_col))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Sanity</a:t>
            </a:r>
            <a:r>
              <a:rPr/>
              <a:t> </a:t>
            </a:r>
            <a:r>
              <a:rPr/>
              <a:t>checking?</a:t>
            </a:r>
          </a:p>
        </p:txBody>
      </p:sp>
      <p:pic>
        <p:nvPicPr>
          <p:cNvPr descr="images/sanityche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600200"/>
            <a:ext cx="7835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COVID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covid_trim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(covid_trim,</a:t>
            </a:r>
            <a:r>
              <a:rPr sz="1800">
                <a:solidFill>
                  <a:srgbClr val="902000"/>
                </a:solidFill>
                <a:latin typeface="Courier"/>
              </a:rPr>
              <a:t>death_rate =</a:t>
            </a:r>
            <a:r>
              <a:rPr sz="1800">
                <a:latin typeface="Courier"/>
              </a:rPr>
              <a:t> deaths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cases)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(covid_trim)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5
##   month territory   cases deaths death_rate
##   &lt;chr&gt; &lt;chr&gt;       &lt;dbl&gt;  &lt;dbl&gt;      &lt;dbl&gt;
## 1 Jan   Afghanistan     0      0        NaN
## 2 Jan   Algeria         0      0        NaN
## 3 Jan   Armenia         0      0        NaN
## 4 Jan   Australia       7      0          0
## 5 Jan   Austria         0      0        NaN
## 6 Jan   Azerbaijan      0      0        NaN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#Problem: dividing by zero gives us NaN, which can cause problems later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robust</a:t>
            </a:r>
            <a:r>
              <a:rPr/>
              <a:t> </a:t>
            </a:r>
            <a:r>
              <a:rPr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combine the </a:t>
            </a:r>
            <a:r>
              <a:rPr sz="1800">
                <a:latin typeface="Courier"/>
              </a:rPr>
              <a:t>if_else</a:t>
            </a:r>
            <a:r>
              <a:rPr/>
              <a:t> function with </a:t>
            </a:r>
            <a:r>
              <a:rPr sz="1800">
                <a:latin typeface="Courier"/>
              </a:rPr>
              <a:t>mutate</a:t>
            </a:r>
            <a:r>
              <a:rPr/>
              <a:t> to conditionally modify the data frame with a different result depending on the data itself</a:t>
            </a:r>
          </a:p>
          <a:p>
            <a:pPr lvl="1"/>
            <a:r>
              <a:rPr/>
              <a:t>Syntax: </a:t>
            </a:r>
            <a:r>
              <a:rPr sz="1800">
                <a:latin typeface="Courier"/>
              </a:rPr>
              <a:t>if_else(condition,do_if_true,do_if_false)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covid_trim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(covid_trim,</a:t>
            </a:r>
            <a:r>
              <a:rPr sz="1800">
                <a:solidFill>
                  <a:srgbClr val="902000"/>
                </a:solidFill>
                <a:latin typeface="Courier"/>
              </a:rPr>
              <a:t>death_rate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if_else</a:t>
            </a:r>
            <a:r>
              <a:rPr sz="1800">
                <a:latin typeface="Courier"/>
              </a:rPr>
              <a:t>(cases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,deaths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cases,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equivalent to doing this for every row: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if(cases&gt;0){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 death_rate = deaths/cases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}else{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 death_rate = 0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}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Outliers?</a:t>
            </a:r>
            <a:r>
              <a:rPr/>
              <a:t> </a:t>
            </a:r>
            <a:r>
              <a:rPr/>
              <a:t>Concerns?</a:t>
            </a:r>
          </a:p>
        </p:txBody>
      </p:sp>
      <p:pic>
        <p:nvPicPr>
          <p:cNvPr descr="Lecture07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Outliers?</a:t>
            </a:r>
            <a:r>
              <a:rPr/>
              <a:t> </a:t>
            </a:r>
            <a:r>
              <a:rPr/>
              <a:t>Concerns?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(covid_trim,death_rate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5
##   month territory    cases deaths death_rate
##   &lt;chr&gt; &lt;chr&gt;        &lt;dbl&gt;  &lt;dbl&gt;      &lt;dbl&gt;
## 1 May   Sint_Maarten     1      2       2   
## 2 Aug   Fiji             1      2       2   
## 3 Aug   Luxembourg       9     10       1.11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Mutating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genotype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ryan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ryan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Homozygous=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"AA|GG|CC|TT|II"</a:t>
            </a:r>
            <a:r>
              <a:rPr sz="1800">
                <a:latin typeface="Courier"/>
              </a:rPr>
              <a:t>,genotype)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logical column that is TRUE for all homozygous rows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Sex_chrom=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"X|Y"</a:t>
            </a:r>
            <a:r>
              <a:rPr sz="1800">
                <a:latin typeface="Courier"/>
              </a:rPr>
              <a:t>,chromosome)</a:t>
            </a:r>
            <a:br/>
            <a:r>
              <a:rPr sz="1800">
                <a:latin typeface="Courier"/>
              </a:rPr>
              <a:t>    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(ryan)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6
##   rsid       chromosome position genotype Homozygous Sex_chrom
##   &lt;chr&gt;      &lt;chr&gt;         &lt;int&gt; &lt;chr&gt;    &lt;lgl&gt;      &lt;lgl&gt;    
## 1 rs3094315  1            752566 AA       TRUE       FALSE    
## 2 rs3131972  1            752721 GG       TRUE       FALSE    
## 3 rs11240777 1            798959 GG       TRUE       FALSE    
## 4 rs6681049  1            800007 CC       TRUE       FALSE    
## 5 rs4970383  1            838555 AC       FALSE      FALSE    
## 6 rs4475691  1            846808 CC       TRUE       FALSE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worried?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Homozygous,ryan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Sex_chrom)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
##          FALSE   TRUE
##   FALSE 269313    125
##   TRUE  637518    326</a:t>
            </a:r>
          </a:p>
          <a:p>
            <a:pPr lvl="1"/>
            <a:r>
              <a:rPr/>
              <a:t>Difficult to conclude why we’re seeing heterozygous SNPs on the X chromosome without other examples of similar data</a:t>
            </a:r>
          </a:p>
          <a:p>
            <a:pPr lvl="1"/>
            <a:r>
              <a:rPr/>
              <a:t>A good comparitor would be similar data from a female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Ryan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rando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Ashley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ash=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"data/genome_Ashley_Bodily.txt"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col_types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"ccic"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ash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ash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Homozygous=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"AA|GG|CC|TT|II"</a:t>
            </a:r>
            <a:r>
              <a:rPr sz="1800">
                <a:latin typeface="Courier"/>
              </a:rPr>
              <a:t>,genotype)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logical column that is TRUE for all homozygous rows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Sex_chrom=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"X|Y"</a:t>
            </a:r>
            <a:r>
              <a:rPr sz="1800">
                <a:latin typeface="Courier"/>
              </a:rPr>
              <a:t>,chromosome)</a:t>
            </a:r>
            <a:br/>
            <a:r>
              <a:rPr sz="1800">
                <a:latin typeface="Courier"/>
              </a:rPr>
              <a:t>    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(ash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Homozygous,ash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Sex_chrom)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
##          FALSE   TRUE
##   FALSE 289297   9199
##   TRUE  643544  18574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Mutating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ash=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"data/genome_Ashley_Bodily.txt"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col_types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"ccic"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ash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ash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Homozygous=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"AA|GG|CC|TT|II"</a:t>
            </a:r>
            <a:r>
              <a:rPr sz="1800">
                <a:latin typeface="Courier"/>
              </a:rPr>
              <a:t>,genotype),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Sex_chrom=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"X|Y"</a:t>
            </a:r>
            <a:r>
              <a:rPr sz="1800">
                <a:latin typeface="Courier"/>
              </a:rPr>
              <a:t>,chromosome)</a:t>
            </a:r>
            <a:br/>
            <a:r>
              <a:rPr sz="1800">
                <a:latin typeface="Courier"/>
              </a:rPr>
              <a:t>    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(ash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Homozygous,ash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Sex_chrom)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
##          FALSE   TRUE
##   FALSE 289297   9199
##   TRUE  643544  18574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Excel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similarly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mutate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row</a:t>
            </a:r>
          </a:p>
        </p:txBody>
      </p:sp>
      <p:pic>
        <p:nvPicPr>
          <p:cNvPr descr="images/excel_formul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02000"/>
            <a:ext cx="8229600" cy="111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arrange</a:t>
            </a:r>
            <a:r>
              <a:rPr/>
              <a:t>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reorder</a:t>
            </a:r>
            <a:r>
              <a:rPr/>
              <a:t> </a:t>
            </a:r>
            <a:r>
              <a:rPr/>
              <a:t>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exploratory analysis situations and for visualizations you will commonly want your rows ordered a specific way</a:t>
            </a:r>
          </a:p>
          <a:p>
            <a:pPr lvl="1"/>
            <a:r>
              <a:rPr/>
              <a:t>Instead of the </a:t>
            </a:r>
            <a:r>
              <a:rPr sz="1800">
                <a:latin typeface="Courier"/>
              </a:rPr>
              <a:t>order</a:t>
            </a:r>
            <a:r>
              <a:rPr/>
              <a:t> function, we can use the more powerful Tidyverse equivalent: </a:t>
            </a:r>
            <a:r>
              <a:rPr sz="1800">
                <a:latin typeface="Courier"/>
              </a:rPr>
              <a:t>arrange</a:t>
            </a:r>
          </a:p>
          <a:p>
            <a:pPr lvl="1"/>
            <a:r>
              <a:rPr/>
              <a:t>Syntax: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arrange(df,
  FirstColumn,
  columnTieBreaker,
  Another_column)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EDA</a:t>
            </a:r>
            <a:r>
              <a:rPr/>
              <a:t> </a:t>
            </a:r>
            <a:r>
              <a:rPr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Manipulate/load data in a useable format</a:t>
            </a:r>
          </a:p>
          <a:p>
            <a:pPr lvl="2"/>
            <a:r>
              <a:rPr/>
              <a:t>Did my data load the way I expected?</a:t>
            </a:r>
          </a:p>
          <a:p>
            <a:pPr lvl="2"/>
            <a:r>
              <a:rPr/>
              <a:t>Note: auto-creation of column names leads to X1, X2 …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  <a:br/>
            <a:r>
              <a:rPr sz="1800">
                <a:latin typeface="Courier"/>
              </a:rPr>
              <a:t>expr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"data/GSE125966_GOYA_mini.csv"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Missing column names filled in: 'X1' [1]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── Column specification ────────────────────────────────────────────────────────
## cols(
##   X1 = col_character(),
##   sample1 = col_double(),
##   sample2 = col_double()
## 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firstname    surname birth_year
## 1       Matt      Smith       1982
## 2      Aaron      Smith       2000
## 3 Sarah-Jane      Smith       1973
## 4      Sarit        Kim       1998
## 5    Juanita Velculescu       1986
## 6    Sandeep       Dave       1978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order rows based on surname only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(dat,surname)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firstname    surname birth_year
## 1    Sandeep       Dave       1978
## 2      Sarit        Kim       1998
## 3       Matt      Smith       1982
## 4      Aaron      Smith       2000
## 5 Sarah-Jane      Smith       1973
## 6    Juanita Velculescu       1986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order rows based on surname </a:t>
            </a:r>
            <a:r>
              <a:rPr i="1"/>
              <a:t>then</a:t>
            </a:r>
            <a:r>
              <a:rPr/>
              <a:t> use firstname to break ties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(dat,surname,firstname)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firstname    surname birth_year
## 1    Sandeep       Dave       1978
## 2      Sarit        Kim       1998
## 3      Aaron      Smith       2000
## 4       Matt      Smith       1982
## 5 Sarah-Jane      Smith       1973
## 6    Juanita Velculescu       1986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Tidyverse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“</a:t>
            </a:r>
            <a:r>
              <a:rPr/>
              <a:t>base</a:t>
            </a:r>
            <a:r>
              <a:rPr/>
              <a:t> </a:t>
            </a:r>
            <a:r>
              <a:rPr/>
              <a:t>R</a:t>
            </a:r>
            <a:r>
              <a:rPr/>
              <a:t>”</a:t>
            </a:r>
            <a:r>
              <a:rPr/>
              <a:t> </a:t>
            </a:r>
            <a:r>
              <a:rPr/>
              <a:t>equivalent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 things we can accomplish using Tidyverse syntax are possible in base R</a:t>
            </a:r>
          </a:p>
          <a:p>
            <a:pPr lvl="1"/>
            <a:r>
              <a:rPr/>
              <a:t>Just because we </a:t>
            </a:r>
            <a:r>
              <a:rPr i="1"/>
              <a:t>can</a:t>
            </a:r>
            <a:r>
              <a:rPr/>
              <a:t> doesn’t mean we </a:t>
            </a:r>
            <a:r>
              <a:rPr i="1"/>
              <a:t>should</a:t>
            </a:r>
            <a:r>
              <a:rPr/>
              <a:t> use the other syntax</a:t>
            </a:r>
          </a:p>
          <a:p>
            <a:pPr lvl="1"/>
            <a:r>
              <a:rPr/>
              <a:t>base R is generally, if not always, harder to read and debug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dat[</a:t>
            </a: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surname,dat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firstname),]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firstname    surname birth_year
## 6    Sandeep       Dave       1978
## 4      Sarit        Kim       1998
## 2      Aaron      Smith       2000
## 1       Matt      Smith       1982
## 3 Sarah-Jane      Smith       1973
## 5    Juanita Velculescu       1986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Sort(</a:t>
            </a:r>
            <a:r>
              <a:rPr sz="1800">
                <a:latin typeface="Courier"/>
              </a:rPr>
              <a:t>arrange</a:t>
            </a:r>
            <a:r>
              <a:rPr/>
              <a:t>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(</a:t>
            </a:r>
            <a:r>
              <a:rPr sz="1800">
                <a:latin typeface="Courier"/>
              </a:rPr>
              <a:t>filter</a:t>
            </a:r>
            <a:r>
              <a:rPr/>
              <a:t>)</a:t>
            </a:r>
          </a:p>
        </p:txBody>
      </p:sp>
      <p:pic>
        <p:nvPicPr>
          <p:cNvPr descr="images/excel_sortfilt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600200"/>
            <a:ext cx="5740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Goal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filter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Keep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rows</a:t>
                      </a:r>
                      <a:r>
                        <a:rPr/>
                        <a:t> </a:t>
                      </a:r>
                      <a:r>
                        <a:rPr/>
                        <a:t>matching</a:t>
                      </a:r>
                      <a:r>
                        <a:rPr/>
                        <a:t> </a:t>
                      </a:r>
                      <a:r>
                        <a:rPr/>
                        <a:t>certain</a:t>
                      </a:r>
                      <a:r>
                        <a:rPr/>
                        <a:t> </a:t>
                      </a:r>
                      <a:r>
                        <a:rPr/>
                        <a:t>criteria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select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Keep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specified</a:t>
                      </a:r>
                      <a:r>
                        <a:rPr/>
                        <a:t> </a:t>
                      </a:r>
                      <a:r>
                        <a:rPr/>
                        <a:t>name</a:t>
                      </a:r>
                      <a:r>
                        <a:rPr/>
                        <a:t> </a:t>
                      </a:r>
                      <a:r>
                        <a:rPr/>
                        <a:t>(or</a:t>
                      </a:r>
                      <a:r>
                        <a:rPr/>
                        <a:t> </a:t>
                      </a:r>
                      <a:r>
                        <a:rPr/>
                        <a:t>naming</a:t>
                      </a:r>
                      <a:r>
                        <a:rPr/>
                        <a:t> </a:t>
                      </a:r>
                      <a:r>
                        <a:rPr/>
                        <a:t>pattern)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mutate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Create</a:t>
                      </a:r>
                      <a:r>
                        <a:rPr/>
                        <a:t> </a:t>
                      </a:r>
                      <a:r>
                        <a:rPr/>
                        <a:t>one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  <a:r>
                        <a:rPr/>
                        <a:t> </a:t>
                      </a:r>
                      <a:r>
                        <a:rPr/>
                        <a:t>based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output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operations/functions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pivot_longer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Bring</a:t>
                      </a:r>
                      <a:r>
                        <a:rPr/>
                        <a:t> </a:t>
                      </a:r>
                      <a:r>
                        <a:rPr/>
                        <a:t>together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convert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tidy</a:t>
                      </a:r>
                      <a:r>
                        <a:rPr/>
                        <a:t> </a:t>
                      </a:r>
                      <a:r>
                        <a:rPr/>
                        <a:t>format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pivot_wider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Separate</a:t>
                      </a:r>
                      <a:r>
                        <a:rPr/>
                        <a:t> </a:t>
                      </a:r>
                      <a:r>
                        <a:rPr/>
                        <a:t>column</a:t>
                      </a:r>
                      <a:r>
                        <a:rPr/>
                        <a:t> </a:t>
                      </a:r>
                      <a:r>
                        <a:rPr/>
                        <a:t>into</a:t>
                      </a:r>
                      <a:r>
                        <a:rPr/>
                        <a:t> </a:t>
                      </a:r>
                      <a:r>
                        <a:rPr/>
                        <a:t>multiple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readability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arrange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Reorder</a:t>
                      </a:r>
                      <a:r>
                        <a:rPr/>
                        <a:t> </a:t>
                      </a:r>
                      <a:r>
                        <a:rPr/>
                        <a:t>rows</a:t>
                      </a:r>
                      <a:r>
                        <a:rPr/>
                        <a:t> </a:t>
                      </a:r>
                      <a:r>
                        <a:rPr/>
                        <a:t>based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one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EDA</a:t>
            </a:r>
            <a:r>
              <a:rPr/>
              <a:t> </a:t>
            </a:r>
            <a:r>
              <a:rPr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Manipulate/load data in a useable format</a:t>
            </a:r>
          </a:p>
          <a:p>
            <a:pPr lvl="2"/>
            <a:r>
              <a:rPr/>
              <a:t>Did my data load the way I expected?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(expr)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3
##   X1               sample1 sample2
##   &lt;chr&gt;              &lt;dbl&gt;   &lt;dbl&gt;
## 1 GeneID:1           0.412    1.33
## 2 GeneID:10         -3.01    -4.12
## 3 GeneID:100         7.75     7.21
## 4 GeneID:1000        2.40     1.24
## 5 GeneID:10000       4.16     4.44
## 6 GeneID:100009613  -5.82    -5.70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Tibbles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readr</a:t>
            </a:r>
            <a:r>
              <a:rPr/>
              <a:t> package loads tabular data into a tibble</a:t>
            </a:r>
          </a:p>
          <a:p>
            <a:pPr lvl="1"/>
            <a:r>
              <a:rPr/>
              <a:t>Guesses the data type of each column and assigns it for you</a:t>
            </a:r>
          </a:p>
          <a:p>
            <a:pPr lvl="1"/>
            <a:r>
              <a:rPr/>
              <a:t>“Smart” recognition and handling of text data such as dates</a:t>
            </a:r>
          </a:p>
          <a:p>
            <a:pPr lvl="1"/>
            <a:r>
              <a:rPr/>
              <a:t>More convenient default with </a:t>
            </a:r>
            <a:r>
              <a:rPr sz="1800">
                <a:latin typeface="Courier"/>
              </a:rPr>
              <a:t>print()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999 x 2
##    X1               sample1
##    &lt;chr&gt;              &lt;dbl&gt;
##  1 GeneID:1           0.412
##  2 GeneID:10         -3.01 
##  3 GeneID:100         7.75 
##  4 GeneID:1000        2.40 
##  5 GeneID:10000       4.16 
##  6 GeneID:100009613  -5.82 
##  7 GeneID:100009676  -1.91 
##  8 GeneID:10001       4.87 
##  9 GeneID:10002      -5.82 
## 10 GeneID:10003      -4.23 
## # … with 989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 sz="1800">
                <a:latin typeface="Courier"/>
              </a:rPr>
              <a:t>readr</a:t>
            </a:r>
            <a:r>
              <a:rPr/>
              <a:t> </a:t>
            </a:r>
            <a:r>
              <a:rPr/>
              <a:t>parsing</a:t>
            </a:r>
            <a:r>
              <a:rPr/>
              <a:t> </a:t>
            </a:r>
            <a:r>
              <a:rPr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ryan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"data/Morin_genotypes.txt"</a:t>
            </a:r>
            <a:r>
              <a:rPr sz="1800">
                <a:latin typeface="Courier"/>
              </a:rPr>
              <a:t>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── Column specification ────────────────────────────────────────────────────────
## cols(
##   rsid = col_character(),
##   chromosome = col_double(),
##   position = col_double(),
##   genotype = col_character()
##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31844 parsing failures.
##    row        col expected actual                       file
## 931203 chromosome a double      X 'data/Morin_genotypes.txt'
## 931204 chromosome a double      X 'data/Morin_genotypes.txt'
## 931205 chromosome a double      X 'data/Morin_genotypes.txt'
## 931206 chromosome a double      X 'data/Morin_genotypes.txt'
## 931207 chromosome a double      X 'data/Morin_genotypes.txt'
## ...... .......... ........ ...... ..........................
## See problems(...) for more details.</a:t>
            </a:r>
          </a:p>
          <a:p>
            <a:pPr lvl="1"/>
            <a:r>
              <a:rPr/>
              <a:t>The code above will run with this warning: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31844 parsing failures.
   row        col expected actual                       file
931203 chromosome a double      X 'data/Morin_genotypes.txt'
931204 chromosome a double      X 'data/Morin_genotypes.txt'
931205 chromosome a double      X 'data/Morin_genotypes.txt</a:t>
            </a:r>
          </a:p>
          <a:p>
            <a:pPr lvl="1"/>
            <a:r>
              <a:rPr/>
              <a:t>Don’t ignore warnings unless you know that they are benign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MBB 243 - Lecture 7 (week 8)</dc:title>
  <dc:creator>Ryan Morin</dc:creator>
  <cp:keywords/>
  <dcterms:created xsi:type="dcterms:W3CDTF">2022-03-10T16:38:26Z</dcterms:created>
  <dcterms:modified xsi:type="dcterms:W3CDTF">2022-03-10T16:38:26Z</dcterms:modified>
</cp:coreProperties>
</file>