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4" Type="http://schemas.openxmlformats.org/officeDocument/2006/relationships/viewProps" Target="viewProps.xml" /><Relationship Id="rId6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6" Type="http://schemas.openxmlformats.org/officeDocument/2006/relationships/tableStyles" Target="tableStyles.xml" /><Relationship Id="rId6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2022/03/16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order rows based on surname only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(dat,surname)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Sandeep       Dave       1978
## 2      Sarit        Kim       1998
## 3       Matt      Smith       1982
## 4      Aaron      Smith       2000
## 5 Sarah-Jane      Smith       1973
## 6    Juanita Velculescu       1986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order rows based on surname </a:t>
            </a:r>
            <a:r>
              <a:rPr i="1"/>
              <a:t>then</a:t>
            </a:r>
            <a:r>
              <a:rPr/>
              <a:t> use firstname to break ties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(dat,surname,firstname)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Sandeep       Dave       1978
## 2      Sarit        Kim       1998
## 3      Aaron      Smith       2000
## 4       Matt      Smith       1982
## 5 Sarah-Jane      Smith       1973
## 6    Juanita Velculescu       1986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“</a:t>
            </a:r>
            <a:r>
              <a:rPr/>
              <a:t>base</a:t>
            </a:r>
            <a:r>
              <a:rPr/>
              <a:t> </a:t>
            </a:r>
            <a:r>
              <a:rPr/>
              <a:t>R</a:t>
            </a:r>
            <a:r>
              <a:rPr/>
              <a:t>”</a:t>
            </a:r>
            <a:r>
              <a:rPr/>
              <a:t> </a:t>
            </a:r>
            <a:r>
              <a:rPr/>
              <a:t>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things we can accomplish using Tidyverse syntax are possible in base R</a:t>
            </a:r>
          </a:p>
          <a:p>
            <a:pPr lvl="1"/>
            <a:r>
              <a:rPr/>
              <a:t>Just because we </a:t>
            </a:r>
            <a:r>
              <a:rPr i="1"/>
              <a:t>can</a:t>
            </a:r>
            <a:r>
              <a:rPr/>
              <a:t> doesn’t mean we </a:t>
            </a:r>
            <a:r>
              <a:rPr i="1"/>
              <a:t>should</a:t>
            </a:r>
            <a:r>
              <a:rPr/>
              <a:t> use the other syntax</a:t>
            </a:r>
          </a:p>
          <a:p>
            <a:pPr lvl="1"/>
            <a:r>
              <a:rPr/>
              <a:t>base R is generally, if not always, harder to read and debug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dat[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surname,dat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firstname),]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6    Sandeep       Dave       1978
## 4      Sarit        Kim       1998
## 2      Aaron      Smith       2000
## 1       Matt      Smith       1982
## 3 Sarah-Jane      Smith       1973
## 5    Juanita Velculescu       1986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Sort(</a:t>
            </a:r>
            <a:r>
              <a:rPr sz="1800">
                <a:latin typeface="Courier"/>
              </a:rPr>
              <a:t>arrange</a:t>
            </a:r>
            <a:r>
              <a:rPr/>
              <a:t>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(</a:t>
            </a:r>
            <a:r>
              <a:rPr sz="1800">
                <a:latin typeface="Courier"/>
              </a:rPr>
              <a:t>filter</a:t>
            </a:r>
            <a:r>
              <a:rPr/>
              <a:t>)</a:t>
            </a:r>
          </a:p>
        </p:txBody>
      </p:sp>
      <p:pic>
        <p:nvPicPr>
          <p:cNvPr descr="images/excel_sortfil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600200"/>
            <a:ext cx="5740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cheat</a:t>
            </a:r>
            <a:r>
              <a:rPr/>
              <a:t> </a:t>
            </a:r>
            <a:r>
              <a:rPr/>
              <a:t>sheet</a:t>
            </a:r>
          </a:p>
        </p:txBody>
      </p:sp>
      <p:pic>
        <p:nvPicPr>
          <p:cNvPr descr="images/filter-detai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600200"/>
            <a:ext cx="3810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Goal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filter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Keep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rows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  <a:r>
                        <a:rPr/>
                        <a:t> </a:t>
                      </a:r>
                      <a:r>
                        <a:rPr/>
                        <a:t>certain</a:t>
                      </a:r>
                      <a:r>
                        <a:rPr/>
                        <a:t> </a:t>
                      </a:r>
                      <a:r>
                        <a:rPr/>
                        <a:t>criteria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select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Keep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specified</a:t>
                      </a:r>
                      <a:r>
                        <a:rPr/>
                        <a:t> </a:t>
                      </a:r>
                      <a:r>
                        <a:rPr/>
                        <a:t>name</a:t>
                      </a:r>
                      <a:r>
                        <a:rPr/>
                        <a:t> </a:t>
                      </a:r>
                      <a:r>
                        <a:rPr/>
                        <a:t>(or</a:t>
                      </a:r>
                      <a:r>
                        <a:rPr/>
                        <a:t> </a:t>
                      </a:r>
                      <a:r>
                        <a:rPr/>
                        <a:t>naming</a:t>
                      </a:r>
                      <a:r>
                        <a:rPr/>
                        <a:t> </a:t>
                      </a:r>
                      <a:r>
                        <a:rPr/>
                        <a:t>pattern)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mutate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Create</a:t>
                      </a:r>
                      <a:r>
                        <a:rPr/>
                        <a:t> </a:t>
                      </a:r>
                      <a:r>
                        <a:rPr/>
                        <a:t>one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output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operations/functions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pivot_longer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Bring</a:t>
                      </a:r>
                      <a:r>
                        <a:rPr/>
                        <a:t> </a:t>
                      </a:r>
                      <a:r>
                        <a:rPr/>
                        <a:t>together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convert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tidy</a:t>
                      </a:r>
                      <a:r>
                        <a:rPr/>
                        <a:t> </a:t>
                      </a:r>
                      <a:r>
                        <a:rPr/>
                        <a:t>format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pivot_wider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Separate</a:t>
                      </a:r>
                      <a:r>
                        <a:rPr/>
                        <a:t> </a:t>
                      </a:r>
                      <a:r>
                        <a:rPr/>
                        <a:t>column</a:t>
                      </a:r>
                      <a:r>
                        <a:rPr/>
                        <a:t> </a:t>
                      </a:r>
                      <a:r>
                        <a:rPr/>
                        <a:t>into</a:t>
                      </a:r>
                      <a:r>
                        <a:rPr/>
                        <a:t> </a:t>
                      </a:r>
                      <a:r>
                        <a:rPr/>
                        <a:t>multiple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readability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arrange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Reorder</a:t>
                      </a:r>
                      <a:r>
                        <a:rPr/>
                        <a:t> </a:t>
                      </a:r>
                      <a:r>
                        <a:rPr/>
                        <a:t>rows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one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function(arg1,arg2) # the usual
# equivalent to above because piped data
# is considered first positional argument
arg1 %&gt;% function1(arg2) 
arg2 %&gt;% function1(arg1,.) 
# ensures the pipe is treated as the second argument
arg2 %&gt;% function1(argname1=arg1,argname2=.)
# you can use the . to represent the piped data both with named and positional arguments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Grouping</a:t>
            </a:r>
            <a:r>
              <a:rPr/>
              <a:t> </a:t>
            </a:r>
            <a:r>
              <a:rPr/>
              <a:t>cheatsheet</a:t>
            </a:r>
          </a:p>
        </p:txBody>
      </p:sp>
      <p:pic>
        <p:nvPicPr>
          <p:cNvPr descr="images/group-detai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Grip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Letters Numbers sound
## 1        A       1    ay
## 2        a       3    ay
## 3       eh       2    ay
## 4        B       6   bee
## 5        b       6   bee
## 6      bee       5   bee
## 7     beta       5   bee
## 8        c       1   see
## 9        C       2   see
## 10       Z       3   zed
## 11       z       3   zed
## 12    zeta       5   zed
## 13    Zeta       5   zed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Nesting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grouping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nest_by() is closely related to group_by(). However, instead of storing the group structure in the metadata, it is made explicit in the data, giving each group key a single row along with a list-column of data frames that contain all the other data.
nest_by() returns a rowwise data frame, which makes operations on the grouped data particularly elegant. See vignette("rowwise") for more details.
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CANCELLED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Second midterm will be held in class instead of our lab</a:t>
            </a:r>
          </a:p>
          <a:p>
            <a:pPr lvl="1"/>
            <a:r>
              <a:rPr i="1"/>
              <a:t>April 8 2:30 - 4:30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Nesting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grouping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essence, nest_by puts a series of individual data frames into a list named </a:t>
            </a:r>
            <a:r>
              <a:rPr sz="1800">
                <a:latin typeface="Courier"/>
              </a:rPr>
              <a:t>data</a:t>
            </a:r>
            <a:r>
              <a:rPr/>
              <a:t> as a column in a new data 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nested_things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nest_by</a:t>
            </a:r>
            <a:r>
              <a:rPr sz="1800">
                <a:latin typeface="Courier"/>
              </a:rPr>
              <a:t>(things, sound)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(nested_things)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2
## # Rowwise:  sound
##   sound               data
##   &lt;chr&gt; &lt;list&lt;tibble[,2]&gt;&gt;
## 1 ay               [3 × 2]
## 2 bee              [4 × 2]
## 3 see              [2 × 2]
## 4 zed              [4 × 2]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unnest</a:t>
            </a:r>
            <a:r>
              <a:rPr sz="1800">
                <a:latin typeface="Courier"/>
              </a:rPr>
              <a:t>(nested_things[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,],</a:t>
            </a:r>
            <a:r>
              <a:rPr sz="1800">
                <a:solidFill>
                  <a:srgbClr val="902000"/>
                </a:solidFill>
                <a:latin typeface="Courier"/>
              </a:rPr>
              <a:t>cols=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(data))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3
## # Groups:   sound [1]
##   sound Letters Numbers
##   &lt;chr&gt; &lt;chr&gt;     &lt;dbl&gt;
## 1 zed   Z             3
## 2 zed   z             3
## 3 zed   zeta          5
## 4 zed   Zeta          5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use functions that work on data frames to perform analyses per-group on your nested data</a:t>
            </a:r>
          </a:p>
          <a:p>
            <a:pPr lvl="2"/>
            <a:r>
              <a:rPr/>
              <a:t>e.g. count how many members are in each 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nested_things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(nested_things, </a:t>
            </a:r>
            <a:r>
              <a:rPr sz="1800">
                <a:solidFill>
                  <a:srgbClr val="902000"/>
                </a:solidFill>
                <a:latin typeface="Courier"/>
              </a:rPr>
              <a:t>num_rows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(data))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(nested_things)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3
## # Rowwise:  sound
##   sound               data num_rows
##   &lt;chr&gt; &lt;list&lt;tibble[,2]&gt;&gt;    &lt;int&gt;
## 1 ay               [3 × 2]        3
## 2 bee              [4 × 2]        4
## 3 see              [2 × 2]        2
## 4 zed              [4 × 2]        4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that work with vectors can also be used but the syntax becomes unruly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nested_things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(nested_things, </a:t>
            </a:r>
            <a:r>
              <a:rPr sz="1800">
                <a:solidFill>
                  <a:srgbClr val="902000"/>
                </a:solidFill>
                <a:latin typeface="Courier"/>
              </a:rPr>
              <a:t>Average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Numbers))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(nested_things)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4
## # Rowwise:  sound
##   sound               data num_rows Average
##   &lt;chr&gt; &lt;list&lt;tibble[,2]&gt;&gt;    &lt;int&gt;   &lt;dbl&gt;
## 1 ay               [3 × 2]        3     2  
## 2 bee              [4 × 2]        4     5.5
## 3 see              [2 × 2]        2     1.5
## 4 zed              [4 × 2]        4     4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unnest_longer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get (some of) our original data frame structure back with </a:t>
            </a:r>
            <a:r>
              <a:rPr sz="1800">
                <a:latin typeface="Courier"/>
              </a:rPr>
              <a:t>unnest_longer</a:t>
            </a:r>
          </a:p>
          <a:p>
            <a:pPr lvl="1"/>
            <a:r>
              <a:rPr/>
              <a:t>Any new columns we created will be duplicated across all rows per group</a:t>
            </a:r>
          </a:p>
          <a:p>
            <a:pPr lvl="1"/>
            <a:r>
              <a:rPr/>
              <a:t>The nested columns remain nested in a tibble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unnest_longer</a:t>
            </a:r>
            <a:r>
              <a:rPr sz="1800">
                <a:latin typeface="Courier"/>
              </a:rPr>
              <a:t>(nested_things,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"data"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13 x 4
##    sound data$Letters $Numbers num_rows Average
##    &lt;chr&gt; &lt;chr&gt;           &lt;dbl&gt;    &lt;int&gt;   &lt;dbl&gt;
##  1 ay    A                   1        3     2  
##  2 ay    a                   3        3     2  
##  3 ay    eh                  2        3     2  
##  4 bee   B                   6        4     5.5
##  5 bee   b                   6        4     5.5
##  6 bee   bee                 5        4     5.5
##  7 bee   beta                5        4     5.5
##  8 see   c                   1        2     1.5
##  9 see   C                   2        2     1.5
## 10 zed   Z                   3        4     4  
## 11 zed   z                   3        4     4  
## 12 zed   zeta                5        4     4  
## 13 zed   Zeta                5        4     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way:</a:t>
            </a:r>
            <a:r>
              <a:rPr/>
              <a:t> </a:t>
            </a:r>
            <a:r>
              <a:rPr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Although visually useful to understand how groups work, it’s unnecessary to reformat your data frame using nesting</a:t>
            </a:r>
          </a:p>
          <a:p>
            <a:pPr lvl="1"/>
            <a:r>
              <a:rPr/>
              <a:t>Grouped data </a:t>
            </a:r>
            <a:r>
              <a:rPr i="1"/>
              <a:t>looks</a:t>
            </a:r>
            <a:r>
              <a:rPr/>
              <a:t> identical to the data without grouping but behaves differently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13 x 3
## # Groups:   sound [4]
##    Letters Numbers sound
##    &lt;chr&gt;     &lt;dbl&gt; &lt;chr&gt;
##  1 A             1 ay   
##  2 a             3 ay   
##  3 eh            2 ay   
##  4 B             6 bee  
##  5 b             6 bee  
##  6 bee           5 bee  
##  7 beta          5 bee  
##  8 c             1 see  
##  9 C             2 see  
## 10 Z             3 zed  
## 11 z             3 zed  
## 12 zeta          5 zed  
## 13 Zeta          5 zed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Putting</a:t>
            </a:r>
            <a:r>
              <a:rPr/>
              <a:t> </a:t>
            </a:r>
            <a:r>
              <a:rPr/>
              <a:t>grouping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summarize</a:t>
            </a:r>
            <a:r>
              <a:rPr/>
              <a:t> is a one-stop shop to allow functions to be applied within individual groups</a:t>
            </a:r>
          </a:p>
          <a:p>
            <a:pPr lvl="1"/>
            <a:r>
              <a:rPr/>
              <a:t>Most tidyverse functions ignore grouping but if you don’t need the grouping you should reverse it when you’re done, just in case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Use the mean() function per group to create a new column named Average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(grouped_things,</a:t>
            </a:r>
            <a:r>
              <a:rPr sz="1800">
                <a:solidFill>
                  <a:srgbClr val="902000"/>
                </a:solidFill>
                <a:latin typeface="Courier"/>
              </a:rPr>
              <a:t>Average=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(Numbers))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2
##   sound Average
##   &lt;chr&gt;   &lt;dbl&gt;
## 1 ay        2  
## 2 bee       5.5
## 3 see       1.5
## 4 zed       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summarize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Summarize returns only your grouping column and one additional column for the output of each function you ran on the groups</a:t>
            </a:r>
          </a:p>
          <a:p>
            <a:pPr lvl="1"/>
            <a:r>
              <a:rPr/>
              <a:t>The number of rows in your result is equal to the number of groups</a:t>
            </a:r>
          </a:p>
          <a:p>
            <a:pPr lvl="1"/>
            <a:r>
              <a:rPr/>
              <a:t>As a result, you lose all columns that weren’t used in the grouping</a:t>
            </a:r>
          </a:p>
        </p:txBody>
      </p:sp>
      <p:pic>
        <p:nvPicPr>
          <p:cNvPr descr="images/13-dplyr-fig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68500"/>
            <a:ext cx="4038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COVID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# A tibble: 6 x 7
##    year month territory   continent cases deaths population
##   &lt;dbl&gt; &lt;chr&gt; &lt;chr&gt;       &lt;chr&gt;     &lt;dbl&gt;  &lt;dbl&gt;      &lt;dbl&gt;
## 1  2020 Jan   Afghanistan Asia          0      0   38041757
## 2  2020 Jan   Algeria     Africa        0      0   43053054
## 3  2020 Jan   Armenia     Europe        0      0    2957728
## 4  2020 Jan   Australia   Oceania       7      0   25203200
## 5  2020 Jan   Austria     Europe        0      0    8858775
## 6  2020 Jan   Azerbaijan  Europe        0      0   10047719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summarized_covid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covid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(continent)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people=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(population) )</a:t>
            </a:r>
          </a:p>
          <a:p>
            <a:pPr lvl="1"/>
            <a:r>
              <a:rPr/>
              <a:t>How many rows will we have in summarized_covid?</a:t>
            </a:r>
          </a:p>
          <a:p>
            <a:pPr lvl="1"/>
            <a:r>
              <a:rPr/>
              <a:t>How many columns and what will they contain?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Manipulate data frames in R using the </a:t>
            </a:r>
            <a:r>
              <a:rPr sz="1800">
                <a:latin typeface="Courier"/>
              </a:rPr>
              <a:t>dplyr</a:t>
            </a:r>
            <a:r>
              <a:rPr/>
              <a:t> package</a:t>
            </a:r>
          </a:p>
          <a:p>
            <a:pPr lvl="2"/>
            <a:r>
              <a:rPr/>
              <a:t>Group rows using </a:t>
            </a:r>
            <a:r>
              <a:rPr sz="1800">
                <a:latin typeface="Courier"/>
              </a:rPr>
              <a:t>group_by()</a:t>
            </a:r>
            <a:r>
              <a:rPr/>
              <a:t> and </a:t>
            </a:r>
            <a:r>
              <a:rPr sz="1800">
                <a:latin typeface="Courier"/>
              </a:rPr>
              <a:t>nest_by()</a:t>
            </a:r>
          </a:p>
          <a:p>
            <a:pPr lvl="2"/>
            <a:r>
              <a:rPr/>
              <a:t>Compute aggregate statistics using </a:t>
            </a:r>
            <a:r>
              <a:rPr sz="1800">
                <a:latin typeface="Courier"/>
              </a:rPr>
              <a:t>summarize()</a:t>
            </a:r>
          </a:p>
          <a:p>
            <a:pPr lvl="2"/>
            <a:r>
              <a:rPr/>
              <a:t>Differentiate the behaviour of </a:t>
            </a:r>
            <a:r>
              <a:rPr sz="1800">
                <a:latin typeface="Courier"/>
              </a:rPr>
              <a:t>mutate()</a:t>
            </a:r>
            <a:r>
              <a:rPr/>
              <a:t> and </a:t>
            </a:r>
            <a:r>
              <a:rPr sz="1800">
                <a:latin typeface="Courier"/>
              </a:rPr>
              <a:t>summarize()</a:t>
            </a:r>
          </a:p>
          <a:p>
            <a:pPr lvl="1"/>
            <a:r>
              <a:rPr/>
              <a:t>Understand how </a:t>
            </a:r>
            <a:r>
              <a:rPr sz="1800">
                <a:latin typeface="Courier"/>
              </a:rPr>
              <a:t>join</a:t>
            </a:r>
            <a:r>
              <a:rPr/>
              <a:t> functions can be used to combine data frames with shared variables</a:t>
            </a:r>
          </a:p>
          <a:p>
            <a:pPr lvl="1"/>
            <a:r>
              <a:rPr/>
              <a:t>Understand some common pitfalls of the different types of join and alternatives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many rows will we have in summarized_covid?</a:t>
            </a:r>
          </a:p>
          <a:p>
            <a:pPr lvl="1"/>
            <a:r>
              <a:rPr/>
              <a:t>How many columns and what will they contain?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5 x 2
##   continent      people
##   &lt;chr&gt;           &lt;dbl&gt;
## 1 Africa     8472139474
## 2 America    7548008655
## 3 Asia      35337946686
## 4 Europe     5849933978
## 5 Oceania     302605840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Use the mean() function per group to create a new column named Average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(grouped_things,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high=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(Numbers), </a:t>
            </a:r>
            <a:r>
              <a:rPr sz="1800" i="1">
                <a:solidFill>
                  <a:srgbClr val="60A0B0"/>
                </a:solidFill>
                <a:latin typeface="Courier"/>
              </a:rPr>
              <a:t>#max value per group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low=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(Numbers), </a:t>
            </a:r>
            <a:r>
              <a:rPr sz="1800" i="1">
                <a:solidFill>
                  <a:srgbClr val="60A0B0"/>
                </a:solidFill>
                <a:latin typeface="Courier"/>
              </a:rPr>
              <a:t>#min value per group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group_size=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(), </a:t>
            </a:r>
            <a:r>
              <a:rPr sz="1800" i="1">
                <a:solidFill>
                  <a:srgbClr val="60A0B0"/>
                </a:solidFill>
                <a:latin typeface="Courier"/>
              </a:rPr>
              <a:t># number of rows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total=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(Numbers), </a:t>
            </a:r>
            <a:r>
              <a:rPr sz="1800" i="1">
                <a:solidFill>
                  <a:srgbClr val="60A0B0"/>
                </a:solidFill>
                <a:latin typeface="Courier"/>
              </a:rPr>
              <a:t>#sum the values</a:t>
            </a:r>
            <a:br/>
            <a:r>
              <a:rPr sz="1800">
                <a:latin typeface="Courier"/>
              </a:rPr>
              <a:t>         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5
##   sound  high   low group_size total
##   &lt;chr&gt; &lt;dbl&gt; &lt;dbl&gt;      &lt;int&gt; &lt;dbl&gt;
## 1 ay        3     1          3     6
## 2 bee       6     5          4    22
## 3 see       2     1          2     3
## 4 zed       5     3          4    16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example groups by multiple variables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covid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(continent, month)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`summarise()` has grouped output by 'continent'. You can override using the `.groups` argument.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40 x 3
## # Groups:   continent [5]
##    continent month deaths
##    &lt;chr&gt;     &lt;chr&gt;  &lt;dbl&gt;
##  1 Africa    Apr     1425
##  2 Africa    Aug    10274
##  3 Africa    Feb        0
##  4 Africa    Jan        0
##  5 Africa    Jul     9433
##  6 Africa    Jun     5807
##  7 Africa    Mar      166
##  8 Africa    May     2480
##  9 America   Apr    70904
## 10 America   Aug   112185
## # … with 30 more rows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Reminder: </a:t>
            </a:r>
            <a:r>
              <a:rPr sz="1800">
                <a:latin typeface="Courier"/>
              </a:rPr>
              <a:t>mutate</a:t>
            </a:r>
            <a:r>
              <a:rPr/>
              <a:t> allows you to create new columns using data in rows</a:t>
            </a:r>
          </a:p>
          <a:p>
            <a:pPr lvl="2"/>
            <a:r>
              <a:rPr/>
              <a:t>With grouped data, it can be used to add a new column that modifies each row based on its 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40 x 4
## # Groups:   continent [5]
##    continent month deaths total_deaths
##    &lt;chr&gt;     &lt;chr&gt;  &lt;dbl&gt;        &lt;dbl&gt;
##  1 Africa    Apr     1425        29585
##  2 Africa    Aug    10274        29585
##  3 Africa    Feb        0        29585
##  4 Africa    Jan        0        29585
##  5 Africa    Jul     9433        29585
##  6 Africa    Jun     5807        29585
##  7 Africa    Mar      166        29585
##  8 Africa    May     2480        29585
##  9 America   Apr    70904       467767
## 10 America   Aug   112185       467767
## # … with 30 more rows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 we have the denominator for each 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pct_deaths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total_deaths)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(continent,month,pct_deaths)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40 x 3
## # Groups:   continent [5]
##    continent month pct_deaths
##    &lt;chr&gt;     &lt;chr&gt;      &lt;dbl&gt;
##  1 Africa    Apr        4.82 
##  2 Africa    Aug       34.7  
##  3 Africa    Feb        0    
##  4 Africa    Jan        0    
##  5 Africa    Jul       31.9  
##  6 Africa    Jun       19.6  
##  7 Africa    Mar        0.561
##  8 Africa    May        8.38 
##  9 America   Apr       15.2  
## 10 America   Aug       24.0  
## # … with 30 more rows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(How)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 %&gt;%
     mutate(total_deaths = sum(deaths))</a:t>
            </a:r>
          </a:p>
          <a:p>
            <a:pPr lvl="1"/>
            <a:r>
              <a:rPr/>
              <a:t>VS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 %&gt;% 
ungroup() %&gt;%
     mutate(total_deaths = sum(deaths))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Recap: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Both </a:t>
            </a:r>
            <a:r>
              <a:rPr sz="1800">
                <a:latin typeface="Courier"/>
              </a:rPr>
              <a:t>mutate</a:t>
            </a:r>
            <a:r>
              <a:rPr/>
              <a:t> and </a:t>
            </a:r>
            <a:r>
              <a:rPr sz="1800">
                <a:latin typeface="Courier"/>
              </a:rPr>
              <a:t>summarize</a:t>
            </a:r>
            <a:r>
              <a:rPr/>
              <a:t> can apply functions to variables in grouped data</a:t>
            </a:r>
          </a:p>
          <a:p>
            <a:pPr lvl="1"/>
            <a:r>
              <a:rPr sz="1800">
                <a:latin typeface="Courier"/>
              </a:rPr>
              <a:t>summarize</a:t>
            </a:r>
            <a:r>
              <a:rPr/>
              <a:t> returns one row per group and one new column for each summarized variable (plus your grouping columns)</a:t>
            </a:r>
          </a:p>
          <a:p>
            <a:pPr lvl="1"/>
            <a:r>
              <a:rPr sz="1800">
                <a:latin typeface="Courier"/>
              </a:rPr>
              <a:t>mutate</a:t>
            </a:r>
            <a:r>
              <a:rPr/>
              <a:t> manipulates the original data frame, duplicating the result for all rows in the same group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Intermission</a:t>
            </a:r>
          </a:p>
        </p:txBody>
      </p:sp>
      <p:pic>
        <p:nvPicPr>
          <p:cNvPr descr="images/intermission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600200"/>
            <a:ext cx="6692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Bringing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Commonly we will start with data in more than one file with common variables between those files</a:t>
            </a:r>
          </a:p>
          <a:p>
            <a:pPr lvl="1"/>
            <a:r>
              <a:rPr/>
              <a:t>Simple scenarios are readily solved</a:t>
            </a:r>
          </a:p>
          <a:p>
            <a:pPr lvl="2"/>
            <a:r>
              <a:rPr/>
              <a:t>Same number of rows, different observations in the columns</a:t>
            </a:r>
          </a:p>
          <a:p>
            <a:pPr lvl="2"/>
            <a:r>
              <a:rPr/>
              <a:t>Same number of columns, different observations in the rows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dplyr::select</a:t>
            </a:r>
            <a:r>
              <a:rPr/>
              <a:t> </a:t>
            </a:r>
            <a:r>
              <a:rPr/>
              <a:t>cheat</a:t>
            </a:r>
            <a:r>
              <a:rPr/>
              <a:t> </a:t>
            </a:r>
            <a:r>
              <a:rPr/>
              <a:t>sheet</a:t>
            </a:r>
          </a:p>
        </p:txBody>
      </p:sp>
      <p:pic>
        <p:nvPicPr>
          <p:cNvPr descr="images/select-detai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600200"/>
            <a:ext cx="3644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 sz="1800">
                <a:latin typeface="Courier"/>
              </a:rPr>
              <a:t>bind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of binding as stapling or stacking data frames together (bind rows = stack rows on rows)</a:t>
            </a:r>
          </a:p>
          <a:p>
            <a:pPr lvl="1"/>
            <a:r>
              <a:rPr/>
              <a:t>dplyr has a few functions that implement/replace the base R </a:t>
            </a:r>
            <a:r>
              <a:rPr sz="1800">
                <a:latin typeface="Courier"/>
              </a:rPr>
              <a:t>cbind</a:t>
            </a:r>
            <a:r>
              <a:rPr/>
              <a:t> and </a:t>
            </a:r>
            <a:r>
              <a:rPr sz="1800">
                <a:latin typeface="Courier"/>
              </a:rPr>
              <a:t>rbind</a:t>
            </a:r>
            <a:r>
              <a:rPr/>
              <a:t> so we’ll jump right to the </a:t>
            </a:r>
            <a:r>
              <a:rPr sz="1800">
                <a:latin typeface="Courier"/>
              </a:rPr>
              <a:t>dplyr</a:t>
            </a:r>
            <a:r>
              <a:rPr/>
              <a:t> ones</a:t>
            </a:r>
          </a:p>
          <a:p>
            <a:pPr lvl="1"/>
            <a:r>
              <a:rPr sz="1800">
                <a:latin typeface="Courier"/>
              </a:rPr>
              <a:t>bind_rows</a:t>
            </a:r>
            <a:r>
              <a:rPr/>
              <a:t> is similar to the UNIX </a:t>
            </a:r>
            <a:r>
              <a:rPr sz="1800">
                <a:latin typeface="Courier"/>
              </a:rPr>
              <a:t>cat</a:t>
            </a:r>
            <a:r>
              <a:rPr/>
              <a:t> utility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top3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(covid,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last3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(covid,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#a new data frame with all the rows from the data frames we gave it</a:t>
            </a:r>
            <a:br/>
            <a:r>
              <a:rPr sz="1800">
                <a:latin typeface="Courier"/>
              </a:rPr>
              <a:t>combined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(top3,last3) 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# A tibble: 6 x 7
##    year month territory   continent cases deaths population
##   &lt;dbl&gt; &lt;chr&gt; &lt;chr&gt;       &lt;chr&gt;     &lt;dbl&gt;  &lt;dbl&gt;      &lt;dbl&gt;
## 1  2020 Jan   Afghanistan Asia          0      0   38041757
## 2  2020 Jan   Algeria     Africa        0      0   43053054
## 3  2020 Jan   Armenia     Europe        0      0    2957728
## 4  2020 Aug   Yemen       Asia        227     77   29161922
## 5  2020 Aug   Zambia      Africa     6470    138   17861034
## 6  2020 Aug   Zimbabwe    Africa     3320    143   14645473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Smart</a:t>
            </a:r>
            <a:r>
              <a:rPr/>
              <a:t> </a:t>
            </a:r>
            <a:r>
              <a:rPr/>
              <a:t>binding</a:t>
            </a:r>
            <a:r>
              <a:rPr/>
              <a:t> </a:t>
            </a:r>
            <a:r>
              <a:rPr/>
              <a:t>handles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top3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population) </a:t>
            </a:r>
            <a:r>
              <a:rPr sz="1800" i="1">
                <a:solidFill>
                  <a:srgbClr val="60A0B0"/>
                </a:solidFill>
                <a:latin typeface="Courier"/>
              </a:rPr>
              <a:t># drop the population</a:t>
            </a:r>
            <a:br/>
            <a:r>
              <a:rPr sz="1800">
                <a:latin typeface="Courier"/>
              </a:rPr>
              <a:t>last3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last3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year) </a:t>
            </a:r>
            <a:r>
              <a:rPr sz="1800" i="1">
                <a:solidFill>
                  <a:srgbClr val="60A0B0"/>
                </a:solidFill>
                <a:latin typeface="Courier"/>
              </a:rPr>
              <a:t>#drop the year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#a new data frame with all unique columns and NA filling in missing data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(top3,last3)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(year,month,population)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   year month population
##   &lt;dbl&gt; &lt;chr&gt;      &lt;dbl&gt;
## 1  2020 Jan           NA
## 2  2020 Jan           NA
## 3  2020 Jan           NA
## 4    NA Aug     29161922
## 5    NA Aug     17861034
## 6    NA Aug     14645473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common between these two data frames? What is different?</a:t>
            </a:r>
          </a:p>
          <a:p>
            <a:pPr lvl="1"/>
            <a:r>
              <a:rPr/>
              <a:t>How would </a:t>
            </a:r>
            <a:r>
              <a:rPr sz="1800">
                <a:latin typeface="Courier"/>
              </a:rPr>
              <a:t>bind_rows</a:t>
            </a:r>
            <a:r>
              <a:rPr/>
              <a:t> deal with this?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gexp1=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"data/GSE125966_part1.csv"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gexp2=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"data/GSE125966_part2.csv"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(gexp1)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"gene"     "sample12"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(gexp2)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"gene"     "sample23"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(gexp1)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27675     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(gexp2)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27675     2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test_bind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(gexp1,gexp2) </a:t>
            </a:r>
            <a:br/>
            <a:r>
              <a:rPr sz="1800">
                <a:latin typeface="Courier"/>
              </a:rPr>
              <a:t>test_bind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3
##   gene       sample12 sample23
##   &lt;chr&gt;         &lt;dbl&gt;    &lt;dbl&gt;
## 1 GeneID:1       1.47       NA
## 2 GeneID:10     -5.98       NA
## 3 GeneID:100     5.43       NA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test_bind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3
##   gene        sample12 sample23
##   &lt;chr&gt;          &lt;dbl&gt;    &lt;dbl&gt;
## 1 GeneID:9993       NA     4.14
## 2 GeneID:9994       NA     5.98
## 3 GeneID:9997       NA     6.32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option:</a:t>
            </a:r>
            <a:r>
              <a:rPr/>
              <a:t> </a:t>
            </a:r>
            <a:r>
              <a:rPr/>
              <a:t>bind_cols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Shared rows but different data in the columns is a job for </a:t>
            </a:r>
            <a:r>
              <a:rPr sz="1800">
                <a:latin typeface="Courier"/>
              </a:rPr>
              <a:t>bind_cols</a:t>
            </a:r>
            <a:r>
              <a:rPr/>
              <a:t>, in theory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new_gexp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bind_cols</a:t>
            </a:r>
            <a:r>
              <a:rPr sz="1800">
                <a:latin typeface="Courier"/>
              </a:rPr>
              <a:t>(gexp1,gexp2)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New names:
## * gene -&gt; gene...1
## * gene -&gt; gene...3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(new_gexp,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4
##   gene...1  sample12 gene...3  sample23
##   &lt;chr&gt;        &lt;dbl&gt; &lt;chr&gt;        &lt;dbl&gt;
## 1 GeneID:1      1.47 GeneID:1      1.28
## 2 GeneID:10    -5.98 GeneID:10    -3.19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Though </a:t>
            </a:r>
            <a:r>
              <a:rPr sz="1800">
                <a:latin typeface="Courier"/>
              </a:rPr>
              <a:t>bind_cols</a:t>
            </a:r>
            <a:r>
              <a:rPr/>
              <a:t> can be used here, there are some major drawbacks</a:t>
            </a:r>
          </a:p>
          <a:p>
            <a:pPr lvl="2"/>
            <a:r>
              <a:rPr/>
              <a:t>If the rows aren’t in the same order, your data will not be comparable between the columns from the starting data!</a:t>
            </a:r>
          </a:p>
          <a:p>
            <a:pPr lvl="2"/>
            <a:r>
              <a:rPr/>
              <a:t>You will also end up with a duplicated (and renamed) column for any shared column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#let's rearrange gexp1 to see what happens</a:t>
            </a:r>
            <a:br/>
            <a:r>
              <a:rPr sz="1800">
                <a:latin typeface="Courier"/>
              </a:rPr>
              <a:t>gexp1r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(gexp1,sample12)</a:t>
            </a:r>
            <a:br/>
            <a:r>
              <a:rPr sz="1800">
                <a:latin typeface="Courier"/>
              </a:rPr>
              <a:t>new_gexp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bind_cols</a:t>
            </a:r>
            <a:r>
              <a:rPr sz="1800">
                <a:latin typeface="Courier"/>
              </a:rPr>
              <a:t>(gexp1r,gexp2)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New names:
## * gene -&gt; gene...1
## * gene -&gt; gene...3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(new_gexp,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5 x 4
##   gene...1         sample12 gene...3     sample23
##   &lt;chr&gt;               &lt;dbl&gt; &lt;chr&gt;           &lt;dbl&gt;
## 1 GeneID:10           -5.98 GeneID:1         1.28
## 2 GeneID:100009613    -5.98 GeneID:10       -3.19
## 3 GeneID:10002        -5.98 GeneID:100       7.04
## 4 GeneID:100033416    -5.98 GeneID:1000      1.46
## 5 GeneID:100033422    -5.98 GeneID:10000     5.42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better</a:t>
            </a:r>
          </a:p>
        </p:txBody>
      </p:sp>
      <p:pic>
        <p:nvPicPr>
          <p:cNvPr descr="images/join-detai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487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bind_cols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all join functions automatically decide which columns to use as keys to link the data frames</a:t>
            </a:r>
          </a:p>
          <a:p>
            <a:pPr lvl="1"/>
            <a:r>
              <a:rPr/>
              <a:t>You can specify the join column(s) to avoid unexpected behaviour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#reminder: our data frames have gene in a different order!</a:t>
            </a:r>
            <a:br/>
            <a:r>
              <a:rPr sz="1800">
                <a:latin typeface="Courier"/>
              </a:rPr>
              <a:t>join_gexp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(gexp1r,gexp2)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Joining, by = "gene"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explicit equivalent is shown below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join_gexp = full_join(gexp1r,gexp2,by=c("gene"))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Ryan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rando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Ashley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ash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"data/genome_Ashley_Bodily.txt"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ash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ash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Homozygous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,genotype)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logical column that is TRUE for all homozygous rows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Sex_chrom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,chromosome)</a:t>
            </a:r>
            <a:br/>
            <a:r>
              <a:rPr sz="1800">
                <a:latin typeface="Courier"/>
              </a:rPr>
              <a:t>    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289297   9199
##   TRUE  643544  18574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(join_gexp)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"gene"     "sample12" "sample23"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(join_gexp)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  gene             sample12 sample23
##   &lt;chr&gt;               &lt;dbl&gt;    &lt;dbl&gt;
## 1 GeneID:10           -5.98    -3.19
## 2 GeneID:100009613    -5.98    -5.99
## 3 GeneID:10002        -5.98    -4.41
## 4 GeneID:100033416    -5.98    -2.82
## 5 GeneID:100033422    -5.98    -5.99
## 6 GeneID:100033424    -5.98    -5.99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Gotchas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FYIs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Joining on a column with non-unique values is almost always a mistake and should be avoided</a:t>
            </a:r>
          </a:p>
          <a:p>
            <a:pPr lvl="1"/>
            <a:r>
              <a:rPr/>
              <a:t>Notice that columns present in both but not used in the join will be renamed slightly (colname.x for the first, colname.y for the second set)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(things,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(things,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70A0"/>
                </a:solidFill>
                <a:latin typeface="Courier"/>
              </a:rPr>
              <a:t>"sound"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Letters.x Numbers.x sound Letters.y Numbers.y
## 1          A         1    ay         A         1
## 2          A         1    ay         a         3
## 3          A         1    ay        eh         2
## 4          a         3    ay         A         1
## 5          a         3    ay         a         3
## 6          a         3    ay        eh         2
## 7         eh         2    ay         A         1
## 8         eh         2    ay         a         3
## 9         eh         2    ay        eh         2
## 10         B         6   bee      &lt;NA&gt;        NA
## 11         b         6   bee      &lt;NA&gt;        NA
## 12       bee         5   bee      &lt;NA&gt;        NA
## 13      beta         5   bee      &lt;NA&gt;        NA
## 14         c         1   see      &lt;NA&gt;        NA
## 15         C         2   see      &lt;NA&gt;        NA
## 16         Z         3   zed      &lt;NA&gt;        NA
## 17         z         3   zed      &lt;NA&gt;        NA
## 18      zeta         5   zed      &lt;NA&gt;        NA
## 19      Zeta         5   zed      &lt;NA&gt;        NA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#new data frame will have repetition of rows for any repetitions of values in the join column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Gotchas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FYIs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a X_join, rows that can’t be joined are retained in the file on X side (e.g. left = your first argument) so your output should have the same number of rows as that data frame unless something went wrong (e.g. duplication in the join columns)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(things,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(things,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70A0"/>
                </a:solidFill>
                <a:latin typeface="Courier"/>
              </a:rPr>
              <a:t>"Letters"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Letters Numbers.x sound.x Numbers.y sound.y
## 1        A         1      ay         1      ay
## 2        a         3      ay         3      ay
## 3       eh         2      ay         2      ay
## 4        B         6     bee        NA    &lt;NA&gt;
## 5        b         6     bee        NA    &lt;NA&gt;
## 6      bee         5     bee        NA    &lt;NA&gt;
## 7     beta         5     bee        NA    &lt;NA&gt;
## 8        c         1     see        NA    &lt;NA&gt;
## 9        C         2     see        NA    &lt;NA&gt;
## 10       Z         3     zed        NA    &lt;NA&gt;
## 11       z         3     zed        NA    &lt;NA&gt;
## 12    zeta         5     zed        NA    &lt;NA&gt;
## 13    Zeta         5     zed        NA    &lt;NA&gt;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#new data frame will have repetition of rows for any repetitions of values in the join column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flavours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common applications involve other join types (e.g. left_join and right_join), which allow you to join data frames that don’t share your joining key across every row</a:t>
            </a:r>
          </a:p>
          <a:p>
            <a:pPr lvl="1"/>
            <a:r>
              <a:rPr/>
              <a:t>Common use case for </a:t>
            </a:r>
            <a:r>
              <a:rPr sz="1800">
                <a:latin typeface="Courier"/>
              </a:rPr>
              <a:t>left_join</a:t>
            </a:r>
            <a:r>
              <a:rPr/>
              <a:t> is to add columns to your data frame using a second data frame that contains more rows</a:t>
            </a:r>
          </a:p>
          <a:p>
            <a:pPr lvl="1"/>
            <a:r>
              <a:rPr/>
              <a:t>Only the shared/joinable rows will be retained</a:t>
            </a:r>
          </a:p>
          <a:p>
            <a:pPr lvl="1"/>
            <a:r>
              <a:rPr/>
              <a:t>When in doubt, usually </a:t>
            </a:r>
            <a:r>
              <a:rPr sz="1800">
                <a:latin typeface="Courier"/>
              </a:rPr>
              <a:t>left_join</a:t>
            </a:r>
            <a:r>
              <a:rPr/>
              <a:t> is suitable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Annotating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revisit our gene ID data from week two</a:t>
            </a:r>
          </a:p>
          <a:p>
            <a:pPr lvl="1"/>
            <a:r>
              <a:rPr/>
              <a:t>We have four different gene IDs and we only want to add </a:t>
            </a:r>
            <a:r>
              <a:rPr i="1"/>
              <a:t>Symbol</a:t>
            </a:r>
          </a:p>
          <a:p>
            <a:pPr lvl="1"/>
            <a:r>
              <a:rPr/>
              <a:t>We can add these to our data frame using </a:t>
            </a:r>
            <a:r>
              <a:rPr sz="1800">
                <a:latin typeface="Courier"/>
              </a:rPr>
              <a:t>left_join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gene_info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"data/gene_id.txt"</a:t>
            </a:r>
            <a:r>
              <a:rPr sz="1800">
                <a:latin typeface="Courier"/>
              </a:rPr>
              <a:t>)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(gene_info)=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"Ensembl_ID"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"Symbol"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"HGNC"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"gene_id"</a:t>
            </a:r>
            <a:r>
              <a:rPr sz="1800">
                <a:latin typeface="Courier"/>
              </a:rPr>
              <a:t>)  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Annotating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gene_info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gene_info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(Symbol,gene_id)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(gene_id)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(Symbol))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(gene_id)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slice_head</a:t>
            </a:r>
            <a:r>
              <a:rPr sz="1800">
                <a:latin typeface="Courier"/>
              </a:rPr>
              <a:t>()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drop rows missing a gene_id to avoid issues later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Be sure your data frame has unique rows for your join column!!!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(gene_info)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2
## # Groups:   gene_id [6]
##   Symbol   gene_id
##   &lt;chr&gt;      &lt;dbl&gt;
## 1 A1BG           1
## 2 A2M            2
## 3 A2MP1          3
## 4 NAT1           9
## 5 NAT2          10
## 6 SERPINA3      12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Annotating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(join_gexp,gene_info)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fails with the following error: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Error: `by` must be supplied when `x` and `y` have no common variables.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use by = character()` to perform a cross-join.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Annotating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went wrong now? How do we fix this?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(join_gexp,gene_info,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"gene"</a:t>
            </a:r>
            <a:r>
              <a:rPr sz="1800"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"gene_id"</a:t>
            </a:r>
            <a:r>
              <a:rPr sz="1800">
                <a:latin typeface="Courier"/>
              </a:rPr>
              <a:t>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explicitly tell the join to consider gene and gene_id as equivalent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you could have instead renamed one of the columns if you wanted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also fails with an even scarier error message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Error: Can't join on `x$gene` x `y$gene` because of incompatible types. ℹ #`x$gene` is of type &lt;character&gt;&gt;. ℹ `y$gene` is of type &lt;double&gt;&gt;. Run #`rlang::last_error()` to see where the error occurred.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manipulate one of our input data frames on-the-fly using a pipe to pass it to the join</a:t>
            </a:r>
          </a:p>
          <a:p>
            <a:pPr lvl="1"/>
            <a:r>
              <a:rPr/>
              <a:t>Here we’ll use mutate to update the column type to be compatible with our other data</a:t>
            </a:r>
          </a:p>
          <a:p>
            <a:pPr lvl="1"/>
            <a:r>
              <a:rPr/>
              <a:t>Now what went wrong?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(gene_info,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gene_id=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(join_gexp,.,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"gene"</a:t>
            </a:r>
            <a:r>
              <a:rPr sz="1800"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"gene_id"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The . represents the incoming data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Our ID format in the original data frame has “GeneID” before every numeric ID for some ungodly reason</a:t>
            </a:r>
          </a:p>
          <a:p>
            <a:pPr lvl="1"/>
            <a:r>
              <a:rPr/>
              <a:t>This is fixable in a slightly more convoluted pipe using a string operation</a:t>
            </a:r>
          </a:p>
          <a:p>
            <a:pPr lvl="1"/>
            <a:r>
              <a:rPr/>
              <a:t>Here I’ll go ahead and use mutate to create a column with a new name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(gene_info,</a:t>
            </a:r>
            <a:r>
              <a:rPr sz="1800">
                <a:solidFill>
                  <a:srgbClr val="902000"/>
                </a:solidFill>
                <a:latin typeface="Courier"/>
              </a:rPr>
              <a:t>gene_id=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gene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"GeneID:"</a:t>
            </a:r>
            <a:r>
              <a:rPr sz="1800">
                <a:latin typeface="Courier"/>
              </a:rPr>
              <a:t>,gene_id))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gene_id)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#drop old column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Mutating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ash=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"data/genome_Ashley_Bodily.txt"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ash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ash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Homozygous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,genotype),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Sex_chrom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,chromosome)</a:t>
            </a:r>
            <a:br/>
            <a:r>
              <a:rPr sz="1800">
                <a:latin typeface="Courier"/>
              </a:rPr>
              <a:t>    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289297   9199
##   TRUE  643544  18574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works!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Note that we no longer need to be explicit about which columns to use for the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annotated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(gene_info,</a:t>
            </a:r>
            <a:r>
              <a:rPr sz="1800">
                <a:solidFill>
                  <a:srgbClr val="902000"/>
                </a:solidFill>
                <a:latin typeface="Courier"/>
              </a:rPr>
              <a:t>gene_id=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gene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"GeneID:"</a:t>
            </a:r>
            <a:r>
              <a:rPr sz="1800">
                <a:latin typeface="Courier"/>
              </a:rPr>
              <a:t>,gene_id))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(join_gexp,.)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Joining, by = "gene"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(annotated)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5
##   gene             sample12 sample23 Symbol      gene_id  
##   &lt;chr&gt;               &lt;dbl&gt;    &lt;dbl&gt; &lt;chr&gt;       &lt;chr&gt;    
## 1 GeneID:10           -5.98    -3.19 NAT2        10       
## 2 GeneID:100009613    -5.98    -5.99 &lt;NA&gt;        &lt;NA&gt;     
## 3 GeneID:10002        -5.98    -4.41 NR2E3       10002    
## 4 GeneID:100033416    -5.98    -2.82 &lt;NA&gt;        &lt;NA&gt;     
## 5 GeneID:100033422    -5.98    -5.99 SNORD116-10 100033422
## 6 GeneID:100033424    -5.98    -5.99 &lt;NA&gt;        &lt;NA&gt;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(annotated)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27675     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(join_gexp)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27675     3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This sanity check helps assure you that you didn't lose OR accidentally gain rows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gene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might we have NA for some genes still?</a:t>
            </a:r>
          </a:p>
          <a:p>
            <a:pPr lvl="1"/>
            <a:r>
              <a:rPr/>
              <a:t>How could we deal with this, assuming we wanted only rows with actual gene names available?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(annotated,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sample12)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27,675 x 5
##    gene          sample12 sample23 Symbol gene_id
##    &lt;chr&gt;            &lt;dbl&gt;    &lt;dbl&gt; &lt;chr&gt;  &lt;chr&gt;  
##  1 GeneID:378938     15.2     14.7 MALAT1 378938 
##  2 GeneID:60         13.8     14.5 ACTB   60     
##  3 GeneID:79026      13.1     13.3 AHNAK  79026  
##  4 GeneID:6023       13.0     12.2 RMRP   6023   
##  5 GeneID:6080       12.6     12.6 &lt;NA&gt;   &lt;NA&gt;   
##  6 GeneID:57674      12.5     13.1 RNF213 57674  
##  7 GeneID:5660       12.2     13.0 PSAP   5660   
##  8 GeneID:23524      11.8     10.9 SRRM2  23524  
##  9 GeneID:3312       11.7     11.5 HSPA8  3312   
## 10 GeneID:567        11.7     12.8 B2M    567    
## # … with 27,665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Excel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mutate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row</a:t>
            </a:r>
          </a:p>
        </p:txBody>
      </p:sp>
      <p:pic>
        <p:nvPicPr>
          <p:cNvPr descr="images/excel_formu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02000"/>
            <a:ext cx="82296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arrange</a:t>
            </a:r>
            <a:r>
              <a:rPr/>
              <a:t>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exploratory analysis situations and for visualizations you will commonly want your rows ordered a specific way</a:t>
            </a:r>
          </a:p>
          <a:p>
            <a:pPr lvl="1"/>
            <a:r>
              <a:rPr/>
              <a:t>Instead of the </a:t>
            </a:r>
            <a:r>
              <a:rPr sz="1800">
                <a:latin typeface="Courier"/>
              </a:rPr>
              <a:t>order</a:t>
            </a:r>
            <a:r>
              <a:rPr/>
              <a:t> function, we can use the more powerful Tidyverse equivalent: </a:t>
            </a:r>
            <a:r>
              <a:rPr sz="1800">
                <a:latin typeface="Courier"/>
              </a:rPr>
              <a:t>arrange</a:t>
            </a:r>
          </a:p>
          <a:p>
            <a:pPr lvl="1"/>
            <a:r>
              <a:rPr/>
              <a:t>Syntax: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arrange(df,
  FirstColumn,
  columnTieBreaker,
  Another_column)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   Matt      Smith       1982
## 2      Aaron      Smith       2000
## 3 Sarah-Jane      Smith       1973
## 4      Sarit        Kim       1998
## 5    Juanita Velculescu       1986
## 6    Sandeep       Dave       1978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8</dc:title>
  <dc:creator>Ryan Morin</dc:creator>
  <cp:keywords/>
  <dcterms:created xsi:type="dcterms:W3CDTF">2022-03-16T21:28:35Z</dcterms:created>
  <dcterms:modified xsi:type="dcterms:W3CDTF">2022-03-16T21:28:35Z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2022/03/16</vt:lpwstr>
  </property>
  <property fmtid="{D5CDD505-2E9C-101B-9397-08002B2CF9AE}" pid="3" name="output">
    <vt:lpwstr/>
  </property>
</Properties>
</file>