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1" Type="http://schemas.openxmlformats.org/officeDocument/2006/relationships/viewProps" Target="viewProps.xml" /><Relationship Id="rId8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3" Type="http://schemas.openxmlformats.org/officeDocument/2006/relationships/tableStyles" Target="tableStyles.xml" /><Relationship Id="rId8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data-to-viz.com/caveat/pie.html" TargetMode="External" /><Relationship Id="rId3" Type="http://schemas.openxmlformats.org/officeDocument/2006/relationships/image" Target="../media/image23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2022/03/23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mistake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globally control plot features instead of mapping them to variables</a:t>
            </a:r>
          </a:p>
          <a:p>
            <a:pPr lvl="1"/>
            <a:r>
              <a:rPr/>
              <a:t>Only works in the expected way if you specify </a:t>
            </a:r>
            <a:r>
              <a:rPr i="1"/>
              <a:t>outside</a:t>
            </a:r>
            <a:r>
              <a:rPr/>
              <a:t> </a:t>
            </a:r>
            <a:r>
              <a:rPr sz="1800">
                <a:latin typeface="Courier"/>
              </a:rPr>
              <a:t>aes()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br/>
            <a:r>
              <a:rPr sz="1800">
                <a:latin typeface="Courier"/>
              </a:rPr>
              <a:t>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 </a:t>
            </a:r>
            <a:br/>
            <a:r>
              <a:rPr sz="1800">
                <a:latin typeface="Courier"/>
              </a:rPr>
              <a:t>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globally control plot features instead of mapping them to variables</a:t>
            </a:r>
          </a:p>
          <a:p>
            <a:pPr lvl="1"/>
            <a:r>
              <a:rPr/>
              <a:t>Only works in the expected way if you specify </a:t>
            </a:r>
            <a:r>
              <a:rPr i="1"/>
              <a:t>outside</a:t>
            </a:r>
            <a:r>
              <a:rPr/>
              <a:t> </a:t>
            </a:r>
            <a:r>
              <a:rPr sz="1800">
                <a:latin typeface="Courier"/>
              </a:rPr>
              <a:t>aes()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br/>
            <a:r>
              <a:rPr sz="1800">
                <a:latin typeface="Courier"/>
              </a:rPr>
              <a:t>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hwy),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Map a colour to the points based on another variable</a:t>
            </a:r>
          </a:p>
          <a:p>
            <a:pPr lvl="1"/>
            <a:r>
              <a:rPr/>
              <a:t>Shape your points based on yet ANOTHER variable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This code throws this warning at you: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  The shape palette can deal with a maximum of 6 discrete values because more than 6 becomes difficult to discriminate; you have 7. Consider specifying shapes manually if you must have them.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Removed 62 rows containing missing values*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manufacturer, </a:t>
            </a:r>
            <a:r>
              <a:rPr sz="1800">
                <a:solidFill>
                  <a:srgbClr val="902000"/>
                </a:solidFill>
                <a:latin typeface="Courier"/>
              </a:rPr>
              <a:t>shape =</a:t>
            </a:r>
            <a:r>
              <a:rPr sz="1800">
                <a:latin typeface="Courier"/>
              </a:rPr>
              <a:t> 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Map a colour to the points based on another variable</a:t>
            </a:r>
          </a:p>
          <a:p>
            <a:pPr lvl="1"/>
            <a:r>
              <a:rPr/>
              <a:t>Make the grey background go away by changing the theme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other nice options to try out: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theme_classic()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theme_cowplot() #requires the cowplot library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</a:t>
            </a:r>
            <a:br/>
            <a:r>
              <a:rPr sz="1800">
                <a:latin typeface="Courier"/>
              </a:rPr>
              <a:t>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</a:t>
            </a:r>
            <a:br/>
            <a:r>
              <a:rPr sz="1800">
                <a:latin typeface="Courier"/>
              </a:rPr>
              <a:t>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manufacturer))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theme_minimal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Controlling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colours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Map your colour to a continuous numeric value (rather than categorical)</a:t>
            </a:r>
          </a:p>
          <a:p>
            <a:pPr lvl="1"/>
            <a:r>
              <a:rPr/>
              <a:t>Automatic behaviour if your variable is numeric, which may not actually be what you want</a:t>
            </a:r>
          </a:p>
          <a:p>
            <a:pPr lvl="1"/>
            <a:r>
              <a:rPr/>
              <a:t>Controlling the colour scale will be covered in the lab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</a:t>
            </a:r>
            <a:br/>
            <a:r>
              <a:rPr sz="1800">
                <a:latin typeface="Courier"/>
              </a:rPr>
              <a:t>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cyl))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theme_cowplot</a:t>
            </a:r>
            <a:r>
              <a:rPr sz="1800">
                <a:latin typeface="Courier"/>
              </a:rPr>
              <a:t>() 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plotting types and aesthetics with ggplot</a:t>
            </a:r>
          </a:p>
          <a:p>
            <a:pPr lvl="1"/>
            <a:r>
              <a:rPr/>
              <a:t>Renounce pie charts for life</a:t>
            </a:r>
          </a:p>
          <a:p>
            <a:pPr lvl="1"/>
            <a:r>
              <a:rPr/>
              <a:t>Some common techniques for formatting and manipulating data for making usful plots</a:t>
            </a:r>
          </a:p>
          <a:p>
            <a:pPr lvl="1"/>
            <a:r>
              <a:rPr/>
              <a:t>Putting ggplot to work and learning to tame some of it’s quirks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Overriding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prevent a continuous colour scale from being used by converting the type of your variable</a:t>
            </a:r>
          </a:p>
          <a:p>
            <a:pPr lvl="2"/>
            <a:r>
              <a:rPr/>
              <a:t>Categorical variables should be factors</a:t>
            </a:r>
          </a:p>
          <a:p>
            <a:pPr lvl="1"/>
            <a:r>
              <a:rPr/>
              <a:t>Variable must have a sensible number of discrete values for this to work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theme_cowplot</a:t>
            </a:r>
            <a:r>
              <a:rPr sz="1800">
                <a:latin typeface="Courier"/>
              </a:rPr>
              <a:t>()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type?</a:t>
            </a:r>
          </a:p>
        </p:txBody>
      </p:sp>
      <p:pic>
        <p:nvPicPr>
          <p:cNvPr descr="Lecture09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Shape, size and colour and alpha (transparency) can all be associated with variables</a:t>
            </a:r>
          </a:p>
          <a:p>
            <a:pPr lvl="2"/>
            <a:r>
              <a:rPr/>
              <a:t>Colour/shape are more useful for categorical variables</a:t>
            </a:r>
          </a:p>
          <a:p>
            <a:pPr lvl="2"/>
            <a:r>
              <a:rPr/>
              <a:t>Size and colour gradiants are more useful for continuous variables</a:t>
            </a:r>
          </a:p>
          <a:p>
            <a:pPr lvl="2"/>
            <a:r>
              <a:rPr/>
              <a:t>Scale range for size/color gradients are automatically determined</a:t>
            </a:r>
          </a:p>
          <a:p>
            <a:pPr lvl="1"/>
            <a:r>
              <a:rPr/>
              <a:t>Getting too ambitious with mapping more than one at a time usually results in a mess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(cyl),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latin typeface="Courier"/>
              </a:rPr>
              <a:t>cty,</a:t>
            </a:r>
            <a:r>
              <a:rPr sz="1800">
                <a:solidFill>
                  <a:srgbClr val="902000"/>
                </a:solidFill>
                <a:latin typeface="Courier"/>
              </a:rPr>
              <a:t>shape=</a:t>
            </a:r>
            <a:r>
              <a:rPr sz="1800">
                <a:latin typeface="Courier"/>
              </a:rPr>
              <a:t>drv,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latin typeface="Courier"/>
              </a:rPr>
              <a:t>year))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</a:t>
            </a:r>
            <a:r>
              <a:rPr/>
              <a:t> </a:t>
            </a:r>
            <a:r>
              <a:rPr/>
              <a:t>much?</a:t>
            </a:r>
          </a:p>
        </p:txBody>
      </p:sp>
      <p:pic>
        <p:nvPicPr>
          <p:cNvPr descr="Lecture09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Fitting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example, we’ve shifted the aesthetic mapping to the call to ggplot, which causes them to be considered ‘global’ until they are changed</a:t>
            </a:r>
          </a:p>
          <a:p>
            <a:pPr lvl="1"/>
            <a:r>
              <a:rPr sz="1800">
                <a:latin typeface="Courier"/>
              </a:rPr>
              <a:t>geom_smooth</a:t>
            </a:r>
            <a:r>
              <a:rPr/>
              <a:t> is used here to fit a linear model to the data and add the linear representation for each group</a:t>
            </a:r>
          </a:p>
          <a:p>
            <a:pPr lvl="2"/>
            <a:r>
              <a:rPr/>
              <a:t>groups are implicitly assigned based on your colour assignment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mpg,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Altering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the aesthetics mapped in earlier layers cause a subsequent </a:t>
            </a:r>
            <a:r>
              <a:rPr sz="1800">
                <a:latin typeface="Courier"/>
              </a:rPr>
              <a:t>geom</a:t>
            </a:r>
            <a:r>
              <a:rPr/>
              <a:t> to misbehave</a:t>
            </a:r>
          </a:p>
          <a:p>
            <a:pPr lvl="1"/>
            <a:r>
              <a:rPr/>
              <a:t>Explicitly defining </a:t>
            </a:r>
            <a:r>
              <a:rPr sz="1800">
                <a:latin typeface="Courier"/>
              </a:rPr>
              <a:t>aes()</a:t>
            </a:r>
            <a:r>
              <a:rPr/>
              <a:t> with each geom is one option</a:t>
            </a:r>
          </a:p>
          <a:p>
            <a:pPr lvl="1"/>
            <a:r>
              <a:rPr/>
              <a:t>You can also use </a:t>
            </a:r>
            <a:r>
              <a:rPr sz="1800">
                <a:latin typeface="Courier"/>
              </a:rPr>
              <a:t>inherit.aes=FALSE</a:t>
            </a:r>
            <a:r>
              <a:rPr/>
              <a:t> if you only want to disable the global aesthetic in one layer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</a:t>
            </a:r>
            <a:br/>
            <a:r>
              <a:rPr sz="1800">
                <a:latin typeface="Courier"/>
              </a:rPr>
              <a:t>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</a:t>
            </a:r>
            <a:br/>
            <a:r>
              <a:rPr sz="1800">
                <a:latin typeface="Courier"/>
              </a:rPr>
              <a:t>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hwy))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Scatter plots are a good place to start but may not convey the information in the way you want</a:t>
            </a:r>
          </a:p>
          <a:p>
            <a:pPr lvl="1"/>
            <a:r>
              <a:rPr/>
              <a:t>Coloured scatterplots may help you recognize if a categorical variable is associated with one or more continuous variables</a:t>
            </a:r>
          </a:p>
          <a:p>
            <a:pPr lvl="1"/>
            <a:r>
              <a:rPr/>
              <a:t>With this information, you can switch to plots that group data and show the distribution such as box plots or histograms*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</a:t>
            </a:r>
            <a:r>
              <a:rPr/>
              <a:t> </a:t>
            </a:r>
            <a:r>
              <a:rPr/>
              <a:t>fuel</a:t>
            </a:r>
            <a:r>
              <a:rPr/>
              <a:t> </a:t>
            </a:r>
            <a:r>
              <a:rPr/>
              <a:t>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Note: we're converting cyl to a factor representation on-the-fly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(cyl)))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viz: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we discussed earlier, exploratory data analysis reqires visualization of your variables</a:t>
            </a:r>
          </a:p>
          <a:p>
            <a:pPr lvl="1"/>
            <a:r>
              <a:rPr/>
              <a:t>ggplot2 is an integral part of tidyverse and plays nicely with tidy data so is an excellent tool for interactive data visualization</a:t>
            </a:r>
          </a:p>
          <a:p>
            <a:pPr lvl="1"/>
            <a:r>
              <a:rPr/>
              <a:t>Mastering data visualization in R means you can generate publication-quality figures and finally abandon Excel, at least for data presentation purposes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ridiculousness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a few things wrong with this layering that highlight some common errors</a:t>
            </a:r>
          </a:p>
          <a:p>
            <a:pPr lvl="1"/>
            <a:r>
              <a:rPr/>
              <a:t>Thoughts on what causes the x scale to behave this way?</a:t>
            </a:r>
          </a:p>
          <a:p>
            <a:pPr lvl="1"/>
            <a:r>
              <a:rPr/>
              <a:t>How do we fix it?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cyl,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theme_cowplot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Consistency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X axis scale will be numeric if the data are numeric, which allows the order to be determined “naturally” but will create a gap where a X value is missing whereas factors are not treated as numeric for axes</a:t>
            </a:r>
          </a:p>
          <a:p>
            <a:pPr lvl="1"/>
            <a:r>
              <a:rPr/>
              <a:t>Since the aesthetics are shared, we can move them to the first </a:t>
            </a:r>
            <a:r>
              <a:rPr sz="1800">
                <a:latin typeface="Courier"/>
              </a:rPr>
              <a:t>ggplot</a:t>
            </a:r>
            <a:r>
              <a:rPr/>
              <a:t> call so they are inherited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mpg,</a:t>
            </a:r>
            <a:br/>
            <a:r>
              <a:rPr sz="1800">
                <a:latin typeface="Courier"/>
              </a:rPr>
              <a:t>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cyl,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theme_cowplot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Quasirandom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Overlaying points on a boxplot is more informative when you add some randomness to the x coordinate to spread them out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mpg,</a:t>
            </a:r>
            <a:br/>
            <a:r>
              <a:rPr sz="1800">
                <a:latin typeface="Courier"/>
              </a:rPr>
              <a:t>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(cyl)))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outlier.shape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ggbeeswarm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geom_quasirandom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theme_cowplot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 we’ll combine the gene expression for two samples to make a tidy 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gexp1=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"data/GSE125966_part1.csv"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"expression"</a:t>
            </a:r>
            <a:r>
              <a:rPr sz="1800"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sample_id=</a:t>
            </a:r>
            <a:r>
              <a:rPr sz="1800">
                <a:solidFill>
                  <a:srgbClr val="4070A0"/>
                </a:solidFill>
                <a:latin typeface="Courier"/>
              </a:rPr>
              <a:t>"sample12"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gexp2=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"data/GSE125966_part2.csv"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"expression"</a:t>
            </a:r>
            <a:r>
              <a:rPr sz="1800"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sample_id=</a:t>
            </a:r>
            <a:r>
              <a:rPr sz="1800">
                <a:solidFill>
                  <a:srgbClr val="4070A0"/>
                </a:solidFill>
                <a:latin typeface="Courier"/>
              </a:rPr>
              <a:t>"sample23"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two_gexp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(gexp1,gexp2)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(two_gexp,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3
##   gene             expression sample_id
##   &lt;chr&gt;                 &lt;dbl&gt; &lt;chr&gt;    
## 1 GeneID:1               1.47 sample12 
## 2 GeneID:10             -5.98 sample12 
## 3 GeneID:100             5.43 sample12 
## 4 GeneID:1000            3.20 sample12 
## 5 GeneID:10000           5.28 sample12 
## 6 GeneID:100009613      -5.98 sample12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Tweaking</a:t>
            </a:r>
            <a:r>
              <a:rPr/>
              <a:t> </a:t>
            </a:r>
            <a:r>
              <a:rPr/>
              <a:t>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will sometimes need to limit/adjust the range of data points used in your plot</a:t>
            </a:r>
          </a:p>
          <a:p>
            <a:pPr lvl="1"/>
            <a:r>
              <a:rPr/>
              <a:t>Axes can be truncated manually if desired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(two_gexp,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expression))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xlim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sample_id,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ggplot2</a:t>
            </a:r>
            <a:r>
              <a:rPr/>
              <a:t> </a:t>
            </a:r>
            <a:r>
              <a:rPr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build a plot in layers in a series of steps, first by calling </a:t>
            </a:r>
            <a:r>
              <a:rPr sz="1800">
                <a:latin typeface="Courier"/>
              </a:rPr>
              <a:t>ggplot()</a:t>
            </a:r>
            <a:r>
              <a:rPr/>
              <a:t> and providing some data (directly as a data frame or via a pipe)</a:t>
            </a:r>
          </a:p>
          <a:p>
            <a:pPr lvl="1"/>
            <a:r>
              <a:rPr/>
              <a:t>In the call to </a:t>
            </a:r>
            <a:r>
              <a:rPr sz="1800">
                <a:latin typeface="Courier"/>
              </a:rPr>
              <a:t>ggplot()</a:t>
            </a:r>
            <a:r>
              <a:rPr/>
              <a:t> or in subsequent </a:t>
            </a:r>
            <a:r>
              <a:rPr sz="1800">
                <a:latin typeface="Courier"/>
              </a:rPr>
              <a:t>geom</a:t>
            </a:r>
            <a:r>
              <a:rPr/>
              <a:t> calls, we map some aesthetics to the variables</a:t>
            </a:r>
          </a:p>
          <a:p>
            <a:pPr lvl="1"/>
            <a:r>
              <a:rPr/>
              <a:t>Each geometry </a:t>
            </a:r>
            <a:r>
              <a:rPr sz="1800">
                <a:latin typeface="Courier"/>
              </a:rPr>
              <a:t>geom</a:t>
            </a:r>
            <a:r>
              <a:rPr/>
              <a:t> call adds a plot layer to represent your data</a:t>
            </a:r>
          </a:p>
          <a:p>
            <a:pPr lvl="2"/>
            <a:r>
              <a:rPr/>
              <a:t>New layers will share the coordinate system</a:t>
            </a:r>
          </a:p>
          <a:p>
            <a:pPr lvl="1"/>
            <a:r>
              <a:rPr/>
              <a:t>Legends and axes are set up for you but you can provide a theme to the plot and/or adjust the layout with calls to </a:t>
            </a:r>
            <a:r>
              <a:rPr sz="1800">
                <a:latin typeface="Courier"/>
              </a:rPr>
              <a:t>theme</a:t>
            </a:r>
            <a:r>
              <a:rPr/>
              <a:t> functions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Tweaking</a:t>
            </a:r>
            <a:r>
              <a:rPr/>
              <a:t> </a:t>
            </a:r>
            <a:r>
              <a:rPr/>
              <a:t>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will sometimes need to limit/adjust the range of data points used in your plot</a:t>
            </a:r>
          </a:p>
          <a:p>
            <a:pPr lvl="1"/>
            <a:r>
              <a:rPr/>
              <a:t>Axes can be truncated manually if desired</a:t>
            </a:r>
          </a:p>
          <a:p>
            <a:pPr lvl="1"/>
            <a:r>
              <a:rPr/>
              <a:t>Usually the better option is to filter your data up-front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(two_gexp,expression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-4</a:t>
            </a:r>
            <a:r>
              <a:rPr sz="1800">
                <a:latin typeface="Courier"/>
              </a:rPr>
              <a:t>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expression))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colour=</a:t>
            </a:r>
            <a:r>
              <a:rPr sz="1800">
                <a:latin typeface="Courier"/>
              </a:rPr>
              <a:t>sample_id))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sample_id,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Colour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</a:t>
            </a:r>
            <a:r>
              <a:rPr sz="1800">
                <a:latin typeface="Courier"/>
              </a:rPr>
              <a:t>colour</a:t>
            </a:r>
            <a:r>
              <a:rPr/>
              <a:t> aesthetic usually means the outline of a shape</a:t>
            </a:r>
          </a:p>
          <a:p>
            <a:pPr lvl="1"/>
            <a:r>
              <a:rPr/>
              <a:t>For shapes that are hollow, you must specify </a:t>
            </a:r>
            <a:r>
              <a:rPr sz="1800">
                <a:latin typeface="Courier"/>
              </a:rPr>
              <a:t>fill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(two_gexp,expression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-4</a:t>
            </a:r>
            <a:r>
              <a:rPr sz="1800">
                <a:latin typeface="Courier"/>
              </a:rPr>
              <a:t>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expression))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sample_id))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sample_id,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Plotting thousands of data points is easy (even if not often useful in this form)</a:t>
            </a:r>
          </a:p>
          <a:p>
            <a:pPr lvl="1"/>
            <a:r>
              <a:rPr/>
              <a:t>Crowding can somewhat be mitigated by setting a low alpha to make points semi-transparent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(two_gexp,expression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-4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(sample_id)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slice_sample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2000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sample_id,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expression))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outlier.shape =</a:t>
            </a:r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geom_quasirandom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solidFill>
                  <a:srgbClr val="40A070"/>
                </a:solidFill>
                <a:latin typeface="Courier"/>
              </a:rPr>
              <a:t>0.2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Popular</a:t>
            </a:r>
            <a:r>
              <a:rPr/>
              <a:t> </a:t>
            </a:r>
            <a:r>
              <a:rPr/>
              <a:t>alternative:</a:t>
            </a:r>
            <a:r>
              <a:rPr/>
              <a:t> </a:t>
            </a:r>
            <a:r>
              <a:rPr/>
              <a:t>violin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I’m less of a fan but these are used a lot as an alternative to box plots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dplyr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(two_gexp,expression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-4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logexp=</a:t>
            </a:r>
            <a:r>
              <a:rPr sz="1800" b="1">
                <a:solidFill>
                  <a:srgbClr val="007020"/>
                </a:solidFill>
                <a:latin typeface="Courier"/>
              </a:rPr>
              <a:t>log</a:t>
            </a:r>
            <a:r>
              <a:rPr sz="1800">
                <a:latin typeface="Courier"/>
              </a:rPr>
              <a:t>(expression))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(sample_id)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slice_sample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2000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sample_id,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expression))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geom_violin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sample_id))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 in log(expression): NaNs produced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tidy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some scenarios in which you want to compare related variables between samples</a:t>
            </a:r>
          </a:p>
          <a:p>
            <a:pPr lvl="2"/>
            <a:r>
              <a:rPr/>
              <a:t>Requires mapping aesthetics to subsets of the same column</a:t>
            </a:r>
          </a:p>
          <a:p>
            <a:pPr lvl="1"/>
            <a:r>
              <a:rPr/>
              <a:t>Difficult to accomplish in a tidy format but can be dealt with with pivots or combinations of filter/join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paired_exp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pivot_wider</a:t>
            </a:r>
            <a:r>
              <a:rPr sz="1800">
                <a:latin typeface="Courier"/>
              </a:rPr>
              <a:t>(two_gexp,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id_cols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"gene"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names_from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"sample_id"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values_from=</a:t>
            </a:r>
            <a:r>
              <a:rPr sz="1800">
                <a:solidFill>
                  <a:srgbClr val="4070A0"/>
                </a:solidFill>
                <a:latin typeface="Courier"/>
              </a:rPr>
              <a:t>"expression"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(paired_exp,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sample12,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sample23))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solidFill>
                  <a:srgbClr val="40A070"/>
                </a:solidFill>
                <a:latin typeface="Courier"/>
              </a:rPr>
              <a:t>0.2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xlim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ylim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theme_cowplot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Warning: Removed 11347 rows containing missing values (geom_point).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Deconsructing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toy</a:t>
            </a:r>
            <a:r>
              <a:rPr/>
              <a:t> </a:t>
            </a:r>
            <a:r>
              <a:rPr/>
              <a:t>car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tell ggplot we will be using the mpg data set that is bundled with this package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creates an empty graph that is useless without a plotting function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The + allows us to add on or more layers to our plot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hwy))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geom_point will create an x/y scatter plot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the mapping argument is always coupled with aesthetics aes()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and is used to set variables for the axes and additional mappings (e.g. colour)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colouring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derive a new column that will allow the points to be coloured based on the relationship between the two variables using mutate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paired_exp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paired_exp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diff=</a:t>
            </a:r>
            <a:r>
              <a:rPr sz="1800">
                <a:latin typeface="Courier"/>
              </a:rPr>
              <a:t>sample23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sample12)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calculate the difference between the two values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(paired_exp,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sample12,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sample23))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colour=</a:t>
            </a:r>
            <a:r>
              <a:rPr sz="1800">
                <a:latin typeface="Courier"/>
              </a:rPr>
              <a:t>diff))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"viridis"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Which genes are likely more highly expressed in sample23?</a:t>
            </a:r>
          </a:p>
          <a:p>
            <a:pPr lvl="1"/>
            <a:r>
              <a:rPr/>
              <a:t>Which genes are likely more highly expressed in sample12?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Okay…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charts?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Bar plots?</a:t>
            </a:r>
          </a:p>
          <a:p>
            <a:pPr lvl="1"/>
            <a:r>
              <a:rPr/>
              <a:t>Pie charts?</a:t>
            </a:r>
          </a:p>
          <a:p>
            <a:pPr lvl="1"/>
            <a:r>
              <a:rPr/>
              <a:t>Line charts?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Pie charts are a terrible way to represent any type of data</a:t>
            </a:r>
          </a:p>
          <a:p>
            <a:pPr lvl="1"/>
            <a:r>
              <a:rPr/>
              <a:t>Human brains cannot convert wedges to area accurately, especially when differences are subtle</a:t>
            </a:r>
          </a:p>
          <a:p>
            <a:pPr lvl="1"/>
            <a:r>
              <a:rPr>
                <a:hlinkClick r:id="rId2"/>
              </a:rPr>
              <a:t>Bar charts can always replace pie charts and are always better</a:t>
            </a:r>
          </a:p>
          <a:p>
            <a:pPr lvl="1"/>
            <a:r>
              <a:rPr/>
              <a:t>3D exploding pie charts are nonsense</a:t>
            </a:r>
          </a:p>
        </p:txBody>
      </p:sp>
      <p:pic>
        <p:nvPicPr>
          <p:cNvPr descr="images/self_descri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336800"/>
            <a:ext cx="40386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cd &lt;-</a:t>
            </a:r>
            <a:r>
              <a:rPr sz="1800">
                <a:solidFill>
                  <a:srgbClr val="4070A0"/>
                </a:solidFill>
                <a:latin typeface="Courier"/>
              </a:rPr>
              <a:t> "data/covid19_cases_provinces_weekly.csv"</a:t>
            </a:r>
            <a:br/>
            <a:r>
              <a:rPr sz="1800">
                <a:latin typeface="Courier"/>
              </a:rPr>
              <a:t>canada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(cd)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adding a title is as simple as layering a call to ggtitle()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(canada,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week,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cases,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province))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"COVID19 cases in Canada by province"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(canada,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week,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cases,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province))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Fuel economy (mpg) of a large variety of consumer vehicles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(mpg,displ,hwy,class,manufacturer)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slice_sample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6 x 4
##   displ   hwy class   manufacturer
##   &lt;dbl&gt; &lt;int&gt; &lt;chr&gt;   &lt;chr&gt;       
## 1   2      29 compact volkswagen  
## 2   5.7    23 2seater chevrolet   
## 3   4.7    12 pickup  dodge       
## 4   4.7    17 suv     dodge       
## 5   3      26 midsize toyota      
## 6   1.8    35 compact toyota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(un)acceptable?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your X axis a continuous numeric value?</a:t>
            </a:r>
          </a:p>
          <a:p>
            <a:pPr lvl="2"/>
            <a:r>
              <a:rPr/>
              <a:t>if no, then don’t use a line chart</a:t>
            </a:r>
          </a:p>
          <a:p>
            <a:pPr lvl="2"/>
            <a:r>
              <a:rPr/>
              <a:t>Consider bar chart or boxplot instead.</a:t>
            </a:r>
          </a:p>
          <a:p>
            <a:pPr lvl="1"/>
            <a:r>
              <a:rPr/>
              <a:t>Do you want to show the actual change between adjacent points instead of the trend?</a:t>
            </a:r>
          </a:p>
          <a:p>
            <a:pPr lvl="2"/>
            <a:r>
              <a:rPr/>
              <a:t>if no, then consider a scatter plot with some smoothing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Smoothing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(canada,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week,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cases,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province))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stat=</a:t>
            </a:r>
            <a:r>
              <a:rPr sz="1800">
                <a:solidFill>
                  <a:srgbClr val="4070A0"/>
                </a:solidFill>
                <a:latin typeface="Courier"/>
              </a:rPr>
              <a:t>"smooth"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span=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#change span to affect how much the line is affected by individual points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make a bar chart that shows percentages (i.e. the heights sum to 100)</a:t>
            </a:r>
          </a:p>
          <a:p>
            <a:pPr lvl="1"/>
            <a:r>
              <a:rPr/>
              <a:t>This is the equivalent to a pie chart but representing the wedges as bars</a:t>
            </a:r>
          </a:p>
          <a:p>
            <a:pPr lvl="1"/>
            <a:r>
              <a:rPr/>
              <a:t>We will represent the COVID19 deaths per province so first we need per-province totals and a denominator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canada_deaths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canada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province_deaths=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country_deaths=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(province_deaths))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ggplot, </a:t>
            </a:r>
            <a:r>
              <a:rPr sz="1800">
                <a:latin typeface="Courier"/>
              </a:rPr>
              <a:t>geom_bar</a:t>
            </a:r>
            <a:r>
              <a:rPr/>
              <a:t> naturally wants to plot the total number of occurrences in each group, which is not usually what we actually want</a:t>
            </a:r>
          </a:p>
          <a:p>
            <a:pPr lvl="1"/>
            <a:r>
              <a:rPr/>
              <a:t>Instead, we can use </a:t>
            </a:r>
            <a:r>
              <a:rPr sz="1800">
                <a:latin typeface="Courier"/>
              </a:rPr>
              <a:t>geom_col</a:t>
            </a:r>
            <a:r>
              <a:rPr/>
              <a:t> (column chart?)</a:t>
            </a:r>
          </a:p>
          <a:p>
            <a:pPr lvl="1"/>
            <a:r>
              <a:rPr/>
              <a:t>Note what our X axis labels look like when the group names are longer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note that we can use mutate-like syntax within `aes` to calculate a new value for plotting but notice how it affects your axis labels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(canada_deaths,</a:t>
            </a:r>
            <a:br/>
            <a:r>
              <a:rPr sz="1800">
                <a:latin typeface="Courier"/>
              </a:rPr>
              <a:t>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province,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province_deaths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country_deaths))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geom_col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prettier</a:t>
            </a:r>
            <a:r>
              <a:rPr/>
              <a:t> </a:t>
            </a:r>
            <a:r>
              <a:rPr/>
              <a:t>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note that we can use mutate-like syntax within `aes` to calculate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 new value for plotting but notice how it affects your axis labels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(canada_deaths,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province,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province_deaths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country_deaths,</a:t>
            </a:r>
            <a:br/>
            <a:r>
              <a:rPr sz="1800">
                <a:latin typeface="Courier"/>
              </a:rPr>
              <a:t>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colour=</a:t>
            </a:r>
            <a:r>
              <a:rPr sz="1800">
                <a:latin typeface="Courier"/>
              </a:rPr>
              <a:t>province,</a:t>
            </a:r>
            <a:br/>
            <a:r>
              <a:rPr sz="1800">
                <a:latin typeface="Courier"/>
              </a:rPr>
              <a:t>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province))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geom_col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hjust=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canada_deaths_pop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canada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province_deaths=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slice_head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death_per_million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province_deaths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Viz</a:t>
            </a:r>
          </a:p>
        </p:txBody>
      </p:sp>
      <p:pic>
        <p:nvPicPr>
          <p:cNvPr descr="Lecture09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note that we can use mutate-like syntax within `aes` to calculate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 new value for plotting but notice how it affects your axis labels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(canada_deaths_pop,</a:t>
            </a:r>
            <a:br/>
            <a:r>
              <a:rPr sz="1800">
                <a:latin typeface="Courier"/>
              </a:rPr>
              <a:t>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province,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death_per_million,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colour=</a:t>
            </a:r>
            <a:r>
              <a:rPr sz="1800">
                <a:latin typeface="Courier"/>
              </a:rPr>
              <a:t>province,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province))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geom_col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hjust=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'none'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Default order for axis is numeric or alphabetical (for character) ordering whereas factors are ordered based on the order of their “levels”</a:t>
            </a:r>
          </a:p>
          <a:p>
            <a:pPr lvl="1"/>
            <a:r>
              <a:rPr/>
              <a:t>Factor levels are set when you define a factor vector and default to numeric/alphabetic ordering</a:t>
            </a:r>
          </a:p>
          <a:p>
            <a:pPr lvl="1"/>
            <a:r>
              <a:rPr/>
              <a:t>If we combine </a:t>
            </a:r>
            <a:r>
              <a:rPr sz="1800">
                <a:latin typeface="Courier"/>
              </a:rPr>
              <a:t>factor()</a:t>
            </a:r>
            <a:r>
              <a:rPr/>
              <a:t> with </a:t>
            </a:r>
            <a:r>
              <a:rPr sz="1800">
                <a:latin typeface="Courier"/>
              </a:rPr>
              <a:t>unique()</a:t>
            </a:r>
            <a:r>
              <a:rPr/>
              <a:t> it will instead set the order to be based on the order of the first occurrence of each value in the vector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my_char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"Z"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"Z"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my_fac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(my_char)</a:t>
            </a:r>
            <a:br/>
            <a:r>
              <a:rPr sz="1800">
                <a:latin typeface="Courier"/>
              </a:rPr>
              <a:t>my_fac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C Z C A D E Z C
## Levels: A C D E Z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my_fac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(my_char,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 b="1">
                <a:solidFill>
                  <a:srgbClr val="007020"/>
                </a:solidFill>
                <a:latin typeface="Courier"/>
              </a:rPr>
              <a:t>unique</a:t>
            </a:r>
            <a:r>
              <a:rPr sz="1800">
                <a:latin typeface="Courier"/>
              </a:rPr>
              <a:t>(my_char))</a:t>
            </a:r>
            <a:br/>
            <a:r>
              <a:rPr sz="1800">
                <a:latin typeface="Courier"/>
              </a:rPr>
              <a:t>my_fac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C Z C A D E Z C
## Levels: C Z A D E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#use arrange to order data frame</a:t>
            </a:r>
            <a:br/>
            <a:r>
              <a:rPr sz="1800">
                <a:latin typeface="Courier"/>
              </a:rPr>
              <a:t>canada_deaths_pop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(canada_deaths_pop,death_per_million)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province_ordered=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(province,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 b="1">
                <a:solidFill>
                  <a:srgbClr val="007020"/>
                </a:solidFill>
                <a:latin typeface="Courier"/>
              </a:rPr>
              <a:t>unique</a:t>
            </a:r>
            <a:r>
              <a:rPr sz="1800">
                <a:latin typeface="Courier"/>
              </a:rPr>
              <a:t>(province)))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ensure you change the y for all your aesthetics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(canada_deaths_pop,</a:t>
            </a:r>
            <a:br/>
            <a:r>
              <a:rPr sz="1800">
                <a:latin typeface="Courier"/>
              </a:rPr>
              <a:t>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province_ordered,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death_per_million,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colour=</a:t>
            </a:r>
            <a:r>
              <a:rPr sz="1800">
                <a:latin typeface="Courier"/>
              </a:rPr>
              <a:t>province_ordered,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province_ordered))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geom_col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hjust=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plots?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#library(ggthemes)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(canada_deaths_pop,</a:t>
            </a:r>
            <a:br/>
            <a:r>
              <a:rPr sz="1800">
                <a:latin typeface="Courier"/>
              </a:rPr>
              <a:t>       death_per_million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province_ordered,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death_per_million,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province_ordered))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geom_col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theme_excel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base_size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base_family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horizontal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vjust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hjust=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scale_fill_excel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Each geometry has its own nuances that you will need to get comfortable with</a:t>
            </a:r>
          </a:p>
          <a:p>
            <a:pPr lvl="1"/>
            <a:r>
              <a:rPr/>
              <a:t>Layering helps you build up complex plots, which makes each component easier to debug</a:t>
            </a:r>
          </a:p>
          <a:p>
            <a:pPr lvl="1"/>
            <a:r>
              <a:rPr/>
              <a:t>Themes and scales both give you control over visuals such as labels and visual appearance/colours</a:t>
            </a:r>
          </a:p>
          <a:p>
            <a:pPr lvl="1"/>
            <a:r>
              <a:rPr/>
              <a:t>The type of your variable affects how axes behave.</a:t>
            </a:r>
          </a:p>
          <a:p>
            <a:pPr lvl="2"/>
            <a:r>
              <a:rPr/>
              <a:t>Try to consider whether something is a categorical variable and use factors when the answer is “yes”.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Map a colour to the points based on another variable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note: we can drop mapping= as long as aes() is the first/only argument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manufacturer))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09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6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09</dc:title>
  <dc:creator>Ryan Morin</dc:creator>
  <cp:keywords/>
  <dcterms:created xsi:type="dcterms:W3CDTF">2022-03-23T20:52:22Z</dcterms:created>
  <dcterms:modified xsi:type="dcterms:W3CDTF">2022-03-23T20:52:22Z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2022/03/23</vt:lpwstr>
  </property>
  <property fmtid="{D5CDD505-2E9C-101B-9397-08002B2CF9AE}" pid="3" name="output">
    <vt:lpwstr/>
  </property>
</Properties>
</file>