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6F9B8C2-6C3D-4AF2-83AA-3EE9960EAA56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trike="noStrike" u="none">
                <a:solidFill>
                  <a:schemeClr val="accent6"/>
                </a:solidFill>
                <a:highlight>
                  <a:srgbClr val="ff0000"/>
                </a:highlight>
                <a:uFillTx/>
                <a:latin typeface="Arial"/>
              </a:rPr>
              <a:t>Что я должен делать?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2729FE-F1BA-47DD-B592-8DEAA6D3D4C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CF91864-E431-40DF-A082-9D9F7045ED12}" type="slidenum">
              <a:rPr b="0" lang="en-GB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1400" y="1216800"/>
            <a:ext cx="4655160" cy="10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1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Nexus: Grow Yourself</a:t>
            </a:r>
            <a:endParaRPr b="0" lang="ru-RU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Google Shape;18;p4" descr=""/>
          <p:cNvPicPr/>
          <p:nvPr/>
        </p:nvPicPr>
        <p:blipFill>
          <a:blip r:embed="rId1"/>
          <a:srcRect l="48506" t="0" r="0" b="0"/>
          <a:stretch/>
        </p:blipFill>
        <p:spPr>
          <a:xfrm>
            <a:off x="5224680" y="669600"/>
            <a:ext cx="2832120" cy="4473360"/>
          </a:xfrm>
          <a:prstGeom prst="rect">
            <a:avLst/>
          </a:prstGeom>
          <a:ln w="0">
            <a:noFill/>
          </a:ln>
        </p:spPr>
      </p:pic>
      <p:sp>
        <p:nvSpPr>
          <p:cNvPr id="15" name="Google Shape;19;p4"/>
          <p:cNvSpPr/>
          <p:nvPr/>
        </p:nvSpPr>
        <p:spPr>
          <a:xfrm>
            <a:off x="5224680" y="0"/>
            <a:ext cx="2831760" cy="10980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Google Shape;20;p4"/>
          <p:cNvSpPr/>
          <p:nvPr/>
        </p:nvSpPr>
        <p:spPr>
          <a:xfrm>
            <a:off x="8057520" y="1098360"/>
            <a:ext cx="1085760" cy="23781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Google Shape;21;p4"/>
          <p:cNvSpPr/>
          <p:nvPr/>
        </p:nvSpPr>
        <p:spPr>
          <a:xfrm flipH="1" rot="10800000">
            <a:off x="8057520" y="3470760"/>
            <a:ext cx="1085760" cy="1672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Google Shape;22;p4"/>
          <p:cNvSpPr/>
          <p:nvPr/>
        </p:nvSpPr>
        <p:spPr>
          <a:xfrm>
            <a:off x="8057520" y="0"/>
            <a:ext cx="10857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Google Shape;23;p4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Google Shape;24;p4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9FC1D03-DC66-4475-83C4-A9217328F046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1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Google Shape;25;p4" descr=""/>
          <p:cNvPicPr/>
          <p:nvPr/>
        </p:nvPicPr>
        <p:blipFill>
          <a:blip r:embed="rId2"/>
          <a:stretch/>
        </p:blipFill>
        <p:spPr>
          <a:xfrm>
            <a:off x="1566360" y="183960"/>
            <a:ext cx="1569600" cy="730080"/>
          </a:xfrm>
          <a:prstGeom prst="rect">
            <a:avLst/>
          </a:prstGeom>
          <a:ln w="0">
            <a:noFill/>
          </a:ln>
        </p:spPr>
      </p:pic>
      <p:pic>
        <p:nvPicPr>
          <p:cNvPr id="22" name="Google Shape;26;p4" descr=""/>
          <p:cNvPicPr/>
          <p:nvPr/>
        </p:nvPicPr>
        <p:blipFill>
          <a:blip r:embed="rId3"/>
          <a:stretch/>
        </p:blipFill>
        <p:spPr>
          <a:xfrm>
            <a:off x="201240" y="83160"/>
            <a:ext cx="1162440" cy="931320"/>
          </a:xfrm>
          <a:prstGeom prst="rect">
            <a:avLst/>
          </a:prstGeom>
          <a:ln w="0">
            <a:noFill/>
          </a:ln>
        </p:spPr>
      </p:pic>
      <p:sp>
        <p:nvSpPr>
          <p:cNvPr id="23" name="Google Shape;27;p4"/>
          <p:cNvSpPr/>
          <p:nvPr/>
        </p:nvSpPr>
        <p:spPr>
          <a:xfrm>
            <a:off x="401400" y="2198520"/>
            <a:ext cx="4523400" cy="31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Nexus — это социальная сетевая платформа, которая отдает приоритет студентам, профессионалам и компаниям. Она предоставляет вам интуитивно понятный интерфейс для публикации вашей рабочей жизни и общения с людьми из разных компаний. Nexus поможет вам с поиском работы. Nexus это огромное сообщество специалистов из разных областей. Nexus это про работу.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32360" y="444960"/>
            <a:ext cx="797544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ЦЕННОСТЬ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56040" y="1290240"/>
            <a:ext cx="7743240" cy="348336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3. Польза для фрилансеров и самозанятых (B2C и B2B)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Экономия времени: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Удобные заказы от клиентов, которые заинтересованы в долгосрочном сотрудничестве.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Социальная поддержка: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Возможность сотрудничества с другими фрилансерами, чтобы создавать масштабные проекты.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Снятие стресса: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Чёткие договорённости через платформу, минимизация конфликтов и рисков неоплаты.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  </a:t>
            </a: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Преимущества для фрилансеров: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Получают доступ к более качественным проектам.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Повышают свой доход благодаря лучшему позиционированию и отзывам на платформе.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Укрепляют профессиональные связи, что создаёт новые перспективы.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40;p13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41;p13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F62F15F-5C3B-4E02-9171-B43D5CE79FBC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46;p14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Google Shape;147;p14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BBDD977-55AF-491E-958E-2F496F6231AB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Google Shape;148;p14"/>
          <p:cNvSpPr/>
          <p:nvPr/>
        </p:nvSpPr>
        <p:spPr>
          <a:xfrm>
            <a:off x="456840" y="726840"/>
            <a:ext cx="1567800" cy="509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Google Shape;149;p14"/>
          <p:cNvSpPr/>
          <p:nvPr/>
        </p:nvSpPr>
        <p:spPr>
          <a:xfrm>
            <a:off x="456840" y="1632600"/>
            <a:ext cx="7149240" cy="26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Объем рынка: Рынок профессиональных социальных сетей в России оценивается в примерно 10-15 миллиардов рублей.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Рост: Ожидается рост на 10-12% в год, что связано с увеличением интереса к онлайн-рекрутингу и профессиональным сетям.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Количество компаний и пользователей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Пользователи: Около 10 миллионов активных пользователей.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Компании: Более 100 тысяч зарегистрированных компаний, использующих профессиональные социальные сети для рекрутинга и нетворкинга.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Проекты и инициативы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6840" y="712800"/>
            <a:ext cx="2211120" cy="50976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РЫНОК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51;p14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152;p14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Google Shape;153;p14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Google Shape;154;p14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59;p15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60;p15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042B7A6-B2CF-4A1E-AF1E-6FCF4F651CE3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61;p15"/>
          <p:cNvSpPr/>
          <p:nvPr/>
        </p:nvSpPr>
        <p:spPr>
          <a:xfrm>
            <a:off x="401400" y="654480"/>
            <a:ext cx="1567800" cy="509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Google Shape;162;p15"/>
          <p:cNvSpPr/>
          <p:nvPr/>
        </p:nvSpPr>
        <p:spPr>
          <a:xfrm>
            <a:off x="432000" y="1686600"/>
            <a:ext cx="6935760" cy="264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Инвестиции: Увеличение инвестиций в локализацию контента и адаптацию платформ под российский рынок.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Конкуренты: Основные игроки включают HeadHunter, Superjob и другие локальные платформы.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Стоимость подписки: Профессиональные аккаунты могут стоить от 300 до 2000 рублей в месяц, в зависимости от функционала и уровня доступа.;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32000" y="605880"/>
            <a:ext cx="1765800" cy="55836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РЫНОК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Google Shape;164;p15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Google Shape;165;p15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Google Shape;166;p15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Google Shape;167;p15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72;p16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73;p16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1837B98-BDAE-434C-BA79-2746559EF713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74;p16"/>
          <p:cNvSpPr/>
          <p:nvPr/>
        </p:nvSpPr>
        <p:spPr>
          <a:xfrm>
            <a:off x="456840" y="889200"/>
            <a:ext cx="2846160" cy="509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Google Shape;175;p16"/>
          <p:cNvSpPr/>
          <p:nvPr/>
        </p:nvSpPr>
        <p:spPr>
          <a:xfrm>
            <a:off x="456840" y="1650240"/>
            <a:ext cx="6935760" cy="12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1. Прямые конкуренты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Это платформы, которые предлагают поиск работы, специалистов и создание профессиональных связей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6840" y="854640"/>
            <a:ext cx="284616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КОНКУРЕНТЫ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77;p16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178;p16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Google Shape;179;p16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Google Shape;180;p16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Google Shape;181;p16" descr=""/>
          <p:cNvPicPr/>
          <p:nvPr/>
        </p:nvPicPr>
        <p:blipFill>
          <a:blip r:embed="rId1"/>
          <a:stretch/>
        </p:blipFill>
        <p:spPr>
          <a:xfrm>
            <a:off x="944640" y="2693520"/>
            <a:ext cx="5023080" cy="21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86;p17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Google Shape;187;p17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7A54E6C-71DD-4084-B261-2D8E6287B697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88;p17"/>
          <p:cNvSpPr/>
          <p:nvPr/>
        </p:nvSpPr>
        <p:spPr>
          <a:xfrm>
            <a:off x="456840" y="812880"/>
            <a:ext cx="2846160" cy="509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Google Shape;189;p17"/>
          <p:cNvSpPr/>
          <p:nvPr/>
        </p:nvSpPr>
        <p:spPr>
          <a:xfrm>
            <a:off x="456840" y="1573920"/>
            <a:ext cx="6935760" cy="12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2. Косвенные конкуренты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Это платформы, которые не обязательно предлагают весь функционал (например, поиск работы), но решают смежные задачи.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6840" y="778320"/>
            <a:ext cx="284616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КОНКУРЕНТЫ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Google Shape;191;p17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Google Shape;192;p17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Google Shape;193;p17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Google Shape;194;p17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Google Shape;195;p17" descr=""/>
          <p:cNvPicPr/>
          <p:nvPr/>
        </p:nvPicPr>
        <p:blipFill>
          <a:blip r:embed="rId1"/>
          <a:stretch/>
        </p:blipFill>
        <p:spPr>
          <a:xfrm>
            <a:off x="861120" y="2670840"/>
            <a:ext cx="7084080" cy="20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200;p18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Google Shape;201;p18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AF0EA58-F0C5-4BFC-BC5A-8047A2E6E5EA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Google Shape;202;p18"/>
          <p:cNvSpPr/>
          <p:nvPr/>
        </p:nvSpPr>
        <p:spPr>
          <a:xfrm>
            <a:off x="456840" y="1270080"/>
            <a:ext cx="2846160" cy="509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Google Shape;203;p18"/>
          <p:cNvSpPr/>
          <p:nvPr/>
        </p:nvSpPr>
        <p:spPr>
          <a:xfrm>
            <a:off x="687240" y="2003400"/>
            <a:ext cx="6935760" cy="34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13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Основные статьи расходов и их себестоимость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Разработка приложения: 1 000 000 - 3 000 000 рублей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Маркетинг и реклама: 200 000 - 1 000 000 рублей в год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Хостинг и инфраструктура: 20 000 - 100 000 рублей в год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Поддержка и обслуживание: 100 000 - 300 000 рублей в год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Операционные расходы: 500 000 - 2 000 000 рублей в год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6840" y="1235520"/>
            <a:ext cx="284616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ЭКОНОМИКА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205;p18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Google Shape;206;p18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Google Shape;207;p18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Google Shape;208;p18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13;p19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Google Shape;214;p19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644C52E-D6B0-4054-B16D-7C31229DBE86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Google Shape;215;p19"/>
          <p:cNvSpPr/>
          <p:nvPr/>
        </p:nvSpPr>
        <p:spPr>
          <a:xfrm>
            <a:off x="456840" y="490680"/>
            <a:ext cx="2846160" cy="509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Google Shape;216;p19"/>
          <p:cNvSpPr/>
          <p:nvPr/>
        </p:nvSpPr>
        <p:spPr>
          <a:xfrm>
            <a:off x="484920" y="1231560"/>
            <a:ext cx="693576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Стоимость привлечения клиентов (CAC)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>
              <a:lnSpc>
                <a:spcPct val="150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CAC: Общие затраты на маркетинг / Количество новых клиентов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>
              <a:lnSpc>
                <a:spcPct val="150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Пример: 400 000 рублей / 4 000 клиентов = 100 рублей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Средний чек: Общий доход / Количество сделок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>
              <a:lnSpc>
                <a:spcPct val="150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Пример: 1 000 000 рублей / 10 000 сделок = 100 рублей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Средний срок жизни клиента (LTV)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>
              <a:lnSpc>
                <a:spcPct val="150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LTV: Средний чек * Среднее количество покупок в год * Средний срок жизни клиента. Пример: 100 рублей * 2 * 5 = 1 000 рублей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Точка безубыточности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>
              <a:lnSpc>
                <a:spcPct val="150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Фиксированные затраты / (Средний доход на клиента - Переменные затраты на клиента). Пример: 2 000 000 рублей / (1 000 рублей - 200 рублей) = 2 500 клиентов в год.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6840" y="465480"/>
            <a:ext cx="2846160" cy="56016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ЭКОНОМИКА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Google Shape;218;p19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Google Shape;219;p19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Google Shape;220;p19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Google Shape;221;p19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26;p20"/>
          <p:cNvSpPr/>
          <p:nvPr/>
        </p:nvSpPr>
        <p:spPr>
          <a:xfrm>
            <a:off x="488880" y="2345400"/>
            <a:ext cx="693576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Google Shape;227;p20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Google Shape;228;p20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272A0DE-1899-45F0-BAA4-87393651B47E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Google Shape;229;p20"/>
          <p:cNvSpPr/>
          <p:nvPr/>
        </p:nvSpPr>
        <p:spPr>
          <a:xfrm>
            <a:off x="0" y="-27000"/>
            <a:ext cx="3524040" cy="5940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746880" cy="5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БИЗНЕС-МОДЕЛЬ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Google Shape;231;p20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Google Shape;232;p20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Google Shape;233;p20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Google Shape;234;p20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7" name="Google Shape;235;p20" descr=""/>
          <p:cNvPicPr/>
          <p:nvPr/>
        </p:nvPicPr>
        <p:blipFill>
          <a:blip r:embed="rId1"/>
          <a:stretch/>
        </p:blipFill>
        <p:spPr>
          <a:xfrm>
            <a:off x="567000" y="567360"/>
            <a:ext cx="7922520" cy="454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240;p21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Google Shape;241;p21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A65F0EB-EDA6-46D0-A299-EDE40C25DF14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242;p21"/>
          <p:cNvSpPr/>
          <p:nvPr/>
        </p:nvSpPr>
        <p:spPr>
          <a:xfrm>
            <a:off x="456840" y="1270080"/>
            <a:ext cx="3524040" cy="5940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6840" y="1060200"/>
            <a:ext cx="4655160" cy="10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uFillTx/>
                <a:latin typeface="Raleway SemiBold"/>
                <a:ea typeface="Raleway SemiBold"/>
              </a:rPr>
              <a:t>КОМАНДА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6840" y="2317680"/>
            <a:ext cx="7992360" cy="30754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Autofit/>
          </a:bodyPr>
          <a:p>
            <a:pPr marL="343080" indent="-25416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Марков Вячеслав Андреевич. </a:t>
            </a:r>
            <a:r>
              <a:rPr b="1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Руководитель команды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5416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Асманов Лев Павлович. </a:t>
            </a:r>
            <a:r>
              <a:rPr b="1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Коммуникатор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5416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Дедков Вячеслав Сергеевич. </a:t>
            </a:r>
            <a:r>
              <a:rPr b="1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Маркетолог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5416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Самайдер Айон. </a:t>
            </a:r>
            <a:r>
              <a:rPr b="1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Инженер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Google Shape;245;p21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Google Shape;246;p21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Google Shape;247;p21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Google Shape;248;p21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7" name="Google Shape;249;p21" descr=""/>
          <p:cNvPicPr/>
          <p:nvPr/>
        </p:nvPicPr>
        <p:blipFill>
          <a:blip r:embed="rId1"/>
          <a:stretch/>
        </p:blipFill>
        <p:spPr>
          <a:xfrm>
            <a:off x="7128720" y="1408680"/>
            <a:ext cx="1166400" cy="155556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50;p21" descr=""/>
          <p:cNvPicPr/>
          <p:nvPr/>
        </p:nvPicPr>
        <p:blipFill>
          <a:blip r:embed="rId2"/>
          <a:stretch/>
        </p:blipFill>
        <p:spPr>
          <a:xfrm>
            <a:off x="5429520" y="1408680"/>
            <a:ext cx="1478160" cy="155556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251;p21" descr=""/>
          <p:cNvPicPr/>
          <p:nvPr/>
        </p:nvPicPr>
        <p:blipFill>
          <a:blip r:embed="rId3"/>
          <a:stretch/>
        </p:blipFill>
        <p:spPr>
          <a:xfrm>
            <a:off x="5429520" y="3131640"/>
            <a:ext cx="885600" cy="157464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52;p21" descr=""/>
          <p:cNvPicPr/>
          <p:nvPr/>
        </p:nvPicPr>
        <p:blipFill>
          <a:blip r:embed="rId4"/>
          <a:stretch/>
        </p:blipFill>
        <p:spPr>
          <a:xfrm>
            <a:off x="6720480" y="3131640"/>
            <a:ext cx="1574640" cy="157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6840" y="1037160"/>
            <a:ext cx="4655160" cy="10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trike="noStrike" u="none">
                <a:solidFill>
                  <a:srgbClr val="8f00ff"/>
                </a:solidFill>
                <a:uFillTx/>
                <a:latin typeface="Raleway"/>
                <a:ea typeface="Raleway"/>
              </a:rPr>
              <a:t>ТЕКУЩИЕ РЕЗУЛЬТАТЫ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6840" y="2340360"/>
            <a:ext cx="7992360" cy="307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У нас есть MVP, все важные функции, реализован бекенд, хостинг и инфраструктура, рабочее приложение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Реализована возможность регистрации, создания и настройки профиля.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Есть возможность публикации вакансий, резюме и постов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Можно создавать и развивать сообщества, а также вступать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Google Shape;259;p22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Google Shape;260;p22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Google Shape;261;p22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Google Shape;262;p22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2;p5"/>
          <p:cNvSpPr/>
          <p:nvPr/>
        </p:nvSpPr>
        <p:spPr>
          <a:xfrm>
            <a:off x="7440120" y="312480"/>
            <a:ext cx="18396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33;p5"/>
          <p:cNvSpPr/>
          <p:nvPr/>
        </p:nvSpPr>
        <p:spPr>
          <a:xfrm>
            <a:off x="7229160" y="0"/>
            <a:ext cx="1913400" cy="369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Google Shape;34;p5"/>
          <p:cNvSpPr/>
          <p:nvPr/>
        </p:nvSpPr>
        <p:spPr>
          <a:xfrm>
            <a:off x="7494480" y="3461400"/>
            <a:ext cx="1647720" cy="169308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Google Shape;35;p5"/>
          <p:cNvSpPr/>
          <p:nvPr/>
        </p:nvSpPr>
        <p:spPr>
          <a:xfrm>
            <a:off x="7494480" y="321840"/>
            <a:ext cx="1647720" cy="15692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Google Shape;36;p5"/>
          <p:cNvSpPr/>
          <p:nvPr/>
        </p:nvSpPr>
        <p:spPr>
          <a:xfrm>
            <a:off x="7494480" y="1891800"/>
            <a:ext cx="1647720" cy="156924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Google Shape;37;p5" descr=""/>
          <p:cNvPicPr/>
          <p:nvPr/>
        </p:nvPicPr>
        <p:blipFill>
          <a:blip r:embed="rId1"/>
          <a:stretch/>
        </p:blipFill>
        <p:spPr>
          <a:xfrm>
            <a:off x="7884360" y="3916800"/>
            <a:ext cx="868680" cy="868680"/>
          </a:xfrm>
          <a:prstGeom prst="rect">
            <a:avLst/>
          </a:prstGeom>
          <a:ln w="0">
            <a:noFill/>
          </a:ln>
        </p:spPr>
      </p:pic>
      <p:pic>
        <p:nvPicPr>
          <p:cNvPr id="30" name="Google Shape;38;p5" descr=""/>
          <p:cNvPicPr/>
          <p:nvPr/>
        </p:nvPicPr>
        <p:blipFill>
          <a:blip r:embed="rId2"/>
          <a:stretch/>
        </p:blipFill>
        <p:spPr>
          <a:xfrm>
            <a:off x="7884360" y="672120"/>
            <a:ext cx="868680" cy="868680"/>
          </a:xfrm>
          <a:prstGeom prst="rect">
            <a:avLst/>
          </a:prstGeom>
          <a:ln w="0">
            <a:noFill/>
          </a:ln>
        </p:spPr>
      </p:pic>
      <p:sp>
        <p:nvSpPr>
          <p:cNvPr id="31" name="Google Shape;39;p5"/>
          <p:cNvSpPr/>
          <p:nvPr/>
        </p:nvSpPr>
        <p:spPr>
          <a:xfrm>
            <a:off x="7229160" y="309960"/>
            <a:ext cx="264960" cy="4833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Google Shape;40;p5"/>
          <p:cNvSpPr/>
          <p:nvPr/>
        </p:nvSpPr>
        <p:spPr>
          <a:xfrm>
            <a:off x="0" y="1980000"/>
            <a:ext cx="7228440" cy="24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609480">
              <a:lnSpc>
                <a:spcPct val="100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Почему сейчас?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19320" indent="-380880">
              <a:lnSpc>
                <a:spcPct val="115000"/>
              </a:lnSpc>
              <a:spcBef>
                <a:spcPts val="907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Сейчас тяжело с поиском профессиональных сообществ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19320" indent="-380880">
              <a:lnSpc>
                <a:spcPct val="100000"/>
              </a:lnSpc>
              <a:spcBef>
                <a:spcPts val="340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Наш проект ориентирован на рынки B2B и B2C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19320" indent="-380880">
              <a:lnSpc>
                <a:spcPct val="100000"/>
              </a:lnSpc>
              <a:spcBef>
                <a:spcPts val="340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Nexus - это про работу с подходящими условиями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38080">
              <a:lnSpc>
                <a:spcPct val="115000"/>
              </a:lnSpc>
              <a:spcBef>
                <a:spcPts val="992"/>
              </a:spcBef>
              <a:tabLst>
                <a:tab algn="l" pos="0"/>
              </a:tabLst>
            </a:pP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38080">
              <a:lnSpc>
                <a:spcPct val="115000"/>
              </a:lnSpc>
              <a:tabLst>
                <a:tab algn="l" pos="0"/>
              </a:tabLst>
            </a:pP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Почему мы?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19320" indent="-380880">
              <a:lnSpc>
                <a:spcPct val="115000"/>
              </a:lnSpc>
              <a:spcBef>
                <a:spcPts val="907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Мы собрали огромное сообщество специалистов из разных областей в одном месте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907"/>
              </a:spcBef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Google Shape;41;p5"/>
          <p:cNvSpPr/>
          <p:nvPr/>
        </p:nvSpPr>
        <p:spPr>
          <a:xfrm>
            <a:off x="532800" y="915120"/>
            <a:ext cx="6207480" cy="61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77760" bIns="777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trike="noStrike" u="none">
                <a:solidFill>
                  <a:srgbClr val="8f00ff"/>
                </a:solidFill>
                <a:uFillTx/>
                <a:latin typeface="Raleway SemiBold"/>
                <a:ea typeface="Raleway SemiBold"/>
              </a:rPr>
              <a:t>АКТУАЛЬНОСТЬ ПРОДУКТА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" name="Google Shape;42;p5"/>
          <p:cNvGrpSpPr/>
          <p:nvPr/>
        </p:nvGrpSpPr>
        <p:grpSpPr>
          <a:xfrm>
            <a:off x="0" y="681840"/>
            <a:ext cx="4727520" cy="96480"/>
            <a:chOff x="0" y="681840"/>
            <a:chExt cx="4727520" cy="96480"/>
          </a:xfrm>
        </p:grpSpPr>
        <p:sp>
          <p:nvSpPr>
            <p:cNvPr id="35" name="Google Shape;43;p5"/>
            <p:cNvSpPr/>
            <p:nvPr/>
          </p:nvSpPr>
          <p:spPr>
            <a:xfrm>
              <a:off x="0" y="681840"/>
              <a:ext cx="2331000" cy="96480"/>
            </a:xfrm>
            <a:prstGeom prst="rect">
              <a:avLst/>
            </a:prstGeom>
            <a:solidFill>
              <a:srgbClr val="fb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Google Shape;44;p5"/>
            <p:cNvSpPr/>
            <p:nvPr/>
          </p:nvSpPr>
          <p:spPr>
            <a:xfrm>
              <a:off x="606240" y="681840"/>
              <a:ext cx="2331000" cy="96480"/>
            </a:xfrm>
            <a:prstGeom prst="rect">
              <a:avLst/>
            </a:prstGeom>
            <a:solidFill>
              <a:srgbClr val="9f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" name="Google Shape;45;p5"/>
            <p:cNvSpPr/>
            <p:nvPr/>
          </p:nvSpPr>
          <p:spPr>
            <a:xfrm>
              <a:off x="1212480" y="681840"/>
              <a:ext cx="2331000" cy="96480"/>
            </a:xfrm>
            <a:prstGeom prst="rect">
              <a:avLst/>
            </a:prstGeom>
            <a:solidFill>
              <a:srgbClr val="fd49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Google Shape;46;p5"/>
            <p:cNvSpPr/>
            <p:nvPr/>
          </p:nvSpPr>
          <p:spPr>
            <a:xfrm>
              <a:off x="1790280" y="681840"/>
              <a:ext cx="2331000" cy="96480"/>
            </a:xfrm>
            <a:prstGeom prst="rect">
              <a:avLst/>
            </a:prstGeom>
            <a:solidFill>
              <a:srgbClr val="fcaf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Google Shape;47;p5"/>
            <p:cNvSpPr/>
            <p:nvPr/>
          </p:nvSpPr>
          <p:spPr>
            <a:xfrm>
              <a:off x="2396520" y="681840"/>
              <a:ext cx="2331000" cy="96480"/>
            </a:xfrm>
            <a:prstGeom prst="rect">
              <a:avLst/>
            </a:prstGeom>
            <a:solidFill>
              <a:srgbClr val="b5d8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544760" y="582480"/>
            <a:ext cx="465516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ПЛАНЫ РАЗВИТИЯ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6840" y="1433880"/>
            <a:ext cx="7972920" cy="311688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6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Планы развития после акселератора на 2025: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6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Внедрить Nexus Premium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6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Расширение функционала: новые функции и фишки для премиум пользователей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6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Монетизация: реклама, реализация партнерских программ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6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Реализация программ обучения, вебинары, курсы.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Google Shape;269;p23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Google Shape;270;p23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8C428B4-9134-4026-B88F-F1EB1D2712CC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Google Shape;271;p23"/>
          <p:cNvSpPr/>
          <p:nvPr/>
        </p:nvSpPr>
        <p:spPr>
          <a:xfrm>
            <a:off x="578160" y="582480"/>
            <a:ext cx="687240" cy="687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2" name="Google Shape;272;p23" descr=""/>
          <p:cNvPicPr/>
          <p:nvPr/>
        </p:nvPicPr>
        <p:blipFill>
          <a:blip r:embed="rId1"/>
          <a:stretch/>
        </p:blipFill>
        <p:spPr>
          <a:xfrm>
            <a:off x="651960" y="656280"/>
            <a:ext cx="539280" cy="53928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273;p23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Google Shape;274;p23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Google Shape;275;p23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Google Shape;276;p23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1543680"/>
            <a:ext cx="465516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ЦЕЛЕВАЯ АУДИТОРИЯ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6840" y="2354400"/>
            <a:ext cx="7992360" cy="228492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marL="406440" indent="-26676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1" lang="en-GB" sz="14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B2C:</a:t>
            </a: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</a:t>
            </a:r>
            <a:r>
              <a:rPr b="0" lang="en-GB" sz="1300" strike="noStrike" u="none">
                <a:solidFill>
                  <a:srgbClr val="434343"/>
                </a:solidFill>
                <a:uFillTx/>
                <a:latin typeface="Raleway"/>
                <a:ea typeface="Raleway"/>
              </a:rPr>
              <a:t>Пользователи нашей платформы это специалисты из разных областей, которые нуждаются в обмене профессиональным опытом, студенты, которые развиваются и которые нуждаются в поддержке профессиональных сообществ, фрилансеры, которые постоянно в поисках работы и интересующих их проектов. 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6440" indent="-26676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1" lang="en-GB" sz="14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B2B:</a:t>
            </a: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</a:t>
            </a:r>
            <a:r>
              <a:rPr b="0" lang="en-GB" sz="1300" strike="noStrike" u="none">
                <a:solidFill>
                  <a:srgbClr val="434343"/>
                </a:solidFill>
                <a:uFillTx/>
                <a:latin typeface="Raleway"/>
                <a:ea typeface="Raleway"/>
              </a:rPr>
              <a:t>Нашу платформу могут использовать компании любых размеров и из разных отраслей.</a:t>
            </a:r>
            <a:r>
              <a:rPr b="0" lang="en-GB" sz="13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 </a:t>
            </a:r>
            <a:r>
              <a:rPr b="0" lang="en-GB" sz="1300" strike="noStrike" u="none">
                <a:solidFill>
                  <a:srgbClr val="434343"/>
                </a:solidFill>
                <a:uFillTx/>
                <a:latin typeface="Raleway"/>
                <a:ea typeface="Raleway"/>
              </a:rPr>
              <a:t>Компании смогут быстро и легко находить профессиональных специалистов и работников из нужной предметной области.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Google Shape;54;p6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rgbClr val="fd49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Google Shape;55;p6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0122350-FF62-4ADC-AC96-B0E49F37B8C0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Google Shape;56;p6"/>
          <p:cNvSpPr/>
          <p:nvPr/>
        </p:nvSpPr>
        <p:spPr>
          <a:xfrm>
            <a:off x="456840" y="582480"/>
            <a:ext cx="687240" cy="687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Google Shape;57;p6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Google Shape;58;p6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Google Shape;59;p6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Google Shape;60;p6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" name="Google Shape;61;p6" descr=""/>
          <p:cNvPicPr/>
          <p:nvPr/>
        </p:nvPicPr>
        <p:blipFill>
          <a:blip r:embed="rId1"/>
          <a:stretch/>
        </p:blipFill>
        <p:spPr>
          <a:xfrm>
            <a:off x="530640" y="656280"/>
            <a:ext cx="53928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5080" y="870480"/>
            <a:ext cx="2488680" cy="53928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ПРОБЛЕМА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79000" y="1542240"/>
            <a:ext cx="6567480" cy="31244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marL="457200" indent="-76320">
              <a:lnSpc>
                <a:spcPct val="115000"/>
              </a:lnSpc>
              <a:buClr>
                <a:srgbClr val="8f00ff"/>
              </a:buClr>
              <a:buFont typeface="Raleway"/>
              <a:buChar char="●"/>
            </a:pPr>
            <a:r>
              <a:rPr b="1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B2C:</a:t>
            </a: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Сложность в поиске работы, которая соответствует навыкам, интересам и карьерным целям специалистов. Недостаток платформ, где можно не только искать работу, но и находить единомышленников или участвовать в профессиональных сообществах. Отсутствие понимания, как продвигать свои навыки или находить проекты в условиях конкуренции.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7632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B2C:</a:t>
            </a: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Потеря нескольких недель, а иногда и месяцев на поиск подходящей вакансии или проекта. Затраты на курсы, консультации, улучшение резюме, которые не всегда дают результат. Нервное напряжение из-за отсутствия стабильного дохода или неудачных собеседований.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824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</a:t>
            </a: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Н</a:t>
            </a: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а данный момент, инструментов для поиска единомышленников или формирования профессиональных сообществ нет, а то, что есть неудобно в использовании.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Google Shape;68;p7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Google Shape;69;p7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92CA81B-95A6-42F6-AABA-D0E096A1E44C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70;p7"/>
          <p:cNvSpPr/>
          <p:nvPr/>
        </p:nvSpPr>
        <p:spPr>
          <a:xfrm>
            <a:off x="279000" y="51120"/>
            <a:ext cx="687240" cy="687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Google Shape;71;p7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72;p7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Google Shape;73;p7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Google Shape;74;p7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" name="Google Shape;75;p7" descr=""/>
          <p:cNvPicPr/>
          <p:nvPr/>
        </p:nvPicPr>
        <p:blipFill>
          <a:blip r:embed="rId1"/>
          <a:stretch/>
        </p:blipFill>
        <p:spPr>
          <a:xfrm>
            <a:off x="353160" y="124920"/>
            <a:ext cx="53928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6840" y="1270080"/>
            <a:ext cx="465516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ПРОБЛЕМА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84920" y="1488600"/>
            <a:ext cx="6567480" cy="328500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B2B:</a:t>
            </a: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Набор персонала может занимать от нескольких недель до нескольких месяцев. Рекрутинговые агентства берут комиссию (обычно 20-30% от годового дохода кандидата). Потеря производительности бизнеса из-за нехватки квалифицированных сотрудников или долгого ожидания.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B2B:</a:t>
            </a:r>
            <a:r>
              <a:rPr b="0" lang="en-GB" sz="12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 Увеличение сроков реализации проектов из-за нехватки нужных специалистов. Ухудшение качества продукции или услуг из-за недостатка компетенций в команде. Увеличение издержек на поиск и адаптацию новых сотрудников.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Подход к поиску специалистов часто шаблонный, без учета специфики бизнеса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Google Shape;82;p8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Google Shape;83;p8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9B040B3-506E-4810-99E7-B74CEFCC3F19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Google Shape;84;p8"/>
          <p:cNvSpPr/>
          <p:nvPr/>
        </p:nvSpPr>
        <p:spPr>
          <a:xfrm>
            <a:off x="456840" y="582480"/>
            <a:ext cx="687240" cy="687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Google Shape;85;p8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86;p8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Google Shape;87;p8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Google Shape;88;p8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Google Shape;89;p8" descr=""/>
          <p:cNvPicPr/>
          <p:nvPr/>
        </p:nvPicPr>
        <p:blipFill>
          <a:blip r:embed="rId1"/>
          <a:stretch/>
        </p:blipFill>
        <p:spPr>
          <a:xfrm>
            <a:off x="530640" y="656280"/>
            <a:ext cx="53928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943560"/>
            <a:ext cx="2206080" cy="53928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РЕШЕНИЕ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6840" y="1627560"/>
            <a:ext cx="7992360" cy="383292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что делаем для клиента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Преодолеваем разрыв между талантами и компаниями. Даем рекомендации по вакансиям на основе навыков и опыта с машинным обучением для людей. Пул отобранных кандидатов для компаний со встроенной системой ATS. Компании и частные лица могут публиковать сообщения о чем угодно: о событиях, запусках продуктов и даже о своей жизни.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Коротко, как это работает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После того как компания регистрируется мы предоставляем ей инструменты и API для публикации всех ее вакансий и публичной информации всего за несколько кликов.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Когда человек присоединяется к нам, мы предоставляем ему возможность пообщаться с другими сотрудниками из интересующих его компаний. Он может подать заявку на вакансию и проверить прогресс-трекер.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Google Shape;96;p9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rgbClr val="fd49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Google Shape;97;p9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81DA54C-7A99-4657-9C10-3FD8F8F5CA32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98;p9"/>
          <p:cNvSpPr/>
          <p:nvPr/>
        </p:nvSpPr>
        <p:spPr>
          <a:xfrm>
            <a:off x="456840" y="111600"/>
            <a:ext cx="687240" cy="687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Google Shape;99;p9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Google Shape;100;p9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Google Shape;101;p9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Google Shape;102;p9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Google Shape;103;p9" descr=""/>
          <p:cNvPicPr/>
          <p:nvPr/>
        </p:nvPicPr>
        <p:blipFill>
          <a:blip r:embed="rId1"/>
          <a:stretch/>
        </p:blipFill>
        <p:spPr>
          <a:xfrm>
            <a:off x="531000" y="185400"/>
            <a:ext cx="53928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840" y="949680"/>
            <a:ext cx="2206080" cy="53928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РЕШЕНИЕ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6840" y="1713600"/>
            <a:ext cx="7992360" cy="286200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4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Наша фирменная технология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Мы создаем внутреннюю систему отслеживания и управления заявками, которые могут интегрироваться с любой сторонней HR-системой. Мы уже создали собственное программное обеспечение для встраивания, которое распознает любые объявления о вакансиях и рекомендует их пользователям, используя машинное обучение.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trike="noStrike" u="none">
                <a:solidFill>
                  <a:srgbClr val="132c40"/>
                </a:solidFill>
                <a:uFillTx/>
                <a:latin typeface="Raleway"/>
                <a:ea typeface="Raleway"/>
              </a:rPr>
              <a:t>Мы работаем над системой рекомендаций, которая может рекомендовать посты другим пользователям, делая посты вирусными и увеличивая популярность и вовлеченность платформы. Таким образом, на нашей платформе появятся «профессиональные инфлюенсеры», что принесет больше рекламы и клиентов.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Google Shape;110;p10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rgbClr val="fd49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Google Shape;111;p10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B0A18D1-F2D2-4816-B827-BA6FFCB0EE67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112;p10"/>
          <p:cNvSpPr/>
          <p:nvPr/>
        </p:nvSpPr>
        <p:spPr>
          <a:xfrm>
            <a:off x="456840" y="111600"/>
            <a:ext cx="687240" cy="687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3;p10"/>
          <p:cNvSpPr/>
          <p:nvPr/>
        </p:nvSpPr>
        <p:spPr>
          <a:xfrm>
            <a:off x="8788320" y="0"/>
            <a:ext cx="354240" cy="2088000"/>
          </a:xfrm>
          <a:prstGeom prst="rect">
            <a:avLst/>
          </a:prstGeom>
          <a:solidFill>
            <a:srgbClr val="fcaf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Google Shape;114;p10"/>
          <p:cNvSpPr/>
          <p:nvPr/>
        </p:nvSpPr>
        <p:spPr>
          <a:xfrm>
            <a:off x="8788320" y="4333320"/>
            <a:ext cx="354240" cy="821160"/>
          </a:xfrm>
          <a:prstGeom prst="rect">
            <a:avLst/>
          </a:prstGeom>
          <a:solidFill>
            <a:srgbClr val="ff2f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Google Shape;115;p10"/>
          <p:cNvSpPr/>
          <p:nvPr/>
        </p:nvSpPr>
        <p:spPr>
          <a:xfrm>
            <a:off x="8788320" y="2088720"/>
            <a:ext cx="354240" cy="1158840"/>
          </a:xfrm>
          <a:prstGeom prst="rect">
            <a:avLst/>
          </a:prstGeom>
          <a:solidFill>
            <a:srgbClr val="8f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Google Shape;116;p10"/>
          <p:cNvSpPr/>
          <p:nvPr/>
        </p:nvSpPr>
        <p:spPr>
          <a:xfrm>
            <a:off x="8788320" y="3248280"/>
            <a:ext cx="354240" cy="1084320"/>
          </a:xfrm>
          <a:prstGeom prst="rect">
            <a:avLst/>
          </a:prstGeom>
          <a:solidFill>
            <a:srgbClr val="adda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Google Shape;117;p10" descr=""/>
          <p:cNvPicPr/>
          <p:nvPr/>
        </p:nvPicPr>
        <p:blipFill>
          <a:blip r:embed="rId1"/>
          <a:stretch/>
        </p:blipFill>
        <p:spPr>
          <a:xfrm>
            <a:off x="531000" y="185400"/>
            <a:ext cx="53928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01400" y="324360"/>
            <a:ext cx="7975440" cy="97524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ЦЕННОСТЬ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35160" y="964440"/>
            <a:ext cx="7743240" cy="407340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1. Польза для (B2C)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Экономия времени: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Быстрый доступ к подходящим вакансиям благодаря интеллектуальному подбору и персонализированным рекомендациям.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Экономия сил: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Простота в создании профиля и поиска работы, без необходимости мониторить десятки ресурсов.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Социальная поддержка: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Возможность находить единомышленников, участвовать в профессиональных сообществах и обмениваться опытом.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Снижение стресса:</a:t>
            </a: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Четкие шаги по трудоустройству и поддержка (например, консультации или менторинг), что уменьшает неуверенность.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 </a:t>
            </a:r>
            <a:r>
              <a:rPr b="1" lang="en-GB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Преимущества для клиента: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Быстрее находят работу, которая соответствует их навыкам и интересам.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Чувствуют себя частью профессионального сообщества, что повышает уверенность и удовлетворённость карьерой.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3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Легче развивают свои навыки через взаимодействие с коллегами и обучение внутри платформы.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Google Shape;124;p11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Google Shape;125;p11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3E0A673-18A2-4B14-BBD1-5148B84F69C4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01400" y="251640"/>
            <a:ext cx="2677320" cy="62928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dk1"/>
                </a:solidFill>
                <a:uFillTx/>
                <a:latin typeface="Raleway SemiBold"/>
                <a:ea typeface="Raleway SemiBold"/>
              </a:rPr>
              <a:t>ЦЕННОСТЬ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56040" y="977400"/>
            <a:ext cx="7743240" cy="4165920"/>
          </a:xfrm>
          <a:prstGeom prst="rect">
            <a:avLst/>
          </a:prstGeom>
          <a:noFill/>
          <a:ln w="0">
            <a:noFill/>
          </a:ln>
        </p:spPr>
        <p:txBody>
          <a:bodyPr lIns="58320" rIns="58320" tIns="58320" bIns="583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2. Польза для (B2B)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Экономия времени: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 Сокращение сроков закрытия вакансий благодаря интеллектуальному подбору и автоматизации фильтрации кандидатов.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Экономия денег: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 Снижение затрат на рекрутинг за счёт отсутствия необходимости обращаться к дорогостоящим агентствам.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Улучшение качества подбора: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 Доступ к базе профессионалов с проверенными навыками и рекомендациями.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8f00ff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Снижение рисков: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 Возможность тестирования кандидатов через временные проекты или выполнение пробных заданий на платформе.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Преимущества для компаний: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Повышается производительность бизнеса благодаря быстрому найму квалифицированных специалистов.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Снижаются операционные издержки на поиск и оценку кадров.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Увеличивается вовлечённость сотрудников, так как платформа помогает находить людей с совпадающими ценностями и целями.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8f00ff"/>
              </a:buClr>
              <a:buFont typeface="Raleway"/>
              <a:buChar char="●"/>
              <a:tabLst>
                <a:tab algn="l" pos="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Более доступная стоимость публикаций для компаний по сравнению с конкурентами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Google Shape;132;p12"/>
          <p:cNvSpPr/>
          <p:nvPr/>
        </p:nvSpPr>
        <p:spPr>
          <a:xfrm>
            <a:off x="-5040" y="4773960"/>
            <a:ext cx="406080" cy="3794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Google Shape;133;p12"/>
          <p:cNvSpPr/>
          <p:nvPr/>
        </p:nvSpPr>
        <p:spPr>
          <a:xfrm>
            <a:off x="-5040" y="4889160"/>
            <a:ext cx="406080" cy="1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206B88F-2B06-4D3B-A6B0-FFF59940F6CE}" type="slidenum">
              <a:rPr b="0" lang="en-GB" sz="10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8f00ff"/>
      </a:dk1>
      <a:lt1>
        <a:srgbClr val="ffffff"/>
      </a:lt1>
      <a:dk2>
        <a:srgbClr val="000000"/>
      </a:dk2>
      <a:lt2>
        <a:srgbClr val="000000"/>
      </a:lt2>
      <a:accent1>
        <a:srgbClr val="fbb3c1"/>
      </a:accent1>
      <a:accent2>
        <a:srgbClr val="fcaf17"/>
      </a:accent2>
      <a:accent3>
        <a:srgbClr val="fd493d"/>
      </a:accent3>
      <a:accent4>
        <a:srgbClr val="dbe6fd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8f00ff"/>
      </a:dk1>
      <a:lt1>
        <a:srgbClr val="ffffff"/>
      </a:lt1>
      <a:dk2>
        <a:srgbClr val="000000"/>
      </a:dk2>
      <a:lt2>
        <a:srgbClr val="000000"/>
      </a:lt2>
      <a:accent1>
        <a:srgbClr val="fbb3c1"/>
      </a:accent1>
      <a:accent2>
        <a:srgbClr val="fcaf17"/>
      </a:accent2>
      <a:accent3>
        <a:srgbClr val="fd493d"/>
      </a:accent3>
      <a:accent4>
        <a:srgbClr val="dbe6fd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2024-12-20T17:11:59Z</dcterms:modified>
  <cp:revision>1</cp:revision>
  <dc:subject/>
  <dc:title/>
</cp:coreProperties>
</file>