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8" r:id="rId6"/>
    <p:sldId id="260" r:id="rId7"/>
    <p:sldId id="266" r:id="rId8"/>
    <p:sldId id="267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7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6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68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68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79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2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1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84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8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4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6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0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5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D267-1C5C-449C-8A10-B5A104CE3D74}" type="datetimeFigureOut">
              <a:rPr kumimoji="1" lang="ja-JP" altLang="en-US" smtClean="0"/>
              <a:t>2021/4/24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C55A-EBE5-473F-9435-2F94EFDFF1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24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kt-diary.nagoy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uantum.fixstars.com/techresouces/application/cluster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D0E19F8-4E7D-4535-95E0-A1C49A13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altLang="ja-JP" sz="2400" dirty="0">
                <a:ln w="3175">
                  <a:noFill/>
                </a:ln>
                <a:solidFill>
                  <a:schemeClr val="tx1"/>
                </a:solidFill>
              </a:rPr>
              <a:t>2021/04/24</a:t>
            </a:r>
          </a:p>
          <a:p>
            <a:endParaRPr lang="en-US" altLang="ja-JP" sz="2400" dirty="0">
              <a:ln w="3175">
                <a:noFill/>
              </a:ln>
              <a:solidFill>
                <a:schemeClr val="tx1"/>
              </a:solidFill>
            </a:endParaRPr>
          </a:p>
          <a:p>
            <a:r>
              <a:rPr lang="ja-JP" altLang="en-US" sz="2400">
                <a:ln w="3175">
                  <a:noFill/>
                </a:ln>
                <a:solidFill>
                  <a:schemeClr val="tx1"/>
                </a:solidFill>
              </a:rPr>
              <a:t>名古屋</a:t>
            </a:r>
            <a:r>
              <a:rPr lang="ja-JP" altLang="en-US" sz="2400" dirty="0">
                <a:ln w="3175">
                  <a:noFill/>
                </a:ln>
                <a:solidFill>
                  <a:schemeClr val="tx1"/>
                </a:solidFill>
              </a:rPr>
              <a:t>大学 情報学研究科</a:t>
            </a:r>
            <a:endParaRPr lang="en-US" altLang="ja-JP" sz="2400" dirty="0">
              <a:ln w="3175">
                <a:noFill/>
              </a:ln>
              <a:solidFill>
                <a:schemeClr val="tx1"/>
              </a:solidFill>
            </a:endParaRPr>
          </a:p>
          <a:p>
            <a:r>
              <a:rPr lang="ja-JP" altLang="en-US" sz="2400" dirty="0">
                <a:ln w="3175">
                  <a:noFill/>
                </a:ln>
                <a:solidFill>
                  <a:schemeClr val="tx1"/>
                </a:solidFill>
              </a:rPr>
              <a:t>森下 誠 </a:t>
            </a:r>
            <a:endParaRPr lang="en-US" altLang="ja-JP" sz="2400" dirty="0">
              <a:ln w="3175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96B81-C26C-AC4A-B899-92E4CE8901B7}"/>
              </a:ext>
            </a:extLst>
          </p:cNvPr>
          <p:cNvSpPr/>
          <p:nvPr/>
        </p:nvSpPr>
        <p:spPr>
          <a:xfrm>
            <a:off x="1053615" y="1092604"/>
            <a:ext cx="10437191" cy="2193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スパムコメント分類器</a:t>
            </a:r>
            <a:endParaRPr kumimoji="1" lang="en-US" altLang="ja-JP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Spam Detector</a:t>
            </a:r>
            <a:endParaRPr lang="en-US" altLang="ja-JP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/>
              <a:t>Amplify</a:t>
            </a:r>
            <a:r>
              <a:rPr kumimoji="1" lang="ja-JP" altLang="en-US" dirty="0"/>
              <a:t>を用いてコメントのスパム判定を行った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実行結果より，スパム判定において</a:t>
            </a:r>
            <a:r>
              <a:rPr kumimoji="1" lang="en-US" altLang="ja-JP" dirty="0"/>
              <a:t>YouTube</a:t>
            </a:r>
            <a:r>
              <a:rPr kumimoji="1" lang="ja-JP" altLang="en-US" dirty="0"/>
              <a:t>のコメントの特徴を反映していることが確認できた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スパム判定のクラスタリングにおいて，「</a:t>
            </a:r>
            <a:r>
              <a:rPr kumimoji="1" lang="en-US" altLang="ja-JP" dirty="0"/>
              <a:t>Word Mover’s Distance</a:t>
            </a:r>
            <a:r>
              <a:rPr kumimoji="1" lang="ja-JP" altLang="en-US" dirty="0"/>
              <a:t>」を特徴量としたアニーリングマシンへのマッピングは有用であると考えられる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55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データセットにブログのコメントを使う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データセットの</a:t>
            </a:r>
            <a:r>
              <a:rPr kumimoji="1" lang="ja-JP" altLang="en-US" dirty="0"/>
              <a:t>日本語対応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正解が分かっているデータセットに対して，アニーリング実行前にあらかじめクラスを割り当てる方法の模索（これが思いつかなかったため，本アプリでは毎回データセットごとクラスタリングしている）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制約条件の重みの自動調整（今の実装では入力データ数が大きくなると値を調整する必要がある）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31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8CDA0-7752-461C-9596-B1B258E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開発の背景（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3CE12-4EFE-4788-A331-37608389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自身のブログに沸くスパムコメントを駆逐したい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BF10A2-87B1-410B-8DE3-5F4A4502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534" y="305636"/>
            <a:ext cx="2526047" cy="14553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E70DD4-DAE7-47C9-9C2E-888BB0D1D720}"/>
              </a:ext>
            </a:extLst>
          </p:cNvPr>
          <p:cNvSpPr txBox="1"/>
          <p:nvPr/>
        </p:nvSpPr>
        <p:spPr>
          <a:xfrm>
            <a:off x="3642456" y="594360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日に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回くらいの頻度でこのようなコメントが来る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DF39981-226E-4397-9C87-CD33D6E64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56" y="2908058"/>
            <a:ext cx="9438709" cy="28672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A72824-CEF8-488C-BF58-0DEC5280BF29}"/>
              </a:ext>
            </a:extLst>
          </p:cNvPr>
          <p:cNvSpPr txBox="1"/>
          <p:nvPr/>
        </p:nvSpPr>
        <p:spPr>
          <a:xfrm>
            <a:off x="8361060" y="1926604"/>
            <a:ext cx="3776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一言日記という形でブログやってます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 </a:t>
            </a:r>
            <a:r>
              <a:rPr kumimoji="1" lang="en-US" altLang="ja-JP" dirty="0">
                <a:hlinkClick r:id="rId4"/>
              </a:rPr>
              <a:t>https://mkt-diary.nagoya/</a:t>
            </a:r>
            <a:r>
              <a:rPr kumimoji="1" lang="ja-JP" altLang="en-US" dirty="0"/>
              <a:t> ）</a:t>
            </a:r>
          </a:p>
        </p:txBody>
      </p:sp>
    </p:spTree>
    <p:extLst>
      <p:ext uri="{BB962C8B-B14F-4D97-AF65-F5344CB8AC3E}">
        <p14:creationId xmlns:p14="http://schemas.microsoft.com/office/powerpoint/2010/main" val="28546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8CDA0-7752-461C-9596-B1B258E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開発の背景（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3CE12-4EFE-4788-A331-37608389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現在は</a:t>
            </a:r>
            <a:r>
              <a:rPr kumimoji="1" lang="en-US" altLang="ja-JP" dirty="0"/>
              <a:t>WordPress</a:t>
            </a:r>
            <a:r>
              <a:rPr kumimoji="1" lang="ja-JP" altLang="en-US" dirty="0"/>
              <a:t>管理者画面から</a:t>
            </a:r>
            <a:r>
              <a:rPr kumimoji="1" lang="ja-JP" altLang="en-US" dirty="0">
                <a:solidFill>
                  <a:srgbClr val="C00000"/>
                </a:solidFill>
              </a:rPr>
              <a:t>手動で</a:t>
            </a:r>
            <a:r>
              <a:rPr kumimoji="1" lang="ja-JP" altLang="en-US" dirty="0"/>
              <a:t>スパムコメントを削除している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829FEF-2FE7-46EC-B139-E9618173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48" y="3350933"/>
            <a:ext cx="9548726" cy="11774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2EB57C-4223-476A-87DF-E5219C583AC9}"/>
              </a:ext>
            </a:extLst>
          </p:cNvPr>
          <p:cNvSpPr/>
          <p:nvPr/>
        </p:nvSpPr>
        <p:spPr>
          <a:xfrm>
            <a:off x="1525319" y="3643640"/>
            <a:ext cx="1252781" cy="59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2B1545-6122-4BFA-987A-1475873460AA}"/>
              </a:ext>
            </a:extLst>
          </p:cNvPr>
          <p:cNvSpPr/>
          <p:nvPr/>
        </p:nvSpPr>
        <p:spPr>
          <a:xfrm>
            <a:off x="3457658" y="3643640"/>
            <a:ext cx="1252781" cy="37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2256EE-C833-449C-B026-D9BA0658C497}"/>
              </a:ext>
            </a:extLst>
          </p:cNvPr>
          <p:cNvSpPr/>
          <p:nvPr/>
        </p:nvSpPr>
        <p:spPr>
          <a:xfrm>
            <a:off x="8021514" y="3643415"/>
            <a:ext cx="2645167" cy="77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F56D6987-7BC2-4504-97A2-A0C4A3DB8E83}"/>
              </a:ext>
            </a:extLst>
          </p:cNvPr>
          <p:cNvSpPr/>
          <p:nvPr/>
        </p:nvSpPr>
        <p:spPr>
          <a:xfrm flipV="1">
            <a:off x="5290956" y="4250912"/>
            <a:ext cx="293166" cy="718956"/>
          </a:xfrm>
          <a:prstGeom prst="downArrow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5D17F-9E76-41A3-9031-259E4EE4B2EB}"/>
              </a:ext>
            </a:extLst>
          </p:cNvPr>
          <p:cNvSpPr txBox="1"/>
          <p:nvPr/>
        </p:nvSpPr>
        <p:spPr>
          <a:xfrm>
            <a:off x="3383130" y="504016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ここをクリックしてスパムに分類しておくと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数日後自動でコメントが削除される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3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8CDA0-7752-461C-9596-B1B258E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開発の背景（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3CE12-4EFE-4788-A331-37608389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プログラムでスパムを判定出来れば自動化できるのでは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F598E1-C3FD-4BCB-8672-CB5FEA8B1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05" y="2860553"/>
            <a:ext cx="8194412" cy="2964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68176F-340F-47BE-8320-675311AEA8D4}"/>
              </a:ext>
            </a:extLst>
          </p:cNvPr>
          <p:cNvSpPr txBox="1"/>
          <p:nvPr/>
        </p:nvSpPr>
        <p:spPr>
          <a:xfrm>
            <a:off x="7015053" y="4756083"/>
            <a:ext cx="307968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コメントを保存しているテーブルの</a:t>
            </a:r>
            <a:endParaRPr kumimoji="1" lang="en-US" altLang="ja-JP" sz="1600" dirty="0">
              <a:solidFill>
                <a:schemeClr val="bg1"/>
              </a:solidFill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</a:rPr>
              <a:t>カラム一覧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50ECC8-17C1-4478-A416-18A1E24E868A}"/>
              </a:ext>
            </a:extLst>
          </p:cNvPr>
          <p:cNvSpPr txBox="1"/>
          <p:nvPr/>
        </p:nvSpPr>
        <p:spPr>
          <a:xfrm>
            <a:off x="1941364" y="5856851"/>
            <a:ext cx="9904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例えば，① </a:t>
            </a:r>
            <a:r>
              <a:rPr kumimoji="1" lang="en-US" altLang="ja-JP" dirty="0" err="1"/>
              <a:t>comment_content</a:t>
            </a:r>
            <a:r>
              <a:rPr kumimoji="1" lang="ja-JP" altLang="en-US" dirty="0"/>
              <a:t>カラムからコメント内容取得</a:t>
            </a:r>
            <a:endParaRPr kumimoji="1" lang="en-US" altLang="ja-JP" dirty="0"/>
          </a:p>
          <a:p>
            <a:r>
              <a:rPr kumimoji="1" lang="ja-JP" altLang="en-US" dirty="0"/>
              <a:t>             ② </a:t>
            </a:r>
            <a:r>
              <a:rPr kumimoji="1" lang="en-US" altLang="ja-JP" dirty="0" err="1"/>
              <a:t>comment_date</a:t>
            </a:r>
            <a:r>
              <a:rPr kumimoji="1" lang="ja-JP" altLang="en-US" dirty="0"/>
              <a:t>の新しいものから</a:t>
            </a:r>
            <a:r>
              <a:rPr kumimoji="1" lang="en-US" altLang="ja-JP" dirty="0"/>
              <a:t>10</a:t>
            </a:r>
            <a:r>
              <a:rPr kumimoji="1" lang="ja-JP" altLang="en-US" dirty="0"/>
              <a:t>件スパム判定</a:t>
            </a:r>
            <a:endParaRPr kumimoji="1" lang="en-US" altLang="ja-JP" dirty="0"/>
          </a:p>
          <a:p>
            <a:r>
              <a:rPr kumimoji="1" lang="ja-JP" altLang="en-US" dirty="0"/>
              <a:t>             ③ スパムの</a:t>
            </a:r>
            <a:r>
              <a:rPr kumimoji="1" lang="en-US" altLang="ja-JP" dirty="0" err="1"/>
              <a:t>comment_approved</a:t>
            </a:r>
            <a:r>
              <a:rPr kumimoji="1" lang="ja-JP" altLang="en-US" dirty="0"/>
              <a:t>を更新 </a:t>
            </a:r>
            <a:r>
              <a:rPr kumimoji="1" lang="en-US" altLang="ja-JP" dirty="0"/>
              <a:t>or </a:t>
            </a:r>
            <a:r>
              <a:rPr kumimoji="1" lang="ja-JP" altLang="en-US" dirty="0"/>
              <a:t>スパムを直接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から削除　　　これを定期的に実行</a:t>
            </a:r>
          </a:p>
        </p:txBody>
      </p:sp>
    </p:spTree>
    <p:extLst>
      <p:ext uri="{BB962C8B-B14F-4D97-AF65-F5344CB8AC3E}">
        <p14:creationId xmlns:p14="http://schemas.microsoft.com/office/powerpoint/2010/main" val="34453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A7ECBDE-C6B8-418F-A397-28FF9BB5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ということで，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Amplify </a:t>
            </a:r>
            <a:r>
              <a:rPr kumimoji="1" lang="ja-JP" altLang="en-US" dirty="0"/>
              <a:t>を使ったスパムコメント分類器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sz="3600" dirty="0">
                <a:latin typeface="Arial Black" panose="020B0A04020102020204" pitchFamily="34" charset="0"/>
              </a:rPr>
              <a:t>Spam Detector</a:t>
            </a:r>
            <a:endParaRPr lang="en-US" altLang="ja-JP" dirty="0">
              <a:latin typeface="Arial Black" panose="020B0A04020102020204" pitchFamily="34" charset="0"/>
            </a:endParaRPr>
          </a:p>
          <a:p>
            <a:pPr marL="0" indent="0" algn="r">
              <a:buNone/>
            </a:pPr>
            <a:r>
              <a:rPr kumimoji="1" lang="ja-JP" altLang="en-US" dirty="0"/>
              <a:t>を作ってみた</a:t>
            </a:r>
          </a:p>
        </p:txBody>
      </p:sp>
    </p:spTree>
    <p:extLst>
      <p:ext uri="{BB962C8B-B14F-4D97-AF65-F5344CB8AC3E}">
        <p14:creationId xmlns:p14="http://schemas.microsoft.com/office/powerpoint/2010/main" val="213494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アプリの概要（</a:t>
            </a:r>
            <a:r>
              <a:rPr kumimoji="1" lang="en-US" altLang="ja-JP" dirty="0"/>
              <a:t>1/3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 err="1"/>
              <a:t>YouTubeSpam</a:t>
            </a:r>
            <a:r>
              <a:rPr kumimoji="1" lang="ja-JP" altLang="en-US" dirty="0"/>
              <a:t>データセットと一緒に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クラス分類を行う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E978009-6AFC-42DC-846C-53F7977CC510}"/>
              </a:ext>
            </a:extLst>
          </p:cNvPr>
          <p:cNvSpPr/>
          <p:nvPr/>
        </p:nvSpPr>
        <p:spPr>
          <a:xfrm>
            <a:off x="1249447" y="3250900"/>
            <a:ext cx="1968404" cy="12703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データセット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DAB014D-64F7-4700-A000-3CE2FCE31C84}"/>
              </a:ext>
            </a:extLst>
          </p:cNvPr>
          <p:cNvSpPr/>
          <p:nvPr/>
        </p:nvSpPr>
        <p:spPr>
          <a:xfrm>
            <a:off x="1249447" y="4656236"/>
            <a:ext cx="1968404" cy="127038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判定したいコメント群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861E561-5A53-4CAA-B014-02D28463BD8C}"/>
              </a:ext>
            </a:extLst>
          </p:cNvPr>
          <p:cNvSpPr/>
          <p:nvPr/>
        </p:nvSpPr>
        <p:spPr>
          <a:xfrm>
            <a:off x="3755322" y="4151340"/>
            <a:ext cx="376928" cy="73989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2C30F7-4ED9-47B9-9803-536862DCCA31}"/>
              </a:ext>
            </a:extLst>
          </p:cNvPr>
          <p:cNvSpPr txBox="1"/>
          <p:nvPr/>
        </p:nvSpPr>
        <p:spPr>
          <a:xfrm>
            <a:off x="2717165" y="5609547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分類実行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（各コメントに対応する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量子ビットの状態が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出力される）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92E3C87-8F00-4C6C-AF60-C6C5F392C95B}"/>
              </a:ext>
            </a:extLst>
          </p:cNvPr>
          <p:cNvSpPr/>
          <p:nvPr/>
        </p:nvSpPr>
        <p:spPr>
          <a:xfrm>
            <a:off x="5046649" y="2922268"/>
            <a:ext cx="1270389" cy="6572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データセット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（スパム）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1004BF3-8C3C-46B0-A888-3F845155CB48}"/>
              </a:ext>
            </a:extLst>
          </p:cNvPr>
          <p:cNvSpPr/>
          <p:nvPr/>
        </p:nvSpPr>
        <p:spPr>
          <a:xfrm>
            <a:off x="4894247" y="3669768"/>
            <a:ext cx="1575192" cy="73757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データセット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（スパムでない）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F2F398-DFE4-4430-80AB-51A654538563}"/>
              </a:ext>
            </a:extLst>
          </p:cNvPr>
          <p:cNvSpPr/>
          <p:nvPr/>
        </p:nvSpPr>
        <p:spPr>
          <a:xfrm>
            <a:off x="4894247" y="4578698"/>
            <a:ext cx="1575192" cy="7002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判定したい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コメント群</a:t>
            </a:r>
            <a:r>
              <a:rPr kumimoji="1" lang="en-US" altLang="ja-JP" sz="1100" dirty="0">
                <a:solidFill>
                  <a:schemeClr val="bg1"/>
                </a:solidFill>
              </a:rPr>
              <a:t>1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E1256A-4BC7-4F03-AD8D-190C5161014A}"/>
              </a:ext>
            </a:extLst>
          </p:cNvPr>
          <p:cNvSpPr/>
          <p:nvPr/>
        </p:nvSpPr>
        <p:spPr>
          <a:xfrm>
            <a:off x="4894247" y="5441091"/>
            <a:ext cx="1575192" cy="70021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判定したい</a:t>
            </a:r>
            <a:endParaRPr kumimoji="1" lang="en-US" altLang="ja-JP" sz="11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コメント群</a:t>
            </a:r>
            <a:r>
              <a:rPr kumimoji="1" lang="en-US" altLang="ja-JP" sz="1100" dirty="0">
                <a:solidFill>
                  <a:schemeClr val="bg1"/>
                </a:solidFill>
              </a:rPr>
              <a:t>2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47DFE1-6EC8-4E64-9934-232909D68B8E}"/>
              </a:ext>
            </a:extLst>
          </p:cNvPr>
          <p:cNvSpPr txBox="1"/>
          <p:nvPr/>
        </p:nvSpPr>
        <p:spPr>
          <a:xfrm>
            <a:off x="6469439" y="30596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(0, 1)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16E3C1-58E4-4711-9A24-49D1B0B89B6F}"/>
              </a:ext>
            </a:extLst>
          </p:cNvPr>
          <p:cNvSpPr txBox="1"/>
          <p:nvPr/>
        </p:nvSpPr>
        <p:spPr>
          <a:xfrm>
            <a:off x="6469439" y="378200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(1, 0)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F1ED4B-6654-44E1-A42C-B7A50C1EBFE8}"/>
              </a:ext>
            </a:extLst>
          </p:cNvPr>
          <p:cNvSpPr txBox="1"/>
          <p:nvPr/>
        </p:nvSpPr>
        <p:spPr>
          <a:xfrm>
            <a:off x="6469439" y="468288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(0, 1)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7D3B32-7630-4FCB-9841-47FAA7E575AA}"/>
              </a:ext>
            </a:extLst>
          </p:cNvPr>
          <p:cNvSpPr txBox="1"/>
          <p:nvPr/>
        </p:nvSpPr>
        <p:spPr>
          <a:xfrm>
            <a:off x="6466962" y="560954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(1, 0)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9CAE4B06-AF47-4D9E-B3B6-12E751B932B5}"/>
              </a:ext>
            </a:extLst>
          </p:cNvPr>
          <p:cNvSpPr/>
          <p:nvPr/>
        </p:nvSpPr>
        <p:spPr>
          <a:xfrm>
            <a:off x="7341957" y="4151340"/>
            <a:ext cx="376928" cy="73989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141881-5684-4C00-9845-4243AAF90F1B}"/>
              </a:ext>
            </a:extLst>
          </p:cNvPr>
          <p:cNvSpPr txBox="1"/>
          <p:nvPr/>
        </p:nvSpPr>
        <p:spPr>
          <a:xfrm>
            <a:off x="7843684" y="3921123"/>
            <a:ext cx="3818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実行結果より，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コメント群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のコメントはスパムであり，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コメント群</a:t>
            </a:r>
            <a:r>
              <a:rPr kumimoji="1" lang="en-US" altLang="ja-JP" dirty="0"/>
              <a:t>2</a:t>
            </a:r>
            <a:r>
              <a:rPr kumimoji="1" lang="ja-JP" altLang="en-US" dirty="0"/>
              <a:t>のコメントはスパムでない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と判定する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8E8C23D-5D67-42D8-AF7E-1306706CD6B9}"/>
                  </a:ext>
                </a:extLst>
              </p:cNvPr>
              <p:cNvSpPr txBox="1"/>
              <p:nvPr/>
            </p:nvSpPr>
            <p:spPr>
              <a:xfrm>
                <a:off x="5256342" y="6351544"/>
                <a:ext cx="3675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クラスを表現する量子ビット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8E8C23D-5D67-42D8-AF7E-1306706C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42" y="6351544"/>
                <a:ext cx="3675237" cy="369332"/>
              </a:xfrm>
              <a:prstGeom prst="rect">
                <a:avLst/>
              </a:prstGeom>
              <a:blipFill>
                <a:blip r:embed="rId2"/>
                <a:stretch>
                  <a:fillRect t="-14754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E6DFA5-A552-4BBE-964E-D8AAE3E68EE5}"/>
              </a:ext>
            </a:extLst>
          </p:cNvPr>
          <p:cNvCxnSpPr>
            <a:cxnSpLocks/>
          </p:cNvCxnSpPr>
          <p:nvPr/>
        </p:nvCxnSpPr>
        <p:spPr>
          <a:xfrm flipV="1">
            <a:off x="6784709" y="6032118"/>
            <a:ext cx="0" cy="277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アプリの概要（</a:t>
            </a:r>
            <a:r>
              <a:rPr lang="en-US" altLang="ja-JP" dirty="0"/>
              <a:t>2</a:t>
            </a:r>
            <a:r>
              <a:rPr kumimoji="1" lang="en-US" altLang="ja-JP" dirty="0"/>
              <a:t>/3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文章間の距離を「</a:t>
            </a:r>
            <a:r>
              <a:rPr kumimoji="1" lang="en-US" altLang="ja-JP" dirty="0">
                <a:solidFill>
                  <a:srgbClr val="C00000"/>
                </a:solidFill>
              </a:rPr>
              <a:t>Word Mover’s Distance</a:t>
            </a:r>
            <a:r>
              <a:rPr kumimoji="1" lang="en-US" altLang="ja-JP" baseline="30000" dirty="0"/>
              <a:t>[1]</a:t>
            </a:r>
            <a:r>
              <a:rPr kumimoji="1" lang="ja-JP" altLang="en-US" dirty="0"/>
              <a:t>」で算出し，クラス分類を行うときの特徴空間内の距離と対応付けた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4FA5C5-796A-4AFA-B459-BF12A8A07147}"/>
              </a:ext>
            </a:extLst>
          </p:cNvPr>
          <p:cNvSpPr txBox="1"/>
          <p:nvPr/>
        </p:nvSpPr>
        <p:spPr>
          <a:xfrm>
            <a:off x="1141412" y="5943600"/>
            <a:ext cx="10692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[1] </a:t>
            </a:r>
            <a:r>
              <a:rPr lang="en-US" altLang="ja-JP" sz="1050" b="0" i="0" dirty="0" err="1">
                <a:effectLst/>
                <a:latin typeface="Consolas" panose="020B0609020204030204" pitchFamily="49" charset="0"/>
              </a:rPr>
              <a:t>Kusner</a:t>
            </a:r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, M. J., Sun, Y., </a:t>
            </a:r>
            <a:r>
              <a:rPr lang="en-US" altLang="ja-JP" sz="1050" b="0" i="0" dirty="0" err="1">
                <a:effectLst/>
                <a:latin typeface="Consolas" panose="020B0609020204030204" pitchFamily="49" charset="0"/>
              </a:rPr>
              <a:t>Kolkin</a:t>
            </a:r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, N. I., &amp; Weinberger, K. Q. (2015). From Word Embeddings To Document Distances. In Proc. ICML’15, pp. 957–966</a:t>
            </a:r>
          </a:p>
          <a:p>
            <a:r>
              <a:rPr kumimoji="1" lang="en-US" altLang="ja-JP" sz="1050" dirty="0">
                <a:latin typeface="+mj-lt"/>
              </a:rPr>
              <a:t>[2] </a:t>
            </a:r>
            <a:r>
              <a:rPr lang="ja-JP" altLang="en-US" sz="1050" dirty="0">
                <a:hlinkClick r:id="rId2"/>
              </a:rPr>
              <a:t>クラスタリング </a:t>
            </a:r>
            <a:r>
              <a:rPr lang="en-US" altLang="ja-JP" sz="1050" dirty="0">
                <a:hlinkClick r:id="rId2"/>
              </a:rPr>
              <a:t>| QUANTUM COMPUTER TECH RESOURCES (fixstars.com)</a:t>
            </a:r>
            <a:endParaRPr kumimoji="1" lang="ja-JP" alt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CB0958-91F3-4258-AB04-DA847BC86D6D}"/>
                  </a:ext>
                </a:extLst>
              </p:cNvPr>
              <p:cNvSpPr txBox="1"/>
              <p:nvPr/>
            </p:nvSpPr>
            <p:spPr>
              <a:xfrm>
                <a:off x="3746941" y="3473175"/>
                <a:ext cx="4694940" cy="1094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CB0958-91F3-4258-AB04-DA847BC8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41" y="3473175"/>
                <a:ext cx="4694940" cy="10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0D50E0-EA0E-4E8F-8731-7595DD48E801}"/>
              </a:ext>
            </a:extLst>
          </p:cNvPr>
          <p:cNvSpPr txBox="1"/>
          <p:nvPr/>
        </p:nvSpPr>
        <p:spPr>
          <a:xfrm>
            <a:off x="6375274" y="4733957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ペナルティ関数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（今回は</a:t>
            </a:r>
            <a:r>
              <a:rPr kumimoji="1" lang="en-US" altLang="ja-JP" dirty="0"/>
              <a:t>one-hot</a:t>
            </a:r>
            <a:r>
              <a:rPr kumimoji="1" lang="ja-JP" altLang="en-US" dirty="0"/>
              <a:t>制約を与えた）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F23E3C-FE98-47C3-A578-958E309220CC}"/>
              </a:ext>
            </a:extLst>
          </p:cNvPr>
          <p:cNvSpPr txBox="1"/>
          <p:nvPr/>
        </p:nvSpPr>
        <p:spPr>
          <a:xfrm>
            <a:off x="5226132" y="473395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コスト関数</a:t>
            </a:r>
            <a:endParaRPr kumimoji="1" lang="en-US" altLang="ja-JP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6B59E-ED06-4F9F-A1AB-B4BA7052D7E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16727" y="4453337"/>
            <a:ext cx="3478" cy="28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97E5F14-DB12-415A-B531-5CD283BE445E}"/>
              </a:ext>
            </a:extLst>
          </p:cNvPr>
          <p:cNvCxnSpPr>
            <a:cxnSpLocks/>
          </p:cNvCxnSpPr>
          <p:nvPr/>
        </p:nvCxnSpPr>
        <p:spPr>
          <a:xfrm flipH="1" flipV="1">
            <a:off x="8028277" y="4459155"/>
            <a:ext cx="3478" cy="28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209C07B-D12E-4B88-A48E-9B17F0F00DAF}"/>
              </a:ext>
            </a:extLst>
          </p:cNvPr>
          <p:cNvCxnSpPr>
            <a:cxnSpLocks/>
          </p:cNvCxnSpPr>
          <p:nvPr/>
        </p:nvCxnSpPr>
        <p:spPr>
          <a:xfrm flipH="1">
            <a:off x="5919169" y="2743200"/>
            <a:ext cx="175242" cy="95628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AEA27E-F01F-4FB9-AF16-BF84D4098AFC}"/>
              </a:ext>
            </a:extLst>
          </p:cNvPr>
          <p:cNvSpPr txBox="1"/>
          <p:nvPr/>
        </p:nvSpPr>
        <p:spPr>
          <a:xfrm>
            <a:off x="8545836" y="3299310"/>
            <a:ext cx="2880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アニーリングマシンに与える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QUBO</a:t>
            </a:r>
            <a:r>
              <a:rPr kumimoji="1" lang="ja-JP" altLang="en-US" dirty="0"/>
              <a:t>式</a:t>
            </a:r>
            <a:r>
              <a:rPr kumimoji="1" lang="en-US" altLang="ja-JP" baseline="30000" dirty="0"/>
              <a:t>[2]</a:t>
            </a:r>
            <a:endParaRPr kumimoji="1" lang="ja-JP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08206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アプリの概要（</a:t>
            </a:r>
            <a:r>
              <a:rPr lang="en-US" altLang="ja-JP" dirty="0"/>
              <a:t>3</a:t>
            </a:r>
            <a:r>
              <a:rPr kumimoji="1" lang="en-US" altLang="ja-JP" dirty="0"/>
              <a:t>/3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3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サンプル実行結果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38B22C-B76D-450B-9999-A273599E0C68}"/>
              </a:ext>
            </a:extLst>
          </p:cNvPr>
          <p:cNvSpPr txBox="1"/>
          <p:nvPr/>
        </p:nvSpPr>
        <p:spPr>
          <a:xfrm>
            <a:off x="1518340" y="4351267"/>
            <a:ext cx="10187404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コメントリスト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endParaRPr lang="en-US" altLang="ja-JP" sz="1050" dirty="0">
              <a:latin typeface="Consolas" panose="020B0609020204030204" pitchFamily="49" charset="0"/>
            </a:endParaRP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1: </a:t>
            </a:r>
            <a:r>
              <a:rPr lang="en-US" altLang="ja-JP" sz="1050" b="0" i="0" dirty="0" err="1">
                <a:effectLst/>
                <a:latin typeface="Consolas" panose="020B0609020204030204" pitchFamily="49" charset="0"/>
              </a:rPr>
              <a:t>wGzVyTLglJnRSAP</a:t>
            </a:r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2: How to Double Your BITCOIN in 24 Hours or Less? ANY QUESTIONS? Click Here : https://doublebtc.net </a:t>
            </a: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3: Great site. Chic design. I found a lot of interesting things here. Visit this beautiful site –and rate it http://xxxbukake.xyz </a:t>
            </a: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4: </a:t>
            </a:r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リジェクトは，辛い．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5: </a:t>
            </a:r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一日中えぺやろうか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endParaRPr lang="en-US" altLang="ja-JP" sz="1050" dirty="0">
              <a:latin typeface="Consolas" panose="020B0609020204030204" pitchFamily="49" charset="0"/>
            </a:endParaRPr>
          </a:p>
          <a:p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スパムコメントが検出されました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1: </a:t>
            </a:r>
            <a:r>
              <a:rPr lang="en-US" altLang="ja-JP" sz="1050" b="0" i="0" dirty="0" err="1">
                <a:effectLst/>
                <a:latin typeface="Consolas" panose="020B0609020204030204" pitchFamily="49" charset="0"/>
              </a:rPr>
              <a:t>wGzVyTLglJnRSAP</a:t>
            </a:r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4: </a:t>
            </a:r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リジェクトは，辛い．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5: </a:t>
            </a:r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一日中えぺやろうか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74804-78C6-4C88-A1F1-CE770B67CB25}"/>
              </a:ext>
            </a:extLst>
          </p:cNvPr>
          <p:cNvSpPr txBox="1"/>
          <p:nvPr/>
        </p:nvSpPr>
        <p:spPr>
          <a:xfrm>
            <a:off x="1518340" y="3034441"/>
            <a:ext cx="2353529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コメントリスト </a:t>
            </a:r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endParaRPr lang="en-US" altLang="ja-JP" sz="1050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1: nice song !!!! </a:t>
            </a:r>
          </a:p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2: I love this music :) </a:t>
            </a:r>
          </a:p>
          <a:p>
            <a:endParaRPr lang="en-US" altLang="ja-JP" sz="1050" dirty="0">
              <a:latin typeface="Consolas" panose="020B0609020204030204" pitchFamily="49" charset="0"/>
            </a:endParaRPr>
          </a:p>
          <a:p>
            <a:r>
              <a:rPr lang="ja-JP" altLang="en-US" sz="1050" b="0" i="0" dirty="0">
                <a:effectLst/>
                <a:latin typeface="Consolas" panose="020B0609020204030204" pitchFamily="49" charset="0"/>
              </a:rPr>
              <a:t>スパムコメントは検出されませんでした</a:t>
            </a:r>
            <a:endParaRPr kumimoji="1" lang="ja-JP" altLang="en-US" sz="1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14DEB7-3B33-457A-B1F5-91286703CDD0}"/>
              </a:ext>
            </a:extLst>
          </p:cNvPr>
          <p:cNvSpPr txBox="1"/>
          <p:nvPr/>
        </p:nvSpPr>
        <p:spPr>
          <a:xfrm>
            <a:off x="4521355" y="2845982"/>
            <a:ext cx="71843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意味のない文字列はスパム判定出来ている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URL</a:t>
            </a:r>
            <a:r>
              <a:rPr kumimoji="1" lang="ja-JP" altLang="en-US" dirty="0"/>
              <a:t>付きコメントをスパム判定していない</a:t>
            </a:r>
            <a:endParaRPr kumimoji="1" lang="en-US" altLang="ja-JP" dirty="0"/>
          </a:p>
          <a:p>
            <a:pPr lvl="1"/>
            <a:r>
              <a:rPr kumimoji="1" lang="en-US" altLang="ja-JP" sz="1400" dirty="0"/>
              <a:t>YouTube</a:t>
            </a:r>
            <a:r>
              <a:rPr kumimoji="1" lang="ja-JP" altLang="en-US" sz="1400" dirty="0"/>
              <a:t>のコメントでは特定の動画時間に対するコメントで</a:t>
            </a:r>
            <a:r>
              <a:rPr kumimoji="1" lang="en-US" altLang="ja-JP" sz="1400" dirty="0"/>
              <a:t>URL</a:t>
            </a:r>
            <a:r>
              <a:rPr kumimoji="1" lang="ja-JP" altLang="en-US" sz="1400" dirty="0"/>
              <a:t>を付けることがあるため？</a:t>
            </a:r>
            <a:endParaRPr kumimoji="1" lang="en-US" altLang="ja-JP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日本語コメントはそもそもデータセットにないので挙動が予測不能</a:t>
            </a:r>
            <a:endParaRPr kumimoji="1" lang="en-US" altLang="ja-JP" dirty="0"/>
          </a:p>
          <a:p>
            <a:pPr lvl="1"/>
            <a:r>
              <a:rPr kumimoji="1" lang="ja-JP" altLang="en-US" sz="1400" dirty="0"/>
              <a:t>今回の実装ではスパム判定された</a:t>
            </a:r>
          </a:p>
        </p:txBody>
      </p:sp>
    </p:spTree>
    <p:extLst>
      <p:ext uri="{BB962C8B-B14F-4D97-AF65-F5344CB8AC3E}">
        <p14:creationId xmlns:p14="http://schemas.microsoft.com/office/powerpoint/2010/main" val="338412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1DD39-ED3B-4B48-9A58-4D0457C5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</a:t>
            </a:r>
            <a:r>
              <a:rPr kumimoji="1" lang="en-US" altLang="ja-JP" dirty="0"/>
              <a:t>/</a:t>
            </a:r>
            <a:r>
              <a:rPr kumimoji="1" lang="ja-JP" altLang="en-US" dirty="0"/>
              <a:t>苦労 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F7A48-5F5C-40C5-9540-7B0716B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/>
              <a:t>Word Mover’s Distance </a:t>
            </a:r>
            <a:r>
              <a:rPr kumimoji="1" lang="ja-JP" altLang="en-US" dirty="0"/>
              <a:t>の値を直接相互作用に設定するのではなく，コメント間の距離の平均を引いて設定した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dirty="0"/>
              <a:t>分類器の正解率</a:t>
            </a:r>
            <a:r>
              <a:rPr lang="ja-JP" altLang="en-US" dirty="0"/>
              <a:t>向上に寄与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コスト関数に対するペナルティ関数（</a:t>
            </a:r>
            <a:r>
              <a:rPr lang="en-US" altLang="ja-JP" dirty="0"/>
              <a:t>one-hot</a:t>
            </a:r>
            <a:r>
              <a:rPr lang="ja-JP" altLang="en-US" dirty="0"/>
              <a:t>制約）の重みを手動でチューニングした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94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302</TotalTime>
  <Words>769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Cambria Math</vt:lpstr>
      <vt:lpstr>Consolas</vt:lpstr>
      <vt:lpstr>Tw Cen MT</vt:lpstr>
      <vt:lpstr>Wingdings</vt:lpstr>
      <vt:lpstr>回路</vt:lpstr>
      <vt:lpstr>PowerPoint Presentation</vt:lpstr>
      <vt:lpstr>開発の背景（1/3）</vt:lpstr>
      <vt:lpstr>開発の背景（2/3）</vt:lpstr>
      <vt:lpstr>開発の背景（3/3）</vt:lpstr>
      <vt:lpstr>PowerPoint Presentation</vt:lpstr>
      <vt:lpstr>アプリの概要（1/3）</vt:lpstr>
      <vt:lpstr>アプリの概要（2/3）</vt:lpstr>
      <vt:lpstr>アプリの概要（3/3）</vt:lpstr>
      <vt:lpstr>工夫/苦労 した点</vt:lpstr>
      <vt:lpstr>まとめ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Fixstars Amplify ハッカソン</dc:title>
  <dc:creator>森下 誠</dc:creator>
  <cp:lastModifiedBy>森下 誠</cp:lastModifiedBy>
  <cp:revision>47</cp:revision>
  <dcterms:created xsi:type="dcterms:W3CDTF">2021-03-31T06:40:09Z</dcterms:created>
  <dcterms:modified xsi:type="dcterms:W3CDTF">2021-04-24T05:26:52Z</dcterms:modified>
</cp:coreProperties>
</file>