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1"/>
  </p:sldMasterIdLst>
  <p:notesMasterIdLst>
    <p:notesMasterId r:id="rId13"/>
  </p:notes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0"/>
    <p:restoredTop sz="80872"/>
  </p:normalViewPr>
  <p:slideViewPr>
    <p:cSldViewPr snapToGrid="0" snapToObjects="1">
      <p:cViewPr>
        <p:scale>
          <a:sx n="99" d="100"/>
          <a:sy n="99" d="100"/>
        </p:scale>
        <p:origin x="76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3EFBE-5725-D447-9B92-70418B62CDD6}" type="datetimeFigureOut">
              <a:rPr lang="en-US" smtClean="0"/>
              <a:t>10/30/17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49E49-E5BF-D04D-AC87-92E43090F338}" type="slidenum">
              <a:rPr lang="en-US" smtClean="0"/>
              <a:t>‹#›</a:t>
            </a:fld>
            <a:endParaRPr lang="en-US"/>
          </a:p>
        </p:txBody>
      </p:sp>
    </p:spTree>
    <p:extLst>
      <p:ext uri="{BB962C8B-B14F-4D97-AF65-F5344CB8AC3E}">
        <p14:creationId xmlns:p14="http://schemas.microsoft.com/office/powerpoint/2010/main" val="1692251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a:t>$title, </a:t>
            </a:r>
            <a:r>
              <a:rPr lang="ja-JP" altLang="en-US"/>
              <a:t>平山研の森下が発表させて頂きます</a:t>
            </a:r>
            <a:endParaRPr lang="en-US"/>
          </a:p>
        </p:txBody>
      </p:sp>
      <p:sp>
        <p:nvSpPr>
          <p:cNvPr id="4" name="Slide Number Placeholder 3"/>
          <p:cNvSpPr>
            <a:spLocks noGrp="1"/>
          </p:cNvSpPr>
          <p:nvPr>
            <p:ph type="sldNum" sz="quarter" idx="10"/>
          </p:nvPr>
        </p:nvSpPr>
        <p:spPr/>
        <p:txBody>
          <a:bodyPr/>
          <a:lstStyle/>
          <a:p>
            <a:fld id="{61549E49-E5BF-D04D-AC87-92E43090F338}" type="slidenum">
              <a:rPr lang="en-US" smtClean="0"/>
              <a:t>1</a:t>
            </a:fld>
            <a:endParaRPr lang="en-US"/>
          </a:p>
        </p:txBody>
      </p:sp>
    </p:spTree>
    <p:extLst>
      <p:ext uri="{BB962C8B-B14F-4D97-AF65-F5344CB8AC3E}">
        <p14:creationId xmlns:p14="http://schemas.microsoft.com/office/powerpoint/2010/main" val="2407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スポーツにおいて、コーチの体験のみに基づく指導だけでは不十分という問題があります。運動の感覚というのは個人差があるので必ずしもコーチの感覚が正しいとは限らないということです。そこで、客観的な指標として力学による解析があると練習指導に役立つのではないか、と考えました。客観的な指標というのは、例えば、</a:t>
            </a:r>
            <a:r>
              <a:rPr lang="en-US" altLang="ja-JP"/>
              <a:t>45</a:t>
            </a:r>
            <a:r>
              <a:rPr lang="ja-JP" altLang="en-US"/>
              <a:t>度で打ち出せば</a:t>
            </a:r>
            <a:r>
              <a:rPr lang="en-US" altLang="ja-JP"/>
              <a:t>5m</a:t>
            </a:r>
            <a:r>
              <a:rPr lang="ja-JP" altLang="en-US"/>
              <a:t>遠くに飛ぶ、といった具体的な数値のことです。シミュレーションによってその数値パラメータを決定して、最適動作推定に生かします。今回は球技スポーツに着目したのですが、球技スポーツでは球、ボールの特性が重要です。ボールの振る舞いを知ることはスポーツの技術向上にも直結するので、ボールの特性をシミュレーションで求めます。あくまで最適動作推定が最終目標ですが、第一段階としてボールの特性を調べます。そこで、今回は形状が比較的複雑で振る舞いが空気抵抗に大きく影響されるバドミントンのシャトルの特性を調べることにしました。</a:t>
            </a:r>
            <a:endParaRPr lang="en-US"/>
          </a:p>
        </p:txBody>
      </p:sp>
      <p:sp>
        <p:nvSpPr>
          <p:cNvPr id="4" name="Slide Number Placeholder 3"/>
          <p:cNvSpPr>
            <a:spLocks noGrp="1"/>
          </p:cNvSpPr>
          <p:nvPr>
            <p:ph type="sldNum" sz="quarter" idx="10"/>
          </p:nvPr>
        </p:nvSpPr>
        <p:spPr/>
        <p:txBody>
          <a:bodyPr/>
          <a:lstStyle/>
          <a:p>
            <a:fld id="{61549E49-E5BF-D04D-AC87-92E43090F338}" type="slidenum">
              <a:rPr lang="en-US" smtClean="0"/>
              <a:t>2</a:t>
            </a:fld>
            <a:endParaRPr lang="en-US"/>
          </a:p>
        </p:txBody>
      </p:sp>
    </p:spTree>
    <p:extLst>
      <p:ext uri="{BB962C8B-B14F-4D97-AF65-F5344CB8AC3E}">
        <p14:creationId xmlns:p14="http://schemas.microsoft.com/office/powerpoint/2010/main" val="175844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研究目的は大きく分けて二つあります。画像処理による球の軌道検出手法の確立と、シミュレーションを用いた現実的な軌道を描く物理モデルの確立です。物理モデルは検出した軌道とシミュレーションの軌道を比較しつつ探すことになります。</a:t>
            </a:r>
            <a:endParaRPr lang="en-US"/>
          </a:p>
        </p:txBody>
      </p:sp>
      <p:sp>
        <p:nvSpPr>
          <p:cNvPr id="4" name="Slide Number Placeholder 3"/>
          <p:cNvSpPr>
            <a:spLocks noGrp="1"/>
          </p:cNvSpPr>
          <p:nvPr>
            <p:ph type="sldNum" sz="quarter" idx="10"/>
          </p:nvPr>
        </p:nvSpPr>
        <p:spPr/>
        <p:txBody>
          <a:bodyPr/>
          <a:lstStyle/>
          <a:p>
            <a:fld id="{61549E49-E5BF-D04D-AC87-92E43090F338}" type="slidenum">
              <a:rPr lang="en-US" smtClean="0"/>
              <a:t>3</a:t>
            </a:fld>
            <a:endParaRPr lang="en-US"/>
          </a:p>
        </p:txBody>
      </p:sp>
    </p:spTree>
    <p:extLst>
      <p:ext uri="{BB962C8B-B14F-4D97-AF65-F5344CB8AC3E}">
        <p14:creationId xmlns:p14="http://schemas.microsoft.com/office/powerpoint/2010/main" val="12267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研究の大体の流れですが、まずバドミントンの練習動画を画像処理してシャトルの軌道を検出します。次に、シャトルにどういった力がかかるかという物理モデルを考えシミュレーションします。最後にシミュレーション結果と現実の軌道を比較し、空気抵抗特性を求めます。</a:t>
            </a:r>
            <a:endParaRPr lang="en-US"/>
          </a:p>
        </p:txBody>
      </p:sp>
      <p:sp>
        <p:nvSpPr>
          <p:cNvPr id="4" name="Slide Number Placeholder 3"/>
          <p:cNvSpPr>
            <a:spLocks noGrp="1"/>
          </p:cNvSpPr>
          <p:nvPr>
            <p:ph type="sldNum" sz="quarter" idx="10"/>
          </p:nvPr>
        </p:nvSpPr>
        <p:spPr/>
        <p:txBody>
          <a:bodyPr/>
          <a:lstStyle/>
          <a:p>
            <a:fld id="{61549E49-E5BF-D04D-AC87-92E43090F338}" type="slidenum">
              <a:rPr lang="en-US" smtClean="0"/>
              <a:t>4</a:t>
            </a:fld>
            <a:endParaRPr lang="en-US"/>
          </a:p>
        </p:txBody>
      </p:sp>
    </p:spTree>
    <p:extLst>
      <p:ext uri="{BB962C8B-B14F-4D97-AF65-F5344CB8AC3E}">
        <p14:creationId xmlns:p14="http://schemas.microsoft.com/office/powerpoint/2010/main" val="1531758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動画からフレームを取ってきて、背景差分法で動体を検出します。次に、ラベリングを行い、検出した動体の各領域の重心座標と面積を取得します。ここで面積値の小さいものはノイズとして除去します。</a:t>
            </a:r>
            <a:r>
              <a:rPr lang="en-US" altLang="ja-JP"/>
              <a:t>1</a:t>
            </a:r>
            <a:r>
              <a:rPr lang="ja-JP" altLang="en-US"/>
              <a:t>つ前のフレームと今のフレームを比較して重心の</a:t>
            </a:r>
            <a:r>
              <a:rPr lang="en-US" altLang="ja-JP"/>
              <a:t>x</a:t>
            </a:r>
            <a:r>
              <a:rPr lang="ja-JP" altLang="en-US"/>
              <a:t>座標の変位を調べて、ネットをまたぐ動体をシャトルとして検出します。最初にこの赤の</a:t>
            </a:r>
            <a:r>
              <a:rPr lang="en-US" altLang="ja-JP"/>
              <a:t>2</a:t>
            </a:r>
            <a:r>
              <a:rPr lang="ja-JP" altLang="en-US"/>
              <a:t>点が検出でき、シャトルが左から右へ横切った場合は前のフレームを走査することで左側の軌道を取得でき後のフレームを走査することで右側の軌道を取得できます。走査するときに見るのは座標と面積変化、つまり点が近くにあるかどうかとシャトルっぽい面積かどうかです。この方法でシャトルを検出しました。</a:t>
            </a:r>
            <a:endParaRPr lang="en-US"/>
          </a:p>
        </p:txBody>
      </p:sp>
      <p:sp>
        <p:nvSpPr>
          <p:cNvPr id="4" name="Slide Number Placeholder 3"/>
          <p:cNvSpPr>
            <a:spLocks noGrp="1"/>
          </p:cNvSpPr>
          <p:nvPr>
            <p:ph type="sldNum" sz="quarter" idx="10"/>
          </p:nvPr>
        </p:nvSpPr>
        <p:spPr/>
        <p:txBody>
          <a:bodyPr/>
          <a:lstStyle/>
          <a:p>
            <a:fld id="{61549E49-E5BF-D04D-AC87-92E43090F338}" type="slidenum">
              <a:rPr lang="en-US" smtClean="0"/>
              <a:t>5</a:t>
            </a:fld>
            <a:endParaRPr lang="en-US"/>
          </a:p>
        </p:txBody>
      </p:sp>
    </p:spTree>
    <p:extLst>
      <p:ext uri="{BB962C8B-B14F-4D97-AF65-F5344CB8AC3E}">
        <p14:creationId xmlns:p14="http://schemas.microsoft.com/office/powerpoint/2010/main" val="174599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F13121-D543-BF41-865B-690BCF45D296}" type="datetimeFigureOut">
              <a:rPr lang="en-US" smtClean="0"/>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EE2F4-A8E8-944C-BD30-A9BE44BE7A01}"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F13121-D543-BF41-865B-690BCF45D296}" type="datetimeFigureOut">
              <a:rPr lang="en-US" smtClean="0"/>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EE2F4-A8E8-944C-BD30-A9BE44BE7A0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F13121-D543-BF41-865B-690BCF45D296}" type="datetimeFigureOut">
              <a:rPr lang="en-US" smtClean="0"/>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EE2F4-A8E8-944C-BD30-A9BE44BE7A0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F13121-D543-BF41-865B-690BCF45D296}" type="datetimeFigureOut">
              <a:rPr lang="en-US" smtClean="0"/>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EE2F4-A8E8-944C-BD30-A9BE44BE7A0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F13121-D543-BF41-865B-690BCF45D296}" type="datetimeFigureOut">
              <a:rPr lang="en-US" smtClean="0"/>
              <a:t>10/30/17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EE2F4-A8E8-944C-BD30-A9BE44BE7A01}"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F13121-D543-BF41-865B-690BCF45D296}" type="datetimeFigureOut">
              <a:rPr lang="en-US" smtClean="0"/>
              <a:t>10/30/17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EE2F4-A8E8-944C-BD30-A9BE44BE7A01}"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F13121-D543-BF41-865B-690BCF45D296}" type="datetimeFigureOut">
              <a:rPr lang="en-US" smtClean="0"/>
              <a:t>10/30/17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2EE2F4-A8E8-944C-BD30-A9BE44BE7A01}"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F13121-D543-BF41-865B-690BCF45D296}" type="datetimeFigureOut">
              <a:rPr lang="en-US" smtClean="0"/>
              <a:t>10/30/17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2EE2F4-A8E8-944C-BD30-A9BE44BE7A0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F13121-D543-BF41-865B-690BCF45D296}" type="datetimeFigureOut">
              <a:rPr lang="en-US" smtClean="0"/>
              <a:t>10/30/17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42EE2F4-A8E8-944C-BD30-A9BE44BE7A0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F13121-D543-BF41-865B-690BCF45D296}" type="datetimeFigureOut">
              <a:rPr lang="en-US" smtClean="0"/>
              <a:t>10/30/17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2EE2F4-A8E8-944C-BD30-A9BE44BE7A01}"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13121-D543-BF41-865B-690BCF45D296}" type="datetimeFigureOut">
              <a:rPr lang="en-US" smtClean="0"/>
              <a:t>10/30/17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EE2F4-A8E8-944C-BD30-A9BE44BE7A0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F13121-D543-BF41-865B-690BCF45D296}" type="datetimeFigureOut">
              <a:rPr lang="en-US" smtClean="0"/>
              <a:t>10/30/17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2EE2F4-A8E8-944C-BD30-A9BE44BE7A01}"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432219"/>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20.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608" y="738050"/>
            <a:ext cx="10933044" cy="2387600"/>
          </a:xfrm>
        </p:spPr>
        <p:txBody>
          <a:bodyPr>
            <a:normAutofit/>
          </a:bodyPr>
          <a:lstStyle/>
          <a:p>
            <a:r>
              <a:rPr lang="ja-JP" altLang="en-US" sz="5400" smtClean="0"/>
              <a:t>球技における最適動作推定のための画像処理による空気抵抗測定</a:t>
            </a:r>
            <a:endParaRPr lang="en-US" sz="5400" dirty="0"/>
          </a:p>
        </p:txBody>
      </p:sp>
      <p:sp>
        <p:nvSpPr>
          <p:cNvPr id="3" name="Subtitle 2"/>
          <p:cNvSpPr>
            <a:spLocks noGrp="1"/>
          </p:cNvSpPr>
          <p:nvPr>
            <p:ph type="subTitle" idx="1"/>
          </p:nvPr>
        </p:nvSpPr>
        <p:spPr>
          <a:xfrm>
            <a:off x="5844209" y="4492487"/>
            <a:ext cx="6122504" cy="980661"/>
          </a:xfrm>
        </p:spPr>
        <p:txBody>
          <a:bodyPr/>
          <a:lstStyle/>
          <a:p>
            <a:r>
              <a:rPr lang="ja-JP" altLang="en-US" dirty="0" smtClean="0"/>
              <a:t>平山研究室</a:t>
            </a:r>
            <a:endParaRPr lang="en-US" dirty="0" smtClean="0"/>
          </a:p>
          <a:p>
            <a:r>
              <a:rPr lang="en-US" dirty="0" smtClean="0"/>
              <a:t>5</a:t>
            </a:r>
            <a:r>
              <a:rPr lang="ja-JP" altLang="en-US" dirty="0" smtClean="0"/>
              <a:t>年</a:t>
            </a:r>
            <a:r>
              <a:rPr lang="en-US" altLang="ja-JP" dirty="0" smtClean="0"/>
              <a:t> </a:t>
            </a:r>
            <a:r>
              <a:rPr lang="ja-JP" altLang="en-US" dirty="0" smtClean="0"/>
              <a:t>制御情報工学科</a:t>
            </a:r>
            <a:r>
              <a:rPr lang="en-US" altLang="ja-JP" dirty="0" smtClean="0"/>
              <a:t> 39</a:t>
            </a:r>
            <a:r>
              <a:rPr lang="ja-JP" altLang="en-US" dirty="0" smtClean="0"/>
              <a:t>番</a:t>
            </a:r>
            <a:r>
              <a:rPr lang="en-US" altLang="ja-JP" dirty="0" smtClean="0"/>
              <a:t> </a:t>
            </a:r>
            <a:r>
              <a:rPr lang="ja-JP" altLang="en-US" dirty="0" smtClean="0"/>
              <a:t>森下</a:t>
            </a:r>
            <a:r>
              <a:rPr lang="en-US" altLang="ja-JP" dirty="0" smtClean="0"/>
              <a:t> </a:t>
            </a:r>
            <a:r>
              <a:rPr lang="ja-JP" altLang="en-US" dirty="0" smtClean="0"/>
              <a:t>誠</a:t>
            </a:r>
            <a:endParaRPr lang="en-US" dirty="0"/>
          </a:p>
        </p:txBody>
      </p:sp>
      <p:sp>
        <p:nvSpPr>
          <p:cNvPr id="4" name="TextBox 3"/>
          <p:cNvSpPr txBox="1"/>
          <p:nvPr/>
        </p:nvSpPr>
        <p:spPr>
          <a:xfrm>
            <a:off x="1588784" y="3408958"/>
            <a:ext cx="9080691" cy="400110"/>
          </a:xfrm>
          <a:prstGeom prst="rect">
            <a:avLst/>
          </a:prstGeom>
          <a:noFill/>
        </p:spPr>
        <p:txBody>
          <a:bodyPr wrap="none" rtlCol="0">
            <a:spAutoFit/>
          </a:bodyPr>
          <a:lstStyle/>
          <a:p>
            <a:r>
              <a:rPr lang="en-US" sz="2000"/>
              <a:t>Air resistance measurement for guess optical movement in sport by image processing</a:t>
            </a:r>
          </a:p>
        </p:txBody>
      </p:sp>
    </p:spTree>
    <p:extLst>
      <p:ext uri="{BB962C8B-B14F-4D97-AF65-F5344CB8AC3E}">
        <p14:creationId xmlns:p14="http://schemas.microsoft.com/office/powerpoint/2010/main" val="1429572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シミュレーション方法</a:t>
            </a:r>
            <a:r>
              <a:rPr lang="en-US" altLang="ja-JP" dirty="0" smtClean="0"/>
              <a:t> (</a:t>
            </a:r>
            <a:r>
              <a:rPr lang="ja-JP" altLang="en-US" dirty="0" smtClean="0"/>
              <a:t>速度ベルレ法</a:t>
            </a:r>
            <a:r>
              <a:rPr lang="en-US" altLang="ja-JP" dirty="0" smtClean="0"/>
              <a:t>)</a:t>
            </a:r>
            <a:endParaRPr lang="en-US" dirty="0"/>
          </a:p>
        </p:txBody>
      </p:sp>
      <p:grpSp>
        <p:nvGrpSpPr>
          <p:cNvPr id="17" name="Group 16"/>
          <p:cNvGrpSpPr/>
          <p:nvPr/>
        </p:nvGrpSpPr>
        <p:grpSpPr>
          <a:xfrm>
            <a:off x="2220786" y="4365969"/>
            <a:ext cx="6018804" cy="1541488"/>
            <a:chOff x="2301698" y="4249712"/>
            <a:chExt cx="6018804" cy="1541488"/>
          </a:xfrm>
        </p:grpSpPr>
        <mc:AlternateContent xmlns:mc="http://schemas.openxmlformats.org/markup-compatibility/2006" xmlns:a14="http://schemas.microsoft.com/office/drawing/2010/main">
          <mc:Choice Requires="a14">
            <p:sp>
              <p:nvSpPr>
                <p:cNvPr id="4" name="TextBox 3"/>
                <p:cNvSpPr txBox="1"/>
                <p:nvPr/>
              </p:nvSpPr>
              <p:spPr>
                <a:xfrm>
                  <a:off x="4301260" y="4363322"/>
                  <a:ext cx="4015523" cy="537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𝑣</m:t>
                        </m:r>
                        <m:d>
                          <m:dPr>
                            <m:ctrlPr>
                              <a:rPr lang="en-US" b="0" i="1" smtClean="0">
                                <a:latin typeface="Cambria Math" charset="0"/>
                              </a:rPr>
                            </m:ctrlPr>
                          </m:dPr>
                          <m:e>
                            <m:r>
                              <a:rPr lang="en-US" b="0" i="1" smtClean="0">
                                <a:latin typeface="Cambria Math" charset="0"/>
                              </a:rPr>
                              <m:t>𝑡</m:t>
                            </m:r>
                            <m:r>
                              <a:rPr lang="en-US" b="0" i="1" smtClean="0">
                                <a:latin typeface="Cambria Math" charset="0"/>
                              </a:rPr>
                              <m:t>+∆</m:t>
                            </m:r>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𝑣</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f>
                          <m:fPr>
                            <m:ctrlPr>
                              <a:rPr lang="en-US" b="0" i="1" smtClean="0">
                                <a:latin typeface="Cambria Math" charset="0"/>
                                <a:ea typeface="Cambria Math" charset="0"/>
                                <a:cs typeface="Cambria Math" charset="0"/>
                              </a:rPr>
                            </m:ctrlPr>
                          </m:fPr>
                          <m:num>
                            <m:r>
                              <a:rPr lang="en-US" i="1">
                                <a:latin typeface="Cambria Math" charset="0"/>
                                <a:ea typeface="Cambria Math" charset="0"/>
                                <a:cs typeface="Cambria Math" charset="0"/>
                              </a:rPr>
                              <m:t>𝑓</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𝑡</m:t>
                                </m:r>
                              </m:e>
                            </m:d>
                            <m:r>
                              <a:rPr lang="en-US"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r>
                              <a:rPr lang="en-US" b="0" i="1" smtClean="0">
                                <a:latin typeface="Cambria Math" charset="0"/>
                                <a:ea typeface="Cambria Math" charset="0"/>
                                <a:cs typeface="Cambria Math" charset="0"/>
                              </a:rPr>
                              <m:t>)</m:t>
                            </m:r>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𝑚</m:t>
                            </m:r>
                          </m:den>
                        </m:f>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301260" y="4363322"/>
                  <a:ext cx="4015523" cy="53751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301260" y="5152210"/>
                  <a:ext cx="4019242"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𝑥</m:t>
                        </m:r>
                        <m:d>
                          <m:dPr>
                            <m:ctrlPr>
                              <a:rPr lang="en-US" b="0" i="1" smtClean="0">
                                <a:latin typeface="Cambria Math" charset="0"/>
                              </a:rPr>
                            </m:ctrlPr>
                          </m:dPr>
                          <m:e>
                            <m:r>
                              <a:rPr lang="en-US" b="0" i="1" smtClean="0">
                                <a:latin typeface="Cambria Math" charset="0"/>
                              </a:rPr>
                              <m:t>𝑡</m:t>
                            </m:r>
                            <m:r>
                              <a:rPr lang="en-US" b="0" i="1" smtClean="0">
                                <a:latin typeface="Cambria Math" charset="0"/>
                              </a:rPr>
                              <m:t>+∆</m:t>
                            </m:r>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𝑥</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𝑣</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b="0" i="1" smtClean="0">
                                <a:latin typeface="Cambria Math" charset="0"/>
                                <a:ea typeface="Cambria Math" charset="0"/>
                                <a:cs typeface="Cambria Math" charset="0"/>
                              </a:rPr>
                              <m:t>𝑓</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num>
                          <m:den>
                            <m:r>
                              <a:rPr lang="en-US" i="1">
                                <a:latin typeface="Cambria Math" charset="0"/>
                                <a:ea typeface="Cambria Math" charset="0"/>
                                <a:cs typeface="Cambria Math" charset="0"/>
                              </a:rPr>
                              <m:t>2</m:t>
                            </m:r>
                            <m:r>
                              <a:rPr lang="en-US" b="0" i="1" smtClean="0">
                                <a:latin typeface="Cambria Math" charset="0"/>
                                <a:ea typeface="Cambria Math" charset="0"/>
                                <a:cs typeface="Cambria Math" charset="0"/>
                              </a:rPr>
                              <m:t>𝑚</m:t>
                            </m:r>
                          </m:den>
                        </m:f>
                        <m:r>
                          <a:rPr lang="en-US" i="1" smtClean="0">
                            <a:latin typeface="Cambria Math" charset="0"/>
                            <a:ea typeface="Cambria Math" charset="0"/>
                            <a:cs typeface="Cambria Math" charset="0"/>
                          </a:rPr>
                          <m:t>∙</m:t>
                        </m:r>
                        <m:sSup>
                          <m:sSupPr>
                            <m:ctrlPr>
                              <a:rPr lang="mr-IN" i="1">
                                <a:latin typeface="Cambria Math" charset="0"/>
                                <a:ea typeface="Cambria Math" charset="0"/>
                                <a:cs typeface="Cambria Math" charset="0"/>
                              </a:rPr>
                            </m:ctrlPr>
                          </m:sSupPr>
                          <m:e>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e>
                          <m:sup>
                            <m:r>
                              <a:rPr lang="en-US" i="1">
                                <a:latin typeface="Cambria Math" charset="0"/>
                                <a:ea typeface="Cambria Math" charset="0"/>
                                <a:cs typeface="Cambria Math" charset="0"/>
                              </a:rPr>
                              <m:t>2</m:t>
                            </m:r>
                          </m:sup>
                        </m:sSup>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301260" y="5152210"/>
                  <a:ext cx="4019242" cy="527580"/>
                </a:xfrm>
                <a:prstGeom prst="rect">
                  <a:avLst/>
                </a:prstGeom>
                <a:blipFill rotWithShape="0">
                  <a:blip r:embed="rId3"/>
                  <a:stretch>
                    <a:fillRect/>
                  </a:stretch>
                </a:blipFill>
              </p:spPr>
              <p:txBody>
                <a:bodyPr/>
                <a:lstStyle/>
                <a:p>
                  <a:r>
                    <a:rPr lang="en-US">
                      <a:noFill/>
                    </a:rPr>
                    <a:t> </a:t>
                  </a:r>
                </a:p>
              </p:txBody>
            </p:sp>
          </mc:Fallback>
        </mc:AlternateContent>
        <p:sp>
          <p:nvSpPr>
            <p:cNvPr id="6" name="Left Bracket 5"/>
            <p:cNvSpPr/>
            <p:nvPr/>
          </p:nvSpPr>
          <p:spPr>
            <a:xfrm>
              <a:off x="2301698" y="4249712"/>
              <a:ext cx="214951" cy="1541488"/>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516649" y="4447416"/>
              <a:ext cx="1569660"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速度の更新式</a:t>
              </a:r>
              <a:endParaRPr lang="en-US" altLang="ja-JP" dirty="0" smtClean="0">
                <a:latin typeface="MS Mincho" charset="-128"/>
                <a:ea typeface="MS Mincho" charset="-128"/>
                <a:cs typeface="MS Mincho" charset="-128"/>
              </a:endParaRPr>
            </a:p>
          </p:txBody>
        </p:sp>
        <p:sp>
          <p:nvSpPr>
            <p:cNvPr id="8" name="TextBox 7"/>
            <p:cNvSpPr txBox="1"/>
            <p:nvPr/>
          </p:nvSpPr>
          <p:spPr>
            <a:xfrm>
              <a:off x="2516649" y="5231334"/>
              <a:ext cx="1569660"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座標の更新式</a:t>
              </a:r>
              <a:endParaRPr lang="en-US" altLang="ja-JP" dirty="0" smtClean="0">
                <a:latin typeface="MS Mincho" charset="-128"/>
                <a:ea typeface="MS Mincho" charset="-128"/>
                <a:cs typeface="MS Mincho" charset="-128"/>
              </a:endParaRPr>
            </a:p>
          </p:txBody>
        </p:sp>
      </p:grpSp>
      <mc:AlternateContent xmlns:mc="http://schemas.openxmlformats.org/markup-compatibility/2006" xmlns:a14="http://schemas.microsoft.com/office/drawing/2010/main">
        <mc:Choice Requires="a14">
          <p:sp>
            <p:nvSpPr>
              <p:cNvPr id="9" name="TextBox 8"/>
              <p:cNvSpPr txBox="1"/>
              <p:nvPr/>
            </p:nvSpPr>
            <p:spPr>
              <a:xfrm>
                <a:off x="1097280" y="2310347"/>
                <a:ext cx="4774833" cy="369332"/>
              </a:xfrm>
              <a:prstGeom prst="rect">
                <a:avLst/>
              </a:prstGeom>
              <a:noFill/>
            </p:spPr>
            <p:txBody>
              <a:bodyPr wrap="none" rtlCol="0">
                <a:spAutoFit/>
              </a:bodyPr>
              <a:lstStyle/>
              <a:p>
                <a14:m>
                  <m:oMath xmlns:m="http://schemas.openxmlformats.org/officeDocument/2006/math">
                    <m:r>
                      <a:rPr lang="en-US" i="1" smtClean="0">
                        <a:latin typeface="Cambria Math" charset="0"/>
                      </a:rPr>
                      <m:t>𝑥</m:t>
                    </m:r>
                    <m:d>
                      <m:dPr>
                        <m:ctrlPr>
                          <a:rPr lang="en-US" i="1">
                            <a:latin typeface="Cambria Math" charset="0"/>
                          </a:rPr>
                        </m:ctrlPr>
                      </m:dPr>
                      <m:e>
                        <m:r>
                          <a:rPr lang="en-US" i="1">
                            <a:latin typeface="Cambria Math" charset="0"/>
                          </a:rPr>
                          <m:t>𝑡</m:t>
                        </m:r>
                        <m:r>
                          <a:rPr lang="en-US" i="1">
                            <a:latin typeface="Cambria Math" charset="0"/>
                          </a:rPr>
                          <m:t>+∆</m:t>
                        </m:r>
                        <m:r>
                          <a:rPr lang="en-US" i="1">
                            <a:latin typeface="Cambria Math" charset="0"/>
                            <a:ea typeface="Cambria Math" charset="0"/>
                            <a:cs typeface="Cambria Math" charset="0"/>
                          </a:rPr>
                          <m:t>𝑡</m:t>
                        </m:r>
                      </m:e>
                    </m:d>
                  </m:oMath>
                </a14:m>
                <a:r>
                  <a:rPr lang="en-US" altLang="ja-JP" dirty="0" smtClean="0">
                    <a:latin typeface="MS Mincho" charset="-128"/>
                    <a:ea typeface="MS Mincho" charset="-128"/>
                    <a:cs typeface="MS Mincho" charset="-128"/>
                  </a:rPr>
                  <a:t> </a:t>
                </a:r>
                <a:r>
                  <a:rPr lang="ja-JP" altLang="en-US" dirty="0" smtClean="0">
                    <a:latin typeface="MS Mincho" charset="-128"/>
                    <a:ea typeface="MS Mincho" charset="-128"/>
                    <a:cs typeface="MS Mincho" charset="-128"/>
                  </a:rPr>
                  <a:t>を</a:t>
                </a:r>
                <a:r>
                  <a:rPr lang="en-US" altLang="ja-JP" dirty="0">
                    <a:latin typeface="MS Mincho" charset="-128"/>
                    <a:ea typeface="MS Mincho" charset="-128"/>
                    <a:cs typeface="MS Mincho" charset="-128"/>
                  </a:rPr>
                  <a:t> </a:t>
                </a:r>
                <a14:m>
                  <m:oMath xmlns:m="http://schemas.openxmlformats.org/officeDocument/2006/math">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rPr>
                      <m:t>𝑡</m:t>
                    </m:r>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𝑡</m:t>
                    </m:r>
                  </m:oMath>
                </a14:m>
                <a:r>
                  <a:rPr lang="en-US" altLang="ja-JP" dirty="0" smtClean="0">
                    <a:latin typeface="MS Mincho" charset="-128"/>
                    <a:ea typeface="MS Mincho" charset="-128"/>
                    <a:cs typeface="MS Mincho" charset="-128"/>
                  </a:rPr>
                  <a:t> </a:t>
                </a:r>
                <a:r>
                  <a:rPr lang="ja-JP" altLang="en-US" dirty="0" smtClean="0">
                    <a:latin typeface="MS Mincho" charset="-128"/>
                    <a:ea typeface="MS Mincho" charset="-128"/>
                    <a:cs typeface="MS Mincho" charset="-128"/>
                  </a:rPr>
                  <a:t>近傍でテイラー展開</a:t>
                </a:r>
                <a:endParaRPr lang="en-US" altLang="ja-JP" dirty="0" smtClean="0">
                  <a:latin typeface="MS Mincho" charset="-128"/>
                  <a:ea typeface="MS Mincho" charset="-128"/>
                  <a:cs typeface="MS Mincho" charset="-128"/>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097280" y="2310347"/>
                <a:ext cx="4774833" cy="369332"/>
              </a:xfrm>
              <a:prstGeom prst="rect">
                <a:avLst/>
              </a:prstGeom>
              <a:blipFill rotWithShape="0">
                <a:blip r:embed="rId4"/>
                <a:stretch>
                  <a:fillRect t="-13115" r="-383" b="-21311"/>
                </a:stretch>
              </a:blipFill>
            </p:spPr>
            <p:txBody>
              <a:bodyPr/>
              <a:lstStyle/>
              <a:p>
                <a:r>
                  <a:rPr lang="en-US">
                    <a:noFill/>
                  </a:rPr>
                  <a:t> </a:t>
                </a:r>
              </a:p>
            </p:txBody>
          </p:sp>
        </mc:Fallback>
      </mc:AlternateContent>
      <p:grpSp>
        <p:nvGrpSpPr>
          <p:cNvPr id="11" name="Group 10"/>
          <p:cNvGrpSpPr/>
          <p:nvPr/>
        </p:nvGrpSpPr>
        <p:grpSpPr>
          <a:xfrm>
            <a:off x="6443776" y="2151022"/>
            <a:ext cx="5502917" cy="555793"/>
            <a:chOff x="6377514" y="2217116"/>
            <a:chExt cx="5502917" cy="555793"/>
          </a:xfrm>
        </p:grpSpPr>
        <mc:AlternateContent xmlns:mc="http://schemas.openxmlformats.org/markup-compatibility/2006" xmlns:a14="http://schemas.microsoft.com/office/drawing/2010/main">
          <mc:Choice Requires="a14">
            <p:sp>
              <p:nvSpPr>
                <p:cNvPr id="3" name="TextBox 2"/>
                <p:cNvSpPr txBox="1"/>
                <p:nvPr/>
              </p:nvSpPr>
              <p:spPr>
                <a:xfrm>
                  <a:off x="6377514" y="2217116"/>
                  <a:ext cx="4394921"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𝑥</m:t>
                        </m:r>
                        <m:d>
                          <m:dPr>
                            <m:ctrlPr>
                              <a:rPr lang="en-US" b="0" i="1" smtClean="0">
                                <a:latin typeface="Cambria Math" charset="0"/>
                              </a:rPr>
                            </m:ctrlPr>
                          </m:dPr>
                          <m:e>
                            <m:r>
                              <a:rPr lang="en-US" b="0" i="1" smtClean="0">
                                <a:latin typeface="Cambria Math" charset="0"/>
                              </a:rPr>
                              <m:t>𝑡</m:t>
                            </m:r>
                            <m:r>
                              <a:rPr lang="en-US" b="0" i="1" smtClean="0">
                                <a:latin typeface="Cambria Math" charset="0"/>
                              </a:rPr>
                              <m:t>+∆</m:t>
                            </m:r>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𝑥</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f>
                          <m:fPr>
                            <m:ctrlPr>
                              <a:rPr lang="en-US"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𝑑𝑥</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num>
                          <m:den>
                            <m:r>
                              <a:rPr lang="en-US" b="0" i="1" smtClean="0">
                                <a:latin typeface="Cambria Math" charset="0"/>
                                <a:ea typeface="Cambria Math" charset="0"/>
                                <a:cs typeface="Cambria Math" charset="0"/>
                              </a:rPr>
                              <m:t>𝑑𝑡</m:t>
                            </m:r>
                          </m:den>
                        </m:f>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f>
                          <m:fPr>
                            <m:ctrlPr>
                              <a:rPr lang="en-US" i="1">
                                <a:latin typeface="Cambria Math" charset="0"/>
                                <a:ea typeface="Cambria Math" charset="0"/>
                                <a:cs typeface="Cambria Math" charset="0"/>
                              </a:rPr>
                            </m:ctrlPr>
                          </m:fPr>
                          <m:num>
                            <m:sSup>
                              <m:sSupPr>
                                <m:ctrlPr>
                                  <a:rPr lang="en-US" i="1" smtClean="0">
                                    <a:latin typeface="Cambria Math" charset="0"/>
                                    <a:ea typeface="Cambria Math" charset="0"/>
                                    <a:cs typeface="Cambria Math" charset="0"/>
                                  </a:rPr>
                                </m:ctrlPr>
                              </m:sSupPr>
                              <m:e>
                                <m:r>
                                  <a:rPr lang="en-US" b="0" i="1" smtClean="0">
                                    <a:latin typeface="Cambria Math" charset="0"/>
                                    <a:ea typeface="Cambria Math" charset="0"/>
                                    <a:cs typeface="Cambria Math" charset="0"/>
                                  </a:rPr>
                                  <m:t>𝑑</m:t>
                                </m:r>
                              </m:e>
                              <m:sup>
                                <m:r>
                                  <a:rPr lang="en-US" b="0" i="1" smtClean="0">
                                    <a:latin typeface="Cambria Math" charset="0"/>
                                    <a:ea typeface="Cambria Math" charset="0"/>
                                    <a:cs typeface="Cambria Math" charset="0"/>
                                  </a:rPr>
                                  <m:t>2</m:t>
                                </m:r>
                              </m:sup>
                            </m:sSup>
                            <m:r>
                              <a:rPr lang="en-US" i="1">
                                <a:latin typeface="Cambria Math" charset="0"/>
                                <a:ea typeface="Cambria Math" charset="0"/>
                                <a:cs typeface="Cambria Math" charset="0"/>
                              </a:rPr>
                              <m:t>𝑥</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𝑡</m:t>
                                </m:r>
                              </m:e>
                            </m:d>
                          </m:num>
                          <m:den>
                            <m:sSup>
                              <m:sSupPr>
                                <m:ctrlPr>
                                  <a:rPr lang="en-US" i="1" smtClean="0">
                                    <a:latin typeface="Cambria Math" charset="0"/>
                                    <a:ea typeface="Cambria Math" charset="0"/>
                                    <a:cs typeface="Cambria Math" charset="0"/>
                                  </a:rPr>
                                </m:ctrlPr>
                              </m:sSupPr>
                              <m:e>
                                <m:r>
                                  <a:rPr lang="en-US" b="0" i="1" smtClean="0">
                                    <a:latin typeface="Cambria Math" charset="0"/>
                                    <a:ea typeface="Cambria Math" charset="0"/>
                                    <a:cs typeface="Cambria Math" charset="0"/>
                                  </a:rPr>
                                  <m:t>𝑑𝑡</m:t>
                                </m:r>
                              </m:e>
                              <m:sup>
                                <m:r>
                                  <a:rPr lang="en-US" b="0" i="1" smtClean="0">
                                    <a:latin typeface="Cambria Math" charset="0"/>
                                    <a:ea typeface="Cambria Math" charset="0"/>
                                    <a:cs typeface="Cambria Math" charset="0"/>
                                  </a:rPr>
                                  <m:t>2</m:t>
                                </m:r>
                              </m:sup>
                            </m:sSup>
                          </m:den>
                        </m:f>
                        <m:r>
                          <a:rPr lang="en-US" i="1" smtClean="0">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p>
                              <m:sSupPr>
                                <m:ctrlPr>
                                  <a:rPr lang="mr-IN" i="1">
                                    <a:latin typeface="Cambria Math" charset="0"/>
                                    <a:ea typeface="Cambria Math" charset="0"/>
                                    <a:cs typeface="Cambria Math" charset="0"/>
                                  </a:rPr>
                                </m:ctrlPr>
                              </m:sSupPr>
                              <m:e>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e>
                              <m:sup>
                                <m:r>
                                  <a:rPr lang="en-US" i="1">
                                    <a:latin typeface="Cambria Math" charset="0"/>
                                    <a:ea typeface="Cambria Math" charset="0"/>
                                    <a:cs typeface="Cambria Math" charset="0"/>
                                  </a:rPr>
                                  <m:t>2</m:t>
                                </m:r>
                              </m:sup>
                            </m:sSup>
                          </m:num>
                          <m:den>
                            <m:r>
                              <a:rPr lang="en-US" i="1">
                                <a:latin typeface="Cambria Math" charset="0"/>
                                <a:ea typeface="Cambria Math" charset="0"/>
                                <a:cs typeface="Cambria Math" charset="0"/>
                              </a:rPr>
                              <m:t>2</m:t>
                            </m:r>
                          </m:den>
                        </m:f>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377514" y="2217116"/>
                  <a:ext cx="4394921" cy="555793"/>
                </a:xfrm>
                <a:prstGeom prst="rect">
                  <a:avLst/>
                </a:prstGeom>
                <a:blipFill rotWithShape="0">
                  <a:blip r:embed="rId5"/>
                  <a:stretch>
                    <a:fillRect/>
                  </a:stretch>
                </a:blipFill>
              </p:spPr>
              <p:txBody>
                <a:bodyPr/>
                <a:lstStyle/>
                <a:p>
                  <a:r>
                    <a:rPr lang="en-US">
                      <a:noFill/>
                    </a:rPr>
                    <a:t> </a:t>
                  </a:r>
                </a:p>
              </p:txBody>
            </p:sp>
          </mc:Fallback>
        </mc:AlternateContent>
        <p:sp>
          <p:nvSpPr>
            <p:cNvPr id="10" name="TextBox 9"/>
            <p:cNvSpPr txBox="1"/>
            <p:nvPr/>
          </p:nvSpPr>
          <p:spPr>
            <a:xfrm>
              <a:off x="10772435" y="2341982"/>
              <a:ext cx="1107996"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・・・①</a:t>
              </a:r>
              <a:endParaRPr lang="en-US" altLang="ja-JP" dirty="0" smtClean="0">
                <a:latin typeface="MS Mincho" charset="-128"/>
                <a:ea typeface="MS Mincho" charset="-128"/>
                <a:cs typeface="MS Mincho" charset="-128"/>
              </a:endParaRPr>
            </a:p>
          </p:txBody>
        </p:sp>
      </p:grpSp>
      <p:sp>
        <p:nvSpPr>
          <p:cNvPr id="12" name="Right Arrow 11"/>
          <p:cNvSpPr/>
          <p:nvPr/>
        </p:nvSpPr>
        <p:spPr>
          <a:xfrm>
            <a:off x="5872113" y="2283210"/>
            <a:ext cx="265953" cy="423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15282" y="2930806"/>
            <a:ext cx="1338828" cy="369332"/>
          </a:xfrm>
          <a:prstGeom prst="rect">
            <a:avLst/>
          </a:prstGeom>
          <a:noFill/>
        </p:spPr>
        <p:txBody>
          <a:bodyPr wrap="none" rtlCol="0">
            <a:spAutoFit/>
          </a:bodyPr>
          <a:lstStyle/>
          <a:p>
            <a:r>
              <a:rPr lang="ja-JP" altLang="en-US" smtClean="0">
                <a:latin typeface="MS Mincho" charset="-128"/>
                <a:ea typeface="MS Mincho" charset="-128"/>
                <a:cs typeface="MS Mincho" charset="-128"/>
              </a:rPr>
              <a:t>運動方程式</a:t>
            </a:r>
            <a:endParaRPr lang="en-US" altLang="ja-JP" dirty="0" smtClean="0">
              <a:latin typeface="MS Mincho" charset="-128"/>
              <a:ea typeface="MS Mincho" charset="-128"/>
              <a:cs typeface="MS Mincho" charset="-128"/>
            </a:endParaRPr>
          </a:p>
        </p:txBody>
      </p:sp>
      <p:sp>
        <p:nvSpPr>
          <p:cNvPr id="14" name="Right Arrow 13"/>
          <p:cNvSpPr/>
          <p:nvPr/>
        </p:nvSpPr>
        <p:spPr>
          <a:xfrm>
            <a:off x="5872112" y="2903669"/>
            <a:ext cx="265953" cy="423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6244941" y="2723797"/>
                <a:ext cx="1994649"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𝑚</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p>
                            <m:sSupPr>
                              <m:ctrlPr>
                                <a:rPr lang="mr-IN" b="0" i="1" smtClean="0">
                                  <a:latin typeface="Cambria Math" charset="0"/>
                                  <a:ea typeface="Cambria Math" charset="0"/>
                                  <a:cs typeface="Cambria Math" charset="0"/>
                                </a:rPr>
                              </m:ctrlPr>
                            </m:sSupPr>
                            <m:e>
                              <m:r>
                                <a:rPr lang="en-US" b="0" i="1" smtClean="0">
                                  <a:latin typeface="Cambria Math" charset="0"/>
                                  <a:ea typeface="Cambria Math" charset="0"/>
                                  <a:cs typeface="Cambria Math" charset="0"/>
                                </a:rPr>
                                <m:t>𝑑</m:t>
                              </m:r>
                            </m:e>
                            <m:sup>
                              <m:r>
                                <a:rPr lang="en-US" b="0" i="1" smtClean="0">
                                  <a:latin typeface="Cambria Math" charset="0"/>
                                  <a:ea typeface="Cambria Math" charset="0"/>
                                  <a:cs typeface="Cambria Math" charset="0"/>
                                </a:rPr>
                                <m:t>2</m:t>
                              </m:r>
                            </m:sup>
                          </m:sSup>
                          <m:r>
                            <a:rPr lang="en-US" b="0" i="1" smtClean="0">
                              <a:latin typeface="Cambria Math" charset="0"/>
                              <a:ea typeface="Cambria Math" charset="0"/>
                              <a:cs typeface="Cambria Math" charset="0"/>
                            </a:rPr>
                            <m:t>𝑥</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e>
                          </m:d>
                        </m:num>
                        <m:den>
                          <m:sSup>
                            <m:sSupPr>
                              <m:ctrlPr>
                                <a:rPr lang="mr-IN" b="0" i="1" smtClean="0">
                                  <a:latin typeface="Cambria Math" charset="0"/>
                                  <a:ea typeface="Cambria Math" charset="0"/>
                                  <a:cs typeface="Cambria Math" charset="0"/>
                                </a:rPr>
                              </m:ctrlPr>
                            </m:sSupPr>
                            <m:e>
                              <m:r>
                                <a:rPr lang="en-US" b="0" i="1" smtClean="0">
                                  <a:latin typeface="Cambria Math" charset="0"/>
                                  <a:ea typeface="Cambria Math" charset="0"/>
                                  <a:cs typeface="Cambria Math" charset="0"/>
                                </a:rPr>
                                <m:t>𝑑𝑡</m:t>
                              </m:r>
                            </m:e>
                            <m:sup>
                              <m:r>
                                <a:rPr lang="en-US" b="0" i="1" smtClean="0">
                                  <a:latin typeface="Cambria Math" charset="0"/>
                                  <a:ea typeface="Cambria Math" charset="0"/>
                                  <a:cs typeface="Cambria Math" charset="0"/>
                                </a:rPr>
                                <m:t>2</m:t>
                              </m:r>
                            </m:sup>
                          </m:sSup>
                        </m:den>
                      </m:f>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6244941" y="2723797"/>
                <a:ext cx="1994649" cy="648126"/>
              </a:xfrm>
              <a:prstGeom prst="rect">
                <a:avLst/>
              </a:prstGeom>
              <a:blipFill rotWithShape="0">
                <a:blip r:embed="rId6"/>
                <a:stretch>
                  <a:fillRect/>
                </a:stretch>
              </a:blipFill>
            </p:spPr>
            <p:txBody>
              <a:bodyPr/>
              <a:lstStyle/>
              <a:p>
                <a:r>
                  <a:rPr lang="en-US">
                    <a:noFill/>
                  </a:rPr>
                  <a:t> </a:t>
                </a:r>
              </a:p>
            </p:txBody>
          </p:sp>
        </mc:Fallback>
      </mc:AlternateContent>
      <p:sp>
        <p:nvSpPr>
          <p:cNvPr id="16" name="TextBox 15"/>
          <p:cNvSpPr txBox="1"/>
          <p:nvPr/>
        </p:nvSpPr>
        <p:spPr>
          <a:xfrm>
            <a:off x="10838697" y="2864927"/>
            <a:ext cx="1107996"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・・・②</a:t>
            </a:r>
            <a:endParaRPr lang="en-US" altLang="ja-JP" dirty="0" smtClean="0">
              <a:latin typeface="MS Mincho" charset="-128"/>
              <a:ea typeface="MS Mincho" charset="-128"/>
              <a:cs typeface="MS Mincho" charset="-128"/>
            </a:endParaRPr>
          </a:p>
        </p:txBody>
      </p:sp>
      <p:grpSp>
        <p:nvGrpSpPr>
          <p:cNvPr id="21" name="Group 20"/>
          <p:cNvGrpSpPr/>
          <p:nvPr/>
        </p:nvGrpSpPr>
        <p:grpSpPr>
          <a:xfrm>
            <a:off x="1109517" y="3548435"/>
            <a:ext cx="4236738" cy="619913"/>
            <a:chOff x="1109517" y="3548435"/>
            <a:chExt cx="4236738" cy="619913"/>
          </a:xfrm>
        </p:grpSpPr>
        <mc:AlternateContent xmlns:mc="http://schemas.openxmlformats.org/markup-compatibility/2006" xmlns:a14="http://schemas.microsoft.com/office/drawing/2010/main">
          <mc:Choice Requires="a14">
            <p:sp>
              <p:nvSpPr>
                <p:cNvPr id="18" name="Rectangle 17"/>
                <p:cNvSpPr/>
                <p:nvPr/>
              </p:nvSpPr>
              <p:spPr>
                <a:xfrm>
                  <a:off x="1109517" y="3548435"/>
                  <a:ext cx="1512915" cy="619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charset="0"/>
                                <a:ea typeface="Cambria Math" charset="0"/>
                                <a:cs typeface="Cambria Math" charset="0"/>
                              </a:rPr>
                            </m:ctrlPr>
                          </m:fPr>
                          <m:num>
                            <m:r>
                              <a:rPr lang="en-US" i="1">
                                <a:latin typeface="Cambria Math" charset="0"/>
                                <a:ea typeface="Cambria Math" charset="0"/>
                                <a:cs typeface="Cambria Math" charset="0"/>
                              </a:rPr>
                              <m:t>𝑑𝑥</m:t>
                            </m:r>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r>
                              <a:rPr lang="en-US" i="1">
                                <a:latin typeface="Cambria Math" charset="0"/>
                                <a:ea typeface="Cambria Math" charset="0"/>
                                <a:cs typeface="Cambria Math" charset="0"/>
                              </a:rPr>
                              <m:t>)</m:t>
                            </m:r>
                          </m:num>
                          <m:den>
                            <m:r>
                              <a:rPr lang="en-US" i="1">
                                <a:latin typeface="Cambria Math" charset="0"/>
                                <a:ea typeface="Cambria Math" charset="0"/>
                                <a:cs typeface="Cambria Math" charset="0"/>
                              </a:rPr>
                              <m:t>𝑑𝑡</m:t>
                            </m:r>
                          </m:den>
                        </m:f>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𝑣</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1109517" y="3548435"/>
                  <a:ext cx="1512915" cy="619913"/>
                </a:xfrm>
                <a:prstGeom prst="rect">
                  <a:avLst/>
                </a:prstGeom>
                <a:blipFill rotWithShape="0">
                  <a:blip r:embed="rId7"/>
                  <a:stretch>
                    <a:fillRect/>
                  </a:stretch>
                </a:blipFill>
              </p:spPr>
              <p:txBody>
                <a:bodyPr/>
                <a:lstStyle/>
                <a:p>
                  <a:r>
                    <a:rPr lang="en-US">
                      <a:noFill/>
                    </a:rPr>
                    <a:t> </a:t>
                  </a:r>
                </a:p>
              </p:txBody>
            </p:sp>
          </mc:Fallback>
        </mc:AlternateContent>
        <p:sp>
          <p:nvSpPr>
            <p:cNvPr id="19" name="TextBox 18"/>
            <p:cNvSpPr txBox="1"/>
            <p:nvPr/>
          </p:nvSpPr>
          <p:spPr>
            <a:xfrm>
              <a:off x="2622432" y="3673725"/>
              <a:ext cx="2723823"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とすると①</a:t>
              </a:r>
              <a:r>
                <a:rPr lang="en-US" altLang="ja-JP" dirty="0" smtClean="0">
                  <a:latin typeface="MS Mincho" charset="-128"/>
                  <a:ea typeface="MS Mincho" charset="-128"/>
                  <a:cs typeface="MS Mincho" charset="-128"/>
                </a:rPr>
                <a:t>, </a:t>
              </a:r>
              <a:r>
                <a:rPr lang="ja-JP" altLang="en-US" dirty="0" smtClean="0">
                  <a:latin typeface="MS Mincho" charset="-128"/>
                  <a:ea typeface="MS Mincho" charset="-128"/>
                  <a:cs typeface="MS Mincho" charset="-128"/>
                </a:rPr>
                <a:t>②</a:t>
              </a:r>
              <a:r>
                <a:rPr lang="ja-JP" altLang="en-US" dirty="0">
                  <a:latin typeface="MS Mincho" charset="-128"/>
                  <a:ea typeface="MS Mincho" charset="-128"/>
                  <a:cs typeface="MS Mincho" charset="-128"/>
                </a:rPr>
                <a:t>式</a:t>
              </a:r>
              <a:r>
                <a:rPr lang="ja-JP" altLang="en-US" dirty="0" smtClean="0">
                  <a:latin typeface="MS Mincho" charset="-128"/>
                  <a:ea typeface="MS Mincho" charset="-128"/>
                  <a:cs typeface="MS Mincho" charset="-128"/>
                </a:rPr>
                <a:t>より、</a:t>
              </a:r>
              <a:endParaRPr lang="en-US" altLang="ja-JP" dirty="0" smtClean="0">
                <a:latin typeface="MS Mincho" charset="-128"/>
                <a:ea typeface="MS Mincho" charset="-128"/>
                <a:cs typeface="MS Mincho" charset="-128"/>
              </a:endParaRPr>
            </a:p>
          </p:txBody>
        </p:sp>
      </p:grpSp>
    </p:spTree>
    <p:extLst>
      <p:ext uri="{BB962C8B-B14F-4D97-AF65-F5344CB8AC3E}">
        <p14:creationId xmlns:p14="http://schemas.microsoft.com/office/powerpoint/2010/main" val="968019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シミュレーション方法</a:t>
            </a:r>
            <a:r>
              <a:rPr lang="en-US" altLang="ja-JP" dirty="0"/>
              <a:t> (</a:t>
            </a:r>
            <a:r>
              <a:rPr lang="ja-JP" altLang="en-US" dirty="0"/>
              <a:t>速度ベルレ法</a:t>
            </a:r>
            <a:r>
              <a:rPr lang="en-US" altLang="ja-JP" dirty="0"/>
              <a:t>)</a:t>
            </a:r>
            <a:endParaRPr lang="en-US" dirty="0"/>
          </a:p>
        </p:txBody>
      </p:sp>
      <p:sp>
        <p:nvSpPr>
          <p:cNvPr id="5" name="TextBox 4"/>
          <p:cNvSpPr txBox="1"/>
          <p:nvPr/>
        </p:nvSpPr>
        <p:spPr>
          <a:xfrm>
            <a:off x="1125614" y="1954989"/>
            <a:ext cx="2262158"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・粘性抵抗の更新式</a:t>
            </a:r>
            <a:endParaRPr lang="en-US" altLang="ja-JP" dirty="0" smtClean="0">
              <a:latin typeface="MS Mincho" charset="-128"/>
              <a:ea typeface="MS Mincho" charset="-128"/>
              <a:cs typeface="MS Mincho" charset="-128"/>
            </a:endParaRPr>
          </a:p>
        </p:txBody>
      </p:sp>
      <p:grpSp>
        <p:nvGrpSpPr>
          <p:cNvPr id="13" name="Group 12"/>
          <p:cNvGrpSpPr/>
          <p:nvPr/>
        </p:nvGrpSpPr>
        <p:grpSpPr>
          <a:xfrm>
            <a:off x="2851383" y="2541950"/>
            <a:ext cx="5478871" cy="1345117"/>
            <a:chOff x="4332402" y="2715007"/>
            <a:chExt cx="5478871" cy="1345117"/>
          </a:xfrm>
        </p:grpSpPr>
        <mc:AlternateContent xmlns:mc="http://schemas.openxmlformats.org/markup-compatibility/2006" xmlns:a14="http://schemas.microsoft.com/office/drawing/2010/main">
          <mc:Choice Requires="a14">
            <p:sp>
              <p:nvSpPr>
                <p:cNvPr id="4" name="TextBox 3"/>
                <p:cNvSpPr txBox="1"/>
                <p:nvPr/>
              </p:nvSpPr>
              <p:spPr>
                <a:xfrm>
                  <a:off x="5530422" y="2715007"/>
                  <a:ext cx="3025828" cy="563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𝑣</m:t>
                            </m:r>
                          </m:e>
                          <m:sub>
                            <m:r>
                              <a:rPr lang="en-US" b="0" i="1" smtClean="0">
                                <a:latin typeface="Cambria Math" charset="0"/>
                              </a:rPr>
                              <m:t>𝑥</m:t>
                            </m:r>
                          </m:sub>
                        </m:sSub>
                        <m:d>
                          <m:dPr>
                            <m:ctrlPr>
                              <a:rPr lang="en-US" b="0" i="1" smtClean="0">
                                <a:latin typeface="Cambria Math" charset="0"/>
                              </a:rPr>
                            </m:ctrlPr>
                          </m:dPr>
                          <m:e>
                            <m:r>
                              <a:rPr lang="en-US" b="0" i="1" smtClean="0">
                                <a:latin typeface="Cambria Math" charset="0"/>
                              </a:rPr>
                              <m:t>𝑡</m:t>
                            </m:r>
                            <m:r>
                              <a:rPr lang="en-US" b="0" i="1" smtClean="0">
                                <a:latin typeface="Cambria Math" charset="0"/>
                              </a:rPr>
                              <m:t>+∆</m:t>
                            </m:r>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f>
                          <m:fPr>
                            <m:ctrlPr>
                              <a:rPr lang="en-US"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𝑚</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𝑚</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den>
                        </m:f>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b="0" i="1">
                                <a:latin typeface="Cambria Math" charset="0"/>
                                <a:ea typeface="Cambria Math" charset="0"/>
                                <a:cs typeface="Cambria Math" charset="0"/>
                              </a:rPr>
                              <m:t>𝑣</m:t>
                            </m:r>
                          </m:e>
                          <m:sub>
                            <m:r>
                              <a:rPr lang="en-US" b="0" i="1">
                                <a:latin typeface="Cambria Math" charset="0"/>
                                <a:ea typeface="Cambria Math" charset="0"/>
                                <a:cs typeface="Cambria Math" charset="0"/>
                              </a:rPr>
                              <m:t>𝑥</m:t>
                            </m:r>
                          </m:sub>
                        </m:sSub>
                        <m:r>
                          <a:rPr lang="en-US" b="0" i="1">
                            <a:latin typeface="Cambria Math" charset="0"/>
                            <a:ea typeface="Cambria Math" charset="0"/>
                            <a:cs typeface="Cambria Math" charset="0"/>
                          </a:rPr>
                          <m:t>(</m:t>
                        </m:r>
                        <m:r>
                          <a:rPr lang="en-US" b="0" i="1">
                            <a:latin typeface="Cambria Math" charset="0"/>
                            <a:ea typeface="Cambria Math" charset="0"/>
                            <a:cs typeface="Cambria Math" charset="0"/>
                          </a:rPr>
                          <m:t>𝑡</m:t>
                        </m:r>
                        <m:r>
                          <a:rPr lang="en-US" b="0" i="1">
                            <a:latin typeface="Cambria Math" charset="0"/>
                            <a:ea typeface="Cambria Math" charset="0"/>
                            <a:cs typeface="Cambria Math" charset="0"/>
                          </a:rPr>
                          <m:t>)</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530422" y="2715007"/>
                  <a:ext cx="3025828" cy="56374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530422" y="3496380"/>
                  <a:ext cx="4280851" cy="563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𝑣</m:t>
                            </m:r>
                          </m:e>
                          <m:sub>
                            <m:r>
                              <a:rPr lang="en-US" b="0" i="1" smtClean="0">
                                <a:latin typeface="Cambria Math" charset="0"/>
                              </a:rPr>
                              <m:t>𝑦</m:t>
                            </m:r>
                          </m:sub>
                        </m:sSub>
                        <m:d>
                          <m:dPr>
                            <m:ctrlPr>
                              <a:rPr lang="en-US" b="0" i="1" smtClean="0">
                                <a:latin typeface="Cambria Math" charset="0"/>
                              </a:rPr>
                            </m:ctrlPr>
                          </m:dPr>
                          <m:e>
                            <m:r>
                              <a:rPr lang="en-US" b="0" i="1" smtClean="0">
                                <a:latin typeface="Cambria Math" charset="0"/>
                              </a:rPr>
                              <m:t>𝑡</m:t>
                            </m:r>
                            <m:r>
                              <a:rPr lang="en-US" b="0" i="1" smtClean="0">
                                <a:latin typeface="Cambria Math" charset="0"/>
                              </a:rPr>
                              <m:t>+∆</m:t>
                            </m:r>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f>
                          <m:fPr>
                            <m:ctrlPr>
                              <a:rPr lang="en-US"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𝑚</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𝑚</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den>
                        </m:f>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b="0" i="1">
                                <a:latin typeface="Cambria Math" charset="0"/>
                                <a:ea typeface="Cambria Math" charset="0"/>
                                <a:cs typeface="Cambria Math" charset="0"/>
                              </a:rPr>
                              <m:t>𝑣</m:t>
                            </m:r>
                          </m:e>
                          <m:sub>
                            <m:r>
                              <a:rPr lang="en-US" b="0" i="1">
                                <a:latin typeface="Cambria Math" charset="0"/>
                                <a:ea typeface="Cambria Math" charset="0"/>
                                <a:cs typeface="Cambria Math" charset="0"/>
                              </a:rPr>
                              <m:t>𝑦</m:t>
                            </m:r>
                          </m:sub>
                        </m:sSub>
                        <m:d>
                          <m:dPr>
                            <m:ctrlPr>
                              <a:rPr lang="en-US" b="0" i="1">
                                <a:latin typeface="Cambria Math" charset="0"/>
                                <a:ea typeface="Cambria Math" charset="0"/>
                                <a:cs typeface="Cambria Math" charset="0"/>
                              </a:rPr>
                            </m:ctrlPr>
                          </m:dPr>
                          <m:e>
                            <m:r>
                              <a:rPr lang="en-US" b="0" i="1">
                                <a:latin typeface="Cambria Math" charset="0"/>
                                <a:ea typeface="Cambria Math" charset="0"/>
                                <a:cs typeface="Cambria Math" charset="0"/>
                              </a:rPr>
                              <m:t>𝑡</m:t>
                            </m:r>
                          </m:e>
                        </m:d>
                        <m:r>
                          <a:rPr lang="en-US" b="0" i="1">
                            <a:latin typeface="Cambria Math" charset="0"/>
                            <a:ea typeface="Cambria Math" charset="0"/>
                            <a:cs typeface="Cambria Math" charset="0"/>
                          </a:rPr>
                          <m:t>−</m:t>
                        </m:r>
                        <m:f>
                          <m:fPr>
                            <m:ctrlPr>
                              <a:rPr lang="mr-IN" b="0" i="1">
                                <a:latin typeface="Cambria Math" charset="0"/>
                                <a:ea typeface="Cambria Math" charset="0"/>
                                <a:cs typeface="Cambria Math" charset="0"/>
                              </a:rPr>
                            </m:ctrlPr>
                          </m:fPr>
                          <m:num>
                            <m:r>
                              <a:rPr lang="en-US" b="0" i="1">
                                <a:latin typeface="Cambria Math" charset="0"/>
                                <a:ea typeface="Cambria Math" charset="0"/>
                                <a:cs typeface="Cambria Math" charset="0"/>
                              </a:rPr>
                              <m:t>2</m:t>
                            </m:r>
                            <m:r>
                              <a:rPr lang="en-US" b="0" i="1">
                                <a:latin typeface="Cambria Math" charset="0"/>
                                <a:ea typeface="Cambria Math" charset="0"/>
                                <a:cs typeface="Cambria Math" charset="0"/>
                              </a:rPr>
                              <m:t>𝑚𝑔</m:t>
                            </m:r>
                            <m:r>
                              <a:rPr lang="en-US" b="0" i="1">
                                <a:latin typeface="Cambria Math" charset="0"/>
                                <a:ea typeface="Cambria Math" charset="0"/>
                                <a:cs typeface="Cambria Math" charset="0"/>
                              </a:rPr>
                              <m:t>∆</m:t>
                            </m:r>
                            <m:r>
                              <a:rPr lang="en-US" b="0" i="1">
                                <a:latin typeface="Cambria Math" charset="0"/>
                                <a:ea typeface="Cambria Math" charset="0"/>
                                <a:cs typeface="Cambria Math" charset="0"/>
                              </a:rPr>
                              <m:t>𝑡</m:t>
                            </m:r>
                          </m:num>
                          <m:den>
                            <m:r>
                              <a:rPr lang="en-US" b="0" i="1">
                                <a:latin typeface="Cambria Math" charset="0"/>
                                <a:ea typeface="Cambria Math" charset="0"/>
                                <a:cs typeface="Cambria Math" charset="0"/>
                              </a:rPr>
                              <m:t>2</m:t>
                            </m:r>
                            <m:r>
                              <a:rPr lang="en-US" b="0" i="1">
                                <a:latin typeface="Cambria Math" charset="0"/>
                                <a:ea typeface="Cambria Math" charset="0"/>
                                <a:cs typeface="Cambria Math" charset="0"/>
                              </a:rPr>
                              <m:t>𝑚</m:t>
                            </m:r>
                            <m:r>
                              <a:rPr lang="en-US" i="1">
                                <a:latin typeface="Cambria Math" charset="0"/>
                                <a:ea typeface="Cambria Math" charset="0"/>
                                <a:cs typeface="Cambria Math" charset="0"/>
                              </a:rPr>
                              <m:t>+</m:t>
                            </m:r>
                            <m:r>
                              <a:rPr lang="en-US" i="1">
                                <a:latin typeface="Cambria Math" charset="0"/>
                                <a:ea typeface="Cambria Math" charset="0"/>
                                <a:cs typeface="Cambria Math" charset="0"/>
                              </a:rPr>
                              <m:t>𝛾</m:t>
                            </m:r>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530422" y="3496380"/>
                  <a:ext cx="4280851" cy="563744"/>
                </a:xfrm>
                <a:prstGeom prst="rect">
                  <a:avLst/>
                </a:prstGeom>
                <a:blipFill rotWithShape="0">
                  <a:blip r:embed="rId3"/>
                  <a:stretch>
                    <a:fillRect/>
                  </a:stretch>
                </a:blipFill>
              </p:spPr>
              <p:txBody>
                <a:bodyPr/>
                <a:lstStyle/>
                <a:p>
                  <a:r>
                    <a:rPr lang="en-US">
                      <a:noFill/>
                    </a:rPr>
                    <a:t> </a:t>
                  </a:r>
                </a:p>
              </p:txBody>
            </p:sp>
          </mc:Fallback>
        </mc:AlternateContent>
        <p:sp>
          <p:nvSpPr>
            <p:cNvPr id="9" name="Left Brace 8"/>
            <p:cNvSpPr/>
            <p:nvPr/>
          </p:nvSpPr>
          <p:spPr>
            <a:xfrm>
              <a:off x="5132228" y="2715007"/>
              <a:ext cx="244699" cy="13451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332402" y="3202899"/>
              <a:ext cx="646331"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速度</a:t>
              </a:r>
              <a:endParaRPr lang="en-US" altLang="ja-JP" dirty="0" smtClean="0">
                <a:latin typeface="MS Mincho" charset="-128"/>
                <a:ea typeface="MS Mincho" charset="-128"/>
                <a:cs typeface="MS Mincho" charset="-128"/>
              </a:endParaRPr>
            </a:p>
          </p:txBody>
        </p:sp>
      </p:grpSp>
      <p:grpSp>
        <p:nvGrpSpPr>
          <p:cNvPr id="14" name="Group 13"/>
          <p:cNvGrpSpPr/>
          <p:nvPr/>
        </p:nvGrpSpPr>
        <p:grpSpPr>
          <a:xfrm>
            <a:off x="2851383" y="4398176"/>
            <a:ext cx="5743176" cy="1417973"/>
            <a:chOff x="4332401" y="4430662"/>
            <a:chExt cx="5743176" cy="1417973"/>
          </a:xfrm>
        </p:grpSpPr>
        <mc:AlternateContent xmlns:mc="http://schemas.openxmlformats.org/markup-compatibility/2006" xmlns:a14="http://schemas.microsoft.com/office/drawing/2010/main">
          <mc:Choice Requires="a14">
            <p:sp>
              <p:nvSpPr>
                <p:cNvPr id="7" name="TextBox 6"/>
                <p:cNvSpPr txBox="1"/>
                <p:nvPr/>
              </p:nvSpPr>
              <p:spPr>
                <a:xfrm>
                  <a:off x="5530422" y="4430662"/>
                  <a:ext cx="4112344" cy="474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𝑥</m:t>
                        </m:r>
                        <m:d>
                          <m:dPr>
                            <m:ctrlPr>
                              <a:rPr lang="en-US" b="0" i="1" smtClean="0">
                                <a:latin typeface="Cambria Math" charset="0"/>
                              </a:rPr>
                            </m:ctrlPr>
                          </m:dPr>
                          <m:e>
                            <m:r>
                              <a:rPr lang="en-US" b="0" i="1" smtClean="0">
                                <a:latin typeface="Cambria Math" charset="0"/>
                              </a:rPr>
                              <m:t>𝑡</m:t>
                            </m:r>
                            <m:r>
                              <a:rPr lang="en-US" b="0" i="1" smtClean="0">
                                <a:latin typeface="Cambria Math" charset="0"/>
                              </a:rPr>
                              <m:t>+∆</m:t>
                            </m:r>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𝑥</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d>
                          <m:dPr>
                            <m:ctrlPr>
                              <a:rPr lang="mr-IN" b="0" i="1" smtClean="0">
                                <a:latin typeface="Cambria Math" charset="0"/>
                                <a:ea typeface="Cambria Math" charset="0"/>
                                <a:cs typeface="Cambria Math" charset="0"/>
                              </a:rPr>
                            </m:ctrlPr>
                          </m:dPr>
                          <m:e>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mr-IN" b="0" i="1" smtClean="0">
                                    <a:latin typeface="Cambria Math" charset="0"/>
                                    <a:ea typeface="Cambria Math" charset="0"/>
                                    <a:cs typeface="Cambria Math" charset="0"/>
                                  </a:rPr>
                                  <m:t>𝛾</m:t>
                                </m:r>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𝑚</m:t>
                                </m:r>
                              </m:den>
                            </m:f>
                            <m:sSup>
                              <m:sSupPr>
                                <m:ctrlPr>
                                  <a:rPr lang="mr-IN" b="0" i="1" smtClean="0">
                                    <a:latin typeface="Cambria Math" charset="0"/>
                                    <a:ea typeface="Cambria Math" charset="0"/>
                                    <a:cs typeface="Cambria Math" charset="0"/>
                                  </a:rPr>
                                </m:ctrlPr>
                              </m:sSupPr>
                              <m:e>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e>
                              <m:sup>
                                <m:r>
                                  <a:rPr lang="en-US" b="0" i="1" smtClean="0">
                                    <a:latin typeface="Cambria Math" charset="0"/>
                                    <a:ea typeface="Cambria Math" charset="0"/>
                                    <a:cs typeface="Cambria Math" charset="0"/>
                                  </a:rPr>
                                  <m:t>2</m:t>
                                </m:r>
                              </m:sup>
                            </m:sSup>
                          </m:e>
                        </m:d>
                        <m:r>
                          <a:rPr lang="mr-IN"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𝑣</m:t>
                            </m:r>
                          </m:e>
                          <m:sub>
                            <m:r>
                              <a:rPr lang="en-US" b="0" i="1" smtClean="0">
                                <a:latin typeface="Cambria Math" charset="0"/>
                                <a:ea typeface="Cambria Math" charset="0"/>
                                <a:cs typeface="Cambria Math" charset="0"/>
                              </a:rPr>
                              <m:t>𝑥</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530422" y="4430662"/>
                  <a:ext cx="4112344" cy="47429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530422" y="5275497"/>
                  <a:ext cx="4545155" cy="509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𝑦</m:t>
                        </m:r>
                        <m:d>
                          <m:dPr>
                            <m:ctrlPr>
                              <a:rPr lang="en-US" b="0" i="1" smtClean="0">
                                <a:latin typeface="Cambria Math" charset="0"/>
                              </a:rPr>
                            </m:ctrlPr>
                          </m:dPr>
                          <m:e>
                            <m:r>
                              <a:rPr lang="en-US" b="0" i="1" smtClean="0">
                                <a:latin typeface="Cambria Math" charset="0"/>
                              </a:rPr>
                              <m:t>𝑡</m:t>
                            </m:r>
                            <m:r>
                              <a:rPr lang="en-US" b="0" i="1" smtClean="0">
                                <a:latin typeface="Cambria Math" charset="0"/>
                              </a:rPr>
                              <m:t>+∆</m:t>
                            </m:r>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d>
                          <m:dPr>
                            <m:ctrlPr>
                              <a:rPr lang="mr-IN" b="0" i="1" smtClean="0">
                                <a:latin typeface="Cambria Math" charset="0"/>
                                <a:ea typeface="Cambria Math" charset="0"/>
                                <a:cs typeface="Cambria Math" charset="0"/>
                              </a:rPr>
                            </m:ctrlPr>
                          </m:dPr>
                          <m:e>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𝑚𝑔</m:t>
                                </m:r>
                                <m:r>
                                  <a:rPr lang="en-US" b="0" i="1" smtClean="0">
                                    <a:latin typeface="Cambria Math" charset="0"/>
                                    <a:ea typeface="Cambria Math" charset="0"/>
                                    <a:cs typeface="Cambria Math" charset="0"/>
                                  </a:rPr>
                                  <m:t>+</m:t>
                                </m:r>
                                <m:r>
                                  <a:rPr lang="mr-IN" b="0" i="1" smtClean="0">
                                    <a:latin typeface="Cambria Math" charset="0"/>
                                    <a:ea typeface="Cambria Math" charset="0"/>
                                    <a:cs typeface="Cambria Math" charset="0"/>
                                  </a:rPr>
                                  <m:t>𝛾</m:t>
                                </m:r>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𝑚</m:t>
                                </m:r>
                              </m:den>
                            </m:f>
                            <m:sSup>
                              <m:sSupPr>
                                <m:ctrlPr>
                                  <a:rPr lang="mr-IN" b="0" i="1" smtClean="0">
                                    <a:latin typeface="Cambria Math" charset="0"/>
                                    <a:ea typeface="Cambria Math" charset="0"/>
                                    <a:cs typeface="Cambria Math" charset="0"/>
                                  </a:rPr>
                                </m:ctrlPr>
                              </m:sSupPr>
                              <m:e>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e>
                              <m:sup>
                                <m:r>
                                  <a:rPr lang="en-US" b="0" i="1" smtClean="0">
                                    <a:latin typeface="Cambria Math" charset="0"/>
                                    <a:ea typeface="Cambria Math" charset="0"/>
                                    <a:cs typeface="Cambria Math" charset="0"/>
                                  </a:rPr>
                                  <m:t>2</m:t>
                                </m:r>
                              </m:sup>
                            </m:sSup>
                          </m:e>
                        </m:d>
                        <m:r>
                          <a:rPr lang="mr-IN"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𝑣</m:t>
                            </m:r>
                          </m:e>
                          <m:sub>
                            <m:r>
                              <a:rPr lang="en-US" b="0" i="1" smtClean="0">
                                <a:latin typeface="Cambria Math" charset="0"/>
                                <a:ea typeface="Cambria Math" charset="0"/>
                                <a:cs typeface="Cambria Math" charset="0"/>
                              </a:rPr>
                              <m:t>𝑦</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530422" y="5275497"/>
                  <a:ext cx="4545155" cy="509050"/>
                </a:xfrm>
                <a:prstGeom prst="rect">
                  <a:avLst/>
                </a:prstGeom>
                <a:blipFill rotWithShape="0">
                  <a:blip r:embed="rId5"/>
                  <a:stretch>
                    <a:fillRect/>
                  </a:stretch>
                </a:blipFill>
              </p:spPr>
              <p:txBody>
                <a:bodyPr/>
                <a:lstStyle/>
                <a:p>
                  <a:r>
                    <a:rPr lang="en-US">
                      <a:noFill/>
                    </a:rPr>
                    <a:t> </a:t>
                  </a:r>
                </a:p>
              </p:txBody>
            </p:sp>
          </mc:Fallback>
        </mc:AlternateContent>
        <p:sp>
          <p:nvSpPr>
            <p:cNvPr id="10" name="Left Brace 9"/>
            <p:cNvSpPr/>
            <p:nvPr/>
          </p:nvSpPr>
          <p:spPr>
            <a:xfrm>
              <a:off x="5132229" y="4503518"/>
              <a:ext cx="244699" cy="13451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332401" y="4906165"/>
              <a:ext cx="646331" cy="369332"/>
            </a:xfrm>
            <a:prstGeom prst="rect">
              <a:avLst/>
            </a:prstGeom>
            <a:noFill/>
          </p:spPr>
          <p:txBody>
            <a:bodyPr wrap="none" rtlCol="0">
              <a:spAutoFit/>
            </a:bodyPr>
            <a:lstStyle/>
            <a:p>
              <a:r>
                <a:rPr lang="ja-JP" altLang="en-US" dirty="0">
                  <a:latin typeface="MS Mincho" charset="-128"/>
                  <a:ea typeface="MS Mincho" charset="-128"/>
                  <a:cs typeface="MS Mincho" charset="-128"/>
                </a:rPr>
                <a:t>位置</a:t>
              </a:r>
              <a:endParaRPr lang="en-US" altLang="ja-JP" dirty="0" smtClean="0">
                <a:latin typeface="MS Mincho" charset="-128"/>
                <a:ea typeface="MS Mincho" charset="-128"/>
                <a:cs typeface="MS Mincho" charset="-128"/>
              </a:endParaRPr>
            </a:p>
          </p:txBody>
        </p:sp>
      </p:grpSp>
    </p:spTree>
    <p:extLst>
      <p:ext uri="{BB962C8B-B14F-4D97-AF65-F5344CB8AC3E}">
        <p14:creationId xmlns:p14="http://schemas.microsoft.com/office/powerpoint/2010/main" val="79150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背景</a:t>
            </a:r>
            <a:endParaRPr lang="en-US" dirty="0"/>
          </a:p>
        </p:txBody>
      </p:sp>
      <p:sp>
        <p:nvSpPr>
          <p:cNvPr id="4" name="TextBox 3"/>
          <p:cNvSpPr txBox="1"/>
          <p:nvPr/>
        </p:nvSpPr>
        <p:spPr>
          <a:xfrm>
            <a:off x="2506363" y="3309185"/>
            <a:ext cx="2723823" cy="369332"/>
          </a:xfrm>
          <a:prstGeom prst="rect">
            <a:avLst/>
          </a:prstGeom>
          <a:noFill/>
        </p:spPr>
        <p:txBody>
          <a:bodyPr wrap="none" rtlCol="0">
            <a:spAutoFit/>
          </a:bodyPr>
          <a:lstStyle/>
          <a:p>
            <a:r>
              <a:rPr lang="en-US" altLang="ja-JP" dirty="0" smtClean="0">
                <a:latin typeface="MS Mincho" charset="-128"/>
                <a:ea typeface="MS Mincho" charset="-128"/>
                <a:cs typeface="MS Mincho" charset="-128"/>
              </a:rPr>
              <a:t>(</a:t>
            </a:r>
            <a:r>
              <a:rPr lang="ja-JP" altLang="en-US" smtClean="0">
                <a:latin typeface="MS Mincho" charset="-128"/>
                <a:ea typeface="MS Mincho" charset="-128"/>
                <a:cs typeface="MS Mincho" charset="-128"/>
              </a:rPr>
              <a:t>球を打ち出す角度など</a:t>
            </a:r>
            <a:r>
              <a:rPr lang="en-US" altLang="ja-JP" dirty="0" smtClean="0">
                <a:latin typeface="MS Mincho" charset="-128"/>
                <a:ea typeface="MS Mincho" charset="-128"/>
                <a:cs typeface="MS Mincho" charset="-128"/>
              </a:rPr>
              <a:t>)</a:t>
            </a:r>
            <a:endParaRPr lang="en-US" dirty="0">
              <a:latin typeface="MS Mincho" charset="-128"/>
              <a:ea typeface="MS Mincho" charset="-128"/>
              <a:cs typeface="MS Mincho" charset="-128"/>
            </a:endParaRPr>
          </a:p>
        </p:txBody>
      </p:sp>
      <p:sp>
        <p:nvSpPr>
          <p:cNvPr id="6" name="Right Arrow 5"/>
          <p:cNvSpPr/>
          <p:nvPr/>
        </p:nvSpPr>
        <p:spPr>
          <a:xfrm>
            <a:off x="1635508" y="3039462"/>
            <a:ext cx="705394" cy="378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506363" y="2848798"/>
            <a:ext cx="4623308" cy="369332"/>
          </a:xfrm>
          <a:prstGeom prst="rect">
            <a:avLst/>
          </a:prstGeom>
          <a:noFill/>
        </p:spPr>
        <p:txBody>
          <a:bodyPr wrap="square" rtlCol="0">
            <a:spAutoFit/>
          </a:bodyPr>
          <a:lstStyle/>
          <a:p>
            <a:r>
              <a:rPr lang="ja-JP" altLang="en-US" u="sng" smtClean="0">
                <a:latin typeface="MS Mincho" charset="-128"/>
                <a:ea typeface="MS Mincho" charset="-128"/>
                <a:cs typeface="MS Mincho" charset="-128"/>
              </a:rPr>
              <a:t>客観的な指標</a:t>
            </a:r>
            <a:r>
              <a:rPr lang="ja-JP" altLang="en-US" smtClean="0">
                <a:latin typeface="MS Mincho" charset="-128"/>
                <a:ea typeface="MS Mincho" charset="-128"/>
                <a:cs typeface="MS Mincho" charset="-128"/>
              </a:rPr>
              <a:t>として力学による解析が必要</a:t>
            </a:r>
            <a:endParaRPr lang="en-US" dirty="0">
              <a:latin typeface="MS Mincho" charset="-128"/>
              <a:ea typeface="MS Mincho" charset="-128"/>
              <a:cs typeface="MS Mincho" charset="-128"/>
            </a:endParaRPr>
          </a:p>
        </p:txBody>
      </p:sp>
      <p:sp>
        <p:nvSpPr>
          <p:cNvPr id="8" name="TextBox 7"/>
          <p:cNvSpPr txBox="1"/>
          <p:nvPr/>
        </p:nvSpPr>
        <p:spPr>
          <a:xfrm>
            <a:off x="1097280" y="2108413"/>
            <a:ext cx="6878806"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・スポーツにおいて、コーチの体験のみに基づく指導では不十分</a:t>
            </a:r>
            <a:endParaRPr lang="en-US" dirty="0">
              <a:latin typeface="MS Mincho" charset="-128"/>
              <a:ea typeface="MS Mincho" charset="-128"/>
              <a:cs typeface="MS Mincho" charset="-128"/>
            </a:endParaRPr>
          </a:p>
        </p:txBody>
      </p:sp>
      <p:sp>
        <p:nvSpPr>
          <p:cNvPr id="10" name="TextBox 9"/>
          <p:cNvSpPr txBox="1"/>
          <p:nvPr/>
        </p:nvSpPr>
        <p:spPr>
          <a:xfrm>
            <a:off x="8307785" y="2591935"/>
            <a:ext cx="2954655" cy="1273875"/>
          </a:xfrm>
          <a:prstGeom prst="rect">
            <a:avLst/>
          </a:prstGeom>
          <a:noFill/>
        </p:spPr>
        <p:txBody>
          <a:bodyPr wrap="none" rtlCol="0">
            <a:spAutoFit/>
          </a:bodyPr>
          <a:lstStyle/>
          <a:p>
            <a:pPr>
              <a:lnSpc>
                <a:spcPct val="150000"/>
              </a:lnSpc>
            </a:pPr>
            <a:r>
              <a:rPr lang="ja-JP" altLang="en-US" smtClean="0">
                <a:solidFill>
                  <a:srgbClr val="FF0000"/>
                </a:solidFill>
                <a:latin typeface="MS Mincho" charset="-128"/>
                <a:ea typeface="MS Mincho" charset="-128"/>
                <a:cs typeface="MS Mincho" charset="-128"/>
              </a:rPr>
              <a:t>シミュレーション</a:t>
            </a:r>
            <a:r>
              <a:rPr lang="ja-JP" altLang="en-US" smtClean="0">
                <a:latin typeface="MS Mincho" charset="-128"/>
                <a:ea typeface="MS Mincho" charset="-128"/>
                <a:cs typeface="MS Mincho" charset="-128"/>
              </a:rPr>
              <a:t>によって</a:t>
            </a:r>
            <a:endParaRPr lang="en-US" altLang="ja-JP" dirty="0" smtClean="0">
              <a:latin typeface="MS Mincho" charset="-128"/>
              <a:ea typeface="MS Mincho" charset="-128"/>
              <a:cs typeface="MS Mincho" charset="-128"/>
            </a:endParaRPr>
          </a:p>
          <a:p>
            <a:pPr>
              <a:lnSpc>
                <a:spcPct val="150000"/>
              </a:lnSpc>
            </a:pPr>
            <a:r>
              <a:rPr lang="ja-JP" altLang="en-US" smtClean="0">
                <a:latin typeface="MS Mincho" charset="-128"/>
                <a:ea typeface="MS Mincho" charset="-128"/>
                <a:cs typeface="MS Mincho" charset="-128"/>
              </a:rPr>
              <a:t>物理パラメータを決定し、</a:t>
            </a:r>
            <a:endParaRPr lang="en-US" altLang="ja-JP" dirty="0" smtClean="0">
              <a:latin typeface="MS Mincho" charset="-128"/>
              <a:ea typeface="MS Mincho" charset="-128"/>
              <a:cs typeface="MS Mincho" charset="-128"/>
            </a:endParaRPr>
          </a:p>
          <a:p>
            <a:pPr>
              <a:lnSpc>
                <a:spcPct val="150000"/>
              </a:lnSpc>
            </a:pPr>
            <a:r>
              <a:rPr lang="ja-JP" altLang="en-US" smtClean="0">
                <a:latin typeface="MS Mincho" charset="-128"/>
                <a:ea typeface="MS Mincho" charset="-128"/>
                <a:cs typeface="MS Mincho" charset="-128"/>
              </a:rPr>
              <a:t>最適動作推定に生かす</a:t>
            </a:r>
            <a:endParaRPr lang="en-US" dirty="0">
              <a:latin typeface="MS Mincho" charset="-128"/>
              <a:ea typeface="MS Mincho" charset="-128"/>
              <a:cs typeface="MS Mincho" charset="-128"/>
            </a:endParaRPr>
          </a:p>
        </p:txBody>
      </p:sp>
      <p:sp>
        <p:nvSpPr>
          <p:cNvPr id="11" name="Right Arrow 10"/>
          <p:cNvSpPr/>
          <p:nvPr/>
        </p:nvSpPr>
        <p:spPr>
          <a:xfrm>
            <a:off x="7366031" y="3041758"/>
            <a:ext cx="705394" cy="378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097280" y="4272466"/>
            <a:ext cx="4339650"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・球技スポーツでは「球」の特性が重要</a:t>
            </a:r>
            <a:endParaRPr lang="en-US" altLang="ja-JP" dirty="0" smtClean="0">
              <a:latin typeface="MS Mincho" charset="-128"/>
              <a:ea typeface="MS Mincho" charset="-128"/>
              <a:cs typeface="MS Mincho" charset="-128"/>
            </a:endParaRPr>
          </a:p>
        </p:txBody>
      </p:sp>
      <p:sp>
        <p:nvSpPr>
          <p:cNvPr id="3" name="TextBox 2"/>
          <p:cNvSpPr txBox="1"/>
          <p:nvPr/>
        </p:nvSpPr>
        <p:spPr>
          <a:xfrm>
            <a:off x="3610406" y="5291199"/>
            <a:ext cx="5032147" cy="369332"/>
          </a:xfrm>
          <a:prstGeom prst="rect">
            <a:avLst/>
          </a:prstGeom>
          <a:solidFill>
            <a:schemeClr val="accent1">
              <a:lumMod val="40000"/>
              <a:lumOff val="60000"/>
            </a:schemeClr>
          </a:solidFill>
        </p:spPr>
        <p:txBody>
          <a:bodyPr wrap="none" rtlCol="0">
            <a:spAutoFit/>
          </a:bodyPr>
          <a:lstStyle/>
          <a:p>
            <a:r>
              <a:rPr lang="ja-JP" altLang="en-US" dirty="0" smtClean="0">
                <a:latin typeface="MS Mincho" charset="-128"/>
                <a:ea typeface="MS Mincho" charset="-128"/>
                <a:cs typeface="MS Mincho" charset="-128"/>
              </a:rPr>
              <a:t>バドミントン</a:t>
            </a:r>
            <a:r>
              <a:rPr lang="ja-JP" altLang="en-US" dirty="0">
                <a:latin typeface="MS Mincho" charset="-128"/>
                <a:ea typeface="MS Mincho" charset="-128"/>
                <a:cs typeface="MS Mincho" charset="-128"/>
              </a:rPr>
              <a:t>のシャトルの特性について</a:t>
            </a:r>
            <a:r>
              <a:rPr lang="ja-JP" altLang="en-US" dirty="0" smtClean="0">
                <a:latin typeface="MS Mincho" charset="-128"/>
                <a:ea typeface="MS Mincho" charset="-128"/>
                <a:cs typeface="MS Mincho" charset="-128"/>
              </a:rPr>
              <a:t>調べる</a:t>
            </a:r>
            <a:endParaRPr lang="en-US" dirty="0">
              <a:latin typeface="MS Mincho" charset="-128"/>
              <a:ea typeface="MS Mincho" charset="-128"/>
              <a:cs typeface="MS Mincho" charset="-128"/>
            </a:endParaRPr>
          </a:p>
        </p:txBody>
      </p:sp>
    </p:spTree>
    <p:extLst>
      <p:ext uri="{BB962C8B-B14F-4D97-AF65-F5344CB8AC3E}">
        <p14:creationId xmlns:p14="http://schemas.microsoft.com/office/powerpoint/2010/main" val="103606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研究目的</a:t>
            </a:r>
            <a:endParaRPr lang="en-US" dirty="0"/>
          </a:p>
        </p:txBody>
      </p:sp>
      <p:sp>
        <p:nvSpPr>
          <p:cNvPr id="4" name="TextBox 3"/>
          <p:cNvSpPr txBox="1"/>
          <p:nvPr/>
        </p:nvSpPr>
        <p:spPr>
          <a:xfrm>
            <a:off x="1097280" y="2935367"/>
            <a:ext cx="10033516" cy="1200329"/>
          </a:xfrm>
          <a:prstGeom prst="rect">
            <a:avLst/>
          </a:prstGeom>
          <a:noFill/>
        </p:spPr>
        <p:txBody>
          <a:bodyPr wrap="none" rtlCol="0">
            <a:spAutoFit/>
          </a:bodyPr>
          <a:lstStyle/>
          <a:p>
            <a:r>
              <a:rPr lang="ja-JP" altLang="en-US" sz="2400" dirty="0">
                <a:latin typeface="MS Mincho" charset="-128"/>
                <a:ea typeface="MS Mincho" charset="-128"/>
                <a:cs typeface="MS Mincho" charset="-128"/>
              </a:rPr>
              <a:t>◯　画像処理による</a:t>
            </a:r>
            <a:r>
              <a:rPr lang="ja-JP" altLang="en-US" sz="2400" b="1" dirty="0">
                <a:latin typeface="MS Mincho" charset="-128"/>
                <a:ea typeface="MS Mincho" charset="-128"/>
                <a:cs typeface="MS Mincho" charset="-128"/>
              </a:rPr>
              <a:t>球の軌道検出手法</a:t>
            </a:r>
            <a:r>
              <a:rPr lang="ja-JP" altLang="en-US" sz="2400" dirty="0">
                <a:latin typeface="MS Mincho" charset="-128"/>
                <a:ea typeface="MS Mincho" charset="-128"/>
                <a:cs typeface="MS Mincho" charset="-128"/>
              </a:rPr>
              <a:t>の</a:t>
            </a:r>
            <a:r>
              <a:rPr lang="ja-JP" altLang="en-US" sz="2400" dirty="0" smtClean="0">
                <a:latin typeface="MS Mincho" charset="-128"/>
                <a:ea typeface="MS Mincho" charset="-128"/>
                <a:cs typeface="MS Mincho" charset="-128"/>
              </a:rPr>
              <a:t>確立</a:t>
            </a:r>
            <a:endParaRPr lang="en-US" altLang="ja-JP" sz="2400" dirty="0" smtClean="0">
              <a:latin typeface="MS Mincho" charset="-128"/>
              <a:ea typeface="MS Mincho" charset="-128"/>
              <a:cs typeface="MS Mincho" charset="-128"/>
            </a:endParaRPr>
          </a:p>
          <a:p>
            <a:endParaRPr lang="en-US" altLang="ja-JP" sz="2400" dirty="0">
              <a:latin typeface="MS Mincho" charset="-128"/>
              <a:ea typeface="MS Mincho" charset="-128"/>
              <a:cs typeface="MS Mincho" charset="-128"/>
            </a:endParaRPr>
          </a:p>
          <a:p>
            <a:r>
              <a:rPr lang="ja-JP" altLang="en-US" sz="2400" dirty="0">
                <a:latin typeface="MS Mincho" charset="-128"/>
                <a:ea typeface="MS Mincho" charset="-128"/>
                <a:cs typeface="MS Mincho" charset="-128"/>
              </a:rPr>
              <a:t>◯　シミュレーションを用いた、現実的な軌道を描く</a:t>
            </a:r>
            <a:r>
              <a:rPr lang="ja-JP" altLang="en-US" sz="2400" b="1" dirty="0">
                <a:latin typeface="MS Mincho" charset="-128"/>
                <a:ea typeface="MS Mincho" charset="-128"/>
                <a:cs typeface="MS Mincho" charset="-128"/>
              </a:rPr>
              <a:t>物理モデル</a:t>
            </a:r>
            <a:r>
              <a:rPr lang="ja-JP" altLang="en-US" sz="2400" dirty="0">
                <a:latin typeface="MS Mincho" charset="-128"/>
                <a:ea typeface="MS Mincho" charset="-128"/>
                <a:cs typeface="MS Mincho" charset="-128"/>
              </a:rPr>
              <a:t>の</a:t>
            </a:r>
            <a:r>
              <a:rPr lang="ja-JP" altLang="en-US" sz="2400" dirty="0" smtClean="0">
                <a:latin typeface="MS Mincho" charset="-128"/>
                <a:ea typeface="MS Mincho" charset="-128"/>
                <a:cs typeface="MS Mincho" charset="-128"/>
              </a:rPr>
              <a:t>確立</a:t>
            </a:r>
            <a:endParaRPr lang="en-US" altLang="ja-JP" sz="2400" dirty="0">
              <a:latin typeface="MS Mincho" charset="-128"/>
              <a:ea typeface="MS Mincho" charset="-128"/>
              <a:cs typeface="MS Mincho" charset="-128"/>
            </a:endParaRPr>
          </a:p>
        </p:txBody>
      </p:sp>
    </p:spTree>
    <p:extLst>
      <p:ext uri="{BB962C8B-B14F-4D97-AF65-F5344CB8AC3E}">
        <p14:creationId xmlns:p14="http://schemas.microsoft.com/office/powerpoint/2010/main" val="1859884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研究の流れ</a:t>
            </a:r>
            <a:endParaRPr lang="en-US" dirty="0"/>
          </a:p>
        </p:txBody>
      </p:sp>
      <p:sp>
        <p:nvSpPr>
          <p:cNvPr id="8" name="TextBox 7"/>
          <p:cNvSpPr txBox="1"/>
          <p:nvPr/>
        </p:nvSpPr>
        <p:spPr>
          <a:xfrm>
            <a:off x="4811602" y="1898085"/>
            <a:ext cx="2839239" cy="646331"/>
          </a:xfrm>
          <a:prstGeom prst="rect">
            <a:avLst/>
          </a:prstGeom>
          <a:noFill/>
        </p:spPr>
        <p:txBody>
          <a:bodyPr wrap="none" rtlCol="0">
            <a:spAutoFit/>
          </a:bodyPr>
          <a:lstStyle/>
          <a:p>
            <a:r>
              <a:rPr lang="en-US" altLang="ja-JP" dirty="0" smtClean="0">
                <a:latin typeface="MS Mincho" charset="-128"/>
                <a:ea typeface="MS Mincho" charset="-128"/>
                <a:cs typeface="MS Mincho" charset="-128"/>
              </a:rPr>
              <a:t>2. </a:t>
            </a:r>
            <a:r>
              <a:rPr lang="ja-JP" altLang="en-US" smtClean="0">
                <a:latin typeface="MS Mincho" charset="-128"/>
                <a:ea typeface="MS Mincho" charset="-128"/>
                <a:cs typeface="MS Mincho" charset="-128"/>
              </a:rPr>
              <a:t>物理</a:t>
            </a:r>
            <a:r>
              <a:rPr lang="ja-JP" altLang="en-US">
                <a:latin typeface="MS Mincho" charset="-128"/>
                <a:ea typeface="MS Mincho" charset="-128"/>
                <a:cs typeface="MS Mincho" charset="-128"/>
              </a:rPr>
              <a:t>モデルを考え</a:t>
            </a:r>
            <a:r>
              <a:rPr lang="ja-JP" altLang="en-US" smtClean="0">
                <a:latin typeface="MS Mincho" charset="-128"/>
                <a:ea typeface="MS Mincho" charset="-128"/>
                <a:cs typeface="MS Mincho" charset="-128"/>
              </a:rPr>
              <a:t>、</a:t>
            </a:r>
            <a:endParaRPr lang="en-US" altLang="ja-JP" dirty="0" smtClean="0">
              <a:latin typeface="MS Mincho" charset="-128"/>
              <a:ea typeface="MS Mincho" charset="-128"/>
              <a:cs typeface="MS Mincho" charset="-128"/>
            </a:endParaRPr>
          </a:p>
          <a:p>
            <a:r>
              <a:rPr lang="en-US" altLang="ja-JP" dirty="0">
                <a:latin typeface="MS Mincho" charset="-128"/>
                <a:ea typeface="MS Mincho" charset="-128"/>
                <a:cs typeface="MS Mincho" charset="-128"/>
              </a:rPr>
              <a:t> </a:t>
            </a:r>
            <a:r>
              <a:rPr lang="en-US" altLang="ja-JP" dirty="0" smtClean="0">
                <a:latin typeface="MS Mincho" charset="-128"/>
                <a:ea typeface="MS Mincho" charset="-128"/>
                <a:cs typeface="MS Mincho" charset="-128"/>
              </a:rPr>
              <a:t>  </a:t>
            </a:r>
            <a:r>
              <a:rPr lang="ja-JP" altLang="en-US" smtClean="0">
                <a:latin typeface="MS Mincho" charset="-128"/>
                <a:ea typeface="MS Mincho" charset="-128"/>
                <a:cs typeface="MS Mincho" charset="-128"/>
              </a:rPr>
              <a:t>シミュレーションする</a:t>
            </a:r>
            <a:endParaRPr lang="en-US" altLang="ja-JP" dirty="0">
              <a:latin typeface="MS Mincho" charset="-128"/>
              <a:ea typeface="MS Mincho" charset="-128"/>
              <a:cs typeface="MS Mincho" charset="-128"/>
            </a:endParaRPr>
          </a:p>
        </p:txBody>
      </p:sp>
      <p:sp>
        <p:nvSpPr>
          <p:cNvPr id="9" name="TextBox 8"/>
          <p:cNvSpPr txBox="1"/>
          <p:nvPr/>
        </p:nvSpPr>
        <p:spPr>
          <a:xfrm>
            <a:off x="8295091" y="1898085"/>
            <a:ext cx="3070071" cy="923330"/>
          </a:xfrm>
          <a:prstGeom prst="rect">
            <a:avLst/>
          </a:prstGeom>
          <a:noFill/>
        </p:spPr>
        <p:txBody>
          <a:bodyPr wrap="none" rtlCol="0">
            <a:spAutoFit/>
          </a:bodyPr>
          <a:lstStyle/>
          <a:p>
            <a:r>
              <a:rPr lang="en-US" altLang="ja-JP" dirty="0" smtClean="0">
                <a:latin typeface="MS Mincho" charset="-128"/>
                <a:ea typeface="MS Mincho" charset="-128"/>
                <a:cs typeface="MS Mincho" charset="-128"/>
              </a:rPr>
              <a:t>3. </a:t>
            </a:r>
            <a:r>
              <a:rPr lang="ja-JP" altLang="en-US" dirty="0" smtClean="0">
                <a:latin typeface="MS Mincho" charset="-128"/>
                <a:ea typeface="MS Mincho" charset="-128"/>
                <a:cs typeface="MS Mincho" charset="-128"/>
              </a:rPr>
              <a:t>シミュレーション結果と</a:t>
            </a:r>
            <a:endParaRPr lang="en-US" altLang="ja-JP" dirty="0" smtClean="0">
              <a:latin typeface="MS Mincho" charset="-128"/>
              <a:ea typeface="MS Mincho" charset="-128"/>
              <a:cs typeface="MS Mincho" charset="-128"/>
            </a:endParaRPr>
          </a:p>
          <a:p>
            <a:r>
              <a:rPr lang="en-US" altLang="ja-JP" dirty="0">
                <a:latin typeface="MS Mincho" charset="-128"/>
                <a:ea typeface="MS Mincho" charset="-128"/>
                <a:cs typeface="MS Mincho" charset="-128"/>
              </a:rPr>
              <a:t> </a:t>
            </a:r>
            <a:r>
              <a:rPr lang="en-US" altLang="ja-JP" dirty="0" smtClean="0">
                <a:latin typeface="MS Mincho" charset="-128"/>
                <a:ea typeface="MS Mincho" charset="-128"/>
                <a:cs typeface="MS Mincho" charset="-128"/>
              </a:rPr>
              <a:t>  </a:t>
            </a:r>
            <a:r>
              <a:rPr lang="ja-JP" altLang="en-US" dirty="0" smtClean="0">
                <a:latin typeface="MS Mincho" charset="-128"/>
                <a:ea typeface="MS Mincho" charset="-128"/>
                <a:cs typeface="MS Mincho" charset="-128"/>
              </a:rPr>
              <a:t>現実</a:t>
            </a:r>
            <a:r>
              <a:rPr lang="ja-JP" altLang="en-US" dirty="0">
                <a:latin typeface="MS Mincho" charset="-128"/>
                <a:ea typeface="MS Mincho" charset="-128"/>
                <a:cs typeface="MS Mincho" charset="-128"/>
              </a:rPr>
              <a:t>の軌道</a:t>
            </a:r>
            <a:r>
              <a:rPr lang="ja-JP" altLang="en-US" dirty="0" smtClean="0">
                <a:latin typeface="MS Mincho" charset="-128"/>
                <a:ea typeface="MS Mincho" charset="-128"/>
                <a:cs typeface="MS Mincho" charset="-128"/>
              </a:rPr>
              <a:t>を比較し、</a:t>
            </a:r>
            <a:endParaRPr lang="en-US" altLang="ja-JP" dirty="0" smtClean="0">
              <a:latin typeface="MS Mincho" charset="-128"/>
              <a:ea typeface="MS Mincho" charset="-128"/>
              <a:cs typeface="MS Mincho" charset="-128"/>
            </a:endParaRPr>
          </a:p>
          <a:p>
            <a:r>
              <a:rPr lang="ja-JP" altLang="en-US" dirty="0">
                <a:latin typeface="MS Mincho" charset="-128"/>
                <a:ea typeface="MS Mincho" charset="-128"/>
                <a:cs typeface="MS Mincho" charset="-128"/>
              </a:rPr>
              <a:t>　</a:t>
            </a:r>
            <a:r>
              <a:rPr lang="en-US" altLang="ja-JP" dirty="0" smtClean="0">
                <a:latin typeface="MS Mincho" charset="-128"/>
                <a:ea typeface="MS Mincho" charset="-128"/>
                <a:cs typeface="MS Mincho" charset="-128"/>
              </a:rPr>
              <a:t> </a:t>
            </a:r>
            <a:r>
              <a:rPr lang="ja-JP" altLang="en-US" dirty="0" smtClean="0">
                <a:latin typeface="MS Mincho" charset="-128"/>
                <a:ea typeface="MS Mincho" charset="-128"/>
                <a:cs typeface="MS Mincho" charset="-128"/>
              </a:rPr>
              <a:t>空気抵抗特性を求める</a:t>
            </a:r>
            <a:endParaRPr lang="en-US" dirty="0"/>
          </a:p>
        </p:txBody>
      </p:sp>
      <p:sp>
        <p:nvSpPr>
          <p:cNvPr id="10" name="TextBox 9"/>
          <p:cNvSpPr txBox="1"/>
          <p:nvPr/>
        </p:nvSpPr>
        <p:spPr>
          <a:xfrm>
            <a:off x="1097280" y="1898085"/>
            <a:ext cx="3300904" cy="923330"/>
          </a:xfrm>
          <a:prstGeom prst="rect">
            <a:avLst/>
          </a:prstGeom>
          <a:noFill/>
        </p:spPr>
        <p:txBody>
          <a:bodyPr wrap="none" rtlCol="0">
            <a:spAutoFit/>
          </a:bodyPr>
          <a:lstStyle/>
          <a:p>
            <a:pPr marL="342900" indent="-342900"/>
            <a:r>
              <a:rPr lang="en-US" altLang="ja-JP" dirty="0" smtClean="0">
                <a:latin typeface="MS Mincho" charset="-128"/>
                <a:ea typeface="MS Mincho" charset="-128"/>
                <a:cs typeface="MS Mincho" charset="-128"/>
              </a:rPr>
              <a:t>1. </a:t>
            </a:r>
            <a:r>
              <a:rPr lang="ja-JP" altLang="en-US" dirty="0" smtClean="0">
                <a:latin typeface="MS Mincho" charset="-128"/>
                <a:ea typeface="MS Mincho" charset="-128"/>
                <a:cs typeface="MS Mincho" charset="-128"/>
              </a:rPr>
              <a:t>バドミントン</a:t>
            </a:r>
            <a:r>
              <a:rPr lang="ja-JP" altLang="en-US" dirty="0">
                <a:latin typeface="MS Mincho" charset="-128"/>
                <a:ea typeface="MS Mincho" charset="-128"/>
                <a:cs typeface="MS Mincho" charset="-128"/>
              </a:rPr>
              <a:t>の練習</a:t>
            </a:r>
            <a:r>
              <a:rPr lang="ja-JP" altLang="en-US" dirty="0" smtClean="0">
                <a:latin typeface="MS Mincho" charset="-128"/>
                <a:ea typeface="MS Mincho" charset="-128"/>
                <a:cs typeface="MS Mincho" charset="-128"/>
              </a:rPr>
              <a:t>動画を</a:t>
            </a:r>
            <a:endParaRPr lang="en-US" altLang="ja-JP" dirty="0" smtClean="0">
              <a:latin typeface="MS Mincho" charset="-128"/>
              <a:ea typeface="MS Mincho" charset="-128"/>
              <a:cs typeface="MS Mincho" charset="-128"/>
            </a:endParaRPr>
          </a:p>
          <a:p>
            <a:pPr marL="342900" indent="-342900"/>
            <a:r>
              <a:rPr lang="en-US" altLang="ja-JP" dirty="0" smtClean="0">
                <a:latin typeface="MS Mincho" charset="-128"/>
                <a:ea typeface="MS Mincho" charset="-128"/>
                <a:cs typeface="MS Mincho" charset="-128"/>
              </a:rPr>
              <a:t>   </a:t>
            </a:r>
            <a:r>
              <a:rPr lang="ja-JP" altLang="en-US" dirty="0" smtClean="0">
                <a:latin typeface="MS Mincho" charset="-128"/>
                <a:ea typeface="MS Mincho" charset="-128"/>
                <a:cs typeface="MS Mincho" charset="-128"/>
              </a:rPr>
              <a:t>画像処理し、</a:t>
            </a:r>
            <a:endParaRPr lang="en-US" altLang="ja-JP" dirty="0" smtClean="0">
              <a:latin typeface="MS Mincho" charset="-128"/>
              <a:ea typeface="MS Mincho" charset="-128"/>
              <a:cs typeface="MS Mincho" charset="-128"/>
            </a:endParaRPr>
          </a:p>
          <a:p>
            <a:pPr marL="342900" indent="-342900"/>
            <a:r>
              <a:rPr lang="en-US" altLang="ja-JP" dirty="0" smtClean="0">
                <a:latin typeface="MS Mincho" charset="-128"/>
                <a:ea typeface="MS Mincho" charset="-128"/>
                <a:cs typeface="MS Mincho" charset="-128"/>
              </a:rPr>
              <a:t>   </a:t>
            </a:r>
            <a:r>
              <a:rPr lang="ja-JP" altLang="en-US" dirty="0" smtClean="0">
                <a:latin typeface="MS Mincho" charset="-128"/>
                <a:ea typeface="MS Mincho" charset="-128"/>
                <a:cs typeface="MS Mincho" charset="-128"/>
              </a:rPr>
              <a:t>シャトル</a:t>
            </a:r>
            <a:r>
              <a:rPr lang="ja-JP" altLang="en-US" dirty="0">
                <a:latin typeface="MS Mincho" charset="-128"/>
                <a:ea typeface="MS Mincho" charset="-128"/>
                <a:cs typeface="MS Mincho" charset="-128"/>
              </a:rPr>
              <a:t>軌道を検出</a:t>
            </a:r>
            <a:r>
              <a:rPr lang="ja-JP" altLang="en-US" dirty="0" smtClean="0">
                <a:latin typeface="MS Mincho" charset="-128"/>
                <a:ea typeface="MS Mincho" charset="-128"/>
                <a:cs typeface="MS Mincho" charset="-128"/>
              </a:rPr>
              <a:t>する</a:t>
            </a:r>
            <a:endParaRPr lang="en-US" altLang="ja-JP" dirty="0">
              <a:latin typeface="MS Mincho" charset="-128"/>
              <a:ea typeface="MS Mincho" charset="-128"/>
              <a:cs typeface="MS Mincho" charset="-128"/>
            </a:endParaRPr>
          </a:p>
        </p:txBody>
      </p:sp>
      <p:sp>
        <p:nvSpPr>
          <p:cNvPr id="12" name="Triangle 11"/>
          <p:cNvSpPr/>
          <p:nvPr/>
        </p:nvSpPr>
        <p:spPr>
          <a:xfrm rot="3275616">
            <a:off x="5753338" y="3755828"/>
            <a:ext cx="698937" cy="94526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6173622" y="3669791"/>
            <a:ext cx="516881" cy="5168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408852" y="3035978"/>
            <a:ext cx="761747" cy="369332"/>
          </a:xfrm>
          <a:prstGeom prst="rect">
            <a:avLst/>
          </a:prstGeom>
          <a:noFill/>
        </p:spPr>
        <p:txBody>
          <a:bodyPr wrap="none" rtlCol="0">
            <a:spAutoFit/>
          </a:bodyPr>
          <a:lstStyle/>
          <a:p>
            <a:r>
              <a:rPr lang="en-US" altLang="ja-JP" dirty="0" err="1" smtClean="0">
                <a:latin typeface="MS Mincho" charset="-128"/>
                <a:ea typeface="MS Mincho" charset="-128"/>
                <a:cs typeface="MS Mincho" charset="-128"/>
              </a:rPr>
              <a:t>γ</a:t>
            </a:r>
            <a:r>
              <a:rPr lang="en-US" altLang="ja-JP" dirty="0" smtClean="0">
                <a:latin typeface="MS Mincho" charset="-128"/>
                <a:ea typeface="MS Mincho" charset="-128"/>
                <a:cs typeface="MS Mincho" charset="-128"/>
              </a:rPr>
              <a:t>=</a:t>
            </a:r>
            <a:r>
              <a:rPr lang="ja-JP" altLang="en-US" dirty="0" smtClean="0">
                <a:latin typeface="MS Mincho" charset="-128"/>
                <a:ea typeface="MS Mincho" charset="-128"/>
                <a:cs typeface="MS Mincho" charset="-128"/>
              </a:rPr>
              <a:t>？</a:t>
            </a:r>
            <a:endParaRPr lang="en-US" altLang="ja-JP" dirty="0" smtClean="0">
              <a:latin typeface="MS Mincho" charset="-128"/>
              <a:ea typeface="MS Mincho" charset="-128"/>
              <a:cs typeface="MS Mincho"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428" y="2982140"/>
            <a:ext cx="2645326" cy="1487996"/>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427" y="4630861"/>
            <a:ext cx="2645327" cy="1487996"/>
          </a:xfrm>
          <a:prstGeom prst="rect">
            <a:avLst/>
          </a:prstGeom>
          <a:ln>
            <a:solidFill>
              <a:schemeClr val="tx1"/>
            </a:solidFill>
          </a:ln>
        </p:spPr>
      </p:pic>
      <p:sp>
        <p:nvSpPr>
          <p:cNvPr id="4" name="Curved Right Arrow 3"/>
          <p:cNvSpPr/>
          <p:nvPr/>
        </p:nvSpPr>
        <p:spPr>
          <a:xfrm>
            <a:off x="960456" y="4280453"/>
            <a:ext cx="384313" cy="76557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5" name="Straight Connector 24"/>
          <p:cNvCxnSpPr/>
          <p:nvPr/>
        </p:nvCxnSpPr>
        <p:spPr>
          <a:xfrm>
            <a:off x="4874909" y="4043130"/>
            <a:ext cx="27663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307834" y="3380534"/>
            <a:ext cx="6626" cy="2433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0534" y="3817340"/>
            <a:ext cx="284052" cy="369332"/>
          </a:xfrm>
          <a:prstGeom prst="rect">
            <a:avLst/>
          </a:prstGeom>
          <a:noFill/>
        </p:spPr>
        <p:txBody>
          <a:bodyPr wrap="none" rtlCol="0">
            <a:spAutoFit/>
          </a:bodyPr>
          <a:lstStyle/>
          <a:p>
            <a:r>
              <a:rPr lang="en-US" smtClean="0"/>
              <a:t>x</a:t>
            </a:r>
            <a:endParaRPr lang="en-US"/>
          </a:p>
        </p:txBody>
      </p:sp>
      <p:sp>
        <p:nvSpPr>
          <p:cNvPr id="30" name="TextBox 29"/>
          <p:cNvSpPr txBox="1"/>
          <p:nvPr/>
        </p:nvSpPr>
        <p:spPr>
          <a:xfrm>
            <a:off x="6159930" y="2971165"/>
            <a:ext cx="288862" cy="369332"/>
          </a:xfrm>
          <a:prstGeom prst="rect">
            <a:avLst/>
          </a:prstGeom>
          <a:noFill/>
        </p:spPr>
        <p:txBody>
          <a:bodyPr wrap="none" rtlCol="0">
            <a:spAutoFit/>
          </a:bodyPr>
          <a:lstStyle/>
          <a:p>
            <a:r>
              <a:rPr lang="en-US" dirty="0"/>
              <a:t>y</a:t>
            </a: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5091" y="3744745"/>
            <a:ext cx="2645326" cy="1487996"/>
          </a:xfrm>
          <a:prstGeom prst="rect">
            <a:avLst/>
          </a:prstGeom>
          <a:ln>
            <a:solidFill>
              <a:schemeClr val="tx1"/>
            </a:solidFill>
          </a:ln>
        </p:spPr>
      </p:pic>
      <p:sp>
        <p:nvSpPr>
          <p:cNvPr id="33" name="TextBox 32"/>
          <p:cNvSpPr txBox="1"/>
          <p:nvPr/>
        </p:nvSpPr>
        <p:spPr>
          <a:xfrm>
            <a:off x="7005814" y="3194754"/>
            <a:ext cx="760144"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速度</a:t>
            </a:r>
            <a:r>
              <a:rPr lang="en-US" dirty="0" smtClean="0">
                <a:latin typeface="MS Mincho" charset="-128"/>
                <a:ea typeface="MS Mincho" charset="-128"/>
                <a:cs typeface="MS Mincho" charset="-128"/>
              </a:rPr>
              <a:t>v</a:t>
            </a:r>
            <a:endParaRPr lang="en-US" dirty="0">
              <a:latin typeface="MS Mincho" charset="-128"/>
              <a:ea typeface="MS Mincho" charset="-128"/>
              <a:cs typeface="MS Mincho" charset="-128"/>
            </a:endParaRPr>
          </a:p>
        </p:txBody>
      </p:sp>
      <p:sp>
        <p:nvSpPr>
          <p:cNvPr id="35" name="Right Arrow 34"/>
          <p:cNvSpPr/>
          <p:nvPr/>
        </p:nvSpPr>
        <p:spPr>
          <a:xfrm rot="19315742">
            <a:off x="6707034" y="3380901"/>
            <a:ext cx="274042" cy="414449"/>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611631" y="4909575"/>
            <a:ext cx="1107996" cy="646331"/>
          </a:xfrm>
          <a:prstGeom prst="rect">
            <a:avLst/>
          </a:prstGeom>
          <a:noFill/>
        </p:spPr>
        <p:txBody>
          <a:bodyPr wrap="none" rtlCol="0">
            <a:spAutoFit/>
          </a:bodyPr>
          <a:lstStyle/>
          <a:p>
            <a:r>
              <a:rPr lang="ja-JP" altLang="en-US" dirty="0" smtClean="0">
                <a:latin typeface="MS Mincho" charset="-128"/>
                <a:ea typeface="MS Mincho" charset="-128"/>
                <a:cs typeface="MS Mincho" charset="-128"/>
              </a:rPr>
              <a:t>空気抵抗</a:t>
            </a:r>
            <a:endParaRPr lang="en-US" altLang="ja-JP" dirty="0" smtClean="0">
              <a:latin typeface="MS Mincho" charset="-128"/>
              <a:ea typeface="MS Mincho" charset="-128"/>
              <a:cs typeface="MS Mincho" charset="-128"/>
            </a:endParaRPr>
          </a:p>
          <a:p>
            <a:pPr algn="ctr"/>
            <a:r>
              <a:rPr lang="en-US" altLang="ja-JP" dirty="0">
                <a:latin typeface="MS Mincho" charset="-128"/>
                <a:ea typeface="MS Mincho" charset="-128"/>
                <a:cs typeface="MS Mincho" charset="-128"/>
              </a:rPr>
              <a:t>f</a:t>
            </a:r>
            <a:r>
              <a:rPr lang="en-US" altLang="ja-JP" smtClean="0">
                <a:latin typeface="MS Mincho" charset="-128"/>
                <a:ea typeface="MS Mincho" charset="-128"/>
                <a:cs typeface="MS Mincho" charset="-128"/>
              </a:rPr>
              <a:t>=γv</a:t>
            </a:r>
            <a:endParaRPr lang="en-US" dirty="0">
              <a:latin typeface="MS Mincho" charset="-128"/>
              <a:ea typeface="MS Mincho" charset="-128"/>
              <a:cs typeface="MS Mincho" charset="-128"/>
            </a:endParaRPr>
          </a:p>
        </p:txBody>
      </p:sp>
      <p:sp>
        <p:nvSpPr>
          <p:cNvPr id="24" name="TextBox 23"/>
          <p:cNvSpPr txBox="1"/>
          <p:nvPr/>
        </p:nvSpPr>
        <p:spPr>
          <a:xfrm>
            <a:off x="6351275" y="4764191"/>
            <a:ext cx="646331" cy="646331"/>
          </a:xfrm>
          <a:prstGeom prst="rect">
            <a:avLst/>
          </a:prstGeom>
          <a:noFill/>
        </p:spPr>
        <p:txBody>
          <a:bodyPr wrap="none" rtlCol="0">
            <a:spAutoFit/>
          </a:bodyPr>
          <a:lstStyle/>
          <a:p>
            <a:r>
              <a:rPr lang="ja-JP" altLang="en-US" dirty="0" smtClean="0">
                <a:latin typeface="MS Mincho" charset="-128"/>
                <a:ea typeface="MS Mincho" charset="-128"/>
                <a:cs typeface="MS Mincho" charset="-128"/>
              </a:rPr>
              <a:t>重力</a:t>
            </a:r>
            <a:endParaRPr lang="en-US" altLang="ja-JP" dirty="0" smtClean="0">
              <a:latin typeface="MS Mincho" charset="-128"/>
              <a:ea typeface="MS Mincho" charset="-128"/>
              <a:cs typeface="MS Mincho" charset="-128"/>
            </a:endParaRPr>
          </a:p>
          <a:p>
            <a:pPr algn="ctr"/>
            <a:r>
              <a:rPr lang="en-US" smtClean="0">
                <a:latin typeface="MS Mincho" charset="-128"/>
                <a:ea typeface="MS Mincho" charset="-128"/>
                <a:cs typeface="MS Mincho" charset="-128"/>
              </a:rPr>
              <a:t>mg</a:t>
            </a:r>
            <a:endParaRPr lang="en-US" dirty="0">
              <a:latin typeface="MS Mincho" charset="-128"/>
              <a:ea typeface="MS Mincho" charset="-128"/>
              <a:cs typeface="MS Mincho" charset="-128"/>
            </a:endParaRPr>
          </a:p>
        </p:txBody>
      </p:sp>
      <p:sp>
        <p:nvSpPr>
          <p:cNvPr id="16" name="Right Arrow 15"/>
          <p:cNvSpPr/>
          <p:nvPr/>
        </p:nvSpPr>
        <p:spPr>
          <a:xfrm rot="5400000">
            <a:off x="5829308" y="4467866"/>
            <a:ext cx="652534" cy="230887"/>
          </a:xfrm>
          <a:prstGeom prst="rightArrow">
            <a:avLst>
              <a:gd name="adj1" fmla="val 27213"/>
              <a:gd name="adj2"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8623395">
            <a:off x="5194311" y="4427184"/>
            <a:ext cx="1033127" cy="223881"/>
          </a:xfrm>
          <a:prstGeom prst="rightArrow">
            <a:avLst>
              <a:gd name="adj1" fmla="val 27213"/>
              <a:gd name="adj2"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100206" y="4143237"/>
            <a:ext cx="119448" cy="1194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04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シャトル軌道検出手順</a:t>
            </a:r>
            <a:endParaRPr lang="en-US" dirty="0"/>
          </a:p>
        </p:txBody>
      </p:sp>
      <p:sp>
        <p:nvSpPr>
          <p:cNvPr id="3" name="TextBox 2"/>
          <p:cNvSpPr txBox="1"/>
          <p:nvPr/>
        </p:nvSpPr>
        <p:spPr>
          <a:xfrm>
            <a:off x="1097280" y="1745541"/>
            <a:ext cx="10456709" cy="1754326"/>
          </a:xfrm>
          <a:prstGeom prst="rect">
            <a:avLst/>
          </a:prstGeom>
          <a:noFill/>
        </p:spPr>
        <p:txBody>
          <a:bodyPr wrap="none" rtlCol="0">
            <a:spAutoFit/>
          </a:bodyPr>
          <a:lstStyle/>
          <a:p>
            <a:pPr>
              <a:lnSpc>
                <a:spcPct val="150000"/>
              </a:lnSpc>
            </a:pPr>
            <a:r>
              <a:rPr lang="ja-JP" altLang="en-US" dirty="0" smtClean="0">
                <a:latin typeface="MS Mincho" charset="-128"/>
                <a:ea typeface="MS Mincho" charset="-128"/>
                <a:cs typeface="MS Mincho" charset="-128"/>
              </a:rPr>
              <a:t>①</a:t>
            </a:r>
            <a:r>
              <a:rPr lang="ja-JP" altLang="en-US" smtClean="0">
                <a:latin typeface="MS Mincho" charset="-128"/>
                <a:ea typeface="MS Mincho" charset="-128"/>
                <a:cs typeface="MS Mincho" charset="-128"/>
              </a:rPr>
              <a:t>　</a:t>
            </a:r>
            <a:r>
              <a:rPr lang="ja-JP" altLang="en-US" u="sng" smtClean="0">
                <a:latin typeface="MS Mincho" charset="-128"/>
                <a:ea typeface="MS Mincho" charset="-128"/>
                <a:cs typeface="MS Mincho" charset="-128"/>
              </a:rPr>
              <a:t>背景</a:t>
            </a:r>
            <a:r>
              <a:rPr lang="ja-JP" altLang="en-US" u="sng" dirty="0" smtClean="0">
                <a:latin typeface="MS Mincho" charset="-128"/>
                <a:ea typeface="MS Mincho" charset="-128"/>
                <a:cs typeface="MS Mincho" charset="-128"/>
              </a:rPr>
              <a:t>差分法</a:t>
            </a:r>
            <a:r>
              <a:rPr lang="ja-JP" altLang="en-US" dirty="0" smtClean="0">
                <a:latin typeface="MS Mincho" charset="-128"/>
                <a:ea typeface="MS Mincho" charset="-128"/>
                <a:cs typeface="MS Mincho" charset="-128"/>
              </a:rPr>
              <a:t>で</a:t>
            </a:r>
            <a:r>
              <a:rPr lang="ja-JP" altLang="en-US" smtClean="0">
                <a:latin typeface="MS Mincho" charset="-128"/>
                <a:ea typeface="MS Mincho" charset="-128"/>
                <a:cs typeface="MS Mincho" charset="-128"/>
              </a:rPr>
              <a:t>動体検出</a:t>
            </a:r>
            <a:endParaRPr lang="en-US" altLang="ja-JP" smtClean="0">
              <a:latin typeface="MS Mincho" charset="-128"/>
              <a:ea typeface="MS Mincho" charset="-128"/>
              <a:cs typeface="MS Mincho" charset="-128"/>
            </a:endParaRPr>
          </a:p>
          <a:p>
            <a:pPr>
              <a:lnSpc>
                <a:spcPct val="150000"/>
              </a:lnSpc>
            </a:pPr>
            <a:r>
              <a:rPr lang="ja-JP" altLang="en-US" smtClean="0">
                <a:latin typeface="MS Mincho" charset="-128"/>
                <a:ea typeface="MS Mincho" charset="-128"/>
                <a:cs typeface="MS Mincho" charset="-128"/>
              </a:rPr>
              <a:t>②　</a:t>
            </a:r>
            <a:r>
              <a:rPr lang="ja-JP" altLang="en-US" u="sng" smtClean="0">
                <a:latin typeface="MS Mincho" charset="-128"/>
                <a:ea typeface="MS Mincho" charset="-128"/>
                <a:cs typeface="MS Mincho" charset="-128"/>
              </a:rPr>
              <a:t>ラベリング</a:t>
            </a:r>
            <a:r>
              <a:rPr lang="ja-JP" altLang="en-US" smtClean="0">
                <a:latin typeface="MS Mincho" charset="-128"/>
                <a:ea typeface="MS Mincho" charset="-128"/>
                <a:cs typeface="MS Mincho" charset="-128"/>
              </a:rPr>
              <a:t>を行い、各領域の重心座標と面積を取得</a:t>
            </a:r>
            <a:r>
              <a:rPr lang="en-US" altLang="ja-JP" smtClean="0">
                <a:latin typeface="MS Mincho" charset="-128"/>
                <a:ea typeface="MS Mincho" charset="-128"/>
                <a:cs typeface="MS Mincho" charset="-128"/>
              </a:rPr>
              <a:t> (</a:t>
            </a:r>
            <a:r>
              <a:rPr lang="ja-JP" altLang="en-US" smtClean="0">
                <a:latin typeface="MS Mincho" charset="-128"/>
                <a:ea typeface="MS Mincho" charset="-128"/>
                <a:cs typeface="MS Mincho" charset="-128"/>
              </a:rPr>
              <a:t>面積値の小さいものはノイズとして除去</a:t>
            </a:r>
            <a:r>
              <a:rPr lang="en-US" altLang="ja-JP" smtClean="0">
                <a:latin typeface="MS Mincho" charset="-128"/>
                <a:ea typeface="MS Mincho" charset="-128"/>
                <a:cs typeface="MS Mincho" charset="-128"/>
              </a:rPr>
              <a:t>)</a:t>
            </a:r>
            <a:endParaRPr lang="en-US" altLang="ja-JP" dirty="0">
              <a:latin typeface="MS Mincho" charset="-128"/>
              <a:ea typeface="MS Mincho" charset="-128"/>
              <a:cs typeface="MS Mincho" charset="-128"/>
            </a:endParaRPr>
          </a:p>
          <a:p>
            <a:pPr>
              <a:lnSpc>
                <a:spcPct val="150000"/>
              </a:lnSpc>
            </a:pPr>
            <a:r>
              <a:rPr lang="ja-JP" altLang="en-US" smtClean="0">
                <a:latin typeface="MS Mincho" charset="-128"/>
                <a:ea typeface="MS Mincho" charset="-128"/>
                <a:cs typeface="MS Mincho" charset="-128"/>
              </a:rPr>
              <a:t>③</a:t>
            </a:r>
            <a:r>
              <a:rPr lang="ja-JP" altLang="en-US" dirty="0" smtClean="0">
                <a:latin typeface="MS Mincho" charset="-128"/>
                <a:ea typeface="MS Mincho" charset="-128"/>
                <a:cs typeface="MS Mincho" charset="-128"/>
              </a:rPr>
              <a:t>　ネットの位置</a:t>
            </a:r>
            <a:r>
              <a:rPr lang="en-US" altLang="ja-JP" dirty="0" smtClean="0">
                <a:latin typeface="MS Mincho" charset="-128"/>
                <a:ea typeface="MS Mincho" charset="-128"/>
                <a:cs typeface="MS Mincho" charset="-128"/>
              </a:rPr>
              <a:t>(x</a:t>
            </a:r>
            <a:r>
              <a:rPr lang="ja-JP" altLang="en-US" dirty="0" smtClean="0">
                <a:latin typeface="MS Mincho" charset="-128"/>
                <a:ea typeface="MS Mincho" charset="-128"/>
                <a:cs typeface="MS Mincho" charset="-128"/>
              </a:rPr>
              <a:t>座標</a:t>
            </a:r>
            <a:r>
              <a:rPr lang="en-US" altLang="ja-JP" dirty="0" smtClean="0">
                <a:latin typeface="MS Mincho" charset="-128"/>
                <a:ea typeface="MS Mincho" charset="-128"/>
                <a:cs typeface="MS Mincho" charset="-128"/>
              </a:rPr>
              <a:t>)</a:t>
            </a:r>
            <a:r>
              <a:rPr lang="ja-JP" altLang="en-US" dirty="0" smtClean="0">
                <a:latin typeface="MS Mincho" charset="-128"/>
                <a:ea typeface="MS Mincho" charset="-128"/>
                <a:cs typeface="MS Mincho" charset="-128"/>
              </a:rPr>
              <a:t>を閾値として、閾値をまたぐ動体をシャトルとして検出</a:t>
            </a:r>
            <a:endParaRPr lang="en-US" altLang="ja-JP" dirty="0" smtClean="0">
              <a:latin typeface="MS Mincho" charset="-128"/>
              <a:ea typeface="MS Mincho" charset="-128"/>
              <a:cs typeface="MS Mincho" charset="-128"/>
            </a:endParaRPr>
          </a:p>
          <a:p>
            <a:pPr>
              <a:lnSpc>
                <a:spcPct val="150000"/>
              </a:lnSpc>
            </a:pPr>
            <a:r>
              <a:rPr lang="ja-JP" altLang="en-US" smtClean="0">
                <a:latin typeface="MS Mincho" charset="-128"/>
                <a:ea typeface="MS Mincho" charset="-128"/>
                <a:cs typeface="MS Mincho" charset="-128"/>
              </a:rPr>
              <a:t>④　検出点近傍について、</a:t>
            </a:r>
            <a:r>
              <a:rPr lang="en-US" altLang="ja-JP" smtClean="0">
                <a:latin typeface="MS Mincho" charset="-128"/>
                <a:ea typeface="MS Mincho" charset="-128"/>
                <a:cs typeface="MS Mincho" charset="-128"/>
              </a:rPr>
              <a:t>1</a:t>
            </a:r>
            <a:r>
              <a:rPr lang="ja-JP" altLang="en-US" smtClean="0">
                <a:latin typeface="MS Mincho" charset="-128"/>
                <a:ea typeface="MS Mincho" charset="-128"/>
                <a:cs typeface="MS Mincho" charset="-128"/>
              </a:rPr>
              <a:t>フレームごとに走査</a:t>
            </a:r>
            <a:r>
              <a:rPr lang="en-US" altLang="ja-JP" smtClean="0">
                <a:latin typeface="MS Mincho" charset="-128"/>
                <a:ea typeface="MS Mincho" charset="-128"/>
                <a:cs typeface="MS Mincho" charset="-128"/>
              </a:rPr>
              <a:t>(</a:t>
            </a:r>
            <a:r>
              <a:rPr lang="ja-JP" altLang="en-US" smtClean="0">
                <a:latin typeface="MS Mincho" charset="-128"/>
                <a:ea typeface="MS Mincho" charset="-128"/>
                <a:cs typeface="MS Mincho" charset="-128"/>
              </a:rPr>
              <a:t>座標と面積変化を調べる</a:t>
            </a:r>
            <a:r>
              <a:rPr lang="en-US" altLang="ja-JP" smtClean="0">
                <a:latin typeface="MS Mincho" charset="-128"/>
                <a:ea typeface="MS Mincho" charset="-128"/>
                <a:cs typeface="MS Mincho" charset="-128"/>
              </a:rPr>
              <a:t>)</a:t>
            </a:r>
            <a:endParaRPr lang="en-US" dirty="0">
              <a:latin typeface="MS Mincho" charset="-128"/>
              <a:ea typeface="MS Mincho" charset="-128"/>
              <a:cs typeface="MS Mincho"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971" y="3647918"/>
            <a:ext cx="4002754" cy="2251549"/>
          </a:xfrm>
          <a:prstGeom prst="rect">
            <a:avLst/>
          </a:prstGeom>
        </p:spPr>
      </p:pic>
      <p:cxnSp>
        <p:nvCxnSpPr>
          <p:cNvPr id="7" name="Straight Connector 6"/>
          <p:cNvCxnSpPr/>
          <p:nvPr/>
        </p:nvCxnSpPr>
        <p:spPr>
          <a:xfrm flipH="1">
            <a:off x="8991478" y="3576329"/>
            <a:ext cx="1" cy="217652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636316" y="4410112"/>
            <a:ext cx="143180" cy="1431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714205" y="3391662"/>
            <a:ext cx="284052" cy="369332"/>
          </a:xfrm>
          <a:prstGeom prst="rect">
            <a:avLst/>
          </a:prstGeom>
          <a:noFill/>
        </p:spPr>
        <p:txBody>
          <a:bodyPr wrap="none" rtlCol="0">
            <a:spAutoFit/>
          </a:bodyPr>
          <a:lstStyle/>
          <a:p>
            <a:r>
              <a:rPr lang="en-US" smtClean="0"/>
              <a:t>x</a:t>
            </a:r>
            <a:endParaRPr lang="en-US"/>
          </a:p>
        </p:txBody>
      </p:sp>
      <p:cxnSp>
        <p:nvCxnSpPr>
          <p:cNvPr id="24" name="Straight Arrow Connector 23"/>
          <p:cNvCxnSpPr/>
          <p:nvPr/>
        </p:nvCxnSpPr>
        <p:spPr>
          <a:xfrm>
            <a:off x="7258197" y="3576328"/>
            <a:ext cx="33431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248361" y="3565756"/>
            <a:ext cx="0" cy="2212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116171" y="5702497"/>
            <a:ext cx="288862" cy="369332"/>
          </a:xfrm>
          <a:prstGeom prst="rect">
            <a:avLst/>
          </a:prstGeom>
          <a:noFill/>
        </p:spPr>
        <p:txBody>
          <a:bodyPr wrap="none" rtlCol="0">
            <a:spAutoFit/>
          </a:bodyPr>
          <a:lstStyle/>
          <a:p>
            <a:r>
              <a:rPr lang="en-US"/>
              <a:t>y</a:t>
            </a:r>
          </a:p>
        </p:txBody>
      </p:sp>
      <p:sp>
        <p:nvSpPr>
          <p:cNvPr id="33" name="Right Arrow 32"/>
          <p:cNvSpPr/>
          <p:nvPr/>
        </p:nvSpPr>
        <p:spPr>
          <a:xfrm rot="20399792">
            <a:off x="8871660" y="4277721"/>
            <a:ext cx="316913" cy="22026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9251437" y="4227034"/>
            <a:ext cx="143180" cy="1431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179834" y="4545548"/>
            <a:ext cx="143180" cy="143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727569" y="4702103"/>
            <a:ext cx="143180" cy="143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742729" y="4155444"/>
            <a:ext cx="143180" cy="143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253801" y="4334777"/>
            <a:ext cx="143180" cy="143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434841" y="5188731"/>
            <a:ext cx="1569660" cy="369332"/>
          </a:xfrm>
          <a:prstGeom prst="rect">
            <a:avLst/>
          </a:prstGeom>
          <a:noFill/>
        </p:spPr>
        <p:txBody>
          <a:bodyPr wrap="none" rtlCol="0">
            <a:spAutoFit/>
          </a:bodyPr>
          <a:lstStyle/>
          <a:p>
            <a:r>
              <a:rPr lang="ja-JP" altLang="en-US" smtClean="0">
                <a:latin typeface="MS Mincho" charset="-128"/>
                <a:ea typeface="MS Mincho" charset="-128"/>
                <a:cs typeface="MS Mincho" charset="-128"/>
              </a:rPr>
              <a:t>前のフレーム</a:t>
            </a:r>
            <a:endParaRPr lang="en-US">
              <a:latin typeface="MS Mincho" charset="-128"/>
              <a:ea typeface="MS Mincho" charset="-128"/>
              <a:cs typeface="MS Mincho" charset="-128"/>
            </a:endParaRPr>
          </a:p>
        </p:txBody>
      </p:sp>
      <p:sp>
        <p:nvSpPr>
          <p:cNvPr id="42" name="TextBox 41"/>
          <p:cNvSpPr txBox="1"/>
          <p:nvPr/>
        </p:nvSpPr>
        <p:spPr>
          <a:xfrm>
            <a:off x="7277695" y="5887163"/>
            <a:ext cx="3877985" cy="369332"/>
          </a:xfrm>
          <a:prstGeom prst="rect">
            <a:avLst/>
          </a:prstGeom>
          <a:noFill/>
        </p:spPr>
        <p:txBody>
          <a:bodyPr wrap="none" rtlCol="0">
            <a:spAutoFit/>
          </a:bodyPr>
          <a:lstStyle/>
          <a:p>
            <a:r>
              <a:rPr lang="ja-JP" altLang="en-US" smtClean="0">
                <a:latin typeface="MS Mincho" charset="-128"/>
                <a:ea typeface="MS Mincho" charset="-128"/>
                <a:cs typeface="MS Mincho" charset="-128"/>
              </a:rPr>
              <a:t>シャトルが左から右へ横切った場合</a:t>
            </a:r>
            <a:endParaRPr lang="en-US">
              <a:latin typeface="MS Mincho" charset="-128"/>
              <a:ea typeface="MS Mincho" charset="-128"/>
              <a:cs typeface="MS Mincho" charset="-128"/>
            </a:endParaRPr>
          </a:p>
        </p:txBody>
      </p:sp>
      <p:sp>
        <p:nvSpPr>
          <p:cNvPr id="43" name="TextBox 42"/>
          <p:cNvSpPr txBox="1"/>
          <p:nvPr/>
        </p:nvSpPr>
        <p:spPr>
          <a:xfrm>
            <a:off x="3136350" y="5887163"/>
            <a:ext cx="1107996" cy="369332"/>
          </a:xfrm>
          <a:prstGeom prst="rect">
            <a:avLst/>
          </a:prstGeom>
          <a:noFill/>
        </p:spPr>
        <p:txBody>
          <a:bodyPr wrap="none" rtlCol="0">
            <a:spAutoFit/>
          </a:bodyPr>
          <a:lstStyle/>
          <a:p>
            <a:r>
              <a:rPr lang="ja-JP" altLang="en-US" smtClean="0">
                <a:latin typeface="MS Mincho" charset="-128"/>
                <a:ea typeface="MS Mincho" charset="-128"/>
                <a:cs typeface="MS Mincho" charset="-128"/>
              </a:rPr>
              <a:t>動体検出</a:t>
            </a:r>
            <a:endParaRPr lang="en-US">
              <a:latin typeface="MS Mincho" charset="-128"/>
              <a:ea typeface="MS Mincho" charset="-128"/>
              <a:cs typeface="MS Mincho" charset="-128"/>
            </a:endParaRPr>
          </a:p>
        </p:txBody>
      </p:sp>
      <p:sp>
        <p:nvSpPr>
          <p:cNvPr id="44" name="Right Arrow 43"/>
          <p:cNvSpPr/>
          <p:nvPr/>
        </p:nvSpPr>
        <p:spPr>
          <a:xfrm rot="10800000">
            <a:off x="7870749" y="5053295"/>
            <a:ext cx="759854" cy="86963"/>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9376705" y="5052116"/>
            <a:ext cx="759854" cy="86963"/>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9227704" y="5188731"/>
            <a:ext cx="1569660" cy="369332"/>
          </a:xfrm>
          <a:prstGeom prst="rect">
            <a:avLst/>
          </a:prstGeom>
          <a:noFill/>
        </p:spPr>
        <p:txBody>
          <a:bodyPr wrap="none" rtlCol="0">
            <a:spAutoFit/>
          </a:bodyPr>
          <a:lstStyle/>
          <a:p>
            <a:r>
              <a:rPr lang="ja-JP" altLang="en-US" smtClean="0">
                <a:latin typeface="MS Mincho" charset="-128"/>
                <a:ea typeface="MS Mincho" charset="-128"/>
                <a:cs typeface="MS Mincho" charset="-128"/>
              </a:rPr>
              <a:t>後のフレーム</a:t>
            </a:r>
            <a:endParaRPr lang="en-US">
              <a:latin typeface="MS Mincho" charset="-128"/>
              <a:ea typeface="MS Mincho" charset="-128"/>
              <a:cs typeface="MS Mincho" charset="-128"/>
            </a:endParaRPr>
          </a:p>
        </p:txBody>
      </p:sp>
      <p:cxnSp>
        <p:nvCxnSpPr>
          <p:cNvPr id="48" name="Straight Connector 47"/>
          <p:cNvCxnSpPr>
            <a:endCxn id="51" idx="3"/>
          </p:cNvCxnSpPr>
          <p:nvPr/>
        </p:nvCxnSpPr>
        <p:spPr>
          <a:xfrm flipH="1">
            <a:off x="8552159" y="3903957"/>
            <a:ext cx="418929" cy="56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905828" y="3776249"/>
            <a:ext cx="646331" cy="369332"/>
          </a:xfrm>
          <a:prstGeom prst="rect">
            <a:avLst/>
          </a:prstGeom>
          <a:noFill/>
        </p:spPr>
        <p:txBody>
          <a:bodyPr wrap="none" rtlCol="0">
            <a:spAutoFit/>
          </a:bodyPr>
          <a:lstStyle/>
          <a:p>
            <a:r>
              <a:rPr lang="ja-JP" altLang="en-US" smtClean="0">
                <a:latin typeface="MS Mincho" charset="-128"/>
                <a:ea typeface="MS Mincho" charset="-128"/>
                <a:cs typeface="MS Mincho" charset="-128"/>
              </a:rPr>
              <a:t>閾値</a:t>
            </a:r>
            <a:endParaRPr lang="en-US">
              <a:latin typeface="MS Mincho" charset="-128"/>
              <a:ea typeface="MS Mincho" charset="-128"/>
              <a:cs typeface="MS Mincho" charset="-128"/>
            </a:endParaRPr>
          </a:p>
        </p:txBody>
      </p:sp>
    </p:spTree>
    <p:extLst>
      <p:ext uri="{BB962C8B-B14F-4D97-AF65-F5344CB8AC3E}">
        <p14:creationId xmlns:p14="http://schemas.microsoft.com/office/powerpoint/2010/main" val="457580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シミュレーション方法</a:t>
            </a:r>
            <a:endParaRPr lang="en-US" dirty="0"/>
          </a:p>
        </p:txBody>
      </p:sp>
      <p:sp>
        <p:nvSpPr>
          <p:cNvPr id="6" name="TextBox 5"/>
          <p:cNvSpPr txBox="1"/>
          <p:nvPr/>
        </p:nvSpPr>
        <p:spPr>
          <a:xfrm>
            <a:off x="1097280" y="1942134"/>
            <a:ext cx="6880530" cy="1273875"/>
          </a:xfrm>
          <a:prstGeom prst="rect">
            <a:avLst/>
          </a:prstGeom>
          <a:noFill/>
        </p:spPr>
        <p:txBody>
          <a:bodyPr wrap="square" rtlCol="0">
            <a:spAutoFit/>
          </a:bodyPr>
          <a:lstStyle/>
          <a:p>
            <a:pPr>
              <a:lnSpc>
                <a:spcPct val="150000"/>
              </a:lnSpc>
            </a:pPr>
            <a:r>
              <a:rPr lang="ja-JP" altLang="en-US" dirty="0" smtClean="0">
                <a:latin typeface="MS Mincho" charset="-128"/>
                <a:ea typeface="MS Mincho" charset="-128"/>
                <a:cs typeface="MS Mincho" charset="-128"/>
              </a:rPr>
              <a:t>・</a:t>
            </a:r>
            <a:r>
              <a:rPr lang="ja-JP" altLang="en-US" u="sng" dirty="0" smtClean="0">
                <a:latin typeface="MS Mincho" charset="-128"/>
                <a:ea typeface="MS Mincho" charset="-128"/>
                <a:cs typeface="MS Mincho" charset="-128"/>
              </a:rPr>
              <a:t>速度ベルレ法</a:t>
            </a:r>
            <a:r>
              <a:rPr lang="ja-JP" altLang="en-US" dirty="0" smtClean="0">
                <a:latin typeface="MS Mincho" charset="-128"/>
                <a:ea typeface="MS Mincho" charset="-128"/>
                <a:cs typeface="MS Mincho" charset="-128"/>
              </a:rPr>
              <a:t>を用いて運動方程式を解き、軌道</a:t>
            </a:r>
            <a:r>
              <a:rPr lang="ja-JP" altLang="en-US" smtClean="0">
                <a:latin typeface="MS Mincho" charset="-128"/>
                <a:ea typeface="MS Mincho" charset="-128"/>
                <a:cs typeface="MS Mincho" charset="-128"/>
              </a:rPr>
              <a:t>を描く</a:t>
            </a:r>
            <a:endParaRPr lang="en-US" altLang="ja-JP" smtClean="0">
              <a:latin typeface="MS Mincho" charset="-128"/>
              <a:ea typeface="MS Mincho" charset="-128"/>
              <a:cs typeface="MS Mincho" charset="-128"/>
            </a:endParaRPr>
          </a:p>
          <a:p>
            <a:pPr>
              <a:lnSpc>
                <a:spcPct val="150000"/>
              </a:lnSpc>
            </a:pPr>
            <a:r>
              <a:rPr lang="ja-JP" altLang="en-US" smtClean="0">
                <a:latin typeface="MS Mincho" charset="-128"/>
                <a:ea typeface="MS Mincho" charset="-128"/>
                <a:cs typeface="MS Mincho" charset="-128"/>
              </a:rPr>
              <a:t>・初期条件は検出したシャトル軌道より与える</a:t>
            </a:r>
            <a:endParaRPr lang="en-US" altLang="ja-JP" dirty="0" smtClean="0">
              <a:latin typeface="MS Mincho" charset="-128"/>
              <a:ea typeface="MS Mincho" charset="-128"/>
              <a:cs typeface="MS Mincho" charset="-128"/>
            </a:endParaRPr>
          </a:p>
          <a:p>
            <a:pPr>
              <a:lnSpc>
                <a:spcPct val="150000"/>
              </a:lnSpc>
            </a:pPr>
            <a:r>
              <a:rPr lang="ja-JP" altLang="en-US" dirty="0" smtClean="0">
                <a:latin typeface="MS Mincho" charset="-128"/>
                <a:ea typeface="MS Mincho" charset="-128"/>
                <a:cs typeface="MS Mincho" charset="-128"/>
              </a:rPr>
              <a:t>・</a:t>
            </a:r>
            <a:r>
              <a:rPr lang="ja-JP" altLang="en-US" u="sng" dirty="0" smtClean="0">
                <a:latin typeface="MS Mincho" charset="-128"/>
                <a:ea typeface="MS Mincho" charset="-128"/>
                <a:cs typeface="MS Mincho" charset="-128"/>
              </a:rPr>
              <a:t>粘性抵抗</a:t>
            </a:r>
            <a:r>
              <a:rPr lang="ja-JP" altLang="en-US" dirty="0" smtClean="0">
                <a:latin typeface="MS Mincho" charset="-128"/>
                <a:ea typeface="MS Mincho" charset="-128"/>
                <a:cs typeface="MS Mincho" charset="-128"/>
              </a:rPr>
              <a:t>と</a:t>
            </a:r>
            <a:r>
              <a:rPr lang="ja-JP" altLang="en-US" u="sng" smtClean="0">
                <a:latin typeface="MS Mincho" charset="-128"/>
                <a:ea typeface="MS Mincho" charset="-128"/>
                <a:cs typeface="MS Mincho" charset="-128"/>
              </a:rPr>
              <a:t>慣性抵抗</a:t>
            </a:r>
            <a:r>
              <a:rPr lang="ja-JP" altLang="en-US" smtClean="0">
                <a:latin typeface="MS Mincho" charset="-128"/>
                <a:ea typeface="MS Mincho" charset="-128"/>
                <a:cs typeface="MS Mincho" charset="-128"/>
              </a:rPr>
              <a:t>の</a:t>
            </a:r>
            <a:r>
              <a:rPr lang="en-US" altLang="ja-JP" smtClean="0">
                <a:latin typeface="MS Mincho" charset="-128"/>
                <a:ea typeface="MS Mincho" charset="-128"/>
                <a:cs typeface="MS Mincho" charset="-128"/>
              </a:rPr>
              <a:t>2</a:t>
            </a:r>
            <a:r>
              <a:rPr lang="ja-JP" altLang="en-US" smtClean="0">
                <a:latin typeface="MS Mincho" charset="-128"/>
                <a:ea typeface="MS Mincho" charset="-128"/>
                <a:cs typeface="MS Mincho" charset="-128"/>
              </a:rPr>
              <a:t>通りのモデルを考える</a:t>
            </a:r>
            <a:endParaRPr lang="en-US" altLang="ja-JP" dirty="0" smtClean="0">
              <a:latin typeface="MS Mincho" charset="-128"/>
              <a:ea typeface="MS Mincho" charset="-128"/>
              <a:cs typeface="MS Mincho" charset="-128"/>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162" y="2461948"/>
            <a:ext cx="4483870" cy="2522176"/>
          </a:xfrm>
          <a:prstGeom prst="rect">
            <a:avLst/>
          </a:prstGeom>
          <a:ln>
            <a:solidFill>
              <a:schemeClr val="tx1"/>
            </a:solidFill>
          </a:ln>
        </p:spPr>
      </p:pic>
      <p:sp>
        <p:nvSpPr>
          <p:cNvPr id="9" name="TextBox 8"/>
          <p:cNvSpPr txBox="1"/>
          <p:nvPr/>
        </p:nvSpPr>
        <p:spPr>
          <a:xfrm>
            <a:off x="7934769" y="5114555"/>
            <a:ext cx="2954655" cy="369332"/>
          </a:xfrm>
          <a:prstGeom prst="rect">
            <a:avLst/>
          </a:prstGeom>
          <a:noFill/>
        </p:spPr>
        <p:txBody>
          <a:bodyPr wrap="none" rtlCol="0">
            <a:spAutoFit/>
          </a:bodyPr>
          <a:lstStyle/>
          <a:p>
            <a:r>
              <a:rPr lang="ja-JP" altLang="en-US" smtClean="0">
                <a:latin typeface="MS Mincho" charset="-128"/>
                <a:ea typeface="MS Mincho" charset="-128"/>
                <a:cs typeface="MS Mincho" charset="-128"/>
              </a:rPr>
              <a:t>今回比較するシャトル軌道</a:t>
            </a:r>
            <a:endParaRPr lang="en-US">
              <a:latin typeface="MS Mincho" charset="-128"/>
              <a:ea typeface="MS Mincho" charset="-128"/>
              <a:cs typeface="MS Mincho" charset="-128"/>
            </a:endParaRPr>
          </a:p>
        </p:txBody>
      </p:sp>
      <p:sp>
        <p:nvSpPr>
          <p:cNvPr id="10" name="Triangle 9"/>
          <p:cNvSpPr/>
          <p:nvPr/>
        </p:nvSpPr>
        <p:spPr>
          <a:xfrm rot="3275616">
            <a:off x="3593951" y="4205446"/>
            <a:ext cx="698937" cy="94526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014235" y="4119409"/>
            <a:ext cx="516881" cy="5168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a:off x="2715522" y="4492748"/>
            <a:ext cx="27663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48447" y="3830152"/>
            <a:ext cx="6626" cy="2433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31147" y="4266958"/>
            <a:ext cx="284052" cy="369332"/>
          </a:xfrm>
          <a:prstGeom prst="rect">
            <a:avLst/>
          </a:prstGeom>
          <a:noFill/>
        </p:spPr>
        <p:txBody>
          <a:bodyPr wrap="none" rtlCol="0">
            <a:spAutoFit/>
          </a:bodyPr>
          <a:lstStyle/>
          <a:p>
            <a:r>
              <a:rPr lang="en-US" smtClean="0"/>
              <a:t>x</a:t>
            </a:r>
            <a:endParaRPr lang="en-US"/>
          </a:p>
        </p:txBody>
      </p:sp>
      <p:sp>
        <p:nvSpPr>
          <p:cNvPr id="15" name="TextBox 14"/>
          <p:cNvSpPr txBox="1"/>
          <p:nvPr/>
        </p:nvSpPr>
        <p:spPr>
          <a:xfrm>
            <a:off x="4000543" y="3420783"/>
            <a:ext cx="288862" cy="369332"/>
          </a:xfrm>
          <a:prstGeom prst="rect">
            <a:avLst/>
          </a:prstGeom>
          <a:noFill/>
        </p:spPr>
        <p:txBody>
          <a:bodyPr wrap="none" rtlCol="0">
            <a:spAutoFit/>
          </a:bodyPr>
          <a:lstStyle/>
          <a:p>
            <a:r>
              <a:rPr lang="en-US" dirty="0"/>
              <a:t>y</a:t>
            </a:r>
          </a:p>
        </p:txBody>
      </p:sp>
      <p:sp>
        <p:nvSpPr>
          <p:cNvPr id="16" name="TextBox 15"/>
          <p:cNvSpPr txBox="1"/>
          <p:nvPr/>
        </p:nvSpPr>
        <p:spPr>
          <a:xfrm>
            <a:off x="4846427" y="3644372"/>
            <a:ext cx="760144"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速度</a:t>
            </a:r>
            <a:r>
              <a:rPr lang="en-US" dirty="0" smtClean="0">
                <a:latin typeface="MS Mincho" charset="-128"/>
                <a:ea typeface="MS Mincho" charset="-128"/>
                <a:cs typeface="MS Mincho" charset="-128"/>
              </a:rPr>
              <a:t>v</a:t>
            </a:r>
            <a:endParaRPr lang="en-US" dirty="0">
              <a:latin typeface="MS Mincho" charset="-128"/>
              <a:ea typeface="MS Mincho" charset="-128"/>
              <a:cs typeface="MS Mincho" charset="-128"/>
            </a:endParaRPr>
          </a:p>
        </p:txBody>
      </p:sp>
      <p:sp>
        <p:nvSpPr>
          <p:cNvPr id="17" name="Right Arrow 16"/>
          <p:cNvSpPr/>
          <p:nvPr/>
        </p:nvSpPr>
        <p:spPr>
          <a:xfrm rot="19315742">
            <a:off x="4547647" y="3830519"/>
            <a:ext cx="274042" cy="414449"/>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452244" y="5359193"/>
            <a:ext cx="1107996" cy="646331"/>
          </a:xfrm>
          <a:prstGeom prst="rect">
            <a:avLst/>
          </a:prstGeom>
          <a:noFill/>
          <a:ln>
            <a:solidFill>
              <a:srgbClr val="FF0000"/>
            </a:solidFill>
          </a:ln>
        </p:spPr>
        <p:txBody>
          <a:bodyPr wrap="none" rtlCol="0">
            <a:spAutoFit/>
          </a:bodyPr>
          <a:lstStyle/>
          <a:p>
            <a:r>
              <a:rPr lang="ja-JP" altLang="en-US" b="1" dirty="0" smtClean="0">
                <a:latin typeface="MS Mincho" charset="-128"/>
                <a:ea typeface="MS Mincho" charset="-128"/>
                <a:cs typeface="MS Mincho" charset="-128"/>
              </a:rPr>
              <a:t>空気抵抗</a:t>
            </a:r>
            <a:endParaRPr lang="en-US" altLang="ja-JP" b="1" dirty="0" smtClean="0">
              <a:latin typeface="MS Mincho" charset="-128"/>
              <a:ea typeface="MS Mincho" charset="-128"/>
              <a:cs typeface="MS Mincho" charset="-128"/>
            </a:endParaRPr>
          </a:p>
          <a:p>
            <a:pPr algn="ctr"/>
            <a:r>
              <a:rPr lang="en-US" b="1">
                <a:latin typeface="MS Mincho" charset="-128"/>
                <a:ea typeface="MS Mincho" charset="-128"/>
                <a:cs typeface="MS Mincho" charset="-128"/>
              </a:rPr>
              <a:t>f</a:t>
            </a:r>
            <a:endParaRPr lang="en-US" b="1" dirty="0">
              <a:latin typeface="MS Mincho" charset="-128"/>
              <a:ea typeface="MS Mincho" charset="-128"/>
              <a:cs typeface="MS Mincho" charset="-128"/>
            </a:endParaRPr>
          </a:p>
        </p:txBody>
      </p:sp>
      <p:sp>
        <p:nvSpPr>
          <p:cNvPr id="19" name="TextBox 18"/>
          <p:cNvSpPr txBox="1"/>
          <p:nvPr/>
        </p:nvSpPr>
        <p:spPr>
          <a:xfrm>
            <a:off x="4191888" y="5213809"/>
            <a:ext cx="646331" cy="646331"/>
          </a:xfrm>
          <a:prstGeom prst="rect">
            <a:avLst/>
          </a:prstGeom>
          <a:noFill/>
        </p:spPr>
        <p:txBody>
          <a:bodyPr wrap="none" rtlCol="0">
            <a:spAutoFit/>
          </a:bodyPr>
          <a:lstStyle/>
          <a:p>
            <a:r>
              <a:rPr lang="ja-JP" altLang="en-US" dirty="0" smtClean="0">
                <a:latin typeface="MS Mincho" charset="-128"/>
                <a:ea typeface="MS Mincho" charset="-128"/>
                <a:cs typeface="MS Mincho" charset="-128"/>
              </a:rPr>
              <a:t>重力</a:t>
            </a:r>
            <a:endParaRPr lang="en-US" altLang="ja-JP" dirty="0" smtClean="0">
              <a:latin typeface="MS Mincho" charset="-128"/>
              <a:ea typeface="MS Mincho" charset="-128"/>
              <a:cs typeface="MS Mincho" charset="-128"/>
            </a:endParaRPr>
          </a:p>
          <a:p>
            <a:pPr algn="ctr"/>
            <a:r>
              <a:rPr lang="en-US" smtClean="0">
                <a:latin typeface="MS Mincho" charset="-128"/>
                <a:ea typeface="MS Mincho" charset="-128"/>
                <a:cs typeface="MS Mincho" charset="-128"/>
              </a:rPr>
              <a:t>mg</a:t>
            </a:r>
            <a:endParaRPr lang="en-US" dirty="0">
              <a:latin typeface="MS Mincho" charset="-128"/>
              <a:ea typeface="MS Mincho" charset="-128"/>
              <a:cs typeface="MS Mincho" charset="-128"/>
            </a:endParaRPr>
          </a:p>
        </p:txBody>
      </p:sp>
      <p:sp>
        <p:nvSpPr>
          <p:cNvPr id="20" name="Right Arrow 19"/>
          <p:cNvSpPr/>
          <p:nvPr/>
        </p:nvSpPr>
        <p:spPr>
          <a:xfrm rot="5400000">
            <a:off x="3669921" y="4917484"/>
            <a:ext cx="652534" cy="230887"/>
          </a:xfrm>
          <a:prstGeom prst="rightArrow">
            <a:avLst>
              <a:gd name="adj1" fmla="val 27213"/>
              <a:gd name="adj2"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8623395">
            <a:off x="3034924" y="4876802"/>
            <a:ext cx="1033127" cy="223881"/>
          </a:xfrm>
          <a:prstGeom prst="rightArrow">
            <a:avLst>
              <a:gd name="adj1" fmla="val 27213"/>
              <a:gd name="adj2"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40819" y="4592855"/>
            <a:ext cx="119448" cy="1194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987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86" y="2288797"/>
            <a:ext cx="5991555" cy="3370251"/>
          </a:xfrm>
          <a:prstGeom prst="rect">
            <a:avLst/>
          </a:prstGeom>
          <a:ln>
            <a:solidFill>
              <a:schemeClr val="tx1"/>
            </a:solidFill>
          </a:ln>
        </p:spPr>
      </p:pic>
      <p:sp>
        <p:nvSpPr>
          <p:cNvPr id="2" name="Title 1"/>
          <p:cNvSpPr>
            <a:spLocks noGrp="1"/>
          </p:cNvSpPr>
          <p:nvPr>
            <p:ph type="title"/>
          </p:nvPr>
        </p:nvSpPr>
        <p:spPr/>
        <p:txBody>
          <a:bodyPr/>
          <a:lstStyle/>
          <a:p>
            <a:r>
              <a:rPr lang="ja-JP" altLang="en-US" smtClean="0"/>
              <a:t>シミュレーション結果</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441" y="2288797"/>
            <a:ext cx="5991559" cy="3370251"/>
          </a:xfrm>
          <a:prstGeom prst="rect">
            <a:avLst/>
          </a:prstGeom>
          <a:ln>
            <a:solidFill>
              <a:schemeClr val="tx1"/>
            </a:solidFill>
          </a:ln>
        </p:spPr>
      </p:pic>
      <p:sp>
        <p:nvSpPr>
          <p:cNvPr id="5" name="TextBox 4"/>
          <p:cNvSpPr txBox="1"/>
          <p:nvPr/>
        </p:nvSpPr>
        <p:spPr>
          <a:xfrm>
            <a:off x="6200441" y="2288797"/>
            <a:ext cx="1338828"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・慣性抵抗</a:t>
            </a:r>
            <a:endParaRPr lang="en-US" altLang="ja-JP" dirty="0" smtClean="0">
              <a:latin typeface="MS Mincho" charset="-128"/>
              <a:ea typeface="MS Mincho" charset="-128"/>
              <a:cs typeface="MS Mincho" charset="-128"/>
            </a:endParaRPr>
          </a:p>
        </p:txBody>
      </p:sp>
      <p:sp>
        <p:nvSpPr>
          <p:cNvPr id="4" name="TextBox 3"/>
          <p:cNvSpPr txBox="1"/>
          <p:nvPr/>
        </p:nvSpPr>
        <p:spPr>
          <a:xfrm>
            <a:off x="104443" y="2288797"/>
            <a:ext cx="1338828"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・粘性抵抗</a:t>
            </a:r>
            <a:endParaRPr lang="en-US" altLang="ja-JP" dirty="0" smtClean="0">
              <a:latin typeface="MS Mincho" charset="-128"/>
              <a:ea typeface="MS Mincho" charset="-128"/>
              <a:cs typeface="MS Mincho" charset="-128"/>
            </a:endParaRPr>
          </a:p>
        </p:txBody>
      </p:sp>
      <mc:AlternateContent xmlns:mc="http://schemas.openxmlformats.org/markup-compatibility/2006" xmlns:a14="http://schemas.microsoft.com/office/drawing/2010/main">
        <mc:Choice Requires="a14">
          <p:sp>
            <p:nvSpPr>
              <p:cNvPr id="7" name="TextBox 6"/>
              <p:cNvSpPr txBox="1"/>
              <p:nvPr/>
            </p:nvSpPr>
            <p:spPr>
              <a:xfrm>
                <a:off x="434982" y="2960820"/>
                <a:ext cx="12436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𝑓</m:t>
                          </m:r>
                        </m:e>
                        <m:sub>
                          <m:r>
                            <a:rPr lang="en-US" b="0" i="1" smtClean="0">
                              <a:latin typeface="Cambria Math" charset="0"/>
                            </a:rPr>
                            <m:t>𝑥</m:t>
                          </m:r>
                        </m:sub>
                      </m:sSub>
                      <m:r>
                        <a:rPr lang="en-US" b="0" i="1" smtClean="0">
                          <a:latin typeface="Cambria Math" charset="0"/>
                        </a:rPr>
                        <m:t>=−</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𝑣</m:t>
                          </m:r>
                        </m:e>
                        <m:sub>
                          <m:r>
                            <a:rPr lang="en-US" b="0" i="1" smtClean="0">
                              <a:latin typeface="Cambria Math" charset="0"/>
                              <a:ea typeface="Cambria Math" charset="0"/>
                              <a:cs typeface="Cambria Math" charset="0"/>
                            </a:rPr>
                            <m:t>𝑥</m:t>
                          </m:r>
                        </m:sub>
                      </m:sSub>
                    </m:oMath>
                  </m:oMathPara>
                </a14:m>
                <a:endParaRPr lang="en-US"/>
              </a:p>
            </p:txBody>
          </p:sp>
        </mc:Choice>
        <mc:Fallback xmlns="">
          <p:sp>
            <p:nvSpPr>
              <p:cNvPr id="7" name="TextBox 6"/>
              <p:cNvSpPr txBox="1">
                <a:spLocks noRot="1" noChangeAspect="1" noMove="1" noResize="1" noEditPoints="1" noAdjustHandles="1" noChangeArrowheads="1" noChangeShapeType="1" noTextEdit="1"/>
              </p:cNvSpPr>
              <p:nvPr/>
            </p:nvSpPr>
            <p:spPr>
              <a:xfrm>
                <a:off x="434982" y="2960820"/>
                <a:ext cx="1243674" cy="276999"/>
              </a:xfrm>
              <a:prstGeom prst="rect">
                <a:avLst/>
              </a:prstGeom>
              <a:blipFill rotWithShape="0">
                <a:blip r:embed="rId4"/>
                <a:stretch>
                  <a:fillRect l="-6373" t="-4444" r="-49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17711" y="3289059"/>
                <a:ext cx="1873654"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𝑓</m:t>
                          </m:r>
                        </m:e>
                        <m:sub>
                          <m:r>
                            <a:rPr lang="en-US" b="0" i="1" smtClean="0">
                              <a:latin typeface="Cambria Math" charset="0"/>
                            </a:rPr>
                            <m:t>𝑦</m:t>
                          </m:r>
                        </m:sub>
                      </m:sSub>
                      <m:r>
                        <a:rPr lang="en-US" b="0" i="1" smtClean="0">
                          <a:latin typeface="Cambria Math" charset="0"/>
                        </a:rPr>
                        <m:t>=−</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𝑣</m:t>
                          </m:r>
                        </m:e>
                        <m:sub>
                          <m:r>
                            <a:rPr lang="en-US" b="0" i="1" smtClean="0">
                              <a:latin typeface="Cambria Math" charset="0"/>
                              <a:ea typeface="Cambria Math" charset="0"/>
                              <a:cs typeface="Cambria Math" charset="0"/>
                            </a:rPr>
                            <m:t>𝑦</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𝑚𝑔</m:t>
                      </m:r>
                    </m:oMath>
                  </m:oMathPara>
                </a14:m>
                <a:endParaRPr lang="en-US"/>
              </a:p>
            </p:txBody>
          </p:sp>
        </mc:Choice>
        <mc:Fallback xmlns="">
          <p:sp>
            <p:nvSpPr>
              <p:cNvPr id="8" name="TextBox 7"/>
              <p:cNvSpPr txBox="1">
                <a:spLocks noRot="1" noChangeAspect="1" noMove="1" noResize="1" noEditPoints="1" noAdjustHandles="1" noChangeArrowheads="1" noChangeShapeType="1" noTextEdit="1"/>
              </p:cNvSpPr>
              <p:nvPr/>
            </p:nvSpPr>
            <p:spPr>
              <a:xfrm>
                <a:off x="417711" y="3289059"/>
                <a:ext cx="1873654" cy="298928"/>
              </a:xfrm>
              <a:prstGeom prst="rect">
                <a:avLst/>
              </a:prstGeom>
              <a:blipFill rotWithShape="0">
                <a:blip r:embed="rId5"/>
                <a:stretch>
                  <a:fillRect l="-3909" t="-2041" r="-2280"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3744" y="2960820"/>
                <a:ext cx="18801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𝑓</m:t>
                          </m:r>
                        </m:e>
                        <m:sub>
                          <m:r>
                            <a:rPr lang="en-US" b="0" i="1" smtClean="0">
                              <a:latin typeface="Cambria Math" charset="0"/>
                            </a:rPr>
                            <m:t>𝑥</m:t>
                          </m:r>
                        </m:sub>
                      </m:sSub>
                      <m:r>
                        <a:rPr lang="en-US" b="0" i="1" smtClean="0">
                          <a:latin typeface="Cambria Math" charset="0"/>
                        </a:rPr>
                        <m:t>=−</m:t>
                      </m:r>
                      <m:r>
                        <a:rPr lang="en-US" b="0" i="1" smtClean="0">
                          <a:latin typeface="Cambria Math" charset="0"/>
                        </a:rPr>
                        <m:t>𝐶</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𝜌</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𝑆</m:t>
                      </m:r>
                      <m:r>
                        <a:rPr lang="en-US" b="0" i="1" smtClean="0">
                          <a:latin typeface="Cambria Math" charset="0"/>
                          <a:ea typeface="Cambria Math" charset="0"/>
                          <a:cs typeface="Cambria Math" charset="0"/>
                        </a:rPr>
                        <m:t>∙</m:t>
                      </m:r>
                      <m:sSubSup>
                        <m:sSubSupPr>
                          <m:ctrlPr>
                            <a:rPr lang="en-US" b="0" i="1" smtClean="0">
                              <a:latin typeface="Cambria Math" charset="0"/>
                              <a:ea typeface="Cambria Math" charset="0"/>
                              <a:cs typeface="Cambria Math" charset="0"/>
                            </a:rPr>
                          </m:ctrlPr>
                        </m:sSubSupPr>
                        <m:e>
                          <m:r>
                            <a:rPr lang="en-US" b="0" i="1" smtClean="0">
                              <a:latin typeface="Cambria Math" charset="0"/>
                              <a:ea typeface="Cambria Math" charset="0"/>
                              <a:cs typeface="Cambria Math" charset="0"/>
                            </a:rPr>
                            <m:t>𝑣</m:t>
                          </m:r>
                        </m:e>
                        <m:sub>
                          <m:r>
                            <a:rPr lang="en-US" b="0" i="1" smtClean="0">
                              <a:latin typeface="Cambria Math" charset="0"/>
                              <a:ea typeface="Cambria Math" charset="0"/>
                              <a:cs typeface="Cambria Math" charset="0"/>
                            </a:rPr>
                            <m:t>𝑥</m:t>
                          </m:r>
                        </m:sub>
                        <m:sup>
                          <m:r>
                            <a:rPr lang="en-US" b="0" i="1" smtClean="0">
                              <a:latin typeface="Cambria Math" charset="0"/>
                              <a:ea typeface="Cambria Math" charset="0"/>
                              <a:cs typeface="Cambria Math" charset="0"/>
                            </a:rPr>
                            <m:t>2</m:t>
                          </m:r>
                        </m:sup>
                      </m:sSubSup>
                    </m:oMath>
                  </m:oMathPara>
                </a14:m>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6423744" y="2960820"/>
                <a:ext cx="1880130" cy="276999"/>
              </a:xfrm>
              <a:prstGeom prst="rect">
                <a:avLst/>
              </a:prstGeom>
              <a:blipFill rotWithShape="0">
                <a:blip r:embed="rId6"/>
                <a:stretch>
                  <a:fillRect l="-3896" t="-4444" r="-97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374440" y="3270896"/>
                <a:ext cx="2591543" cy="3044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𝑓</m:t>
                          </m:r>
                        </m:e>
                        <m:sub>
                          <m:r>
                            <a:rPr lang="en-US" b="0" i="1" smtClean="0">
                              <a:latin typeface="Cambria Math" charset="0"/>
                            </a:rPr>
                            <m:t>𝑦</m:t>
                          </m:r>
                        </m:sub>
                      </m:sSub>
                      <m:r>
                        <a:rPr lang="en-US" b="0" i="1" smtClean="0">
                          <a:latin typeface="Cambria Math" charset="0"/>
                        </a:rPr>
                        <m:t>=−</m:t>
                      </m:r>
                      <m:r>
                        <a:rPr lang="en-US" b="0" i="1" smtClean="0">
                          <a:latin typeface="Cambria Math" charset="0"/>
                        </a:rPr>
                        <m:t>𝐶</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𝜌</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𝑆</m:t>
                      </m:r>
                      <m:r>
                        <a:rPr lang="en-US" b="0" i="1" smtClean="0">
                          <a:latin typeface="Cambria Math" charset="0"/>
                          <a:ea typeface="Cambria Math" charset="0"/>
                          <a:cs typeface="Cambria Math" charset="0"/>
                        </a:rPr>
                        <m:t>∙</m:t>
                      </m:r>
                      <m:sSubSup>
                        <m:sSubSupPr>
                          <m:ctrlPr>
                            <a:rPr lang="en-US" b="0" i="1" smtClean="0">
                              <a:latin typeface="Cambria Math" charset="0"/>
                              <a:ea typeface="Cambria Math" charset="0"/>
                              <a:cs typeface="Cambria Math" charset="0"/>
                            </a:rPr>
                          </m:ctrlPr>
                        </m:sSubSupPr>
                        <m:e>
                          <m:r>
                            <a:rPr lang="en-US" b="0" i="1" smtClean="0">
                              <a:latin typeface="Cambria Math" charset="0"/>
                              <a:ea typeface="Cambria Math" charset="0"/>
                              <a:cs typeface="Cambria Math" charset="0"/>
                            </a:rPr>
                            <m:t>𝑣</m:t>
                          </m:r>
                        </m:e>
                        <m:sub>
                          <m:r>
                            <a:rPr lang="en-US" b="0" i="1" smtClean="0">
                              <a:latin typeface="Cambria Math" charset="0"/>
                              <a:ea typeface="Cambria Math" charset="0"/>
                              <a:cs typeface="Cambria Math" charset="0"/>
                            </a:rPr>
                            <m:t>𝑦</m:t>
                          </m:r>
                        </m:sub>
                        <m:sup>
                          <m:r>
                            <a:rPr lang="en-US" b="0" i="1" smtClean="0">
                              <a:latin typeface="Cambria Math" charset="0"/>
                              <a:ea typeface="Cambria Math" charset="0"/>
                              <a:cs typeface="Cambria Math" charset="0"/>
                            </a:rPr>
                            <m:t>2</m:t>
                          </m:r>
                        </m:sup>
                      </m:sSubSup>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𝑚𝑔</m:t>
                      </m:r>
                    </m:oMath>
                  </m:oMathPara>
                </a14:m>
                <a:endParaRPr lang="en-US"/>
              </a:p>
            </p:txBody>
          </p:sp>
        </mc:Choice>
        <mc:Fallback xmlns="">
          <p:sp>
            <p:nvSpPr>
              <p:cNvPr id="10" name="TextBox 9"/>
              <p:cNvSpPr txBox="1">
                <a:spLocks noRot="1" noChangeAspect="1" noMove="1" noResize="1" noEditPoints="1" noAdjustHandles="1" noChangeArrowheads="1" noChangeShapeType="1" noTextEdit="1"/>
              </p:cNvSpPr>
              <p:nvPr/>
            </p:nvSpPr>
            <p:spPr>
              <a:xfrm>
                <a:off x="6374440" y="3270896"/>
                <a:ext cx="2591543" cy="304442"/>
              </a:xfrm>
              <a:prstGeom prst="rect">
                <a:avLst/>
              </a:prstGeom>
              <a:blipFill rotWithShape="0">
                <a:blip r:embed="rId7"/>
                <a:stretch>
                  <a:fillRect l="-941" b="-26000"/>
                </a:stretch>
              </a:blipFill>
            </p:spPr>
            <p:txBody>
              <a:bodyPr/>
              <a:lstStyle/>
              <a:p>
                <a:r>
                  <a:rPr lang="en-US">
                    <a:noFill/>
                  </a:rPr>
                  <a:t> </a:t>
                </a:r>
              </a:p>
            </p:txBody>
          </p:sp>
        </mc:Fallback>
      </mc:AlternateContent>
      <p:sp>
        <p:nvSpPr>
          <p:cNvPr id="11" name="Oval 10"/>
          <p:cNvSpPr/>
          <p:nvPr/>
        </p:nvSpPr>
        <p:spPr>
          <a:xfrm rot="3605879">
            <a:off x="3736865" y="2881915"/>
            <a:ext cx="405368" cy="1113216"/>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7705760">
            <a:off x="11576021" y="3278478"/>
            <a:ext cx="228530" cy="43298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3717235">
            <a:off x="10026064" y="2740847"/>
            <a:ext cx="363526" cy="1096424"/>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p:cNvSpPr/>
              <p:nvPr/>
            </p:nvSpPr>
            <p:spPr>
              <a:xfrm>
                <a:off x="4523103" y="5053602"/>
                <a:ext cx="124767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=0.01</m:t>
                      </m:r>
                    </m:oMath>
                  </m:oMathPara>
                </a14:m>
                <a:endParaRPr lang="en-US"/>
              </a:p>
            </p:txBody>
          </p:sp>
        </mc:Choice>
        <mc:Fallback xmlns="">
          <p:sp>
            <p:nvSpPr>
              <p:cNvPr id="14" name="Rectangle 13"/>
              <p:cNvSpPr>
                <a:spLocks noRot="1" noChangeAspect="1" noMove="1" noResize="1" noEditPoints="1" noAdjustHandles="1" noChangeArrowheads="1" noChangeShapeType="1" noTextEdit="1"/>
              </p:cNvSpPr>
              <p:nvPr/>
            </p:nvSpPr>
            <p:spPr>
              <a:xfrm>
                <a:off x="4523103" y="5053602"/>
                <a:ext cx="1247675" cy="369332"/>
              </a:xfrm>
              <a:prstGeom prst="rect">
                <a:avLst/>
              </a:prstGeom>
              <a:blipFill rotWithShape="0">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197423" y="2372097"/>
                <a:ext cx="116434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=0.001</m:t>
                      </m:r>
                    </m:oMath>
                  </m:oMathPara>
                </a14:m>
                <a:endParaRPr lang="en-US"/>
              </a:p>
            </p:txBody>
          </p:sp>
        </mc:Choice>
        <mc:Fallback xmlns="">
          <p:sp>
            <p:nvSpPr>
              <p:cNvPr id="15" name="Rectangle 14"/>
              <p:cNvSpPr>
                <a:spLocks noRot="1" noChangeAspect="1" noMove="1" noResize="1" noEditPoints="1" noAdjustHandles="1" noChangeArrowheads="1" noChangeShapeType="1" noTextEdit="1"/>
              </p:cNvSpPr>
              <p:nvPr/>
            </p:nvSpPr>
            <p:spPr>
              <a:xfrm>
                <a:off x="4197423" y="2372097"/>
                <a:ext cx="1164349" cy="369332"/>
              </a:xfrm>
              <a:prstGeom prst="rect">
                <a:avLst/>
              </a:prstGeom>
              <a:blipFill rotWithShape="0">
                <a:blip r:embed="rId9"/>
                <a:stretch>
                  <a:fillRect b="-3279"/>
                </a:stretch>
              </a:blipFill>
            </p:spPr>
            <p:txBody>
              <a:bodyPr/>
              <a:lstStyle/>
              <a:p>
                <a:r>
                  <a:rPr lang="en-US">
                    <a:noFill/>
                  </a:rPr>
                  <a:t> </a:t>
                </a:r>
              </a:p>
            </p:txBody>
          </p:sp>
        </mc:Fallback>
      </mc:AlternateContent>
      <p:cxnSp>
        <p:nvCxnSpPr>
          <p:cNvPr id="17" name="Straight Connector 16"/>
          <p:cNvCxnSpPr/>
          <p:nvPr/>
        </p:nvCxnSpPr>
        <p:spPr>
          <a:xfrm>
            <a:off x="5323908" y="2556763"/>
            <a:ext cx="515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0"/>
          </p:cNvCxnSpPr>
          <p:nvPr/>
        </p:nvCxnSpPr>
        <p:spPr>
          <a:xfrm flipV="1">
            <a:off x="5146941" y="4546242"/>
            <a:ext cx="474639" cy="507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9733723" y="2348312"/>
                <a:ext cx="98850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𝐶</m:t>
                      </m:r>
                      <m:r>
                        <a:rPr lang="en-US" b="0" i="1" smtClean="0">
                          <a:latin typeface="Cambria Math" charset="0"/>
                          <a:ea typeface="Cambria Math" charset="0"/>
                          <a:cs typeface="Cambria Math" charset="0"/>
                        </a:rPr>
                        <m:t>=0.1</m:t>
                      </m:r>
                    </m:oMath>
                  </m:oMathPara>
                </a14:m>
                <a:endParaRPr lang="en-US"/>
              </a:p>
            </p:txBody>
          </p:sp>
        </mc:Choice>
        <mc:Fallback xmlns="">
          <p:sp>
            <p:nvSpPr>
              <p:cNvPr id="25" name="Rectangle 24"/>
              <p:cNvSpPr>
                <a:spLocks noRot="1" noChangeAspect="1" noMove="1" noResize="1" noEditPoints="1" noAdjustHandles="1" noChangeArrowheads="1" noChangeShapeType="1" noTextEdit="1"/>
              </p:cNvSpPr>
              <p:nvPr/>
            </p:nvSpPr>
            <p:spPr>
              <a:xfrm>
                <a:off x="9733723" y="2348312"/>
                <a:ext cx="988503"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9616450" y="5081241"/>
                <a:ext cx="110577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𝐶</m:t>
                      </m:r>
                      <m:r>
                        <a:rPr lang="en-US" b="0" i="1" smtClean="0">
                          <a:latin typeface="Cambria Math" charset="0"/>
                          <a:ea typeface="Cambria Math" charset="0"/>
                          <a:cs typeface="Cambria Math" charset="0"/>
                        </a:rPr>
                        <m:t>=0.5</m:t>
                      </m:r>
                    </m:oMath>
                  </m:oMathPara>
                </a14:m>
                <a:endParaRPr lang="en-US"/>
              </a:p>
            </p:txBody>
          </p:sp>
        </mc:Choice>
        <mc:Fallback xmlns="">
          <p:sp>
            <p:nvSpPr>
              <p:cNvPr id="26" name="Rectangle 25"/>
              <p:cNvSpPr>
                <a:spLocks noRot="1" noChangeAspect="1" noMove="1" noResize="1" noEditPoints="1" noAdjustHandles="1" noChangeArrowheads="1" noChangeShapeType="1" noTextEdit="1"/>
              </p:cNvSpPr>
              <p:nvPr/>
            </p:nvSpPr>
            <p:spPr>
              <a:xfrm>
                <a:off x="9616450" y="5081241"/>
                <a:ext cx="1105776" cy="369332"/>
              </a:xfrm>
              <a:prstGeom prst="rect">
                <a:avLst/>
              </a:prstGeom>
              <a:blipFill rotWithShape="0">
                <a:blip r:embed="rId11"/>
                <a:stretch>
                  <a:fillRect/>
                </a:stretch>
              </a:blipFill>
            </p:spPr>
            <p:txBody>
              <a:bodyPr/>
              <a:lstStyle/>
              <a:p>
                <a:r>
                  <a:rPr lang="en-US">
                    <a:noFill/>
                  </a:rPr>
                  <a:t> </a:t>
                </a:r>
              </a:p>
            </p:txBody>
          </p:sp>
        </mc:Fallback>
      </mc:AlternateContent>
      <p:cxnSp>
        <p:nvCxnSpPr>
          <p:cNvPr id="27" name="Straight Connector 26"/>
          <p:cNvCxnSpPr/>
          <p:nvPr/>
        </p:nvCxnSpPr>
        <p:spPr>
          <a:xfrm flipV="1">
            <a:off x="10722226" y="5110888"/>
            <a:ext cx="609820" cy="1550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3"/>
          </p:cNvCxnSpPr>
          <p:nvPr/>
        </p:nvCxnSpPr>
        <p:spPr>
          <a:xfrm>
            <a:off x="10722226" y="2532978"/>
            <a:ext cx="546789" cy="205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p:cNvSpPr/>
              <p:nvPr/>
            </p:nvSpPr>
            <p:spPr>
              <a:xfrm>
                <a:off x="417711" y="4065813"/>
                <a:ext cx="2695998" cy="369332"/>
              </a:xfrm>
              <a:prstGeom prst="rect">
                <a:avLst/>
              </a:prstGeom>
            </p:spPr>
            <p:txBody>
              <a:bodyPr wrap="square">
                <a:spAutoFit/>
              </a:bodyPr>
              <a:lstStyle/>
              <a:p>
                <a14:m>
                  <m:oMath xmlns:m="http://schemas.openxmlformats.org/officeDocument/2006/math">
                    <m:r>
                      <a:rPr lang="en-US" i="1" smtClean="0">
                        <a:latin typeface="Cambria Math" charset="0"/>
                        <a:ea typeface="Cambria Math" charset="0"/>
                        <a:cs typeface="Cambria Math" charset="0"/>
                      </a:rPr>
                      <m:t>𝛾</m:t>
                    </m:r>
                    <m:r>
                      <a:rPr lang="en-US">
                        <a:latin typeface="Cambria Math" charset="0"/>
                      </a:rPr>
                      <m:t>∶</m:t>
                    </m:r>
                  </m:oMath>
                </a14:m>
                <a:r>
                  <a:rPr lang="en-US" smtClean="0"/>
                  <a:t> </a:t>
                </a:r>
                <a:r>
                  <a:rPr lang="ja-JP" altLang="en-US" smtClean="0">
                    <a:latin typeface="MS Mincho" charset="-128"/>
                    <a:ea typeface="MS Mincho" charset="-128"/>
                    <a:cs typeface="MS Mincho" charset="-128"/>
                  </a:rPr>
                  <a:t>係数</a:t>
                </a:r>
                <a:r>
                  <a:rPr lang="en-US" altLang="ja-JP" smtClean="0">
                    <a:latin typeface="MS Mincho" charset="-128"/>
                    <a:ea typeface="MS Mincho" charset="-128"/>
                    <a:cs typeface="MS Mincho" charset="-128"/>
                  </a:rPr>
                  <a:t> (0.001〜0.01)</a:t>
                </a:r>
                <a:endParaRPr lang="en-US">
                  <a:latin typeface="MS Mincho" charset="-128"/>
                  <a:ea typeface="MS Mincho" charset="-128"/>
                  <a:cs typeface="MS Mincho" charset="-128"/>
                </a:endParaRPr>
              </a:p>
            </p:txBody>
          </p:sp>
        </mc:Choice>
        <mc:Fallback xmlns="">
          <p:sp>
            <p:nvSpPr>
              <p:cNvPr id="41" name="Rectangle 40"/>
              <p:cNvSpPr>
                <a:spLocks noRot="1" noChangeAspect="1" noMove="1" noResize="1" noEditPoints="1" noAdjustHandles="1" noChangeArrowheads="1" noChangeShapeType="1" noTextEdit="1"/>
              </p:cNvSpPr>
              <p:nvPr/>
            </p:nvSpPr>
            <p:spPr>
              <a:xfrm>
                <a:off x="417711" y="4065813"/>
                <a:ext cx="2695998" cy="369332"/>
              </a:xfrm>
              <a:prstGeom prst="rect">
                <a:avLst/>
              </a:prstGeom>
              <a:blipFill rotWithShape="0">
                <a:blip r:embed="rId12"/>
                <a:stretch>
                  <a:fillRect t="-14754"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378335" y="4065813"/>
                <a:ext cx="2380383" cy="369332"/>
              </a:xfrm>
              <a:prstGeom prst="rect">
                <a:avLst/>
              </a:prstGeom>
            </p:spPr>
            <p:txBody>
              <a:bodyPr wrap="square">
                <a:spAutoFit/>
              </a:bodyPr>
              <a:lstStyle/>
              <a:p>
                <a14:m>
                  <m:oMath xmlns:m="http://schemas.openxmlformats.org/officeDocument/2006/math">
                    <m:r>
                      <a:rPr lang="en-US" b="0" i="1" smtClean="0">
                        <a:latin typeface="Cambria Math" charset="0"/>
                        <a:ea typeface="Cambria Math" charset="0"/>
                        <a:cs typeface="Cambria Math" charset="0"/>
                      </a:rPr>
                      <m:t>𝐶</m:t>
                    </m:r>
                    <m:r>
                      <a:rPr lang="en-US">
                        <a:latin typeface="Cambria Math" charset="0"/>
                      </a:rPr>
                      <m:t>∶</m:t>
                    </m:r>
                  </m:oMath>
                </a14:m>
                <a:r>
                  <a:rPr lang="en-US" smtClean="0"/>
                  <a:t> </a:t>
                </a:r>
                <a:r>
                  <a:rPr lang="ja-JP" altLang="en-US" smtClean="0">
                    <a:latin typeface="MS Mincho" charset="-128"/>
                    <a:ea typeface="MS Mincho" charset="-128"/>
                    <a:cs typeface="MS Mincho" charset="-128"/>
                  </a:rPr>
                  <a:t>係数</a:t>
                </a:r>
                <a:r>
                  <a:rPr lang="en-US" altLang="ja-JP" smtClean="0">
                    <a:latin typeface="MS Mincho" charset="-128"/>
                    <a:ea typeface="MS Mincho" charset="-128"/>
                    <a:cs typeface="MS Mincho" charset="-128"/>
                  </a:rPr>
                  <a:t> (</a:t>
                </a:r>
                <a:r>
                  <a:rPr lang="en-US" smtClean="0">
                    <a:latin typeface="MS Mincho" charset="-128"/>
                    <a:ea typeface="MS Mincho" charset="-128"/>
                    <a:cs typeface="MS Mincho" charset="-128"/>
                  </a:rPr>
                  <a:t>0.1</a:t>
                </a:r>
                <a:r>
                  <a:rPr lang="en-US" altLang="ja-JP" smtClean="0">
                    <a:latin typeface="MS Mincho" charset="-128"/>
                    <a:ea typeface="MS Mincho" charset="-128"/>
                    <a:cs typeface="MS Mincho" charset="-128"/>
                  </a:rPr>
                  <a:t>〜0.5)</a:t>
                </a:r>
                <a:endParaRPr lang="en-US">
                  <a:latin typeface="MS Mincho" charset="-128"/>
                  <a:ea typeface="MS Mincho" charset="-128"/>
                  <a:cs typeface="MS Mincho" charset="-128"/>
                </a:endParaRPr>
              </a:p>
            </p:txBody>
          </p:sp>
        </mc:Choice>
        <mc:Fallback xmlns="">
          <p:sp>
            <p:nvSpPr>
              <p:cNvPr id="42" name="Rectangle 41"/>
              <p:cNvSpPr>
                <a:spLocks noRot="1" noChangeAspect="1" noMove="1" noResize="1" noEditPoints="1" noAdjustHandles="1" noChangeArrowheads="1" noChangeShapeType="1" noTextEdit="1"/>
              </p:cNvSpPr>
              <p:nvPr/>
            </p:nvSpPr>
            <p:spPr>
              <a:xfrm>
                <a:off x="6378335" y="4065813"/>
                <a:ext cx="2380383" cy="369332"/>
              </a:xfrm>
              <a:prstGeom prst="rect">
                <a:avLst/>
              </a:prstGeom>
              <a:blipFill rotWithShape="0">
                <a:blip r:embed="rId13"/>
                <a:stretch>
                  <a:fillRect t="-14754"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6413470" y="4397751"/>
                <a:ext cx="2691794" cy="369332"/>
              </a:xfrm>
              <a:prstGeom prst="rect">
                <a:avLst/>
              </a:prstGeom>
            </p:spPr>
            <p:txBody>
              <a:bodyPr wrap="square">
                <a:spAutoFit/>
              </a:bodyPr>
              <a:lstStyle/>
              <a:p>
                <a14:m>
                  <m:oMath xmlns:m="http://schemas.openxmlformats.org/officeDocument/2006/math">
                    <m:r>
                      <a:rPr lang="mr-IN" i="1" smtClean="0">
                        <a:latin typeface="Cambria Math" charset="0"/>
                        <a:ea typeface="Cambria Math" charset="0"/>
                        <a:cs typeface="Cambria Math" charset="0"/>
                      </a:rPr>
                      <m:t>𝜌</m:t>
                    </m:r>
                    <m:r>
                      <a:rPr lang="mr-IN" i="1" smtClean="0">
                        <a:latin typeface="Cambria Math" charset="0"/>
                        <a:ea typeface="Cambria Math" charset="0"/>
                        <a:cs typeface="Cambria Math" charset="0"/>
                      </a:rPr>
                      <m:t>∶</m:t>
                    </m:r>
                  </m:oMath>
                </a14:m>
                <a:r>
                  <a:rPr lang="en-US" altLang="ja-JP" smtClean="0"/>
                  <a:t> </a:t>
                </a:r>
                <a:r>
                  <a:rPr lang="ja-JP" altLang="en-US" smtClean="0">
                    <a:latin typeface="MS Mincho" charset="-128"/>
                    <a:ea typeface="MS Mincho" charset="-128"/>
                    <a:cs typeface="MS Mincho" charset="-128"/>
                  </a:rPr>
                  <a:t>空気の密度</a:t>
                </a:r>
                <a:endParaRPr lang="en-US">
                  <a:latin typeface="MS Mincho" charset="-128"/>
                  <a:ea typeface="MS Mincho" charset="-128"/>
                  <a:cs typeface="MS Mincho" charset="-128"/>
                </a:endParaRPr>
              </a:p>
            </p:txBody>
          </p:sp>
        </mc:Choice>
        <mc:Fallback xmlns="">
          <p:sp>
            <p:nvSpPr>
              <p:cNvPr id="43" name="Rectangle 42"/>
              <p:cNvSpPr>
                <a:spLocks noRot="1" noChangeAspect="1" noMove="1" noResize="1" noEditPoints="1" noAdjustHandles="1" noChangeArrowheads="1" noChangeShapeType="1" noTextEdit="1"/>
              </p:cNvSpPr>
              <p:nvPr/>
            </p:nvSpPr>
            <p:spPr>
              <a:xfrm>
                <a:off x="6413470" y="4397751"/>
                <a:ext cx="2691794" cy="369332"/>
              </a:xfrm>
              <a:prstGeom prst="rect">
                <a:avLst/>
              </a:prstGeom>
              <a:blipFill rotWithShape="0">
                <a:blip r:embed="rId14"/>
                <a:stretch>
                  <a:fillRect t="-13115"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421245" y="4741555"/>
                <a:ext cx="2544738" cy="369332"/>
              </a:xfrm>
              <a:prstGeom prst="rect">
                <a:avLst/>
              </a:prstGeom>
            </p:spPr>
            <p:txBody>
              <a:bodyPr wrap="square">
                <a:spAutoFit/>
              </a:bodyPr>
              <a:lstStyle/>
              <a:p>
                <a14:m>
                  <m:oMath xmlns:m="http://schemas.openxmlformats.org/officeDocument/2006/math">
                    <m:r>
                      <a:rPr lang="en-US" b="0" i="1" smtClean="0">
                        <a:latin typeface="Cambria Math" charset="0"/>
                        <a:ea typeface="Cambria Math" charset="0"/>
                        <a:cs typeface="Cambria Math" charset="0"/>
                      </a:rPr>
                      <m:t>𝑆</m:t>
                    </m:r>
                    <m:r>
                      <a:rPr lang="mr-IN" i="1" smtClean="0">
                        <a:latin typeface="Cambria Math" charset="0"/>
                        <a:ea typeface="Cambria Math" charset="0"/>
                        <a:cs typeface="Cambria Math" charset="0"/>
                      </a:rPr>
                      <m:t>∶</m:t>
                    </m:r>
                  </m:oMath>
                </a14:m>
                <a:r>
                  <a:rPr lang="en-US" altLang="ja-JP" smtClean="0"/>
                  <a:t> </a:t>
                </a:r>
                <a:r>
                  <a:rPr lang="ja-JP" altLang="en-US" smtClean="0">
                    <a:latin typeface="MS Mincho" charset="-128"/>
                    <a:ea typeface="MS Mincho" charset="-128"/>
                    <a:cs typeface="MS Mincho" charset="-128"/>
                  </a:rPr>
                  <a:t>シャトルの断面積</a:t>
                </a:r>
                <a:endParaRPr lang="en-US">
                  <a:latin typeface="MS Mincho" charset="-128"/>
                  <a:ea typeface="MS Mincho" charset="-128"/>
                  <a:cs typeface="MS Mincho" charset="-128"/>
                </a:endParaRPr>
              </a:p>
            </p:txBody>
          </p:sp>
        </mc:Choice>
        <mc:Fallback xmlns="">
          <p:sp>
            <p:nvSpPr>
              <p:cNvPr id="44" name="Rectangle 43"/>
              <p:cNvSpPr>
                <a:spLocks noRot="1" noChangeAspect="1" noMove="1" noResize="1" noEditPoints="1" noAdjustHandles="1" noChangeArrowheads="1" noChangeShapeType="1" noTextEdit="1"/>
              </p:cNvSpPr>
              <p:nvPr/>
            </p:nvSpPr>
            <p:spPr>
              <a:xfrm>
                <a:off x="6421245" y="4741555"/>
                <a:ext cx="2544738" cy="369332"/>
              </a:xfrm>
              <a:prstGeom prst="rect">
                <a:avLst/>
              </a:prstGeom>
              <a:blipFill rotWithShape="0">
                <a:blip r:embed="rId15"/>
                <a:stretch>
                  <a:fillRect t="-15000"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701257" y="4345138"/>
                <a:ext cx="1354985" cy="369332"/>
              </a:xfrm>
              <a:prstGeom prst="rect">
                <a:avLst/>
              </a:prstGeom>
              <a:ln>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𝐶</m:t>
                      </m:r>
                      <m:r>
                        <a:rPr lang="en-US" b="0" i="1" smtClean="0">
                          <a:latin typeface="Cambria Math" charset="0"/>
                          <a:ea typeface="Cambria Math" charset="0"/>
                          <a:cs typeface="Cambria Math" charset="0"/>
                        </a:rPr>
                        <m:t>=0.3</m:t>
                      </m:r>
                    </m:oMath>
                  </m:oMathPara>
                </a14:m>
                <a:endParaRPr lang="en-US"/>
              </a:p>
            </p:txBody>
          </p:sp>
        </mc:Choice>
        <mc:Fallback xmlns="">
          <p:sp>
            <p:nvSpPr>
              <p:cNvPr id="28" name="Rectangle 27"/>
              <p:cNvSpPr>
                <a:spLocks noRot="1" noChangeAspect="1" noMove="1" noResize="1" noEditPoints="1" noAdjustHandles="1" noChangeArrowheads="1" noChangeShapeType="1" noTextEdit="1"/>
              </p:cNvSpPr>
              <p:nvPr/>
            </p:nvSpPr>
            <p:spPr>
              <a:xfrm>
                <a:off x="9701257" y="4345138"/>
                <a:ext cx="1354985" cy="369332"/>
              </a:xfrm>
              <a:prstGeom prst="rect">
                <a:avLst/>
              </a:prstGeom>
              <a:blipFill rotWithShape="0">
                <a:blip r:embed="rId16"/>
                <a:stretch>
                  <a:fillRect/>
                </a:stretch>
              </a:blipFill>
              <a:ln>
                <a:solidFill>
                  <a:srgbClr val="FF0000"/>
                </a:solidFill>
              </a:ln>
            </p:spPr>
            <p:txBody>
              <a:bodyPr/>
              <a:lstStyle/>
              <a:p>
                <a:r>
                  <a:rPr lang="en-US">
                    <a:noFill/>
                  </a:rPr>
                  <a:t> </a:t>
                </a:r>
              </a:p>
            </p:txBody>
          </p:sp>
        </mc:Fallback>
      </mc:AlternateContent>
      <p:cxnSp>
        <p:nvCxnSpPr>
          <p:cNvPr id="29" name="Straight Connector 28"/>
          <p:cNvCxnSpPr>
            <a:stCxn id="28" idx="3"/>
          </p:cNvCxnSpPr>
          <p:nvPr/>
        </p:nvCxnSpPr>
        <p:spPr>
          <a:xfrm flipV="1">
            <a:off x="11056242" y="4109586"/>
            <a:ext cx="896604" cy="420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3662948" y="4221378"/>
                <a:ext cx="1354985" cy="369332"/>
              </a:xfrm>
              <a:prstGeom prst="rect">
                <a:avLst/>
              </a:prstGeom>
              <a:ln>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=0.007</m:t>
                      </m:r>
                    </m:oMath>
                  </m:oMathPara>
                </a14:m>
                <a:endParaRPr lang="en-US"/>
              </a:p>
            </p:txBody>
          </p:sp>
        </mc:Choice>
        <mc:Fallback xmlns="">
          <p:sp>
            <p:nvSpPr>
              <p:cNvPr id="34" name="Rectangle 33"/>
              <p:cNvSpPr>
                <a:spLocks noRot="1" noChangeAspect="1" noMove="1" noResize="1" noEditPoints="1" noAdjustHandles="1" noChangeArrowheads="1" noChangeShapeType="1" noTextEdit="1"/>
              </p:cNvSpPr>
              <p:nvPr/>
            </p:nvSpPr>
            <p:spPr>
              <a:xfrm>
                <a:off x="3662948" y="4221378"/>
                <a:ext cx="1354985" cy="369332"/>
              </a:xfrm>
              <a:prstGeom prst="rect">
                <a:avLst/>
              </a:prstGeom>
              <a:blipFill rotWithShape="0">
                <a:blip r:embed="rId17"/>
                <a:stretch>
                  <a:fillRect b="-1587"/>
                </a:stretch>
              </a:blipFill>
              <a:ln>
                <a:solidFill>
                  <a:srgbClr val="FF0000"/>
                </a:solidFill>
              </a:ln>
            </p:spPr>
            <p:txBody>
              <a:bodyPr/>
              <a:lstStyle/>
              <a:p>
                <a:r>
                  <a:rPr lang="en-US">
                    <a:noFill/>
                  </a:rPr>
                  <a:t> </a:t>
                </a:r>
              </a:p>
            </p:txBody>
          </p:sp>
        </mc:Fallback>
      </mc:AlternateContent>
      <p:cxnSp>
        <p:nvCxnSpPr>
          <p:cNvPr id="35" name="Straight Connector 34"/>
          <p:cNvCxnSpPr>
            <a:stCxn id="34" idx="3"/>
          </p:cNvCxnSpPr>
          <p:nvPr/>
        </p:nvCxnSpPr>
        <p:spPr>
          <a:xfrm flipV="1">
            <a:off x="5017933" y="4060134"/>
            <a:ext cx="924615" cy="345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284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991085" y="2176530"/>
            <a:ext cx="7011220" cy="31091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ja-JP" altLang="en-US" smtClean="0"/>
              <a:t>今後の展望</a:t>
            </a:r>
            <a:endParaRPr lang="en-US" dirty="0"/>
          </a:p>
        </p:txBody>
      </p:sp>
      <p:sp>
        <p:nvSpPr>
          <p:cNvPr id="3" name="TextBox 2"/>
          <p:cNvSpPr txBox="1"/>
          <p:nvPr/>
        </p:nvSpPr>
        <p:spPr>
          <a:xfrm>
            <a:off x="1097280" y="2116838"/>
            <a:ext cx="3416320" cy="646331"/>
          </a:xfrm>
          <a:prstGeom prst="rect">
            <a:avLst/>
          </a:prstGeom>
          <a:noFill/>
        </p:spPr>
        <p:txBody>
          <a:bodyPr wrap="none" rtlCol="0">
            <a:spAutoFit/>
          </a:bodyPr>
          <a:lstStyle/>
          <a:p>
            <a:r>
              <a:rPr lang="ja-JP" altLang="en-US" smtClean="0">
                <a:latin typeface="MS Mincho" charset="-128"/>
                <a:ea typeface="MS Mincho" charset="-128"/>
                <a:cs typeface="MS Mincho" charset="-128"/>
              </a:rPr>
              <a:t>・回転の運動</a:t>
            </a:r>
            <a:r>
              <a:rPr lang="ja-JP" altLang="en-US" dirty="0" smtClean="0">
                <a:latin typeface="MS Mincho" charset="-128"/>
                <a:ea typeface="MS Mincho" charset="-128"/>
                <a:cs typeface="MS Mincho" charset="-128"/>
              </a:rPr>
              <a:t>方程式</a:t>
            </a:r>
            <a:r>
              <a:rPr lang="ja-JP" altLang="en-US" smtClean="0">
                <a:latin typeface="MS Mincho" charset="-128"/>
                <a:ea typeface="MS Mincho" charset="-128"/>
                <a:cs typeface="MS Mincho" charset="-128"/>
              </a:rPr>
              <a:t>を解き、</a:t>
            </a:r>
            <a:endParaRPr lang="en-US" altLang="ja-JP" smtClean="0">
              <a:latin typeface="MS Mincho" charset="-128"/>
              <a:ea typeface="MS Mincho" charset="-128"/>
              <a:cs typeface="MS Mincho" charset="-128"/>
            </a:endParaRPr>
          </a:p>
          <a:p>
            <a:r>
              <a:rPr lang="en-US" altLang="ja-JP">
                <a:latin typeface="MS Mincho" charset="-128"/>
                <a:ea typeface="MS Mincho" charset="-128"/>
                <a:cs typeface="MS Mincho" charset="-128"/>
              </a:rPr>
              <a:t> </a:t>
            </a:r>
            <a:r>
              <a:rPr lang="en-US" altLang="ja-JP" smtClean="0">
                <a:latin typeface="MS Mincho" charset="-128"/>
                <a:ea typeface="MS Mincho" charset="-128"/>
                <a:cs typeface="MS Mincho" charset="-128"/>
              </a:rPr>
              <a:t> </a:t>
            </a:r>
            <a:r>
              <a:rPr lang="ja-JP" altLang="en-US" smtClean="0">
                <a:latin typeface="MS Mincho" charset="-128"/>
                <a:ea typeface="MS Mincho" charset="-128"/>
                <a:cs typeface="MS Mincho" charset="-128"/>
              </a:rPr>
              <a:t>空気抵抗の異方性を考慮する</a:t>
            </a:r>
            <a:endParaRPr lang="en-US" altLang="ja-JP" dirty="0" smtClean="0">
              <a:latin typeface="MS Mincho" charset="-128"/>
              <a:ea typeface="MS Mincho" charset="-128"/>
              <a:cs typeface="MS Mincho" charset="-128"/>
            </a:endParaRPr>
          </a:p>
        </p:txBody>
      </p:sp>
      <p:sp>
        <p:nvSpPr>
          <p:cNvPr id="4" name="Triangle 3"/>
          <p:cNvSpPr/>
          <p:nvPr/>
        </p:nvSpPr>
        <p:spPr>
          <a:xfrm rot="3275616">
            <a:off x="8656128" y="3064870"/>
            <a:ext cx="698937" cy="94526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9076412" y="2978833"/>
            <a:ext cx="516881" cy="5168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7777699" y="3352172"/>
            <a:ext cx="27663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210624" y="2689576"/>
            <a:ext cx="6626" cy="2433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593324" y="3126382"/>
            <a:ext cx="284052" cy="369332"/>
          </a:xfrm>
          <a:prstGeom prst="rect">
            <a:avLst/>
          </a:prstGeom>
          <a:noFill/>
        </p:spPr>
        <p:txBody>
          <a:bodyPr wrap="none" rtlCol="0">
            <a:spAutoFit/>
          </a:bodyPr>
          <a:lstStyle/>
          <a:p>
            <a:r>
              <a:rPr lang="en-US" smtClean="0"/>
              <a:t>x</a:t>
            </a:r>
            <a:endParaRPr lang="en-US"/>
          </a:p>
        </p:txBody>
      </p:sp>
      <p:sp>
        <p:nvSpPr>
          <p:cNvPr id="9" name="TextBox 8"/>
          <p:cNvSpPr txBox="1"/>
          <p:nvPr/>
        </p:nvSpPr>
        <p:spPr>
          <a:xfrm>
            <a:off x="9062720" y="2280207"/>
            <a:ext cx="288862" cy="369332"/>
          </a:xfrm>
          <a:prstGeom prst="rect">
            <a:avLst/>
          </a:prstGeom>
          <a:noFill/>
        </p:spPr>
        <p:txBody>
          <a:bodyPr wrap="none" rtlCol="0">
            <a:spAutoFit/>
          </a:bodyPr>
          <a:lstStyle/>
          <a:p>
            <a:r>
              <a:rPr lang="en-US" dirty="0"/>
              <a:t>y</a:t>
            </a:r>
          </a:p>
        </p:txBody>
      </p:sp>
      <p:sp>
        <p:nvSpPr>
          <p:cNvPr id="10" name="TextBox 9"/>
          <p:cNvSpPr txBox="1"/>
          <p:nvPr/>
        </p:nvSpPr>
        <p:spPr>
          <a:xfrm>
            <a:off x="10513025" y="2709003"/>
            <a:ext cx="760144" cy="369332"/>
          </a:xfrm>
          <a:prstGeom prst="rect">
            <a:avLst/>
          </a:prstGeom>
          <a:noFill/>
        </p:spPr>
        <p:txBody>
          <a:bodyPr wrap="none" rtlCol="0">
            <a:spAutoFit/>
          </a:bodyPr>
          <a:lstStyle/>
          <a:p>
            <a:r>
              <a:rPr lang="ja-JP" altLang="en-US" dirty="0" smtClean="0">
                <a:latin typeface="MS Mincho" charset="-128"/>
                <a:ea typeface="MS Mincho" charset="-128"/>
                <a:cs typeface="MS Mincho" charset="-128"/>
              </a:rPr>
              <a:t>速度</a:t>
            </a:r>
            <a:r>
              <a:rPr lang="en-US" dirty="0" smtClean="0">
                <a:latin typeface="MS Mincho" charset="-128"/>
                <a:ea typeface="MS Mincho" charset="-128"/>
                <a:cs typeface="MS Mincho" charset="-128"/>
              </a:rPr>
              <a:t>v</a:t>
            </a:r>
            <a:endParaRPr lang="en-US" dirty="0">
              <a:latin typeface="MS Mincho" charset="-128"/>
              <a:ea typeface="MS Mincho" charset="-128"/>
              <a:cs typeface="MS Mincho" charset="-128"/>
            </a:endParaRPr>
          </a:p>
        </p:txBody>
      </p:sp>
      <p:sp>
        <p:nvSpPr>
          <p:cNvPr id="11" name="Right Arrow 10"/>
          <p:cNvSpPr/>
          <p:nvPr/>
        </p:nvSpPr>
        <p:spPr>
          <a:xfrm rot="21217532">
            <a:off x="10026708" y="2763569"/>
            <a:ext cx="472763" cy="43053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254065" y="4073233"/>
            <a:ext cx="646331" cy="646331"/>
          </a:xfrm>
          <a:prstGeom prst="rect">
            <a:avLst/>
          </a:prstGeom>
          <a:noFill/>
        </p:spPr>
        <p:txBody>
          <a:bodyPr wrap="none" rtlCol="0">
            <a:spAutoFit/>
          </a:bodyPr>
          <a:lstStyle/>
          <a:p>
            <a:r>
              <a:rPr lang="ja-JP" altLang="en-US" dirty="0" smtClean="0">
                <a:latin typeface="MS Mincho" charset="-128"/>
                <a:ea typeface="MS Mincho" charset="-128"/>
                <a:cs typeface="MS Mincho" charset="-128"/>
              </a:rPr>
              <a:t>重力</a:t>
            </a:r>
            <a:endParaRPr lang="en-US" altLang="ja-JP" dirty="0" smtClean="0">
              <a:latin typeface="MS Mincho" charset="-128"/>
              <a:ea typeface="MS Mincho" charset="-128"/>
              <a:cs typeface="MS Mincho" charset="-128"/>
            </a:endParaRPr>
          </a:p>
          <a:p>
            <a:pPr algn="ctr"/>
            <a:r>
              <a:rPr lang="en-US" smtClean="0">
                <a:latin typeface="MS Mincho" charset="-128"/>
                <a:ea typeface="MS Mincho" charset="-128"/>
                <a:cs typeface="MS Mincho" charset="-128"/>
              </a:rPr>
              <a:t>mg</a:t>
            </a:r>
            <a:endParaRPr lang="en-US" dirty="0">
              <a:latin typeface="MS Mincho" charset="-128"/>
              <a:ea typeface="MS Mincho" charset="-128"/>
              <a:cs typeface="MS Mincho" charset="-128"/>
            </a:endParaRPr>
          </a:p>
        </p:txBody>
      </p:sp>
      <p:sp>
        <p:nvSpPr>
          <p:cNvPr id="14" name="Right Arrow 13"/>
          <p:cNvSpPr/>
          <p:nvPr/>
        </p:nvSpPr>
        <p:spPr>
          <a:xfrm rot="5400000">
            <a:off x="8732098" y="3776908"/>
            <a:ext cx="652534" cy="230887"/>
          </a:xfrm>
          <a:prstGeom prst="rightArrow">
            <a:avLst>
              <a:gd name="adj1" fmla="val 27213"/>
              <a:gd name="adj2"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8623395">
            <a:off x="8127583" y="3819272"/>
            <a:ext cx="699279" cy="234157"/>
          </a:xfrm>
          <a:prstGeom prst="rightArrow">
            <a:avLst>
              <a:gd name="adj1" fmla="val 27213"/>
              <a:gd name="adj2"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002996" y="3452279"/>
            <a:ext cx="119448" cy="1194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730782" y="3634400"/>
            <a:ext cx="119448" cy="1194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4007089">
            <a:off x="8417701" y="3358552"/>
            <a:ext cx="443714" cy="262442"/>
          </a:xfrm>
          <a:prstGeom prst="rightArrow">
            <a:avLst>
              <a:gd name="adj1" fmla="val 27213"/>
              <a:gd name="adj2"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7351981" y="2817898"/>
                <a:ext cx="153200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𝛾</m:t>
                          </m:r>
                        </m:e>
                        <m:sub>
                          <m:r>
                            <a:rPr lang="en-US" b="0" i="1" smtClean="0">
                              <a:latin typeface="Cambria Math" charset="0"/>
                              <a:ea typeface="Cambria Math" charset="0"/>
                              <a:cs typeface="Cambria Math" charset="0"/>
                            </a:rPr>
                            <m:t>1</m:t>
                          </m:r>
                        </m:sub>
                      </m:sSub>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𝑣</m:t>
                          </m:r>
                        </m:e>
                        <m:sub>
                          <m:r>
                            <a:rPr lang="en-US" i="1">
                              <a:latin typeface="Cambria Math" charset="0"/>
                              <a:ea typeface="Cambria Math" charset="0"/>
                              <a:cs typeface="Cambria Math" charset="0"/>
                            </a:rPr>
                            <m:t>⊥</m:t>
                          </m:r>
                        </m:sub>
                      </m:sSub>
                    </m:oMath>
                  </m:oMathPara>
                </a14:m>
                <a:endParaRPr lang="en-US"/>
              </a:p>
            </p:txBody>
          </p:sp>
        </mc:Choice>
        <mc:Fallback xmlns="">
          <p:sp>
            <p:nvSpPr>
              <p:cNvPr id="19" name="Rectangle 18"/>
              <p:cNvSpPr>
                <a:spLocks noRot="1" noChangeAspect="1" noMove="1" noResize="1" noEditPoints="1" noAdjustHandles="1" noChangeArrowheads="1" noChangeShapeType="1" noTextEdit="1"/>
              </p:cNvSpPr>
              <p:nvPr/>
            </p:nvSpPr>
            <p:spPr>
              <a:xfrm>
                <a:off x="7351981" y="2817898"/>
                <a:ext cx="1532007" cy="369332"/>
              </a:xfrm>
              <a:prstGeom prst="rect">
                <a:avLst/>
              </a:prstGeom>
              <a:blipFill rotWithShape="0">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765802" y="3713641"/>
                <a:ext cx="1590512" cy="3942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i="1">
                              <a:latin typeface="Cambria Math" charset="0"/>
                              <a:ea typeface="Cambria Math" charset="0"/>
                              <a:cs typeface="Cambria Math" charset="0"/>
                            </a:rPr>
                            <m:t>∕</m:t>
                          </m:r>
                          <m:r>
                            <a:rPr lang="en-US" i="1" smtClean="0">
                              <a:latin typeface="Cambria Math" charset="0"/>
                              <a:ea typeface="Cambria Math" charset="0"/>
                              <a:cs typeface="Cambria Math" charset="0"/>
                            </a:rPr>
                            <m:t>∕</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𝛾</m:t>
                          </m:r>
                        </m:e>
                        <m:sub>
                          <m:r>
                            <a:rPr lang="en-US" b="0" i="1" smtClean="0">
                              <a:latin typeface="Cambria Math" charset="0"/>
                              <a:ea typeface="Cambria Math" charset="0"/>
                              <a:cs typeface="Cambria Math" charset="0"/>
                            </a:rPr>
                            <m:t>2</m:t>
                          </m:r>
                        </m:sub>
                      </m:sSub>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𝑣</m:t>
                          </m:r>
                        </m:e>
                        <m:sub>
                          <m:r>
                            <a:rPr lang="en-US" i="1">
                              <a:latin typeface="Cambria Math" charset="0"/>
                              <a:ea typeface="Cambria Math" charset="0"/>
                              <a:cs typeface="Cambria Math" charset="0"/>
                            </a:rPr>
                            <m:t>∕</m:t>
                          </m:r>
                          <m:r>
                            <a:rPr lang="en-US" i="1" smtClean="0">
                              <a:latin typeface="Cambria Math" charset="0"/>
                              <a:ea typeface="Cambria Math" charset="0"/>
                              <a:cs typeface="Cambria Math" charset="0"/>
                            </a:rPr>
                            <m:t>∕</m:t>
                          </m:r>
                        </m:sub>
                      </m:sSub>
                    </m:oMath>
                  </m:oMathPara>
                </a14:m>
                <a:endParaRPr lang="en-US"/>
              </a:p>
            </p:txBody>
          </p:sp>
        </mc:Choice>
        <mc:Fallback xmlns="">
          <p:sp>
            <p:nvSpPr>
              <p:cNvPr id="20" name="Rectangle 19"/>
              <p:cNvSpPr>
                <a:spLocks noRot="1" noChangeAspect="1" noMove="1" noResize="1" noEditPoints="1" noAdjustHandles="1" noChangeArrowheads="1" noChangeShapeType="1" noTextEdit="1"/>
              </p:cNvSpPr>
              <p:nvPr/>
            </p:nvSpPr>
            <p:spPr>
              <a:xfrm>
                <a:off x="6765802" y="3713641"/>
                <a:ext cx="1590512" cy="394210"/>
              </a:xfrm>
              <a:prstGeom prst="rect">
                <a:avLst/>
              </a:prstGeom>
              <a:blipFill rotWithShape="0">
                <a:blip r:embed="rId3"/>
                <a:stretch>
                  <a:fillRect b="-7692"/>
                </a:stretch>
              </a:blipFill>
            </p:spPr>
            <p:txBody>
              <a:bodyPr/>
              <a:lstStyle/>
              <a:p>
                <a:r>
                  <a:rPr lang="en-US">
                    <a:noFill/>
                  </a:rPr>
                  <a:t> </a:t>
                </a:r>
              </a:p>
            </p:txBody>
          </p:sp>
        </mc:Fallback>
      </mc:AlternateContent>
      <p:cxnSp>
        <p:nvCxnSpPr>
          <p:cNvPr id="21" name="Straight Connector 20"/>
          <p:cNvCxnSpPr/>
          <p:nvPr/>
        </p:nvCxnSpPr>
        <p:spPr>
          <a:xfrm flipH="1">
            <a:off x="7602802" y="2340557"/>
            <a:ext cx="2941231" cy="224432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8600019" y="2604119"/>
            <a:ext cx="1575658" cy="194131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p:cNvSpPr/>
              <p:nvPr/>
            </p:nvSpPr>
            <p:spPr>
              <a:xfrm>
                <a:off x="10452271" y="2150998"/>
                <a:ext cx="16417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m:t>
                      </m:r>
                      <m:r>
                        <a:rPr lang="ja-JP" altLang="en-US" i="1" smtClean="0">
                          <a:latin typeface="Cambria Math" charset="0"/>
                          <a:ea typeface="Cambria Math" charset="0"/>
                          <a:cs typeface="Cambria Math" charset="0"/>
                        </a:rPr>
                        <m:t>水平方向</m:t>
                      </m:r>
                      <m:r>
                        <a:rPr lang="en-US" b="0" i="1" smtClean="0">
                          <a:latin typeface="Cambria Math" charset="0"/>
                          <a:ea typeface="Cambria Math" charset="0"/>
                          <a:cs typeface="Cambria Math" charset="0"/>
                        </a:rPr>
                        <m:t>)</m:t>
                      </m:r>
                    </m:oMath>
                  </m:oMathPara>
                </a14:m>
                <a:endParaRPr lang="en-US"/>
              </a:p>
            </p:txBody>
          </p:sp>
        </mc:Choice>
        <mc:Fallback xmlns="">
          <p:sp>
            <p:nvSpPr>
              <p:cNvPr id="41" name="Rectangle 40"/>
              <p:cNvSpPr>
                <a:spLocks noRot="1" noChangeAspect="1" noMove="1" noResize="1" noEditPoints="1" noAdjustHandles="1" noChangeArrowheads="1" noChangeShapeType="1" noTextEdit="1"/>
              </p:cNvSpPr>
              <p:nvPr/>
            </p:nvSpPr>
            <p:spPr>
              <a:xfrm>
                <a:off x="10452271" y="2150998"/>
                <a:ext cx="1641796" cy="369332"/>
              </a:xfrm>
              <a:prstGeom prst="rect">
                <a:avLst/>
              </a:prstGeom>
              <a:blipFill rotWithShape="0">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10099405" y="4481530"/>
                <a:ext cx="1569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m:t>
                      </m:r>
                      <m:r>
                        <a:rPr lang="ja-JP" altLang="en-US" i="1" smtClean="0">
                          <a:latin typeface="Cambria Math" charset="0"/>
                          <a:ea typeface="Cambria Math" charset="0"/>
                          <a:cs typeface="Cambria Math" charset="0"/>
                        </a:rPr>
                        <m:t>鉛直方向</m:t>
                      </m:r>
                      <m:r>
                        <a:rPr lang="en-US" b="0" i="1" smtClean="0">
                          <a:latin typeface="Cambria Math" charset="0"/>
                          <a:ea typeface="Cambria Math" charset="0"/>
                          <a:cs typeface="Cambria Math" charset="0"/>
                        </a:rPr>
                        <m:t>)</m:t>
                      </m:r>
                    </m:oMath>
                  </m:oMathPara>
                </a14:m>
                <a:endParaRPr lang="en-US"/>
              </a:p>
            </p:txBody>
          </p:sp>
        </mc:Choice>
        <mc:Fallback xmlns="">
          <p:sp>
            <p:nvSpPr>
              <p:cNvPr id="42" name="Rectangle 41"/>
              <p:cNvSpPr>
                <a:spLocks noRot="1" noChangeAspect="1" noMove="1" noResize="1" noEditPoints="1" noAdjustHandles="1" noChangeArrowheads="1" noChangeShapeType="1" noTextEdit="1"/>
              </p:cNvSpPr>
              <p:nvPr/>
            </p:nvSpPr>
            <p:spPr>
              <a:xfrm>
                <a:off x="10099405" y="4481530"/>
                <a:ext cx="1569660" cy="369332"/>
              </a:xfrm>
              <a:prstGeom prst="rect">
                <a:avLst/>
              </a:prstGeom>
              <a:blipFill rotWithShape="0">
                <a:blip r:embed="rId5"/>
                <a:stretch>
                  <a:fillRect b="-13115"/>
                </a:stretch>
              </a:blipFill>
            </p:spPr>
            <p:txBody>
              <a:bodyPr/>
              <a:lstStyle/>
              <a:p>
                <a:r>
                  <a:rPr lang="en-US">
                    <a:noFill/>
                  </a:rPr>
                  <a:t> </a:t>
                </a:r>
              </a:p>
            </p:txBody>
          </p:sp>
        </mc:Fallback>
      </mc:AlternateContent>
      <p:sp>
        <p:nvSpPr>
          <p:cNvPr id="43" name="TextBox 42"/>
          <p:cNvSpPr txBox="1"/>
          <p:nvPr/>
        </p:nvSpPr>
        <p:spPr>
          <a:xfrm>
            <a:off x="6672106" y="5596494"/>
            <a:ext cx="3877985" cy="369332"/>
          </a:xfrm>
          <a:prstGeom prst="rect">
            <a:avLst/>
          </a:prstGeom>
          <a:noFill/>
        </p:spPr>
        <p:txBody>
          <a:bodyPr wrap="none" rtlCol="0">
            <a:spAutoFit/>
          </a:bodyPr>
          <a:lstStyle/>
          <a:p>
            <a:r>
              <a:rPr lang="ja-JP" altLang="en-US" smtClean="0">
                <a:latin typeface="MS Mincho" charset="-128"/>
                <a:ea typeface="MS Mincho" charset="-128"/>
                <a:cs typeface="MS Mincho" charset="-128"/>
              </a:rPr>
              <a:t>空気抵抗の異方性を考慮したモデル</a:t>
            </a:r>
            <a:endParaRPr lang="en-US" altLang="ja-JP" dirty="0" smtClean="0">
              <a:latin typeface="MS Mincho" charset="-128"/>
              <a:ea typeface="MS Mincho" charset="-128"/>
              <a:cs typeface="MS Mincho" charset="-128"/>
            </a:endParaRPr>
          </a:p>
        </p:txBody>
      </p:sp>
      <p:sp>
        <p:nvSpPr>
          <p:cNvPr id="49" name="Arc 48"/>
          <p:cNvSpPr/>
          <p:nvPr/>
        </p:nvSpPr>
        <p:spPr>
          <a:xfrm>
            <a:off x="9119517" y="2937381"/>
            <a:ext cx="608587" cy="900307"/>
          </a:xfrm>
          <a:prstGeom prst="arc">
            <a:avLst>
              <a:gd name="adj1" fmla="val 18117683"/>
              <a:gd name="adj2" fmla="val 2104605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p:cNvSpPr/>
          <p:nvPr/>
        </p:nvSpPr>
        <p:spPr>
          <a:xfrm>
            <a:off x="9197123" y="2950663"/>
            <a:ext cx="608587" cy="900307"/>
          </a:xfrm>
          <a:prstGeom prst="arc">
            <a:avLst>
              <a:gd name="adj1" fmla="val 17664435"/>
              <a:gd name="adj2" fmla="val 2104605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9699781" y="2973156"/>
            <a:ext cx="415498" cy="369332"/>
          </a:xfrm>
          <a:prstGeom prst="rect">
            <a:avLst/>
          </a:prstGeom>
          <a:noFill/>
        </p:spPr>
        <p:txBody>
          <a:bodyPr wrap="none" rtlCol="0">
            <a:spAutoFit/>
          </a:bodyPr>
          <a:lstStyle/>
          <a:p>
            <a:r>
              <a:rPr lang="en-US" altLang="ja-JP" smtClean="0">
                <a:latin typeface="MS Mincho" charset="-128"/>
                <a:ea typeface="MS Mincho" charset="-128"/>
                <a:cs typeface="MS Mincho" charset="-128"/>
              </a:rPr>
              <a:t>θ</a:t>
            </a:r>
            <a:endParaRPr lang="en-US" dirty="0">
              <a:latin typeface="MS Mincho" charset="-128"/>
              <a:ea typeface="MS Mincho" charset="-128"/>
              <a:cs typeface="MS Mincho" charset="-128"/>
            </a:endParaRPr>
          </a:p>
        </p:txBody>
      </p:sp>
      <p:sp>
        <p:nvSpPr>
          <p:cNvPr id="53" name="Oval 52"/>
          <p:cNvSpPr/>
          <p:nvPr/>
        </p:nvSpPr>
        <p:spPr>
          <a:xfrm>
            <a:off x="7341993" y="3713524"/>
            <a:ext cx="483691" cy="4836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881518" y="2823045"/>
            <a:ext cx="483691" cy="4836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69" idx="3"/>
            <a:endCxn id="54" idx="3"/>
          </p:cNvCxnSpPr>
          <p:nvPr/>
        </p:nvCxnSpPr>
        <p:spPr>
          <a:xfrm flipV="1">
            <a:off x="7253242" y="3235901"/>
            <a:ext cx="699111" cy="124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9" idx="3"/>
            <a:endCxn id="53" idx="0"/>
          </p:cNvCxnSpPr>
          <p:nvPr/>
        </p:nvCxnSpPr>
        <p:spPr>
          <a:xfrm>
            <a:off x="7253242" y="3360503"/>
            <a:ext cx="330597" cy="3530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991084" y="3175837"/>
            <a:ext cx="2262158" cy="369332"/>
          </a:xfrm>
          <a:prstGeom prst="rect">
            <a:avLst/>
          </a:prstGeom>
          <a:noFill/>
        </p:spPr>
        <p:txBody>
          <a:bodyPr wrap="none" rtlCol="0">
            <a:spAutoFit/>
          </a:bodyPr>
          <a:lstStyle/>
          <a:p>
            <a:r>
              <a:rPr lang="ja-JP" altLang="en-US" smtClean="0">
                <a:latin typeface="MS Mincho" charset="-128"/>
                <a:ea typeface="MS Mincho" charset="-128"/>
                <a:cs typeface="MS Mincho" charset="-128"/>
              </a:rPr>
              <a:t>異なる空気抵抗係数</a:t>
            </a:r>
            <a:endParaRPr lang="en-US" altLang="ja-JP" dirty="0" smtClean="0">
              <a:latin typeface="MS Mincho" charset="-128"/>
              <a:ea typeface="MS Mincho" charset="-128"/>
              <a:cs typeface="MS Mincho" charset="-128"/>
            </a:endParaRPr>
          </a:p>
        </p:txBody>
      </p:sp>
    </p:spTree>
    <p:extLst>
      <p:ext uri="{BB962C8B-B14F-4D97-AF65-F5344CB8AC3E}">
        <p14:creationId xmlns:p14="http://schemas.microsoft.com/office/powerpoint/2010/main" val="2129070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smtClean="0"/>
          </a:p>
          <a:p>
            <a:pPr algn="ctr"/>
            <a:r>
              <a:rPr lang="ja-JP" altLang="en-US" sz="3200" dirty="0" smtClean="0"/>
              <a:t>以上です。</a:t>
            </a:r>
            <a:endParaRPr lang="en-US" sz="3200" dirty="0"/>
          </a:p>
          <a:p>
            <a:pPr algn="ctr"/>
            <a:r>
              <a:rPr lang="ja-JP" altLang="en-US" sz="3200" dirty="0"/>
              <a:t>ご静聴ありがとう</a:t>
            </a:r>
            <a:r>
              <a:rPr lang="ja-JP" altLang="en-US" sz="3200" dirty="0" smtClean="0"/>
              <a:t>ございました。</a:t>
            </a:r>
            <a:endParaRPr lang="en-US" sz="3200" dirty="0"/>
          </a:p>
          <a:p>
            <a:endParaRPr lang="en-US" dirty="0" smtClean="0"/>
          </a:p>
        </p:txBody>
      </p:sp>
    </p:spTree>
    <p:extLst>
      <p:ext uri="{BB962C8B-B14F-4D97-AF65-F5344CB8AC3E}">
        <p14:creationId xmlns:p14="http://schemas.microsoft.com/office/powerpoint/2010/main" val="20212950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1861</TotalTime>
  <Words>1302</Words>
  <Application>Microsoft Macintosh PowerPoint</Application>
  <PresentationFormat>Widescreen</PresentationFormat>
  <Paragraphs>125</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Calibri Light</vt:lpstr>
      <vt:lpstr>Cambria Math</vt:lpstr>
      <vt:lpstr>MS Mincho</vt:lpstr>
      <vt:lpstr>ＭＳ Ｐゴシック</vt:lpstr>
      <vt:lpstr>Yu Gothic</vt:lpstr>
      <vt:lpstr>Retrospect</vt:lpstr>
      <vt:lpstr>球技における最適動作推定のための画像処理による空気抵抗測定</vt:lpstr>
      <vt:lpstr>背景</vt:lpstr>
      <vt:lpstr>研究目的</vt:lpstr>
      <vt:lpstr>研究の流れ</vt:lpstr>
      <vt:lpstr>シャトル軌道検出手順</vt:lpstr>
      <vt:lpstr>シミュレーション方法</vt:lpstr>
      <vt:lpstr>シミュレーション結果</vt:lpstr>
      <vt:lpstr>今後の展望</vt:lpstr>
      <vt:lpstr>PowerPoint Presentation</vt:lpstr>
      <vt:lpstr>シミュレーション方法 (速度ベルレ法)</vt:lpstr>
      <vt:lpstr>シミュレーション方法 (速度ベルレ法)</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球技における最適動作推定のための画像処理による空気抵抗測定</dc:title>
  <dc:creator>森下 誠</dc:creator>
  <cp:lastModifiedBy>森下 誠</cp:lastModifiedBy>
  <cp:revision>103</cp:revision>
  <dcterms:created xsi:type="dcterms:W3CDTF">2017-10-21T12:59:01Z</dcterms:created>
  <dcterms:modified xsi:type="dcterms:W3CDTF">2017-10-30T02:40:57Z</dcterms:modified>
</cp:coreProperties>
</file>