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3" r:id="rId1"/>
  </p:sldMasterIdLst>
  <p:notesMasterIdLst>
    <p:notesMasterId r:id="rId8"/>
  </p:notesMasterIdLst>
  <p:sldIdLst>
    <p:sldId id="256" r:id="rId2"/>
    <p:sldId id="267" r:id="rId3"/>
    <p:sldId id="276" r:id="rId4"/>
    <p:sldId id="268" r:id="rId5"/>
    <p:sldId id="270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4"/>
    <p:restoredTop sz="95470"/>
  </p:normalViewPr>
  <p:slideViewPr>
    <p:cSldViewPr snapToGrid="0" snapToObjects="1">
      <p:cViewPr>
        <p:scale>
          <a:sx n="99" d="100"/>
          <a:sy n="99" d="100"/>
        </p:scale>
        <p:origin x="8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3EFBE-5725-D447-9B92-70418B62CDD6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49E49-E5BF-D04D-AC87-92E43090F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51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49E49-E5BF-D04D-AC87-92E43090F3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12/8/17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12/8/17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12/8/17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12/8/17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F13121-D543-BF41-865B-690BCF45D296}" type="datetimeFigureOut">
              <a:rPr lang="en-US" smtClean="0"/>
              <a:t>12/8/17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12/8/17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F13121-D543-BF41-865B-690BCF45D296}" type="datetimeFigureOut">
              <a:rPr lang="en-US" smtClean="0"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43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608" y="738050"/>
            <a:ext cx="10933044" cy="2387600"/>
          </a:xfrm>
        </p:spPr>
        <p:txBody>
          <a:bodyPr>
            <a:normAutofit/>
          </a:bodyPr>
          <a:lstStyle/>
          <a:p>
            <a:r>
              <a:rPr lang="ja-JP" altLang="en-US" sz="5400" smtClean="0"/>
              <a:t>球技における最適動作推定のための画像処理による空気抵抗測定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4209" y="4492487"/>
            <a:ext cx="6122504" cy="980661"/>
          </a:xfrm>
        </p:spPr>
        <p:txBody>
          <a:bodyPr/>
          <a:lstStyle/>
          <a:p>
            <a:r>
              <a:rPr lang="ja-JP" altLang="en-US" dirty="0" smtClean="0"/>
              <a:t>平山研究室</a:t>
            </a:r>
            <a:endParaRPr lang="en-US" dirty="0" smtClean="0"/>
          </a:p>
          <a:p>
            <a:r>
              <a:rPr lang="en-US" dirty="0" smtClean="0"/>
              <a:t>5</a:t>
            </a:r>
            <a:r>
              <a:rPr lang="ja-JP" altLang="en-US" dirty="0" smtClean="0"/>
              <a:t>年</a:t>
            </a:r>
            <a:r>
              <a:rPr lang="en-US" altLang="ja-JP" dirty="0" smtClean="0"/>
              <a:t> </a:t>
            </a:r>
            <a:r>
              <a:rPr lang="ja-JP" altLang="en-US" dirty="0" smtClean="0"/>
              <a:t>制御情報工学科</a:t>
            </a:r>
            <a:r>
              <a:rPr lang="en-US" altLang="ja-JP" dirty="0" smtClean="0"/>
              <a:t> 39</a:t>
            </a:r>
            <a:r>
              <a:rPr lang="ja-JP" altLang="en-US" dirty="0" smtClean="0"/>
              <a:t>番</a:t>
            </a:r>
            <a:r>
              <a:rPr lang="en-US" altLang="ja-JP" dirty="0" smtClean="0"/>
              <a:t> </a:t>
            </a:r>
            <a:r>
              <a:rPr lang="ja-JP" altLang="en-US" dirty="0" smtClean="0"/>
              <a:t>森下</a:t>
            </a:r>
            <a:r>
              <a:rPr lang="en-US" altLang="ja-JP" dirty="0" smtClean="0"/>
              <a:t> </a:t>
            </a:r>
            <a:r>
              <a:rPr lang="ja-JP" altLang="en-US" dirty="0" smtClean="0"/>
              <a:t>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8784" y="3408958"/>
            <a:ext cx="9080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Air resistance measurement for guess optical movement in sport by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42957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今月したこと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/>
          </a:p>
          <a:p>
            <a:r>
              <a:rPr lang="ja-JP" altLang="en-US"/>
              <a:t>・粘性抵抗と慣性抵抗の両方を考慮した速度の更新式を算出し、適用する</a:t>
            </a:r>
            <a:endParaRPr lang="en-US" altLang="ja-JP"/>
          </a:p>
          <a:p>
            <a:endParaRPr lang="en-US"/>
          </a:p>
          <a:p>
            <a:r>
              <a:rPr lang="ja-JP" altLang="en-US"/>
              <a:t>・カメラを</a:t>
            </a:r>
            <a:r>
              <a:rPr lang="en-US" altLang="ja-JP"/>
              <a:t>2</a:t>
            </a:r>
            <a:r>
              <a:rPr lang="ja-JP" altLang="en-US"/>
              <a:t>台用いて動画撮影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運動方程式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89496" y="1824709"/>
                <a:ext cx="4382097" cy="6199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charset="0"/>
                        </a:rPr>
                        <m:t>𝑚</m:t>
                      </m:r>
                      <m:f>
                        <m:fPr>
                          <m:ctrlPr>
                            <a:rPr lang="mr-IN" b="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charset="0"/>
                            </a:rPr>
                            <m:t>𝑑𝑣</m:t>
                          </m:r>
                          <m:r>
                            <a:rPr lang="en-US" b="0" i="1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b="0" i="1">
                          <a:latin typeface="Cambria Math" charset="0"/>
                        </a:rPr>
                        <m:t>𝑘</m:t>
                      </m:r>
                      <m:r>
                        <a:rPr lang="en-US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charset="0"/>
                                </a:rPr>
                                <m:t>𝑖𝑛𝑒</m:t>
                              </m:r>
                            </m:sub>
                            <m:sup>
                              <m:r>
                                <a:rPr lang="en-US" b="0" i="1">
                                  <a:latin typeface="Cambria Math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i="1">
                              <a:latin typeface="Cambria Math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b="0" i="1">
                          <a:latin typeface="Cambria Math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𝑣𝑖𝑠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b="0" i="1">
                          <a:latin typeface="Cambria Math" charset="0"/>
                        </a:rPr>
                        <m:t>𝑣</m:t>
                      </m:r>
                      <m:r>
                        <a:rPr lang="en-US" b="0" i="1">
                          <a:latin typeface="Cambria Math" charset="0"/>
                        </a:rPr>
                        <m:t>(</m:t>
                      </m:r>
                      <m:r>
                        <a:rPr lang="en-US" b="0" i="1">
                          <a:latin typeface="Cambria Math" charset="0"/>
                        </a:rPr>
                        <m:t>𝑡</m:t>
                      </m:r>
                      <m:r>
                        <a:rPr lang="en-US" b="0" i="1">
                          <a:latin typeface="Cambria Math" charset="0"/>
                        </a:rPr>
                        <m:t>)+</m:t>
                      </m:r>
                      <m:r>
                        <a:rPr lang="en-US" b="0" i="1">
                          <a:latin typeface="Cambria Math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496" y="1824709"/>
                <a:ext cx="4382097" cy="6199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70779" y="2531971"/>
                <a:ext cx="5591980" cy="947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is-I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</a:rPr>
                            <m:t>+∆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𝑑𝑣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𝑣𝑖𝑠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∙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𝑖𝑛𝑒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i="1">
                                  <a:latin typeface="Cambria Math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𝐺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∙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𝑖𝑛𝑒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</m:den>
                              </m:f>
                            </m:den>
                          </m:f>
                        </m:e>
                      </m:nary>
                      <m:r>
                        <a:rPr lang="en-US" b="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𝑖𝑛𝑒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trlPr>
                            <a:rPr lang="is-IS" b="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>
                              <a:latin typeface="Cambria Math" charset="0"/>
                            </a:rPr>
                            <m:t>+∆</m:t>
                          </m:r>
                          <m:r>
                            <a:rPr lang="en-U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779" y="2531971"/>
                <a:ext cx="5591980" cy="9471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8593" y="3566439"/>
                <a:ext cx="7024166" cy="1019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is-I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</a:rPr>
                            <m:t>+∆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𝑑𝑣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mr-IN" i="1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𝑣𝑖𝑠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∙</m:t>
                                              </m:r>
                                              <m:r>
                                                <a:rPr lang="en-US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charset="0"/>
                                                </a:rPr>
                                                <m:t>𝑖𝑛𝑒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mr-IN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𝑖𝑛𝑒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b="0" i="1">
                                      <a:latin typeface="Cambria Math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mr-IN" b="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𝑣𝑖𝑠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>
                                          <a:latin typeface="Cambria Math" charset="0"/>
                                        </a:rPr>
                                        <m:t>4</m:t>
                                      </m:r>
                                      <m:sSup>
                                        <m:sSupPr>
                                          <m:ctrlPr>
                                            <a:rPr lang="en-US" b="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b="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b="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en-US" b="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charset="0"/>
                                                </a:rPr>
                                                <m:t>𝑖𝑛𝑒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</m:e>
                                        <m:sup>
                                          <m:r>
                                            <a:rPr lang="en-US" b="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b="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𝑖𝑛𝑒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trlPr>
                            <a:rPr lang="is-IS" b="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>
                              <a:latin typeface="Cambria Math" charset="0"/>
                            </a:rPr>
                            <m:t>+∆</m:t>
                          </m:r>
                          <m:r>
                            <a:rPr lang="en-U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93" y="3566439"/>
                <a:ext cx="7024166" cy="10195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18363" y="4673298"/>
                <a:ext cx="3644396" cy="721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is-I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</a:rPr>
                            <m:t>+∆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b="0" i="1">
                                  <a:latin typeface="Cambria Math" charset="0"/>
                                </a:rPr>
                                <m:t>𝑉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latin typeface="Cambria Math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b="0" i="1">
                                  <a:latin typeface="Cambria Math" charset="0"/>
                                </a:rPr>
                                <m:t>)+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𝐶</m:t>
                              </m:r>
                            </m:den>
                          </m:f>
                        </m:e>
                      </m:nary>
                      <m:r>
                        <a:rPr lang="en-US" b="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𝑖𝑛𝑒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trlPr>
                            <a:rPr lang="is-IS" b="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>
                              <a:latin typeface="Cambria Math" charset="0"/>
                            </a:rPr>
                            <m:t>+∆</m:t>
                          </m:r>
                          <m:r>
                            <a:rPr lang="en-U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363" y="4673298"/>
                <a:ext cx="3644396" cy="7219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73653" y="1949999"/>
            <a:ext cx="40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粘性抵抗と慣性抵抗を含む運動方程式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276402" y="2163645"/>
                <a:ext cx="2073516" cy="369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𝑖𝑛𝑒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/>
                  <a:t> :</a:t>
                </a:r>
                <a:r>
                  <a:rPr lang="ja-JP" altLang="en-US">
                    <a:latin typeface="MS Mincho" charset="-128"/>
                    <a:ea typeface="MS Mincho" charset="-128"/>
                    <a:cs typeface="MS Mincho" charset="-128"/>
                  </a:rPr>
                  <a:t>慣性抵抗係数</a:t>
                </a:r>
                <a:endParaRPr lang="en-US">
                  <a:latin typeface="MS Mincho" charset="-128"/>
                  <a:ea typeface="MS Mincho" charset="-128"/>
                  <a:cs typeface="MS Mincho" charset="-128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402" y="2163645"/>
                <a:ext cx="2073516" cy="369588"/>
              </a:xfrm>
              <a:prstGeom prst="rect">
                <a:avLst/>
              </a:prstGeom>
              <a:blipFill rotWithShape="0">
                <a:blip r:embed="rId6"/>
                <a:stretch>
                  <a:fillRect t="-75410" r="-2353" b="-5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276402" y="2532099"/>
                <a:ext cx="2047868" cy="369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𝑣𝑖𝑠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/>
                  <a:t> :</a:t>
                </a:r>
                <a:r>
                  <a:rPr lang="ja-JP" altLang="en-US">
                    <a:latin typeface="MS Mincho" charset="-128"/>
                    <a:ea typeface="MS Mincho" charset="-128"/>
                    <a:cs typeface="MS Mincho" charset="-128"/>
                  </a:rPr>
                  <a:t>粘性抵抗係数</a:t>
                </a:r>
                <a:endParaRPr lang="en-US">
                  <a:latin typeface="MS Mincho" charset="-128"/>
                  <a:ea typeface="MS Mincho" charset="-128"/>
                  <a:cs typeface="MS Mincho" charset="-128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402" y="2532099"/>
                <a:ext cx="2047868" cy="369588"/>
              </a:xfrm>
              <a:prstGeom prst="rect">
                <a:avLst/>
              </a:prstGeom>
              <a:blipFill rotWithShape="0">
                <a:blip r:embed="rId7"/>
                <a:stretch>
                  <a:fillRect t="-75410" r="-2381" b="-59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276402" y="2901687"/>
                <a:ext cx="1129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/>
                  <a:t>     :</a:t>
                </a:r>
                <a:r>
                  <a:rPr lang="ja-JP" altLang="en-US">
                    <a:latin typeface="MS Mincho" charset="-128"/>
                    <a:ea typeface="MS Mincho" charset="-128"/>
                    <a:cs typeface="MS Mincho" charset="-128"/>
                  </a:rPr>
                  <a:t>重力</a:t>
                </a:r>
                <a:endParaRPr lang="en-US">
                  <a:latin typeface="MS Mincho" charset="-128"/>
                  <a:ea typeface="MS Mincho" charset="-128"/>
                  <a:cs typeface="MS Mincho" charset="-128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402" y="2901687"/>
                <a:ext cx="1129348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14754" r="-3784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271593" y="3270141"/>
                <a:ext cx="2775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/>
                  <a:t>      :</a:t>
                </a:r>
                <a:r>
                  <a:rPr lang="ja-JP" altLang="en-US">
                    <a:latin typeface="MS Mincho" charset="-128"/>
                    <a:ea typeface="MS Mincho" charset="-128"/>
                    <a:cs typeface="MS Mincho" charset="-128"/>
                  </a:rPr>
                  <a:t>向きを考慮した符号</a:t>
                </a:r>
                <a:endParaRPr lang="en-US">
                  <a:latin typeface="MS Mincho" charset="-128"/>
                  <a:ea typeface="MS Mincho" charset="-128"/>
                  <a:cs typeface="MS Mincho" charset="-128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593" y="3270141"/>
                <a:ext cx="2775440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13115" r="-1538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3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577" y="1804968"/>
            <a:ext cx="7881806" cy="44335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シミュレーション結果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03441" y="1804968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・粘性抵抗と慣性抵抗両方を含む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66355" y="2818785"/>
                <a:ext cx="26959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>
                        <a:latin typeface="Cambria Math" charset="0"/>
                      </a:rPr>
                      <m:t>∶</m:t>
                    </m:r>
                  </m:oMath>
                </a14:m>
                <a:r>
                  <a:rPr lang="en-US" smtClean="0"/>
                  <a:t> </a:t>
                </a:r>
                <a:r>
                  <a:rPr lang="ja-JP" altLang="en-US" smtClean="0">
                    <a:latin typeface="MS Mincho" charset="-128"/>
                    <a:ea typeface="MS Mincho" charset="-128"/>
                    <a:cs typeface="MS Mincho" charset="-128"/>
                  </a:rPr>
                  <a:t>係数</a:t>
                </a:r>
                <a:r>
                  <a:rPr lang="en-US" altLang="ja-JP" smtClean="0">
                    <a:latin typeface="MS Mincho" charset="-128"/>
                    <a:ea typeface="MS Mincho" charset="-128"/>
                    <a:cs typeface="MS Mincho" charset="-128"/>
                  </a:rPr>
                  <a:t> (0.001〜0.01)</a:t>
                </a:r>
                <a:endParaRPr lang="en-US">
                  <a:latin typeface="MS Mincho" charset="-128"/>
                  <a:ea typeface="MS Mincho" charset="-128"/>
                  <a:cs typeface="MS Mincho" charset="-128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355" y="2818785"/>
                <a:ext cx="2695998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3115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261149" y="386564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今回は抵抗係数を同じにしている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175448" y="4216747"/>
                <a:ext cx="17195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𝑖𝑛𝑒</m:t>
                          </m:r>
                        </m:sub>
                      </m:sSub>
                      <m:r>
                        <a:rPr lang="en-US" b="0" i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𝑣𝑖𝑠</m:t>
                          </m:r>
                        </m:sub>
                      </m:sSub>
                      <m:r>
                        <a:rPr lang="en-US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448" y="4216747"/>
                <a:ext cx="171957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99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比較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" y="2040447"/>
            <a:ext cx="5769735" cy="3245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040447"/>
            <a:ext cx="5769735" cy="3245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32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これからやること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/>
          </a:p>
          <a:p>
            <a:r>
              <a:rPr lang="ja-JP" altLang="en-US"/>
              <a:t>・</a:t>
            </a:r>
            <a:r>
              <a:rPr lang="en-US" altLang="ja-JP"/>
              <a:t>3</a:t>
            </a:r>
            <a:r>
              <a:rPr lang="ja-JP" altLang="en-US"/>
              <a:t>次元座標取得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ja-JP" altLang="en-US"/>
              <a:t>・現実軌道とシミュレーション軌道の誤差を評価して、空気抵抗係数を調整していく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2360</TotalTime>
  <Words>417</Words>
  <Application>Microsoft Macintosh PowerPoint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Calibri Light</vt:lpstr>
      <vt:lpstr>Cambria Math</vt:lpstr>
      <vt:lpstr>Mangal</vt:lpstr>
      <vt:lpstr>MS Mincho</vt:lpstr>
      <vt:lpstr>ＭＳ Ｐゴシック</vt:lpstr>
      <vt:lpstr>Retrospect</vt:lpstr>
      <vt:lpstr>球技における最適動作推定のための画像処理による空気抵抗測定</vt:lpstr>
      <vt:lpstr>今月したこと</vt:lpstr>
      <vt:lpstr>運動方程式</vt:lpstr>
      <vt:lpstr>シミュレーション結果</vt:lpstr>
      <vt:lpstr>比較</vt:lpstr>
      <vt:lpstr>これからやること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球技における最適動作推定のための画像処理による空気抵抗測定</dc:title>
  <dc:creator>森下 誠</dc:creator>
  <cp:lastModifiedBy>Microsoft Office User</cp:lastModifiedBy>
  <cp:revision>148</cp:revision>
  <dcterms:created xsi:type="dcterms:W3CDTF">2017-10-21T12:59:01Z</dcterms:created>
  <dcterms:modified xsi:type="dcterms:W3CDTF">2017-12-08T04:09:39Z</dcterms:modified>
</cp:coreProperties>
</file>