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93" r:id="rId1"/>
  </p:sldMasterIdLst>
  <p:notesMasterIdLst>
    <p:notesMasterId r:id="rId13"/>
  </p:notesMasterIdLst>
  <p:sldIdLst>
    <p:sldId id="256" r:id="rId2"/>
    <p:sldId id="267" r:id="rId3"/>
    <p:sldId id="262" r:id="rId4"/>
    <p:sldId id="269" r:id="rId5"/>
    <p:sldId id="268" r:id="rId6"/>
    <p:sldId id="270" r:id="rId7"/>
    <p:sldId id="273" r:id="rId8"/>
    <p:sldId id="274" r:id="rId9"/>
    <p:sldId id="271" r:id="rId10"/>
    <p:sldId id="272" r:id="rId11"/>
    <p:sldId id="27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84"/>
    <p:restoredTop sz="95470"/>
  </p:normalViewPr>
  <p:slideViewPr>
    <p:cSldViewPr snapToGrid="0" snapToObjects="1">
      <p:cViewPr>
        <p:scale>
          <a:sx n="99" d="100"/>
          <a:sy n="99" d="100"/>
        </p:scale>
        <p:origin x="80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B3EFBE-5725-D447-9B92-70418B62CDD6}" type="datetimeFigureOut">
              <a:rPr lang="en-US" smtClean="0"/>
              <a:t>11/30/17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549E49-E5BF-D04D-AC87-92E43090F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251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549E49-E5BF-D04D-AC87-92E43090F33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7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13121-D543-BF41-865B-690BCF45D296}" type="datetimeFigureOut">
              <a:rPr lang="en-US" smtClean="0"/>
              <a:t>11/30/17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EE2F4-A8E8-944C-BD30-A9BE44BE7A0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13121-D543-BF41-865B-690BCF45D296}" type="datetimeFigureOut">
              <a:rPr lang="en-US" smtClean="0"/>
              <a:t>11/30/17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EE2F4-A8E8-944C-BD30-A9BE44BE7A0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13121-D543-BF41-865B-690BCF45D296}" type="datetimeFigureOut">
              <a:rPr lang="en-US" smtClean="0"/>
              <a:t>11/30/17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EE2F4-A8E8-944C-BD30-A9BE44BE7A0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13121-D543-BF41-865B-690BCF45D296}" type="datetimeFigureOut">
              <a:rPr lang="en-US" smtClean="0"/>
              <a:t>11/30/17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EE2F4-A8E8-944C-BD30-A9BE44BE7A0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13121-D543-BF41-865B-690BCF45D296}" type="datetimeFigureOut">
              <a:rPr lang="en-US" smtClean="0"/>
              <a:t>11/30/17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EE2F4-A8E8-944C-BD30-A9BE44BE7A0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13121-D543-BF41-865B-690BCF45D296}" type="datetimeFigureOut">
              <a:rPr lang="en-US" smtClean="0"/>
              <a:t>11/30/17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EE2F4-A8E8-944C-BD30-A9BE44BE7A0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13121-D543-BF41-865B-690BCF45D296}" type="datetimeFigureOut">
              <a:rPr lang="en-US" smtClean="0"/>
              <a:t>11/30/17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EE2F4-A8E8-944C-BD30-A9BE44BE7A0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13121-D543-BF41-865B-690BCF45D296}" type="datetimeFigureOut">
              <a:rPr lang="en-US" smtClean="0"/>
              <a:t>11/30/17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EE2F4-A8E8-944C-BD30-A9BE44BE7A0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13121-D543-BF41-865B-690BCF45D296}" type="datetimeFigureOut">
              <a:rPr lang="en-US" smtClean="0"/>
              <a:t>11/30/17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EE2F4-A8E8-944C-BD30-A9BE44BE7A0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BF13121-D543-BF41-865B-690BCF45D296}" type="datetimeFigureOut">
              <a:rPr lang="en-US" smtClean="0"/>
              <a:t>11/30/17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42EE2F4-A8E8-944C-BD30-A9BE44BE7A0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13121-D543-BF41-865B-690BCF45D296}" type="datetimeFigureOut">
              <a:rPr lang="en-US" smtClean="0"/>
              <a:t>11/30/17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EE2F4-A8E8-944C-BD30-A9BE44BE7A0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BF13121-D543-BF41-865B-690BCF45D296}" type="datetimeFigureOut">
              <a:rPr lang="en-US" smtClean="0"/>
              <a:t>11/30/17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42EE2F4-A8E8-944C-BD30-A9BE44BE7A0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5432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4" r:id="rId1"/>
    <p:sldLayoutId id="2147483895" r:id="rId2"/>
    <p:sldLayoutId id="2147483896" r:id="rId3"/>
    <p:sldLayoutId id="2147483897" r:id="rId4"/>
    <p:sldLayoutId id="2147483898" r:id="rId5"/>
    <p:sldLayoutId id="2147483899" r:id="rId6"/>
    <p:sldLayoutId id="2147483900" r:id="rId7"/>
    <p:sldLayoutId id="2147483901" r:id="rId8"/>
    <p:sldLayoutId id="2147483902" r:id="rId9"/>
    <p:sldLayoutId id="2147483903" r:id="rId10"/>
    <p:sldLayoutId id="214748390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2608" y="738050"/>
            <a:ext cx="10933044" cy="2387600"/>
          </a:xfrm>
        </p:spPr>
        <p:txBody>
          <a:bodyPr>
            <a:normAutofit/>
          </a:bodyPr>
          <a:lstStyle/>
          <a:p>
            <a:r>
              <a:rPr lang="ja-JP" altLang="en-US" sz="5400" smtClean="0"/>
              <a:t>球技における最適動作推定のための画像処理による空気抵抗測定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44209" y="4492487"/>
            <a:ext cx="6122504" cy="980661"/>
          </a:xfrm>
        </p:spPr>
        <p:txBody>
          <a:bodyPr/>
          <a:lstStyle/>
          <a:p>
            <a:r>
              <a:rPr lang="ja-JP" altLang="en-US" dirty="0" smtClean="0"/>
              <a:t>平山研究室</a:t>
            </a:r>
            <a:endParaRPr lang="en-US" dirty="0" smtClean="0"/>
          </a:p>
          <a:p>
            <a:r>
              <a:rPr lang="en-US" dirty="0" smtClean="0"/>
              <a:t>5</a:t>
            </a:r>
            <a:r>
              <a:rPr lang="ja-JP" altLang="en-US" dirty="0" smtClean="0"/>
              <a:t>年</a:t>
            </a:r>
            <a:r>
              <a:rPr lang="en-US" altLang="ja-JP" dirty="0" smtClean="0"/>
              <a:t> </a:t>
            </a:r>
            <a:r>
              <a:rPr lang="ja-JP" altLang="en-US" dirty="0" smtClean="0"/>
              <a:t>制御情報工学科</a:t>
            </a:r>
            <a:r>
              <a:rPr lang="en-US" altLang="ja-JP" dirty="0" smtClean="0"/>
              <a:t> 39</a:t>
            </a:r>
            <a:r>
              <a:rPr lang="ja-JP" altLang="en-US" dirty="0" smtClean="0"/>
              <a:t>番</a:t>
            </a:r>
            <a:r>
              <a:rPr lang="en-US" altLang="ja-JP" dirty="0" smtClean="0"/>
              <a:t> </a:t>
            </a:r>
            <a:r>
              <a:rPr lang="ja-JP" altLang="en-US" dirty="0" smtClean="0"/>
              <a:t>森下</a:t>
            </a:r>
            <a:r>
              <a:rPr lang="en-US" altLang="ja-JP" dirty="0" smtClean="0"/>
              <a:t> </a:t>
            </a:r>
            <a:r>
              <a:rPr lang="ja-JP" altLang="en-US" dirty="0" smtClean="0"/>
              <a:t>誠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88784" y="3408958"/>
            <a:ext cx="90806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Air resistance measurement for guess optical movement in sport by image processing</a:t>
            </a:r>
          </a:p>
        </p:txBody>
      </p:sp>
    </p:spTree>
    <p:extLst>
      <p:ext uri="{BB962C8B-B14F-4D97-AF65-F5344CB8AC3E}">
        <p14:creationId xmlns:p14="http://schemas.microsoft.com/office/powerpoint/2010/main" val="142957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789" y="2318195"/>
            <a:ext cx="5380511" cy="302653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行列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318195"/>
            <a:ext cx="5380509" cy="302653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2610769" y="5556237"/>
            <a:ext cx="2353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回転を考慮したモデル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031882" y="5556237"/>
            <a:ext cx="4325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回転を考慮したモデル</a:t>
            </a:r>
            <a:r>
              <a:rPr lang="en-US" altLang="ja-JP"/>
              <a:t> (</a:t>
            </a:r>
            <a:r>
              <a:rPr lang="ja-JP" altLang="en-US"/>
              <a:t>行列を用いて計算</a:t>
            </a:r>
            <a:r>
              <a:rPr lang="en-US" altLang="ja-JP"/>
              <a:t>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553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これからやること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ja-JP"/>
          </a:p>
          <a:p>
            <a:r>
              <a:rPr lang="ja-JP" altLang="en-US"/>
              <a:t>・運動方程式を解析的に解くことにより、慣性抵抗を考慮した更新式を求める</a:t>
            </a:r>
            <a:endParaRPr lang="en-US" altLang="ja-JP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ja-JP" altLang="en-US"/>
              <a:t>・現実軌道とシミュレーション軌道の誤差を評価して、空気抵抗係数を調整していく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5200548" y="2764986"/>
                <a:ext cx="3905236" cy="12259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is-IS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charset="0"/>
                            </a:rPr>
                            <m:t>=</m:t>
                          </m:r>
                          <m:r>
                            <a:rPr lang="en-US" i="1">
                              <a:latin typeface="Cambria Math" charset="0"/>
                            </a:rPr>
                            <m:t>𝑡</m:t>
                          </m:r>
                        </m:sub>
                        <m:sup>
                          <m:r>
                            <a:rPr lang="en-US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charset="0"/>
                            </a:rPr>
                            <m:t>=</m:t>
                          </m:r>
                          <m:r>
                            <a:rPr lang="en-US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charset="0"/>
                            </a:rPr>
                            <m:t>+∆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sup>
                        <m:e>
                          <m:f>
                            <m:fPr>
                              <m:ctrlPr>
                                <a:rPr lang="mr-IN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charset="0"/>
                                </a:rPr>
                                <m:t>𝑑𝑣</m:t>
                              </m:r>
                            </m:num>
                            <m:den>
                              <m:r>
                                <a:rPr lang="en-US" i="1">
                                  <a:latin typeface="Cambria Math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)−</m:t>
                              </m:r>
                              <m:f>
                                <m:fPr>
                                  <m:ctrlPr>
                                    <a:rPr lang="mr-IN" i="1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>
                                      <a:latin typeface="Cambria Math" charset="0"/>
                                    </a:rPr>
                                    <m:t>𝐺</m:t>
                                  </m:r>
                                </m:num>
                                <m:den>
                                  <m:r>
                                    <a:rPr lang="mr-IN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𝛾</m:t>
                                  </m:r>
                                </m:den>
                              </m:f>
                            </m:den>
                          </m:f>
                        </m:e>
                      </m:nary>
                      <m:r>
                        <a:rPr lang="en-US" i="1">
                          <a:latin typeface="Cambria Math" charset="0"/>
                        </a:rPr>
                        <m:t>=</m:t>
                      </m:r>
                      <m:nary>
                        <m:naryPr>
                          <m:ctrlPr>
                            <a:rPr lang="is-IS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charset="0"/>
                            </a:rPr>
                            <m:t>=</m:t>
                          </m:r>
                          <m:r>
                            <a:rPr lang="en-US" i="1">
                              <a:latin typeface="Cambria Math" charset="0"/>
                            </a:rPr>
                            <m:t>𝑡</m:t>
                          </m:r>
                        </m:sub>
                        <m:sup>
                          <m:r>
                            <a:rPr lang="en-US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charset="0"/>
                            </a:rPr>
                            <m:t>=</m:t>
                          </m:r>
                          <m:r>
                            <a:rPr lang="en-US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charset="0"/>
                            </a:rPr>
                            <m:t>+∆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sup>
                        <m:e>
                          <m:f>
                            <m:fPr>
                              <m:ctrlPr>
                                <a:rPr lang="mr-IN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mr-I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𝛾</m:t>
                              </m:r>
                            </m:num>
                            <m:den>
                              <m:r>
                                <a:rPr lang="en-US" i="1">
                                  <a:latin typeface="Cambria Math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i="1">
                              <a:latin typeface="Cambria Math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/>
              </a:p>
              <a:p>
                <a:endParaRPr lang="en-US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0548" y="2764986"/>
                <a:ext cx="3905236" cy="122591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713182" y="2929487"/>
                <a:ext cx="2590646" cy="8969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>
                          <a:latin typeface="Cambria Math" charset="0"/>
                        </a:rPr>
                        <m:t>𝑚</m:t>
                      </m:r>
                      <m:f>
                        <m:fPr>
                          <m:ctrlPr>
                            <a:rPr lang="mr-IN" b="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b="0" i="1">
                              <a:latin typeface="Cambria Math" charset="0"/>
                            </a:rPr>
                            <m:t>𝑑𝑣</m:t>
                          </m:r>
                          <m:r>
                            <a:rPr lang="en-US" b="0" i="1">
                              <a:latin typeface="Cambria Math" charset="0"/>
                            </a:rPr>
                            <m:t>(</m:t>
                          </m:r>
                          <m:r>
                            <a:rPr lang="en-US" b="0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b="0" i="1">
                              <a:latin typeface="Cambria Math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>
                              <a:latin typeface="Cambria Math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 charset="0"/>
                        </a:rPr>
                        <m:t>=</m:t>
                      </m:r>
                      <m:r>
                        <a:rPr lang="en-US" b="0" i="1">
                          <a:latin typeface="Cambria Math" charset="0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𝛾</m:t>
                          </m:r>
                          <m:r>
                            <a:rPr lang="en-US" i="1">
                              <a:latin typeface="Cambria Math" charset="0"/>
                            </a:rPr>
                            <m:t>𝑣</m:t>
                          </m:r>
                        </m:e>
                        <m:sup>
                          <m:r>
                            <a:rPr lang="en-US" i="1"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charset="0"/>
                            </a:rPr>
                            <m:t>𝑡</m:t>
                          </m:r>
                        </m:e>
                      </m:d>
                      <m:r>
                        <a:rPr lang="en-US" b="0" i="1">
                          <a:latin typeface="Cambria Math" charset="0"/>
                        </a:rPr>
                        <m:t>−</m:t>
                      </m:r>
                      <m:r>
                        <a:rPr lang="en-US" b="0" i="1">
                          <a:latin typeface="Cambria Math" charset="0"/>
                        </a:rPr>
                        <m:t>𝐺</m:t>
                      </m:r>
                    </m:oMath>
                  </m:oMathPara>
                </a14:m>
                <a:endParaRPr lang="en-US"/>
              </a:p>
              <a:p>
                <a:endParaRPr lang="en-US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3182" y="2929487"/>
                <a:ext cx="2590646" cy="89691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own Arrow 5"/>
          <p:cNvSpPr/>
          <p:nvPr/>
        </p:nvSpPr>
        <p:spPr>
          <a:xfrm rot="16200000">
            <a:off x="4539686" y="3097252"/>
            <a:ext cx="425004" cy="3350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 rot="16200000">
            <a:off x="9174100" y="3097252"/>
            <a:ext cx="425004" cy="3350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9749911" y="3052292"/>
                <a:ext cx="22327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>
                          <a:latin typeface="Cambria Math" charset="0"/>
                        </a:rPr>
                        <m:t>𝑣</m:t>
                      </m:r>
                      <m:d>
                        <m:dPr>
                          <m:ctrlPr>
                            <a:rPr lang="en-US" b="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b="0" i="1">
                              <a:latin typeface="Cambria Math" charset="0"/>
                            </a:rPr>
                            <m:t>+∆</m:t>
                          </m:r>
                          <m:r>
                            <a:rPr lang="en-US" b="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</m:d>
                      <m:r>
                        <a:rPr lang="en-US" b="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b="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𝐹</m:t>
                      </m:r>
                      <m:r>
                        <a:rPr lang="en-US" b="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b="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𝑣</m:t>
                      </m:r>
                      <m:d>
                        <m:dPr>
                          <m:ctrlPr>
                            <a:rPr lang="en-US" b="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b="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</m:d>
                      <m:r>
                        <a:rPr lang="en-US" b="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9911" y="3052292"/>
                <a:ext cx="2232727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74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今月したこと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ja-JP"/>
          </a:p>
          <a:p>
            <a:r>
              <a:rPr lang="ja-JP" altLang="en-US"/>
              <a:t>・回転の運動方程式を解く</a:t>
            </a:r>
            <a:endParaRPr lang="en-US" altLang="ja-JP"/>
          </a:p>
          <a:p>
            <a:endParaRPr lang="en-US"/>
          </a:p>
          <a:p>
            <a:r>
              <a:rPr lang="ja-JP" altLang="en-US"/>
              <a:t>・行列を用いた計算式に書き直す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/>
          <p:cNvSpPr/>
          <p:nvPr/>
        </p:nvSpPr>
        <p:spPr>
          <a:xfrm>
            <a:off x="2170612" y="2202288"/>
            <a:ext cx="7011220" cy="31091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物理モデル</a:t>
            </a:r>
            <a:endParaRPr lang="en-US" dirty="0"/>
          </a:p>
        </p:txBody>
      </p:sp>
      <p:sp>
        <p:nvSpPr>
          <p:cNvPr id="4" name="Triangle 3"/>
          <p:cNvSpPr/>
          <p:nvPr/>
        </p:nvSpPr>
        <p:spPr>
          <a:xfrm rot="3275616">
            <a:off x="5835655" y="3090628"/>
            <a:ext cx="698937" cy="945263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6255939" y="3004591"/>
            <a:ext cx="516881" cy="51688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957226" y="3377930"/>
            <a:ext cx="276633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390151" y="2715334"/>
            <a:ext cx="6626" cy="24338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772851" y="315214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x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242247" y="2305965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92552" y="2734761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MS Mincho" charset="-128"/>
                <a:ea typeface="MS Mincho" charset="-128"/>
                <a:cs typeface="MS Mincho" charset="-128"/>
              </a:rPr>
              <a:t>速度</a:t>
            </a:r>
            <a:r>
              <a:rPr lang="en-US" dirty="0" smtClean="0">
                <a:latin typeface="MS Mincho" charset="-128"/>
                <a:ea typeface="MS Mincho" charset="-128"/>
                <a:cs typeface="MS Mincho" charset="-128"/>
              </a:rPr>
              <a:t>v</a:t>
            </a:r>
            <a:endParaRPr lang="en-US" dirty="0">
              <a:latin typeface="MS Mincho" charset="-128"/>
              <a:ea typeface="MS Mincho" charset="-128"/>
              <a:cs typeface="MS Mincho" charset="-128"/>
            </a:endParaRPr>
          </a:p>
        </p:txBody>
      </p:sp>
      <p:sp>
        <p:nvSpPr>
          <p:cNvPr id="11" name="Right Arrow 10"/>
          <p:cNvSpPr/>
          <p:nvPr/>
        </p:nvSpPr>
        <p:spPr>
          <a:xfrm rot="21217532">
            <a:off x="7206235" y="2789327"/>
            <a:ext cx="472763" cy="430530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433592" y="4098991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MS Mincho" charset="-128"/>
                <a:ea typeface="MS Mincho" charset="-128"/>
                <a:cs typeface="MS Mincho" charset="-128"/>
              </a:rPr>
              <a:t>重力</a:t>
            </a:r>
            <a:endParaRPr lang="en-US" altLang="ja-JP" dirty="0" smtClean="0">
              <a:latin typeface="MS Mincho" charset="-128"/>
              <a:ea typeface="MS Mincho" charset="-128"/>
              <a:cs typeface="MS Mincho" charset="-128"/>
            </a:endParaRPr>
          </a:p>
          <a:p>
            <a:pPr algn="ctr"/>
            <a:r>
              <a:rPr lang="en-US" smtClean="0">
                <a:latin typeface="MS Mincho" charset="-128"/>
                <a:ea typeface="MS Mincho" charset="-128"/>
                <a:cs typeface="MS Mincho" charset="-128"/>
              </a:rPr>
              <a:t>mg</a:t>
            </a:r>
            <a:endParaRPr lang="en-US" dirty="0">
              <a:latin typeface="MS Mincho" charset="-128"/>
              <a:ea typeface="MS Mincho" charset="-128"/>
              <a:cs typeface="MS Mincho" charset="-128"/>
            </a:endParaRPr>
          </a:p>
        </p:txBody>
      </p:sp>
      <p:sp>
        <p:nvSpPr>
          <p:cNvPr id="14" name="Right Arrow 13"/>
          <p:cNvSpPr/>
          <p:nvPr/>
        </p:nvSpPr>
        <p:spPr>
          <a:xfrm rot="5400000">
            <a:off x="5911625" y="3802666"/>
            <a:ext cx="652534" cy="230887"/>
          </a:xfrm>
          <a:prstGeom prst="rightArrow">
            <a:avLst>
              <a:gd name="adj1" fmla="val 27213"/>
              <a:gd name="adj2" fmla="val 5000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8623395">
            <a:off x="5307110" y="3845030"/>
            <a:ext cx="699279" cy="234157"/>
          </a:xfrm>
          <a:prstGeom prst="rightArrow">
            <a:avLst>
              <a:gd name="adj1" fmla="val 27213"/>
              <a:gd name="adj2" fmla="val 5000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182523" y="3478037"/>
            <a:ext cx="119448" cy="11944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910309" y="3660158"/>
            <a:ext cx="119448" cy="11944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 rot="14007089">
            <a:off x="5597228" y="3384310"/>
            <a:ext cx="443714" cy="262442"/>
          </a:xfrm>
          <a:prstGeom prst="rightArrow">
            <a:avLst>
              <a:gd name="adj1" fmla="val 27213"/>
              <a:gd name="adj2" fmla="val 5000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4531508" y="2843656"/>
                <a:ext cx="153200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⊥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∙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⊥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1508" y="2843656"/>
                <a:ext cx="1532007" cy="369332"/>
              </a:xfrm>
              <a:prstGeom prst="rect">
                <a:avLst/>
              </a:prstGeom>
              <a:blipFill rotWithShape="0">
                <a:blip r:embed="rId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3945329" y="3739399"/>
                <a:ext cx="1590512" cy="3942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∕</m:t>
                          </m:r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∕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∙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∕</m:t>
                          </m:r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∕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5329" y="3739399"/>
                <a:ext cx="1590512" cy="394210"/>
              </a:xfrm>
              <a:prstGeom prst="rect">
                <a:avLst/>
              </a:prstGeom>
              <a:blipFill rotWithShape="0">
                <a:blip r:embed="rId3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/>
          <p:cNvCxnSpPr/>
          <p:nvPr/>
        </p:nvCxnSpPr>
        <p:spPr>
          <a:xfrm flipH="1">
            <a:off x="4782329" y="2366315"/>
            <a:ext cx="2941231" cy="2244322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 flipV="1">
            <a:off x="5779546" y="2629877"/>
            <a:ext cx="1575658" cy="1941314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7631798" y="2176756"/>
                <a:ext cx="16417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∕∕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lang="ja-JP" altLang="en-US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水平方向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1798" y="2176756"/>
                <a:ext cx="1641796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7278932" y="4507288"/>
                <a:ext cx="15696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⊥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lang="ja-JP" altLang="en-US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鉛直方向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8932" y="4507288"/>
                <a:ext cx="1569660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/>
          <p:cNvSpPr txBox="1"/>
          <p:nvPr/>
        </p:nvSpPr>
        <p:spPr>
          <a:xfrm>
            <a:off x="3851633" y="5622252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>
                <a:latin typeface="MS Mincho" charset="-128"/>
                <a:ea typeface="MS Mincho" charset="-128"/>
                <a:cs typeface="MS Mincho" charset="-128"/>
              </a:rPr>
              <a:t>空気抵抗の異方性を考慮したモデル</a:t>
            </a:r>
            <a:endParaRPr lang="en-US" altLang="ja-JP" dirty="0" smtClean="0">
              <a:latin typeface="MS Mincho" charset="-128"/>
              <a:ea typeface="MS Mincho" charset="-128"/>
              <a:cs typeface="MS Mincho" charset="-128"/>
            </a:endParaRPr>
          </a:p>
        </p:txBody>
      </p:sp>
      <p:sp>
        <p:nvSpPr>
          <p:cNvPr id="49" name="Arc 48"/>
          <p:cNvSpPr/>
          <p:nvPr/>
        </p:nvSpPr>
        <p:spPr>
          <a:xfrm>
            <a:off x="6299044" y="2963139"/>
            <a:ext cx="608587" cy="900307"/>
          </a:xfrm>
          <a:prstGeom prst="arc">
            <a:avLst>
              <a:gd name="adj1" fmla="val 18117683"/>
              <a:gd name="adj2" fmla="val 2104605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Arc 49"/>
          <p:cNvSpPr/>
          <p:nvPr/>
        </p:nvSpPr>
        <p:spPr>
          <a:xfrm>
            <a:off x="6376650" y="2976421"/>
            <a:ext cx="608587" cy="900307"/>
          </a:xfrm>
          <a:prstGeom prst="arc">
            <a:avLst>
              <a:gd name="adj1" fmla="val 17664435"/>
              <a:gd name="adj2" fmla="val 2104605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6879308" y="299891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mtClean="0">
                <a:latin typeface="MS Mincho" charset="-128"/>
                <a:ea typeface="MS Mincho" charset="-128"/>
                <a:cs typeface="MS Mincho" charset="-128"/>
              </a:rPr>
              <a:t>θ</a:t>
            </a:r>
            <a:endParaRPr lang="en-US" dirty="0">
              <a:latin typeface="MS Mincho" charset="-128"/>
              <a:ea typeface="MS Mincho" charset="-128"/>
              <a:cs typeface="MS Mincho" charset="-128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4521520" y="3739282"/>
            <a:ext cx="483691" cy="48369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5061045" y="2848803"/>
            <a:ext cx="483691" cy="48369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>
            <a:stCxn id="69" idx="3"/>
            <a:endCxn id="54" idx="3"/>
          </p:cNvCxnSpPr>
          <p:nvPr/>
        </p:nvCxnSpPr>
        <p:spPr>
          <a:xfrm flipV="1">
            <a:off x="4432769" y="3261659"/>
            <a:ext cx="699111" cy="12460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69" idx="3"/>
            <a:endCxn id="53" idx="0"/>
          </p:cNvCxnSpPr>
          <p:nvPr/>
        </p:nvCxnSpPr>
        <p:spPr>
          <a:xfrm>
            <a:off x="4432769" y="3386261"/>
            <a:ext cx="330597" cy="35302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2170611" y="3201595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>
                <a:latin typeface="MS Mincho" charset="-128"/>
                <a:ea typeface="MS Mincho" charset="-128"/>
                <a:cs typeface="MS Mincho" charset="-128"/>
              </a:rPr>
              <a:t>異なる空気抵抗係数</a:t>
            </a:r>
            <a:endParaRPr lang="en-US" altLang="ja-JP" dirty="0" smtClean="0">
              <a:latin typeface="MS Mincho" charset="-128"/>
              <a:ea typeface="MS Mincho" charset="-128"/>
              <a:cs typeface="MS Mincho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2907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速度ベルレ法</a:t>
            </a:r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5023128" y="2125046"/>
            <a:ext cx="6018804" cy="1541488"/>
            <a:chOff x="2301698" y="4249712"/>
            <a:chExt cx="6018804" cy="15414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4301260" y="4363322"/>
                  <a:ext cx="4015523" cy="5375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𝑣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+∆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𝑣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𝑓</m:t>
                            </m:r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+∆</m:t>
                            </m:r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𝑚</m:t>
                            </m:r>
                          </m:den>
                        </m:f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∙∆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1260" y="4363322"/>
                  <a:ext cx="4015523" cy="53751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4301260" y="5152210"/>
                  <a:ext cx="4019242" cy="52758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+∆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)∙∆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+</m:t>
                        </m:r>
                        <m:f>
                          <m:fPr>
                            <m:ctrlPr>
                              <a:rPr lang="mr-IN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𝑓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𝑚</m:t>
                            </m:r>
                          </m:den>
                        </m:f>
                        <m:r>
                          <a:rPr 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∙</m:t>
                        </m:r>
                        <m:sSup>
                          <m:sSupPr>
                            <m:ctrlPr>
                              <a:rPr lang="mr-IN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∆</m:t>
                            </m:r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1260" y="5152210"/>
                  <a:ext cx="4019242" cy="52758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Left Bracket 6"/>
            <p:cNvSpPr/>
            <p:nvPr/>
          </p:nvSpPr>
          <p:spPr>
            <a:xfrm>
              <a:off x="2301698" y="4249712"/>
              <a:ext cx="214951" cy="1541488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516649" y="4447416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>
                  <a:latin typeface="MS Mincho" charset="-128"/>
                  <a:ea typeface="MS Mincho" charset="-128"/>
                  <a:cs typeface="MS Mincho" charset="-128"/>
                </a:rPr>
                <a:t>速度の更新式</a:t>
              </a:r>
              <a:endParaRPr lang="en-US" altLang="ja-JP" dirty="0" smtClean="0">
                <a:latin typeface="MS Mincho" charset="-128"/>
                <a:ea typeface="MS Mincho" charset="-128"/>
                <a:cs typeface="MS Mincho" charset="-128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516649" y="5231334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>
                  <a:latin typeface="MS Mincho" charset="-128"/>
                  <a:ea typeface="MS Mincho" charset="-128"/>
                  <a:cs typeface="MS Mincho" charset="-128"/>
                </a:rPr>
                <a:t>座標の更新式</a:t>
              </a:r>
              <a:endParaRPr lang="en-US" altLang="ja-JP" dirty="0" smtClean="0">
                <a:latin typeface="MS Mincho" charset="-128"/>
                <a:ea typeface="MS Mincho" charset="-128"/>
                <a:cs typeface="MS Mincho" charset="-128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019409" y="3969710"/>
            <a:ext cx="6136271" cy="1541488"/>
            <a:chOff x="5019409" y="3969710"/>
            <a:chExt cx="6136271" cy="15414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7018971" y="4083320"/>
                  <a:ext cx="4136709" cy="5375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+∆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</m:e>
                        </m:d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=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𝑁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+</m:t>
                            </m:r>
                            <m:r>
                              <a:rPr lang="en-US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𝑁</m:t>
                            </m:r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+∆</m:t>
                            </m:r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𝐼</m:t>
                            </m:r>
                          </m:den>
                        </m:f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∙∆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8971" y="4083320"/>
                  <a:ext cx="4136709" cy="53751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7018971" y="4872208"/>
                  <a:ext cx="4112151" cy="52578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+∆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</m:e>
                        </m:d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=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</m:e>
                        </m:d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+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𝜔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)∙∆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+</m:t>
                        </m:r>
                        <m:f>
                          <m:fPr>
                            <m:ctrlPr>
                              <a:rPr lang="mr-IN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fPr>
                          <m:num>
                            <m:r>
                              <a:rPr lang="en-US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  <m:r>
                              <a:rPr lang="en-US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𝐼</m:t>
                            </m:r>
                          </m:den>
                        </m:f>
                        <m:r>
                          <a:rPr 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∙</m:t>
                        </m:r>
                        <m:sSup>
                          <m:sSupPr>
                            <m:ctrlPr>
                              <a:rPr lang="mr-IN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∆</m:t>
                            </m:r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8971" y="4872208"/>
                  <a:ext cx="4112151" cy="52578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Left Bracket 12"/>
            <p:cNvSpPr/>
            <p:nvPr/>
          </p:nvSpPr>
          <p:spPr>
            <a:xfrm>
              <a:off x="5019409" y="3969710"/>
              <a:ext cx="214951" cy="1541488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234360" y="4167414"/>
              <a:ext cx="1800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>
                  <a:latin typeface="MS Mincho" charset="-128"/>
                  <a:ea typeface="MS Mincho" charset="-128"/>
                  <a:cs typeface="MS Mincho" charset="-128"/>
                </a:rPr>
                <a:t>角速度</a:t>
              </a:r>
              <a:r>
                <a:rPr lang="ja-JP" altLang="en-US" dirty="0" smtClean="0">
                  <a:latin typeface="MS Mincho" charset="-128"/>
                  <a:ea typeface="MS Mincho" charset="-128"/>
                  <a:cs typeface="MS Mincho" charset="-128"/>
                </a:rPr>
                <a:t>の更新式</a:t>
              </a:r>
              <a:endParaRPr lang="en-US" altLang="ja-JP" dirty="0" smtClean="0">
                <a:latin typeface="MS Mincho" charset="-128"/>
                <a:ea typeface="MS Mincho" charset="-128"/>
                <a:cs typeface="MS Mincho" charset="-128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234360" y="4951332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>
                  <a:latin typeface="MS Mincho" charset="-128"/>
                  <a:ea typeface="MS Mincho" charset="-128"/>
                  <a:cs typeface="MS Mincho" charset="-128"/>
                </a:rPr>
                <a:t>角度</a:t>
              </a:r>
              <a:r>
                <a:rPr lang="ja-JP" altLang="en-US" dirty="0" smtClean="0">
                  <a:latin typeface="MS Mincho" charset="-128"/>
                  <a:ea typeface="MS Mincho" charset="-128"/>
                  <a:cs typeface="MS Mincho" charset="-128"/>
                </a:rPr>
                <a:t>の更新式</a:t>
              </a:r>
              <a:endParaRPr lang="en-US" altLang="ja-JP" dirty="0" smtClean="0">
                <a:latin typeface="MS Mincho" charset="-128"/>
                <a:ea typeface="MS Mincho" charset="-128"/>
                <a:cs typeface="MS Mincho" charset="-128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1923679" y="2571727"/>
                <a:ext cx="1994649" cy="6481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𝑚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f>
                        <m:fPr>
                          <m:ctrlPr>
                            <a:rPr lang="mr-I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mr-I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mr-I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𝑑𝑡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𝑓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𝑡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3679" y="2571727"/>
                <a:ext cx="1994649" cy="64812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1923679" y="4416391"/>
                <a:ext cx="1938929" cy="6481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𝐼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f>
                        <m:fPr>
                          <m:ctrlPr>
                            <a:rPr lang="mr-I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mr-I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mr-I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𝑑𝑡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𝑁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𝑡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3679" y="4416391"/>
                <a:ext cx="1938929" cy="64812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1137695" y="212504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並進の運動方程式</a:t>
            </a:r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137694" y="396971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回転の運動方程式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76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シミュレーション結果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8135" y="2060044"/>
            <a:ext cx="7136689" cy="401438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2558135" y="206004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MS Mincho" charset="-128"/>
                <a:ea typeface="MS Mincho" charset="-128"/>
                <a:cs typeface="MS Mincho" charset="-128"/>
              </a:rPr>
              <a:t>・粘性抵抗</a:t>
            </a:r>
            <a:endParaRPr lang="en-US" altLang="ja-JP" dirty="0" smtClean="0">
              <a:latin typeface="MS Mincho" charset="-128"/>
              <a:ea typeface="MS Mincho" charset="-128"/>
              <a:cs typeface="MS Mincho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888674" y="2732067"/>
                <a:ext cx="12436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=−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𝛾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8674" y="2732067"/>
                <a:ext cx="1243674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6373" t="-2174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871403" y="3060306"/>
                <a:ext cx="1873654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=−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𝛾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𝑚𝑔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1403" y="3060306"/>
                <a:ext cx="1873654" cy="298928"/>
              </a:xfrm>
              <a:prstGeom prst="rect">
                <a:avLst/>
              </a:prstGeom>
              <a:blipFill rotWithShape="0">
                <a:blip r:embed="rId4"/>
                <a:stretch>
                  <a:fillRect l="-3909" r="-2606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871403" y="3837060"/>
                <a:ext cx="269599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𝛾</m:t>
                    </m:r>
                    <m:r>
                      <a:rPr lang="en-US">
                        <a:latin typeface="Cambria Math" charset="0"/>
                      </a:rPr>
                      <m:t>∶</m:t>
                    </m:r>
                  </m:oMath>
                </a14:m>
                <a:r>
                  <a:rPr lang="en-US" smtClean="0"/>
                  <a:t> </a:t>
                </a:r>
                <a:r>
                  <a:rPr lang="ja-JP" altLang="en-US" smtClean="0">
                    <a:latin typeface="MS Mincho" charset="-128"/>
                    <a:ea typeface="MS Mincho" charset="-128"/>
                    <a:cs typeface="MS Mincho" charset="-128"/>
                  </a:rPr>
                  <a:t>係数</a:t>
                </a:r>
                <a:r>
                  <a:rPr lang="en-US" altLang="ja-JP" smtClean="0">
                    <a:latin typeface="MS Mincho" charset="-128"/>
                    <a:ea typeface="MS Mincho" charset="-128"/>
                    <a:cs typeface="MS Mincho" charset="-128"/>
                  </a:rPr>
                  <a:t> (0.001〜0.01)</a:t>
                </a:r>
                <a:endParaRPr lang="en-US">
                  <a:latin typeface="MS Mincho" charset="-128"/>
                  <a:ea typeface="MS Mincho" charset="-128"/>
                  <a:cs typeface="MS Mincho" charset="-128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1403" y="3837060"/>
                <a:ext cx="2695998" cy="369332"/>
              </a:xfrm>
              <a:prstGeom prst="rect">
                <a:avLst/>
              </a:prstGeom>
              <a:blipFill rotWithShape="0">
                <a:blip r:embed="rId5"/>
                <a:stretch>
                  <a:fillRect t="-13115" b="-196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2855364" y="5343611"/>
            <a:ext cx="3070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latin typeface="MS Mincho" charset="-128"/>
                <a:ea typeface="MS Mincho" charset="-128"/>
                <a:cs typeface="MS Mincho" charset="-128"/>
              </a:rPr>
              <a:t>(</a:t>
            </a:r>
            <a:r>
              <a:rPr lang="ja-JP" altLang="en-US" dirty="0" smtClean="0">
                <a:latin typeface="MS Mincho" charset="-128"/>
                <a:ea typeface="MS Mincho" charset="-128"/>
                <a:cs typeface="MS Mincho" charset="-128"/>
              </a:rPr>
              <a:t>今回は回転のみを考慮し、</a:t>
            </a:r>
            <a:endParaRPr lang="en-US" altLang="ja-JP" dirty="0" smtClean="0">
              <a:latin typeface="MS Mincho" charset="-128"/>
              <a:ea typeface="MS Mincho" charset="-128"/>
              <a:cs typeface="MS Mincho" charset="-128"/>
            </a:endParaRPr>
          </a:p>
          <a:p>
            <a:r>
              <a:rPr lang="ja-JP" altLang="en-US" dirty="0" smtClean="0">
                <a:latin typeface="MS Mincho" charset="-128"/>
                <a:ea typeface="MS Mincho" charset="-128"/>
                <a:cs typeface="MS Mincho" charset="-128"/>
              </a:rPr>
              <a:t>異方性は考慮していない</a:t>
            </a:r>
            <a:r>
              <a:rPr lang="en-US" altLang="ja-JP" dirty="0" smtClean="0">
                <a:latin typeface="MS Mincho" charset="-128"/>
                <a:ea typeface="MS Mincho" charset="-128"/>
                <a:cs typeface="MS Mincho" charset="-128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866355" y="4836261"/>
                <a:ext cx="14059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b="0" i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b="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𝛾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6355" y="4836261"/>
                <a:ext cx="1405962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699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比較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52" y="2201712"/>
            <a:ext cx="5524646" cy="3107613"/>
          </a:xfr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498" y="2201712"/>
            <a:ext cx="5524645" cy="310761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1770611" y="5589011"/>
            <a:ext cx="2993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回転を考慮していないモデル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615055" y="5589011"/>
            <a:ext cx="2353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回転を考慮したモデル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24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他の軌道への適用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832" y="1904785"/>
            <a:ext cx="7634596" cy="4294460"/>
          </a:xfrm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2422373" y="4286088"/>
            <a:ext cx="3875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>
                <a:latin typeface="MS Mincho" charset="-128"/>
                <a:ea typeface="MS Mincho" charset="-128"/>
                <a:cs typeface="MS Mincho" charset="-128"/>
              </a:rPr>
              <a:t>・粘性抵抗だけだと、速度が大きいときの軌道を描けない</a:t>
            </a:r>
            <a:endParaRPr lang="en-US">
              <a:latin typeface="MS Mincho" charset="-128"/>
              <a:ea typeface="MS Mincho" charset="-128"/>
              <a:cs typeface="MS Mincho" charset="-128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2279561" y="5387910"/>
            <a:ext cx="656822" cy="3558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114112" y="5387910"/>
            <a:ext cx="2307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>
                <a:latin typeface="MS Mincho" charset="-128"/>
                <a:ea typeface="MS Mincho" charset="-128"/>
                <a:cs typeface="MS Mincho" charset="-128"/>
              </a:rPr>
              <a:t>慣性抵抗の項も必要</a:t>
            </a:r>
            <a:endParaRPr lang="en-US">
              <a:latin typeface="MS Mincho" charset="-128"/>
              <a:ea typeface="MS Mincho" charset="-128"/>
              <a:cs typeface="MS Mincho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1205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問題点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ja-JP"/>
          </a:p>
          <a:p>
            <a:pPr algn="ctr"/>
            <a:r>
              <a:rPr lang="ja-JP" altLang="en-US"/>
              <a:t>回転を考慮した慣性抵抗の式は複雑になるため、速度ベルレ法では難しい</a:t>
            </a:r>
            <a:endParaRPr lang="en-US" altLang="ja-JP"/>
          </a:p>
          <a:p>
            <a:endParaRPr lang="en-US"/>
          </a:p>
          <a:p>
            <a:endParaRPr lang="en-US"/>
          </a:p>
          <a:p>
            <a:pPr algn="ctr"/>
            <a:r>
              <a:rPr lang="ja-JP" altLang="en-US"/>
              <a:t>まず、行列を用いて式を簡略化する</a:t>
            </a:r>
            <a:endParaRPr lang="en-US" altLang="ja-JP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r>
              <a:rPr lang="ja-JP" altLang="en-US"/>
              <a:t>解析的に運動方程式を解くことにより更新式を得る</a:t>
            </a:r>
            <a:endParaRPr lang="en-US"/>
          </a:p>
        </p:txBody>
      </p:sp>
      <p:sp>
        <p:nvSpPr>
          <p:cNvPr id="8" name="Right Arrow 7"/>
          <p:cNvSpPr/>
          <p:nvPr/>
        </p:nvSpPr>
        <p:spPr>
          <a:xfrm rot="5400000">
            <a:off x="5798069" y="2641587"/>
            <a:ext cx="656822" cy="10575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5400000">
            <a:off x="5798069" y="3966214"/>
            <a:ext cx="656822" cy="10575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20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行列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1094721" cy="4023360"/>
          </a:xfrm>
        </p:spPr>
        <p:txBody>
          <a:bodyPr>
            <a:normAutofit/>
          </a:bodyPr>
          <a:lstStyle/>
          <a:p>
            <a:endParaRPr lang="en-US" altLang="ja-JP"/>
          </a:p>
          <a:p>
            <a:r>
              <a:rPr lang="ja-JP" altLang="en-US"/>
              <a:t>行列による速度の更新式</a:t>
            </a:r>
            <a:r>
              <a:rPr lang="en-US" altLang="ja-JP"/>
              <a:t> (</a:t>
            </a:r>
            <a:r>
              <a:rPr lang="ja-JP" altLang="en-US"/>
              <a:t>粘性抵抗</a:t>
            </a:r>
            <a:r>
              <a:rPr lang="en-US" altLang="ja-JP"/>
              <a:t>)</a:t>
            </a:r>
          </a:p>
          <a:p>
            <a:endParaRPr lang="en-US" altLang="ja-JP"/>
          </a:p>
          <a:p>
            <a:endParaRPr lang="en-US" altLang="ja-JP"/>
          </a:p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097279" y="2839905"/>
                <a:ext cx="7416326" cy="5782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𝕍</m:t>
                      </m:r>
                      <m:d>
                        <m:dPr>
                          <m:ctrlPr>
                            <a:rPr lang="en-US" sz="2000" b="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000" b="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  <m:r>
                            <a:rPr lang="en-US" sz="2000" b="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+∆</m:t>
                          </m:r>
                          <m:r>
                            <a:rPr lang="en-US" sz="2000" b="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000" b="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𝔼</m:t>
                              </m:r>
                              <m:r>
                                <a:rPr lang="en-US" sz="2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𝕋</m:t>
                              </m:r>
                              <m:r>
                                <a:rPr lang="en-US" sz="2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𝜃</m:t>
                              </m:r>
                              <m:r>
                                <a:rPr lang="en-US" sz="2000" b="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)</m:t>
                              </m:r>
                            </m:e>
                          </m:d>
                        </m:e>
                        <m:sup>
                          <m:r>
                            <a:rPr lang="en-US" sz="2000" b="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−1</m:t>
                          </m:r>
                        </m:sup>
                      </m:sSup>
                      <m:r>
                        <a:rPr lang="en-US" sz="2000" b="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𝔼</m:t>
                          </m:r>
                          <m:r>
                            <a:rPr lang="en-US" sz="2000" b="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</m:t>
                          </m:r>
                          <m:r>
                            <a:rPr lang="en-US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𝕋</m:t>
                          </m:r>
                          <m:r>
                            <a:rPr lang="en-US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  <m:r>
                            <a:rPr lang="en-US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</m:t>
                          </m:r>
                        </m:e>
                      </m:d>
                      <m:r>
                        <a:rPr lang="en-US" sz="2000" b="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r>
                        <a:rPr lang="en-US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𝕍</m:t>
                      </m:r>
                      <m:d>
                        <m:dPr>
                          <m:ctrlPr>
                            <a:rPr lang="en-US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sSup>
                        <m:sSup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mr-IN" sz="20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mr-IN" sz="2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∆</m:t>
                              </m:r>
                              <m:r>
                                <a:rPr lang="en-US" sz="2000" b="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US" sz="2000" b="0" i="1">
                                  <a:latin typeface="Cambria Math" charset="0"/>
                                </a:rPr>
                                <m:t>𝑚</m:t>
                              </m:r>
                            </m:den>
                          </m:f>
                          <m:d>
                            <m:dPr>
                              <m:begChr m:val="{"/>
                              <m:endChr m:val="}"/>
                              <m:ctrlPr>
                                <a:rPr lang="en-US" sz="2000" b="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𝔼</m:t>
                              </m:r>
                              <m:r>
                                <a:rPr lang="en-US" sz="2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𝕋</m:t>
                              </m:r>
                              <m:r>
                                <a:rPr lang="en-US" sz="2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𝜃</m:t>
                              </m:r>
                              <m:r>
                                <a:rPr lang="en-US" sz="2000" b="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)</m:t>
                              </m:r>
                            </m:e>
                          </m:d>
                        </m:e>
                        <m:sup>
                          <m:r>
                            <a:rPr lang="en-US" sz="2000" b="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−1</m:t>
                          </m:r>
                        </m:sup>
                      </m:sSup>
                      <m:r>
                        <a:rPr lang="en-US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r>
                        <a:rPr lang="en-US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𝔾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79" y="2839905"/>
                <a:ext cx="7416326" cy="57823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490283" y="3810408"/>
                <a:ext cx="5528429" cy="16664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/>
                  <a:t>ただし、</a:t>
                </a:r>
                <a14:m>
                  <m:oMath xmlns:m="http://schemas.openxmlformats.org/officeDocument/2006/math">
                    <m:r>
                      <a:rPr lang="en-US" b="0" i="0">
                        <a:latin typeface="Cambria Math" charset="0"/>
                        <a:ea typeface="Cambria Math" charset="0"/>
                        <a:cs typeface="Cambria Math" charset="0"/>
                      </a:rPr>
                      <m:t>            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𝕍</m:t>
                    </m:r>
                    <m:d>
                      <m:d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mr-IN" altLang="ja-JP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mr-IN" altLang="ja-JP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altLang="ja-JP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(</m:t>
                              </m:r>
                              <m:r>
                                <a:rPr lang="en-US" altLang="ja-JP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𝑡</m:t>
                              </m:r>
                              <m:r>
                                <a:rPr lang="en-US" altLang="ja-JP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en-US" altLang="ja-JP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(</m:t>
                              </m:r>
                              <m:r>
                                <a:rPr lang="en-US" altLang="ja-JP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𝑡</m:t>
                              </m:r>
                              <m:r>
                                <a:rPr lang="en-US" altLang="ja-JP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  <m:r>
                      <a:rPr lang="en-US" altLang="ja-JP" b="0" i="1">
                        <a:latin typeface="Cambria Math" charset="0"/>
                        <a:ea typeface="Cambria Math" charset="0"/>
                        <a:cs typeface="Cambria Math" charset="0"/>
                      </a:rPr>
                      <m:t>, </m:t>
                    </m:r>
                    <m:r>
                      <a:rPr lang="ja-JP" alt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𝔾</m:t>
                    </m:r>
                    <m:r>
                      <a:rPr lang="en-US" altLang="ja-JP" i="1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mr-IN" altLang="ja-JP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mr-IN" altLang="ja-JP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−</m:t>
                              </m:r>
                              <m:r>
                                <a:rPr lang="en-US" altLang="ja-JP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𝑚𝑔</m:t>
                              </m:r>
                            </m:e>
                          </m:mr>
                        </m:m>
                      </m:e>
                    </m:d>
                    <m:r>
                      <a:rPr lang="en-US" altLang="ja-JP" b="0" i="1">
                        <a:latin typeface="Cambria Math" charset="0"/>
                        <a:ea typeface="Cambria Math" charset="0"/>
                        <a:cs typeface="Cambria Math" charset="0"/>
                      </a:rPr>
                      <m:t>,</m:t>
                    </m:r>
                    <m:r>
                      <a:rPr lang="en-US" altLang="ja-JP" i="1">
                        <a:latin typeface="Cambria Math" charset="0"/>
                        <a:ea typeface="Cambria Math" charset="0"/>
                        <a:cs typeface="Cambria Math" charset="0"/>
                      </a:rPr>
                      <m:t>𝔼</m:t>
                    </m:r>
                    <m:r>
                      <a:rPr lang="en-US" altLang="ja-JP" i="1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mr-IN" altLang="ja-JP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mr-IN" altLang="ja-JP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ja-JP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ja-JP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ja-JP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ja-JP" i="1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                 </m:t>
                      </m:r>
                      <m:r>
                        <a:rPr lang="en-US" altLang="ja-JP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𝕋</m:t>
                      </m:r>
                      <m:r>
                        <a:rPr lang="en-US" altLang="ja-JP" b="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altLang="ja-JP" b="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𝜃</m:t>
                      </m:r>
                      <m:r>
                        <a:rPr lang="en-US" altLang="ja-JP" b="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)=</m:t>
                      </m:r>
                      <m:f>
                        <m:fPr>
                          <m:ctrlPr>
                            <a:rPr lang="mr-IN" altLang="ja-JP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mr-IN" altLang="ja-JP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  <m:r>
                            <a:rPr lang="en-US" altLang="ja-JP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num>
                        <m:den>
                          <m:r>
                            <a:rPr lang="en-US" altLang="ja-JP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  <m:r>
                            <a:rPr lang="en-US" altLang="ja-JP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𝑚</m:t>
                          </m:r>
                        </m:den>
                      </m:f>
                      <m:r>
                        <a:rPr lang="en-US" altLang="ja-JP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ℝ</m:t>
                      </m:r>
                      <m:d>
                        <m:dPr>
                          <m:ctrlPr>
                            <a:rPr lang="en-US" altLang="ja-JP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</m:t>
                          </m:r>
                          <m:r>
                            <a:rPr lang="en-US" altLang="ja-JP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mr-IN" altLang="ja-JP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altLang="ja-JP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ja-JP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∥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mr-IN" altLang="ja-JP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ℝ</m:t>
                      </m:r>
                      <m:d>
                        <m:dPr>
                          <m:ctrlPr>
                            <a:rPr lang="en-US" altLang="ja-JP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en-US" altLang="ja-JP" i="1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mr-IN" altLang="ja-JP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ℝ</m:t>
                      </m:r>
                      <m:d>
                        <m:dPr>
                          <m:ctrlPr>
                            <a:rPr lang="en-US" altLang="ja-JP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e>
                      </m:d>
                      <m:r>
                        <a:rPr lang="en-US" altLang="ja-JP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mr-IN" altLang="ja-JP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altLang="ja-JP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𝑐</m:t>
                                </m:r>
                                <m:r>
                                  <a:rPr lang="en-US" altLang="ja-JP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𝑜𝑠</m:t>
                                </m:r>
                                <m:r>
                                  <a:rPr lang="en-US" altLang="ja-JP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altLang="ja-JP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−</m:t>
                                </m:r>
                                <m:r>
                                  <a:rPr lang="en-US" altLang="ja-JP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𝑠𝑖𝑛</m:t>
                                </m:r>
                                <m:r>
                                  <a:rPr lang="en-US" altLang="ja-JP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𝜃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𝑠𝑖𝑛</m:t>
                                </m:r>
                                <m:r>
                                  <a:rPr lang="en-US" altLang="ja-JP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altLang="ja-JP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𝑐𝑜𝑠</m:t>
                                </m:r>
                                <m:r>
                                  <a:rPr lang="en-US" altLang="ja-JP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𝜃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ja-JP" b="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       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0283" y="3810408"/>
                <a:ext cx="5528429" cy="1666418"/>
              </a:xfrm>
              <a:prstGeom prst="rect">
                <a:avLst/>
              </a:prstGeom>
              <a:blipFill rotWithShape="0">
                <a:blip r:embed="rId3"/>
                <a:stretch>
                  <a:fillRect l="-9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952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2281</TotalTime>
  <Words>735</Words>
  <Application>Microsoft Macintosh PowerPoint</Application>
  <PresentationFormat>Widescreen</PresentationFormat>
  <Paragraphs>80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Calibri</vt:lpstr>
      <vt:lpstr>Calibri Light</vt:lpstr>
      <vt:lpstr>Cambria Math</vt:lpstr>
      <vt:lpstr>Mangal</vt:lpstr>
      <vt:lpstr>MS Mincho</vt:lpstr>
      <vt:lpstr>ＭＳ Ｐゴシック</vt:lpstr>
      <vt:lpstr>Retrospect</vt:lpstr>
      <vt:lpstr>球技における最適動作推定のための画像処理による空気抵抗測定</vt:lpstr>
      <vt:lpstr>今月したこと</vt:lpstr>
      <vt:lpstr>物理モデル</vt:lpstr>
      <vt:lpstr>速度ベルレ法</vt:lpstr>
      <vt:lpstr>シミュレーション結果</vt:lpstr>
      <vt:lpstr>比較</vt:lpstr>
      <vt:lpstr>他の軌道への適用</vt:lpstr>
      <vt:lpstr>問題点</vt:lpstr>
      <vt:lpstr>行列</vt:lpstr>
      <vt:lpstr>行列</vt:lpstr>
      <vt:lpstr>これからやること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球技における最適動作推定のための画像処理による空気抵抗測定</dc:title>
  <dc:creator>森下 誠</dc:creator>
  <cp:lastModifiedBy>Microsoft Office User</cp:lastModifiedBy>
  <cp:revision>138</cp:revision>
  <dcterms:created xsi:type="dcterms:W3CDTF">2017-10-21T12:59:01Z</dcterms:created>
  <dcterms:modified xsi:type="dcterms:W3CDTF">2017-11-30T06:57:33Z</dcterms:modified>
</cp:coreProperties>
</file>