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6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EFBE-5725-D447-9B92-70418B62CDD6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49E49-E5BF-D04D-AC87-92E43090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F13121-D543-BF41-865B-690BCF45D29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3121-D543-BF41-865B-690BCF45D29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F13121-D543-BF41-865B-690BCF45D29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2EE2F4-A8E8-944C-BD30-A9BE44BE7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3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608" y="738050"/>
            <a:ext cx="10933044" cy="2387600"/>
          </a:xfrm>
        </p:spPr>
        <p:txBody>
          <a:bodyPr>
            <a:normAutofit/>
          </a:bodyPr>
          <a:lstStyle/>
          <a:p>
            <a:r>
              <a:rPr lang="ja-JP" altLang="en-US" sz="5400" smtClean="0"/>
              <a:t>球技における最適動作推定のための画像処理による空気抵抗測定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4209" y="4492487"/>
            <a:ext cx="6122504" cy="980661"/>
          </a:xfrm>
        </p:spPr>
        <p:txBody>
          <a:bodyPr/>
          <a:lstStyle/>
          <a:p>
            <a:r>
              <a:rPr lang="ja-JP" altLang="en-US" dirty="0" smtClean="0"/>
              <a:t>平山</a:t>
            </a:r>
            <a:r>
              <a:rPr lang="ja-JP" altLang="en-US" dirty="0" smtClean="0"/>
              <a:t>研究室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 </a:t>
            </a:r>
            <a:r>
              <a:rPr lang="ja-JP" altLang="en-US" dirty="0" smtClean="0"/>
              <a:t>制御情報工学科</a:t>
            </a:r>
            <a:r>
              <a:rPr lang="en-US" altLang="ja-JP" dirty="0" smtClean="0"/>
              <a:t> 39</a:t>
            </a:r>
            <a:r>
              <a:rPr lang="ja-JP" altLang="en-US" dirty="0" smtClean="0"/>
              <a:t>番</a:t>
            </a:r>
            <a:r>
              <a:rPr lang="en-US" altLang="ja-JP" dirty="0" smtClean="0"/>
              <a:t> </a:t>
            </a:r>
            <a:r>
              <a:rPr lang="ja-JP" altLang="en-US" dirty="0" smtClean="0"/>
              <a:t>森下</a:t>
            </a:r>
            <a:r>
              <a:rPr lang="en-US" altLang="ja-JP" dirty="0" smtClean="0"/>
              <a:t> </a:t>
            </a:r>
            <a:r>
              <a:rPr lang="ja-JP" altLang="en-US" dirty="0" smtClean="0"/>
              <a:t>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シミュレーション方法</a:t>
            </a:r>
            <a:r>
              <a:rPr lang="en-US" altLang="ja-JP" dirty="0" smtClean="0"/>
              <a:t> (</a:t>
            </a:r>
            <a:r>
              <a:rPr lang="ja-JP" altLang="en-US" smtClean="0"/>
              <a:t>速度ベルレ法</a:t>
            </a:r>
            <a:r>
              <a:rPr lang="en-US" altLang="ja-JP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39079" y="2498035"/>
                <a:ext cx="4395691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079" y="2498035"/>
                <a:ext cx="4395691" cy="5557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9079" y="4252623"/>
                <a:ext cx="4015523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+∆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∙∆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079" y="4252623"/>
                <a:ext cx="4015523" cy="5375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39079" y="3375329"/>
                <a:ext cx="4019242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)∙∆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mr-I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079" y="3375329"/>
                <a:ext cx="4019242" cy="5275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0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背景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6363" y="330918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(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球を打ち出す角度、球の初速度など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)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635508" y="3039462"/>
            <a:ext cx="705394" cy="378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6363" y="2848798"/>
            <a:ext cx="46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smtClean="0">
                <a:latin typeface="MS Mincho" charset="-128"/>
                <a:ea typeface="MS Mincho" charset="-128"/>
                <a:cs typeface="MS Mincho" charset="-128"/>
              </a:rPr>
              <a:t>客観的な指標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として力学による解析が必要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210841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・スポーツ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において、コーチの体験のみに基づく指導では不十分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07785" y="2591935"/>
            <a:ext cx="2954655" cy="127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mtClean="0">
                <a:solidFill>
                  <a:srgbClr val="FF0000"/>
                </a:solidFill>
                <a:latin typeface="MS Mincho" charset="-128"/>
                <a:ea typeface="MS Mincho" charset="-128"/>
                <a:cs typeface="MS Mincho" charset="-128"/>
              </a:rPr>
              <a:t>シミュレーション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によって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物理パラメータを決定し、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最適動作推定に生かす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366031" y="3041758"/>
            <a:ext cx="705394" cy="378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7280" y="427246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・球技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スポーツに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おいて「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球」の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特性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は重要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7909" y="5235747"/>
            <a:ext cx="64171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形状が比較的複雑なバドミントン</a:t>
            </a:r>
            <a:r>
              <a:rPr lang="ja-JP" altLang="en-US" dirty="0">
                <a:latin typeface="MS Mincho" charset="-128"/>
                <a:ea typeface="MS Mincho" charset="-128"/>
                <a:cs typeface="MS Mincho" charset="-128"/>
              </a:rPr>
              <a:t>のシャトルについて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調べる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研究目的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219750"/>
            <a:ext cx="7571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S Mincho" charset="-128"/>
                <a:ea typeface="MS Mincho" charset="-128"/>
                <a:cs typeface="MS Mincho" charset="-128"/>
              </a:rPr>
              <a:t>◯　画像処理による球の軌道検出手法の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確立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endParaRPr lang="en-US" altLang="ja-JP" dirty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ja-JP" altLang="en-US" dirty="0">
                <a:latin typeface="MS Mincho" charset="-128"/>
                <a:ea typeface="MS Mincho" charset="-128"/>
                <a:cs typeface="MS Mincho" charset="-128"/>
              </a:rPr>
              <a:t>◯　シミュレーションを用いた、現実的な軌道を描く物理モデルの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確立</a:t>
            </a:r>
            <a:endParaRPr lang="en-US" altLang="ja-JP" dirty="0">
              <a:latin typeface="MS Mincho" charset="-128"/>
              <a:ea typeface="MS Mincho" charset="-128"/>
              <a:cs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8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研究の流れ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1602" y="1898085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2. 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物理</a:t>
            </a:r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モデルを考え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、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en-US" altLang="ja-JP" dirty="0">
                <a:latin typeface="MS Mincho" charset="-128"/>
                <a:ea typeface="MS Mincho" charset="-128"/>
                <a:cs typeface="MS Mincho" charset="-128"/>
              </a:rPr>
              <a:t> 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  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速度</a:t>
            </a:r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ベルレ法を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用いて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en-US" altLang="ja-JP" dirty="0">
                <a:latin typeface="MS Mincho" charset="-128"/>
                <a:ea typeface="MS Mincho" charset="-128"/>
                <a:cs typeface="MS Mincho" charset="-128"/>
              </a:rPr>
              <a:t> 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  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シミュレーション</a:t>
            </a:r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を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する</a:t>
            </a:r>
            <a:endParaRPr lang="en-US" altLang="ja-JP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95091" y="1898085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3. 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シミュレーション結果と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en-US" altLang="ja-JP" dirty="0">
                <a:latin typeface="MS Mincho" charset="-128"/>
                <a:ea typeface="MS Mincho" charset="-128"/>
                <a:cs typeface="MS Mincho" charset="-128"/>
              </a:rPr>
              <a:t> 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  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現実</a:t>
            </a:r>
            <a:r>
              <a:rPr lang="ja-JP" altLang="en-US" dirty="0">
                <a:latin typeface="MS Mincho" charset="-128"/>
                <a:ea typeface="MS Mincho" charset="-128"/>
                <a:cs typeface="MS Mincho" charset="-128"/>
              </a:rPr>
              <a:t>の軌道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とを比較し、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ja-JP" altLang="en-US" dirty="0">
                <a:latin typeface="MS Mincho" charset="-128"/>
                <a:ea typeface="MS Mincho" charset="-128"/>
                <a:cs typeface="MS Mincho" charset="-128"/>
              </a:rPr>
              <a:t>　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 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空気抵抗特性を決める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7280" y="1898085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1. 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バドミントン</a:t>
            </a:r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の練習動画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に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 marL="342900" indent="-342900"/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   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画像</a:t>
            </a:r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処理を行い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、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pPr marL="342900" indent="-342900"/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   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シャトル</a:t>
            </a:r>
            <a:r>
              <a:rPr lang="ja-JP" altLang="en-US">
                <a:latin typeface="MS Mincho" charset="-128"/>
                <a:ea typeface="MS Mincho" charset="-128"/>
                <a:cs typeface="MS Mincho" charset="-128"/>
              </a:rPr>
              <a:t>軌道を検出</a:t>
            </a:r>
            <a:r>
              <a:rPr lang="ja-JP" altLang="en-US" smtClean="0">
                <a:latin typeface="MS Mincho" charset="-128"/>
                <a:ea typeface="MS Mincho" charset="-128"/>
                <a:cs typeface="MS Mincho" charset="-128"/>
              </a:rPr>
              <a:t>する</a:t>
            </a:r>
            <a:endParaRPr lang="en-US" altLang="ja-JP" dirty="0">
              <a:latin typeface="MS Mincho" charset="-128"/>
              <a:ea typeface="MS Mincho" charset="-128"/>
              <a:cs typeface="MS Mincho" charset="-128"/>
            </a:endParaRPr>
          </a:p>
        </p:txBody>
      </p:sp>
      <p:sp>
        <p:nvSpPr>
          <p:cNvPr id="12" name="Triangle 11"/>
          <p:cNvSpPr/>
          <p:nvPr/>
        </p:nvSpPr>
        <p:spPr>
          <a:xfrm rot="3275616">
            <a:off x="5753338" y="3755828"/>
            <a:ext cx="698937" cy="9452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73622" y="3669791"/>
            <a:ext cx="516881" cy="516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55875" y="282141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γ</a:t>
            </a:r>
            <a:r>
              <a:rPr lang="en-US" altLang="ja-JP" baseline="-25000" dirty="0" smtClean="0">
                <a:latin typeface="MS Mincho" charset="-128"/>
                <a:ea typeface="MS Mincho" charset="-128"/>
                <a:cs typeface="MS Mincho" charset="-128"/>
              </a:rPr>
              <a:t>1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=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？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γ</a:t>
            </a:r>
            <a:r>
              <a:rPr lang="en-US" altLang="ja-JP" baseline="-25000" dirty="0" smtClean="0">
                <a:latin typeface="MS Mincho" charset="-128"/>
                <a:ea typeface="MS Mincho" charset="-128"/>
                <a:cs typeface="MS Mincho" charset="-128"/>
              </a:rPr>
              <a:t>2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=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？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28" y="2982140"/>
            <a:ext cx="2645326" cy="14879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27" y="4630861"/>
            <a:ext cx="2645327" cy="1487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urved Right Arrow 3"/>
          <p:cNvSpPr/>
          <p:nvPr/>
        </p:nvSpPr>
        <p:spPr>
          <a:xfrm>
            <a:off x="960456" y="4280453"/>
            <a:ext cx="384313" cy="7655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874909" y="4043130"/>
            <a:ext cx="2766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07834" y="3380534"/>
            <a:ext cx="6626" cy="2433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90534" y="38173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59930" y="29711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091" y="3744745"/>
            <a:ext cx="2645326" cy="1487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7005814" y="319475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速度</a:t>
            </a:r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9315742">
            <a:off x="6378991" y="3606857"/>
            <a:ext cx="719347" cy="181073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8617685">
            <a:off x="5191628" y="4540324"/>
            <a:ext cx="719347" cy="181073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01110" y="4931409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空気抵抗</a:t>
            </a:r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シャトル検出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067339"/>
            <a:ext cx="8610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①　背景差分法で動体検出</a:t>
            </a:r>
            <a:endParaRPr lang="en-US" altLang="ja-JP" dirty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②　ネットの位置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(x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座標</a:t>
            </a:r>
            <a:r>
              <a:rPr lang="en-US" altLang="ja-JP" dirty="0" smtClean="0">
                <a:latin typeface="MS Mincho" charset="-128"/>
                <a:ea typeface="MS Mincho" charset="-128"/>
                <a:cs typeface="MS Mincho" charset="-128"/>
              </a:rPr>
              <a:t>)</a:t>
            </a:r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を閾値として、閾値をまたぐ動体をシャトルとして検出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③　フレームの前と後の検出点近傍を順に走査していく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5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シミュレーション</a:t>
            </a:r>
            <a:r>
              <a:rPr lang="ja-JP" altLang="en-US" dirty="0" smtClean="0"/>
              <a:t>方法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97280" y="2358886"/>
                <a:ext cx="6880530" cy="78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latin typeface="MS Mincho" charset="-128"/>
                    <a:ea typeface="MS Mincho" charset="-128"/>
                    <a:cs typeface="MS Mincho" charset="-128"/>
                  </a:rPr>
                  <a:t>・運動方程式</a:t>
                </a:r>
                <a:r>
                  <a:rPr lang="en-US" altLang="ja-JP" dirty="0" smtClean="0">
                    <a:latin typeface="MS Mincho" charset="-128"/>
                    <a:ea typeface="MS Mincho" charset="-128"/>
                    <a:cs typeface="MS Mincho" charset="-128"/>
                  </a:rPr>
                  <a:t> </a:t>
                </a:r>
                <a:r>
                  <a:rPr lang="en-US" altLang="ja-JP" dirty="0" smtClean="0">
                    <a:latin typeface="MS Mincho" charset="-128"/>
                    <a:ea typeface="MS Mincho" charset="-128"/>
                    <a:cs typeface="MS Mincho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  <a:ea typeface="MS Mincho" charset="-128"/>
                        <a:cs typeface="MS Mincho" charset="-128"/>
                      </a:rPr>
                      <m:t>𝑚</m:t>
                    </m:r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f>
                      <m:fPr>
                        <m:ctrlPr>
                          <a:rPr lang="mr-IN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𝑑𝑥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dirty="0" smtClean="0">
                    <a:latin typeface="MS Mincho" charset="-128"/>
                    <a:ea typeface="MS Mincho" charset="-128"/>
                    <a:cs typeface="MS Mincho" charset="-128"/>
                  </a:rPr>
                  <a:t> </a:t>
                </a:r>
                <a:r>
                  <a:rPr lang="ja-JP" altLang="en-US" dirty="0" smtClean="0">
                    <a:latin typeface="MS Mincho" charset="-128"/>
                    <a:ea typeface="MS Mincho" charset="-128"/>
                    <a:cs typeface="MS Mincho" charset="-128"/>
                  </a:rPr>
                  <a:t>を解いて軌道を検出</a:t>
                </a:r>
                <a:endParaRPr lang="en-US" altLang="ja-JP" dirty="0" smtClean="0">
                  <a:latin typeface="MS Mincho" charset="-128"/>
                  <a:ea typeface="MS Mincho" charset="-128"/>
                  <a:cs typeface="MS Mincho" charset="-128"/>
                </a:endParaRPr>
              </a:p>
              <a:p>
                <a:r>
                  <a:rPr lang="ja-JP" altLang="en-US" smtClean="0">
                    <a:latin typeface="MS Mincho" charset="-128"/>
                    <a:ea typeface="MS Mincho" charset="-128"/>
                    <a:cs typeface="MS Mincho" charset="-128"/>
                  </a:rPr>
                  <a:t>・</a:t>
                </a:r>
                <a:endParaRPr lang="en-US" dirty="0">
                  <a:latin typeface="MS Mincho" charset="-128"/>
                  <a:ea typeface="MS Mincho" charset="-128"/>
                  <a:cs typeface="MS Mincho" charset="-128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358886"/>
                <a:ext cx="6880530" cy="781945"/>
              </a:xfrm>
              <a:prstGeom prst="rect">
                <a:avLst/>
              </a:prstGeom>
              <a:blipFill rotWithShape="0">
                <a:blip r:embed="rId2"/>
                <a:stretch>
                  <a:fillRect l="-709" b="-1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9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シミュレーション結果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2263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・粘性抵抗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42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今後の展望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31913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・回転を考慮した運動方程式を解く</a:t>
            </a:r>
            <a:endParaRPr lang="en-US" altLang="ja-JP" dirty="0" smtClean="0">
              <a:latin typeface="MS Mincho" charset="-128"/>
              <a:ea typeface="MS Mincho" charset="-128"/>
              <a:cs typeface="MS Mincho" charset="-128"/>
            </a:endParaRPr>
          </a:p>
          <a:p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  <a:p>
            <a:r>
              <a:rPr lang="ja-JP" altLang="en-US" dirty="0" smtClean="0">
                <a:latin typeface="MS Mincho" charset="-128"/>
                <a:ea typeface="MS Mincho" charset="-128"/>
                <a:cs typeface="MS Mincho" charset="-128"/>
              </a:rPr>
              <a:t>・動作解析</a:t>
            </a:r>
            <a:endParaRPr lang="en-US" dirty="0">
              <a:latin typeface="MS Mincho" charset="-128"/>
              <a:ea typeface="MS Mincho" charset="-128"/>
              <a:cs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0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algn="ctr"/>
            <a:r>
              <a:rPr lang="ja-JP" altLang="en-US" sz="3200" dirty="0" smtClean="0"/>
              <a:t>以上です。</a:t>
            </a:r>
            <a:endParaRPr lang="en-US" sz="3200" dirty="0"/>
          </a:p>
          <a:p>
            <a:pPr algn="ctr"/>
            <a:r>
              <a:rPr lang="ja-JP" altLang="en-US" sz="3200" dirty="0"/>
              <a:t>ご静聴ありがとう</a:t>
            </a:r>
            <a:r>
              <a:rPr lang="ja-JP" altLang="en-US" sz="3200" dirty="0" smtClean="0"/>
              <a:t>ございました。</a:t>
            </a:r>
            <a:endParaRPr lang="en-US" sz="3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2950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523</TotalTime>
  <Words>338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MS Mincho</vt:lpstr>
      <vt:lpstr>ＭＳ Ｐゴシック</vt:lpstr>
      <vt:lpstr>Retrospect</vt:lpstr>
      <vt:lpstr>球技における最適動作推定のための画像処理による空気抵抗測定</vt:lpstr>
      <vt:lpstr>背景</vt:lpstr>
      <vt:lpstr>研究目的</vt:lpstr>
      <vt:lpstr>研究の流れ</vt:lpstr>
      <vt:lpstr>シャトル検出</vt:lpstr>
      <vt:lpstr>シミュレーション方法</vt:lpstr>
      <vt:lpstr>シミュレーション結果</vt:lpstr>
      <vt:lpstr>今後の展望</vt:lpstr>
      <vt:lpstr>PowerPoint Presentation</vt:lpstr>
      <vt:lpstr>シミュレーション方法 (速度ベルレ法)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球技における最適動作推定のための画像処理による空気抵抗測定</dc:title>
  <dc:creator>森下 誠</dc:creator>
  <cp:lastModifiedBy>森下 誠</cp:lastModifiedBy>
  <cp:revision>34</cp:revision>
  <dcterms:created xsi:type="dcterms:W3CDTF">2017-10-21T12:59:01Z</dcterms:created>
  <dcterms:modified xsi:type="dcterms:W3CDTF">2017-10-27T08:37:58Z</dcterms:modified>
</cp:coreProperties>
</file>