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7"/>
    <p:restoredTop sz="94631"/>
  </p:normalViewPr>
  <p:slideViewPr>
    <p:cSldViewPr snapToGrid="0" snapToObjects="1">
      <p:cViewPr>
        <p:scale>
          <a:sx n="99" d="100"/>
          <a:sy n="99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EFBE-5725-D447-9B92-70418B62CDD6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49E49-E5BF-D04D-AC87-92E43090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F13121-D543-BF41-865B-690BCF45D296}" type="datetimeFigureOut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8" y="738050"/>
            <a:ext cx="10933044" cy="2387600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球技における最適動作推定のための画像処理による空気抵抗測定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4209" y="4492487"/>
            <a:ext cx="6122504" cy="980661"/>
          </a:xfrm>
        </p:spPr>
        <p:txBody>
          <a:bodyPr/>
          <a:lstStyle/>
          <a:p>
            <a:r>
              <a:rPr lang="ja-JP" altLang="en-US" dirty="0" smtClean="0"/>
              <a:t>平山研究室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制御情報工学科</a:t>
            </a:r>
            <a:r>
              <a:rPr lang="en-US" altLang="ja-JP" dirty="0" smtClean="0"/>
              <a:t> 39</a:t>
            </a:r>
            <a:r>
              <a:rPr lang="ja-JP" altLang="en-US" dirty="0" smtClean="0"/>
              <a:t>番</a:t>
            </a:r>
            <a:r>
              <a:rPr lang="en-US" altLang="ja-JP" dirty="0" smtClean="0"/>
              <a:t> </a:t>
            </a:r>
            <a:r>
              <a:rPr lang="ja-JP" altLang="en-US" dirty="0" smtClean="0"/>
              <a:t>森下</a:t>
            </a:r>
            <a:r>
              <a:rPr lang="en-US" altLang="ja-JP" dirty="0" smtClean="0"/>
              <a:t> </a:t>
            </a:r>
            <a:r>
              <a:rPr lang="ja-JP" altLang="en-US" dirty="0" smtClean="0"/>
              <a:t>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シミュレーション方法</a:t>
            </a:r>
            <a:r>
              <a:rPr lang="en-US" altLang="ja-JP" dirty="0" smtClean="0"/>
              <a:t> (</a:t>
            </a:r>
            <a:r>
              <a:rPr lang="ja-JP" altLang="en-US" dirty="0" smtClean="0"/>
              <a:t>速度ベルレ法</a:t>
            </a:r>
            <a:r>
              <a:rPr lang="en-US" altLang="ja-JP" dirty="0" smtClean="0"/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20786" y="4365969"/>
            <a:ext cx="6018804" cy="1541488"/>
            <a:chOff x="2301698" y="4249712"/>
            <a:chExt cx="6018804" cy="1541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301260" y="4363322"/>
                  <a:ext cx="4015523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60" y="4363322"/>
                  <a:ext cx="4015523" cy="53751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01260" y="5152210"/>
                  <a:ext cx="4019242" cy="527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)∙∆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den>
                        </m:f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p>
                          <m:sSup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60" y="5152210"/>
                  <a:ext cx="4019242" cy="5275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ket 5"/>
            <p:cNvSpPr/>
            <p:nvPr/>
          </p:nvSpPr>
          <p:spPr>
            <a:xfrm>
              <a:off x="2301698" y="4249712"/>
              <a:ext cx="214951" cy="1541488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6649" y="44474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速度の更新式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6649" y="52313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座標</a:t>
              </a:r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の更新式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97280" y="2310347"/>
                <a:ext cx="4774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:r>
                  <a:rPr lang="ja-JP" altLang="en-US" dirty="0" smtClean="0">
                    <a:latin typeface="MS Mincho" charset="-128"/>
                    <a:ea typeface="MS Mincho" charset="-128"/>
                    <a:cs typeface="MS Mincho" charset="-128"/>
                  </a:rPr>
                  <a:t>を</a:t>
                </a:r>
                <a:r>
                  <a:rPr lang="en-US" altLang="ja-JP" dirty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+∆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altLang="ja-JP" dirty="0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:r>
                  <a:rPr lang="ja-JP" altLang="en-US" dirty="0" smtClean="0">
                    <a:latin typeface="MS Mincho" charset="-128"/>
                    <a:ea typeface="MS Mincho" charset="-128"/>
                    <a:cs typeface="MS Mincho" charset="-128"/>
                  </a:rPr>
                  <a:t>近傍でテイラー展開</a:t>
                </a:r>
                <a:endParaRPr lang="en-US" altLang="ja-JP" dirty="0" smtClean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310347"/>
                <a:ext cx="477483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3115" r="-38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43776" y="2151022"/>
            <a:ext cx="5502917" cy="555793"/>
            <a:chOff x="6377514" y="2217116"/>
            <a:chExt cx="5502917" cy="5557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377514" y="2217116"/>
                  <a:ext cx="439492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514" y="2217116"/>
                  <a:ext cx="4394921" cy="5557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772435" y="23419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・・・①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5872113" y="2283210"/>
            <a:ext cx="265953" cy="423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5282" y="2930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運動方程式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872112" y="2903669"/>
            <a:ext cx="265953" cy="423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244941" y="2723797"/>
                <a:ext cx="199464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941" y="2723797"/>
                <a:ext cx="1994649" cy="648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838697" y="28649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・・・②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09517" y="3548435"/>
            <a:ext cx="4236738" cy="619913"/>
            <a:chOff x="1109517" y="3548435"/>
            <a:chExt cx="4236738" cy="6199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1109517" y="3548435"/>
                  <a:ext cx="1512915" cy="619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517" y="3548435"/>
                  <a:ext cx="1512915" cy="6199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622432" y="367372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とすると①</a:t>
              </a:r>
              <a:r>
                <a:rPr lang="en-US" altLang="ja-JP" dirty="0" smtClean="0">
                  <a:latin typeface="MS Mincho" charset="-128"/>
                  <a:ea typeface="MS Mincho" charset="-128"/>
                  <a:cs typeface="MS Mincho" charset="-128"/>
                </a:rPr>
                <a:t>, </a:t>
              </a:r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②</a:t>
              </a:r>
              <a:r>
                <a:rPr lang="ja-JP" altLang="en-US" dirty="0">
                  <a:latin typeface="MS Mincho" charset="-128"/>
                  <a:ea typeface="MS Mincho" charset="-128"/>
                  <a:cs typeface="MS Mincho" charset="-128"/>
                </a:rPr>
                <a:t>式</a:t>
              </a:r>
              <a:r>
                <a:rPr lang="ja-JP" altLang="en-US" dirty="0" smtClean="0">
                  <a:latin typeface="MS Mincho" charset="-128"/>
                  <a:ea typeface="MS Mincho" charset="-128"/>
                  <a:cs typeface="MS Mincho" charset="-128"/>
                </a:rPr>
                <a:t>より、</a:t>
              </a:r>
              <a:endParaRPr lang="en-US" altLang="ja-JP" dirty="0" smtClean="0">
                <a:latin typeface="MS Mincho" charset="-128"/>
                <a:ea typeface="MS Mincho" charset="-128"/>
                <a:cs typeface="MS Minch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0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シミュレーション方法</a:t>
            </a:r>
            <a:r>
              <a:rPr lang="en-US" altLang="ja-JP" dirty="0"/>
              <a:t> (</a:t>
            </a:r>
            <a:r>
              <a:rPr lang="ja-JP" altLang="en-US" dirty="0"/>
              <a:t>速度ベルレ法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背景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6363" y="33091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(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球を打ち出す角度、球の初速度など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)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635508" y="3039462"/>
            <a:ext cx="705394" cy="378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6363" y="2848798"/>
            <a:ext cx="46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smtClean="0">
                <a:latin typeface="MS Mincho" charset="-128"/>
                <a:ea typeface="MS Mincho" charset="-128"/>
                <a:cs typeface="MS Mincho" charset="-128"/>
              </a:rPr>
              <a:t>客観的な指標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として力学による解析が必要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210841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・スポーツにおいて、コーチの体験のみに基づく指導では不十分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7785" y="2591935"/>
            <a:ext cx="2954655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mtClean="0">
                <a:solidFill>
                  <a:srgbClr val="FF0000"/>
                </a:solidFill>
                <a:latin typeface="MS Mincho" charset="-128"/>
                <a:ea typeface="MS Mincho" charset="-128"/>
                <a:cs typeface="MS Mincho" charset="-128"/>
              </a:rPr>
              <a:t>シミュレーション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によって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物理パラメータを決定し、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最適動作推定に生かす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66031" y="3041758"/>
            <a:ext cx="705394" cy="378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427246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・球技スポーツにおいて「球」の特性は重要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7909" y="5235747"/>
            <a:ext cx="64171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形状が比較的複雑なバドミントン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のシャトルについて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調べる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研究目的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935367"/>
            <a:ext cx="1003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S Mincho" charset="-128"/>
                <a:ea typeface="MS Mincho" charset="-128"/>
                <a:cs typeface="MS Mincho" charset="-128"/>
              </a:rPr>
              <a:t>◯　画像処理による</a:t>
            </a:r>
            <a:r>
              <a:rPr lang="ja-JP" altLang="en-US" sz="2400" b="1" dirty="0">
                <a:latin typeface="MS Mincho" charset="-128"/>
                <a:ea typeface="MS Mincho" charset="-128"/>
                <a:cs typeface="MS Mincho" charset="-128"/>
              </a:rPr>
              <a:t>球の軌道検出手法</a:t>
            </a:r>
            <a:r>
              <a:rPr lang="ja-JP" altLang="en-US" sz="2400" dirty="0">
                <a:latin typeface="MS Mincho" charset="-128"/>
                <a:ea typeface="MS Mincho" charset="-128"/>
                <a:cs typeface="MS Mincho" charset="-128"/>
              </a:rPr>
              <a:t>の</a:t>
            </a:r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確立</a:t>
            </a:r>
            <a:endParaRPr lang="en-US" altLang="ja-JP" sz="2400" dirty="0" smtClean="0">
              <a:latin typeface="MS Mincho" charset="-128"/>
              <a:ea typeface="MS Mincho" charset="-128"/>
              <a:cs typeface="MS Mincho" charset="-128"/>
            </a:endParaRPr>
          </a:p>
          <a:p>
            <a:endParaRPr lang="en-US" altLang="ja-JP" sz="2400" dirty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sz="2400" dirty="0">
                <a:latin typeface="MS Mincho" charset="-128"/>
                <a:ea typeface="MS Mincho" charset="-128"/>
                <a:cs typeface="MS Mincho" charset="-128"/>
              </a:rPr>
              <a:t>◯　シミュレーションを用いた、現実的な軌道を描く</a:t>
            </a:r>
            <a:r>
              <a:rPr lang="ja-JP" altLang="en-US" sz="2400" b="1" dirty="0">
                <a:latin typeface="MS Mincho" charset="-128"/>
                <a:ea typeface="MS Mincho" charset="-128"/>
                <a:cs typeface="MS Mincho" charset="-128"/>
              </a:rPr>
              <a:t>物理モデル</a:t>
            </a:r>
            <a:r>
              <a:rPr lang="ja-JP" altLang="en-US" sz="2400" dirty="0">
                <a:latin typeface="MS Mincho" charset="-128"/>
                <a:ea typeface="MS Mincho" charset="-128"/>
                <a:cs typeface="MS Mincho" charset="-128"/>
              </a:rPr>
              <a:t>の</a:t>
            </a:r>
            <a:r>
              <a:rPr lang="ja-JP" altLang="en-US" sz="2400" dirty="0" smtClean="0">
                <a:latin typeface="MS Mincho" charset="-128"/>
                <a:ea typeface="MS Mincho" charset="-128"/>
                <a:cs typeface="MS Mincho" charset="-128"/>
              </a:rPr>
              <a:t>確立</a:t>
            </a:r>
            <a:endParaRPr lang="en-US" altLang="ja-JP" sz="2400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8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研究の流れ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1602" y="1898085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2.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物理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モデルを考え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ベルレ法を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用いて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シミュレーション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する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5091" y="1898085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3.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シミュレーション結果と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現実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の軌道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とを比較し、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　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空気抵抗特性を決める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1898085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1.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バドミントン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の練習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動画を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画像処理し、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シャトル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軌道を検出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する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2" name="Triangle 11"/>
          <p:cNvSpPr/>
          <p:nvPr/>
        </p:nvSpPr>
        <p:spPr>
          <a:xfrm rot="3275616">
            <a:off x="5753338" y="3755828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73622" y="3669791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08852" y="30359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MS Mincho" charset="-128"/>
                <a:ea typeface="MS Mincho" charset="-128"/>
                <a:cs typeface="MS Mincho" charset="-128"/>
              </a:rPr>
              <a:t>γ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=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？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8" y="2982140"/>
            <a:ext cx="2645326" cy="1487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7" y="4630861"/>
            <a:ext cx="2645327" cy="1487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rved Right Arrow 3"/>
          <p:cNvSpPr/>
          <p:nvPr/>
        </p:nvSpPr>
        <p:spPr>
          <a:xfrm>
            <a:off x="960456" y="4280453"/>
            <a:ext cx="384313" cy="7655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74909" y="4043130"/>
            <a:ext cx="276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07834" y="3380534"/>
            <a:ext cx="6626" cy="24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0534" y="38173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59930" y="29711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91" y="3744745"/>
            <a:ext cx="2645326" cy="1487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7005814" y="31947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en-US" dirty="0" smtClean="0">
                <a:latin typeface="MS Mincho" charset="-128"/>
                <a:ea typeface="MS Mincho" charset="-128"/>
                <a:cs typeface="MS Mincho" charset="-128"/>
              </a:rPr>
              <a:t>v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35" name="Right Arrow 34"/>
          <p:cNvSpPr/>
          <p:nvPr/>
        </p:nvSpPr>
        <p:spPr>
          <a:xfrm rot="19315742">
            <a:off x="6707034" y="3380901"/>
            <a:ext cx="274042" cy="41444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1631" y="49095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空気抵抗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f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=γv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1275" y="476419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重力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smtClean="0">
                <a:latin typeface="MS Mincho" charset="-128"/>
                <a:ea typeface="MS Mincho" charset="-128"/>
                <a:cs typeface="MS Mincho" charset="-128"/>
              </a:rPr>
              <a:t>mg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829308" y="4467866"/>
            <a:ext cx="652534" cy="23088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623395">
            <a:off x="5194311" y="4427184"/>
            <a:ext cx="1033127" cy="223881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00206" y="4143237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シャトル</a:t>
            </a:r>
            <a:r>
              <a:rPr lang="ja-JP" altLang="en-US" smtClean="0"/>
              <a:t>検出手順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1745541"/>
            <a:ext cx="8610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①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　</a:t>
            </a:r>
            <a:r>
              <a:rPr lang="ja-JP" altLang="en-US" u="sng" smtClean="0">
                <a:latin typeface="MS Mincho" charset="-128"/>
                <a:ea typeface="MS Mincho" charset="-128"/>
                <a:cs typeface="MS Mincho" charset="-128"/>
              </a:rPr>
              <a:t>背景</a:t>
            </a:r>
            <a:r>
              <a:rPr lang="ja-JP" altLang="en-US" u="sng" dirty="0" smtClean="0">
                <a:latin typeface="MS Mincho" charset="-128"/>
                <a:ea typeface="MS Mincho" charset="-128"/>
                <a:cs typeface="MS Mincho" charset="-128"/>
              </a:rPr>
              <a:t>差分法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で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動体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検出</a:t>
            </a:r>
            <a:endParaRPr lang="en-US" altLang="ja-JP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②　</a:t>
            </a:r>
            <a:r>
              <a:rPr lang="ja-JP" altLang="en-US" u="sng" smtClean="0">
                <a:latin typeface="MS Mincho" charset="-128"/>
                <a:ea typeface="MS Mincho" charset="-128"/>
                <a:cs typeface="MS Mincho" charset="-128"/>
              </a:rPr>
              <a:t>ラベリング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を行い、各領域の重心座標と面積を取得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③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　ネットの位置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(x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座標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)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を閾値として、閾値をまたぐ動体をシャトルとして検出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④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　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検出点近傍について、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1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フレームごとに走査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(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座標と面積変化を調べる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)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1" y="3647918"/>
            <a:ext cx="4002754" cy="22515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8991478" y="3576329"/>
            <a:ext cx="1" cy="21765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36316" y="4410112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14205" y="33916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58197" y="3576328"/>
            <a:ext cx="334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48361" y="3565756"/>
            <a:ext cx="0" cy="221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16171" y="57024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3" name="Right Arrow 32"/>
          <p:cNvSpPr/>
          <p:nvPr/>
        </p:nvSpPr>
        <p:spPr>
          <a:xfrm rot="20399792">
            <a:off x="8871660" y="4277721"/>
            <a:ext cx="316913" cy="2202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251437" y="4227034"/>
            <a:ext cx="143180" cy="14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79834" y="4545548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727569" y="4702103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742729" y="4155444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253801" y="4334777"/>
            <a:ext cx="143180" cy="14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4841" y="51887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前のフレーム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77695" y="588716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シャトルが左から右へ横切った場合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6350" y="5887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動体検出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7870749" y="5053295"/>
            <a:ext cx="759854" cy="86963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9376705" y="5052116"/>
            <a:ext cx="759854" cy="86963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227704" y="51887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後のフレーム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cxnSp>
        <p:nvCxnSpPr>
          <p:cNvPr id="48" name="Straight Connector 47"/>
          <p:cNvCxnSpPr>
            <a:endCxn id="51" idx="3"/>
          </p:cNvCxnSpPr>
          <p:nvPr/>
        </p:nvCxnSpPr>
        <p:spPr>
          <a:xfrm flipH="1">
            <a:off x="8552159" y="3903957"/>
            <a:ext cx="418929" cy="5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5828" y="3776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閾値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5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シミュレーション方法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942134"/>
            <a:ext cx="6880530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</a:t>
            </a:r>
            <a:r>
              <a:rPr lang="ja-JP" altLang="en-US" u="sng" dirty="0" smtClean="0">
                <a:latin typeface="MS Mincho" charset="-128"/>
                <a:ea typeface="MS Mincho" charset="-128"/>
                <a:cs typeface="MS Mincho" charset="-128"/>
              </a:rPr>
              <a:t>速度ベルレ法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を用いて運動方程式を解き、軌道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描く</a:t>
            </a:r>
            <a:endParaRPr lang="en-US" altLang="ja-JP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・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初期条件は検出したシャトル軌道より与える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</a:t>
            </a:r>
            <a:r>
              <a:rPr lang="ja-JP" altLang="en-US" u="sng" dirty="0" smtClean="0">
                <a:latin typeface="MS Mincho" charset="-128"/>
                <a:ea typeface="MS Mincho" charset="-128"/>
                <a:cs typeface="MS Mincho" charset="-128"/>
              </a:rPr>
              <a:t>粘性抵抗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と</a:t>
            </a:r>
            <a:r>
              <a:rPr lang="ja-JP" altLang="en-US" u="sng" smtClean="0">
                <a:latin typeface="MS Mincho" charset="-128"/>
                <a:ea typeface="MS Mincho" charset="-128"/>
                <a:cs typeface="MS Mincho" charset="-128"/>
              </a:rPr>
              <a:t>慣性抵抗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の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2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通りのモデルを考える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62" y="2461948"/>
            <a:ext cx="4483870" cy="2522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34769" y="51145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今回比較するシャトル軌道</a:t>
            </a:r>
            <a:endParaRPr lang="en-US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0" name="Triangle 9"/>
          <p:cNvSpPr/>
          <p:nvPr/>
        </p:nvSpPr>
        <p:spPr>
          <a:xfrm rot="3275616">
            <a:off x="3593951" y="4205446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014235" y="4119409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15522" y="4492748"/>
            <a:ext cx="276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8447" y="3830152"/>
            <a:ext cx="6626" cy="24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1147" y="42669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00543" y="34207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427" y="364437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en-US" dirty="0" smtClean="0">
                <a:latin typeface="MS Mincho" charset="-128"/>
                <a:ea typeface="MS Mincho" charset="-128"/>
                <a:cs typeface="MS Mincho" charset="-128"/>
              </a:rPr>
              <a:t>v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7" name="Right Arrow 16"/>
          <p:cNvSpPr/>
          <p:nvPr/>
        </p:nvSpPr>
        <p:spPr>
          <a:xfrm rot="19315742">
            <a:off x="4547647" y="3830519"/>
            <a:ext cx="274042" cy="41444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52244" y="5359193"/>
            <a:ext cx="110799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MS Mincho" charset="-128"/>
                <a:ea typeface="MS Mincho" charset="-128"/>
                <a:cs typeface="MS Mincho" charset="-128"/>
              </a:rPr>
              <a:t>空気抵抗</a:t>
            </a:r>
            <a:endParaRPr lang="en-US" altLang="ja-JP" b="1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b="1">
                <a:latin typeface="MS Mincho" charset="-128"/>
                <a:ea typeface="MS Mincho" charset="-128"/>
                <a:cs typeface="MS Mincho" charset="-128"/>
              </a:rPr>
              <a:t>f</a:t>
            </a:r>
            <a:endParaRPr lang="en-US" b="1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888" y="52138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重力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smtClean="0">
                <a:latin typeface="MS Mincho" charset="-128"/>
                <a:ea typeface="MS Mincho" charset="-128"/>
                <a:cs typeface="MS Mincho" charset="-128"/>
              </a:rPr>
              <a:t>mg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669921" y="4917484"/>
            <a:ext cx="652534" cy="23088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623395">
            <a:off x="3034924" y="4876802"/>
            <a:ext cx="1033127" cy="223881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40819" y="4592855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6" y="2288797"/>
            <a:ext cx="5991555" cy="3370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シミュレーション結果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41" y="2288797"/>
            <a:ext cx="5991559" cy="3370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200441" y="22887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・慣性抵抗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443" y="22887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・粘性抵抗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4982" y="2960820"/>
                <a:ext cx="1243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2" y="2960820"/>
                <a:ext cx="12436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73" t="-4444" r="-4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7711" y="3289059"/>
                <a:ext cx="187365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𝑚𝑔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1" y="3289059"/>
                <a:ext cx="187365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3909" t="-2041" r="-228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23744" y="2960820"/>
                <a:ext cx="1880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44" y="2960820"/>
                <a:ext cx="18801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4444" r="-9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74440" y="3270896"/>
                <a:ext cx="2591543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𝑚𝑔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40" y="3270896"/>
                <a:ext cx="2591543" cy="304442"/>
              </a:xfrm>
              <a:prstGeom prst="rect">
                <a:avLst/>
              </a:prstGeom>
              <a:blipFill rotWithShape="0">
                <a:blip r:embed="rId7"/>
                <a:stretch>
                  <a:fillRect l="-94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 rot="3605879">
            <a:off x="3736865" y="2881915"/>
            <a:ext cx="405368" cy="111321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7705760">
            <a:off x="11549534" y="3206627"/>
            <a:ext cx="228530" cy="43298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3717235">
            <a:off x="10335564" y="2828348"/>
            <a:ext cx="249836" cy="62809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523103" y="5053602"/>
                <a:ext cx="10984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=0.01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3" y="5053602"/>
                <a:ext cx="109847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97423" y="2372097"/>
                <a:ext cx="11643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=0.001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23" y="2372097"/>
                <a:ext cx="11643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323908" y="2556763"/>
            <a:ext cx="5159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</p:cNvCxnSpPr>
          <p:nvPr/>
        </p:nvCxnSpPr>
        <p:spPr>
          <a:xfrm flipV="1">
            <a:off x="5072342" y="4546242"/>
            <a:ext cx="549238" cy="50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733723" y="2348312"/>
                <a:ext cx="9885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723" y="2348312"/>
                <a:ext cx="9885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0094686" y="4868936"/>
                <a:ext cx="1354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=0.5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86" y="4868936"/>
                <a:ext cx="1354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stCxn id="26" idx="0"/>
          </p:cNvCxnSpPr>
          <p:nvPr/>
        </p:nvCxnSpPr>
        <p:spPr>
          <a:xfrm flipV="1">
            <a:off x="10772179" y="4327301"/>
            <a:ext cx="496835" cy="54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</p:cNvCxnSpPr>
          <p:nvPr/>
        </p:nvCxnSpPr>
        <p:spPr>
          <a:xfrm>
            <a:off x="10722226" y="2532978"/>
            <a:ext cx="546789" cy="205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417711" y="4065813"/>
                <a:ext cx="26959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/>
                      <m:t>∶</m:t>
                    </m:r>
                  </m:oMath>
                </a14:m>
                <a:r>
                  <a:rPr lang="en-US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係数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 (0.001〜0.01)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1" y="4065813"/>
                <a:ext cx="26959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4754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6378335" y="4065813"/>
                <a:ext cx="23803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/>
                      <m:t>∶</m:t>
                    </m:r>
                  </m:oMath>
                </a14:m>
                <a:r>
                  <a:rPr lang="en-US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係数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(</a:t>
                </a:r>
                <a:r>
                  <a:rPr lang="en-US" smtClean="0">
                    <a:latin typeface="MS Mincho" charset="-128"/>
                    <a:ea typeface="MS Mincho" charset="-128"/>
                    <a:cs typeface="MS Mincho" charset="-128"/>
                  </a:rPr>
                  <a:t>0.1</a:t>
                </a:r>
                <a:r>
                  <a:rPr lang="en-US" altLang="ja-JP" smtClean="0">
                    <a:latin typeface="MS Mincho" charset="-128"/>
                    <a:ea typeface="MS Mincho" charset="-128"/>
                    <a:cs typeface="MS Mincho" charset="-128"/>
                  </a:rPr>
                  <a:t>〜0.5)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335" y="4065813"/>
                <a:ext cx="23803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4754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6413471" y="4397751"/>
                <a:ext cx="1944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∶</m:t>
                    </m:r>
                  </m:oMath>
                </a14:m>
                <a:r>
                  <a:rPr lang="en-US" altLang="ja-JP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空気密度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71" y="4397751"/>
                <a:ext cx="1944768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6421245" y="4741555"/>
                <a:ext cx="23648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∶</m:t>
                    </m:r>
                  </m:oMath>
                </a14:m>
                <a:r>
                  <a:rPr lang="en-US" altLang="ja-JP" smtClean="0"/>
                  <a:t> </a:t>
                </a:r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シャトルの断面積</a:t>
                </a:r>
                <a:endParaRPr lang="en-US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45" y="4741555"/>
                <a:ext cx="236480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5000" r="-1289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91085" y="2176530"/>
            <a:ext cx="7011220" cy="3109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今後の展望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1168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・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回転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の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運動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方程式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解き、</a:t>
            </a:r>
            <a:endParaRPr lang="en-US" altLang="ja-JP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空気抵抗の異方性を考慮する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" name="Triangle 3"/>
          <p:cNvSpPr/>
          <p:nvPr/>
        </p:nvSpPr>
        <p:spPr>
          <a:xfrm rot="3275616">
            <a:off x="8656128" y="3064870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076412" y="2978833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77699" y="3352172"/>
            <a:ext cx="276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10624" y="2689576"/>
            <a:ext cx="6626" cy="24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93324" y="31263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2720" y="22802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97497" y="227021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en-US" dirty="0" smtClean="0">
                <a:latin typeface="MS Mincho" charset="-128"/>
                <a:ea typeface="MS Mincho" charset="-128"/>
                <a:cs typeface="MS Mincho" charset="-128"/>
              </a:rPr>
              <a:t>v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19545031">
            <a:off x="9729791" y="2599592"/>
            <a:ext cx="472763" cy="43053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54065" y="40732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重力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algn="ctr"/>
            <a:r>
              <a:rPr lang="en-US" smtClean="0">
                <a:latin typeface="MS Mincho" charset="-128"/>
                <a:ea typeface="MS Mincho" charset="-128"/>
                <a:cs typeface="MS Mincho" charset="-128"/>
              </a:rPr>
              <a:t>mg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8732098" y="3776908"/>
            <a:ext cx="652534" cy="23088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623395">
            <a:off x="8127583" y="3819272"/>
            <a:ext cx="699279" cy="234157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02996" y="3452279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30782" y="3634400"/>
            <a:ext cx="119448" cy="1194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4007089">
            <a:off x="8417701" y="3358552"/>
            <a:ext cx="443714" cy="262442"/>
          </a:xfrm>
          <a:prstGeom prst="rightArrow">
            <a:avLst>
              <a:gd name="adj1" fmla="val 2721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811045" y="3746145"/>
                <a:ext cx="1532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045" y="3746145"/>
                <a:ext cx="153200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331497" y="2839191"/>
                <a:ext cx="159051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∕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497" y="2839191"/>
                <a:ext cx="1590512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7602802" y="2340557"/>
            <a:ext cx="2941231" cy="22443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600019" y="2604119"/>
            <a:ext cx="1575658" cy="1941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0111571" y="4521267"/>
                <a:ext cx="1641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∕∕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ja-JP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水平方向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571" y="4521267"/>
                <a:ext cx="164179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0432644" y="2369814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ja-JP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鉛直方向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44" y="2369814"/>
                <a:ext cx="15696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672106" y="559649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空気抵抗の異方性を考慮したモデル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49" name="Arc 48"/>
          <p:cNvSpPr/>
          <p:nvPr/>
        </p:nvSpPr>
        <p:spPr>
          <a:xfrm>
            <a:off x="9119517" y="2937381"/>
            <a:ext cx="608587" cy="900307"/>
          </a:xfrm>
          <a:prstGeom prst="arc">
            <a:avLst>
              <a:gd name="adj1" fmla="val 18117683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>
            <a:off x="9197123" y="2950663"/>
            <a:ext cx="608587" cy="900307"/>
          </a:xfrm>
          <a:prstGeom prst="arc">
            <a:avLst>
              <a:gd name="adj1" fmla="val 17664435"/>
              <a:gd name="adj2" fmla="val 210460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699781" y="2973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MS Mincho" charset="-128"/>
                <a:ea typeface="MS Mincho" charset="-128"/>
                <a:cs typeface="MS Mincho" charset="-128"/>
              </a:rPr>
              <a:t>θ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41993" y="3713524"/>
            <a:ext cx="483691" cy="48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81518" y="2823045"/>
            <a:ext cx="483691" cy="483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69" idx="3"/>
            <a:endCxn id="54" idx="3"/>
          </p:cNvCxnSpPr>
          <p:nvPr/>
        </p:nvCxnSpPr>
        <p:spPr>
          <a:xfrm flipV="1">
            <a:off x="7253242" y="3235901"/>
            <a:ext cx="699111" cy="124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9" idx="3"/>
            <a:endCxn id="53" idx="0"/>
          </p:cNvCxnSpPr>
          <p:nvPr/>
        </p:nvCxnSpPr>
        <p:spPr>
          <a:xfrm>
            <a:off x="7253242" y="3360503"/>
            <a:ext cx="330597" cy="353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91084" y="3175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異なる空気抵抗係数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algn="ctr"/>
            <a:r>
              <a:rPr lang="ja-JP" altLang="en-US" sz="3200" dirty="0" smtClean="0"/>
              <a:t>以上です。</a:t>
            </a:r>
            <a:endParaRPr lang="en-US" sz="3200" dirty="0"/>
          </a:p>
          <a:p>
            <a:pPr algn="ctr"/>
            <a:r>
              <a:rPr lang="ja-JP" altLang="en-US" sz="3200" dirty="0"/>
              <a:t>ご静聴ありがとう</a:t>
            </a:r>
            <a:r>
              <a:rPr lang="ja-JP" altLang="en-US" sz="3200" dirty="0" smtClean="0"/>
              <a:t>ございました。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295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1263</TotalTime>
  <Words>625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MS Mincho</vt:lpstr>
      <vt:lpstr>ＭＳ Ｐゴシック</vt:lpstr>
      <vt:lpstr>Retrospect</vt:lpstr>
      <vt:lpstr>球技における最適動作推定のための画像処理による空気抵抗測定</vt:lpstr>
      <vt:lpstr>背景</vt:lpstr>
      <vt:lpstr>研究目的</vt:lpstr>
      <vt:lpstr>研究の流れ</vt:lpstr>
      <vt:lpstr>シャトル検出手順</vt:lpstr>
      <vt:lpstr>シミュレーション方法</vt:lpstr>
      <vt:lpstr>シミュレーション結果</vt:lpstr>
      <vt:lpstr>今後の展望</vt:lpstr>
      <vt:lpstr>PowerPoint Presentation</vt:lpstr>
      <vt:lpstr>シミュレーション方法 (速度ベルレ法)</vt:lpstr>
      <vt:lpstr>シミュレーション方法 (速度ベルレ法)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球技における最適動作推定のための画像処理による空気抵抗測定</dc:title>
  <dc:creator>森下 誠</dc:creator>
  <cp:lastModifiedBy>森下 誠</cp:lastModifiedBy>
  <cp:revision>74</cp:revision>
  <dcterms:created xsi:type="dcterms:W3CDTF">2017-10-21T12:59:01Z</dcterms:created>
  <dcterms:modified xsi:type="dcterms:W3CDTF">2017-10-28T15:22:22Z</dcterms:modified>
</cp:coreProperties>
</file>