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5"/>
    <p:restoredTop sz="95470"/>
  </p:normalViewPr>
  <p:slideViewPr>
    <p:cSldViewPr snapToGrid="0" snapToObjects="1">
      <p:cViewPr varScale="1">
        <p:scale>
          <a:sx n="97" d="100"/>
          <a:sy n="97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6E8-70F9-B840-ADF8-6A9EA9FA1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3F0D0-3830-1444-803B-365A9BD2C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BA98D-F528-344B-801F-E98BA22A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4DD-5929-CC48-8F84-9ECF08790388}" type="datetimeFigureOut"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5D680-2B98-E44D-A322-F92F06C3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884BC-E5DE-D04A-A582-AAC5C903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4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1742-5C95-FC4B-A996-6B052AA8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3D71F-486F-4849-93C2-D740A318B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62994-CBA8-074B-B867-29B680DD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4DD-5929-CC48-8F84-9ECF08790388}" type="datetimeFigureOut"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050EA-6B9A-464A-B830-CB741A81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7C3C5-95EB-494C-BAFF-F42C507F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2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9A533-BA3E-C242-B5C1-F6C716340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1E819-4A69-2845-8F7F-CA3452782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2E28C-D21E-9F44-8FAC-99AFD6BC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4DD-5929-CC48-8F84-9ECF08790388}" type="datetimeFigureOut"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EC62A-CE73-5442-823F-A746F1D9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848DF-8958-CA43-87B0-006CD045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2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75CF-CC32-DB47-9D69-0893AD10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5B6A6-780A-B844-A3F0-B3FDE4ED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F227E-3DAD-AE44-9D26-979401D0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4DD-5929-CC48-8F84-9ECF08790388}" type="datetimeFigureOut"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57E71-76F9-B649-A9B9-CA4F6A81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8E317-8A52-3549-B5A7-8A445E92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1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651D-ED9B-CD40-AA71-7E7C49B2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672B9-138C-0B47-9621-60429EF72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3DE23-7416-2A48-8014-B1662BCD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4DD-5929-CC48-8F84-9ECF08790388}" type="datetimeFigureOut"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E3EAE-C4C2-5447-BC99-5CC88B6A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F6D0F-D556-4941-933F-76DED170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7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1551-9875-274E-9BF0-063240A4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718D-CB7B-5B44-BBD7-EF3E8BD79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CAD5-7FEA-B74B-BDCC-401204092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A441D-BBFD-1542-9649-1D1F13DD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4DD-5929-CC48-8F84-9ECF08790388}" type="datetimeFigureOut">
              <a:t>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5158E-92A4-414A-9F2E-A22D1621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EAA45-A567-D34A-BD9B-39BD3D37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1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C673-06F2-7344-B17D-C1071D07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A0BE9-E2D5-0B40-A7C3-4F7925675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5ED5B-2680-FA4B-9E10-874E06901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AF086-6F65-DE4F-9FE0-6E0CD19B2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5543B-67DC-5B43-AE9A-36C4C8ADA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32786-30BC-7A40-AB38-0726DBAB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4DD-5929-CC48-8F84-9ECF08790388}" type="datetimeFigureOut">
              <a:t>2/23/18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D5E65-1FD9-544D-BA60-64ED437D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38932-3770-C641-A57E-BA6250C2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7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3C6C-C762-4544-89D2-B1843727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63B23-AD38-3D4C-9E80-BDCB5EFE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4DD-5929-CC48-8F84-9ECF08790388}" type="datetimeFigureOut">
              <a:t>2/23/18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7BC43-90AC-D745-BE70-97AD77A4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0B723-EBCC-1C4F-A0C5-2CBA0835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DA9129-1F6F-F542-89B7-BDDF2E5C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4DD-5929-CC48-8F84-9ECF08790388}" type="datetimeFigureOut">
              <a:t>2/23/18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34044-04A0-8447-A746-B6B9700D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704CA-0C26-EE4E-BD72-27F012C2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4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0087-F470-554D-9BCC-9C7C6DBC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98008-AD13-7640-95BA-3B025E9C1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FDB9C-CE87-E242-A233-026E15712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555BD-2795-1E47-BAB6-EED461A6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4DD-5929-CC48-8F84-9ECF08790388}" type="datetimeFigureOut">
              <a:t>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9853F-8A9F-D34C-9469-17850C3D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817C1-D23E-774F-9EA2-99E86854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7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B022-09A2-1D4E-B01D-726F3B0C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E8723-B675-9246-A71F-47290AABE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D40F1-C65C-1940-9537-C7AA42875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2246B-0A3E-FD4E-BE43-A9B52AC5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4DD-5929-CC48-8F84-9ECF08790388}" type="datetimeFigureOut">
              <a:t>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CC6E1-070E-494B-B24D-CE819D46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96698-2A84-224F-ACD2-0233E2C6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4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D6D82-9C69-244D-9C64-99007DAC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DD982-13E9-C24B-9F79-118A8F24C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27D90-8494-4340-8321-810FADE75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714DD-5929-CC48-8F84-9ECF08790388}" type="datetimeFigureOut"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545DE-CE33-CC47-9957-53C4C5815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DD215-50B3-914C-999C-A5EA52251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2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42CF27-3730-C045-BB52-C294F378F6A5}"/>
              </a:ext>
            </a:extLst>
          </p:cNvPr>
          <p:cNvSpPr/>
          <p:nvPr/>
        </p:nvSpPr>
        <p:spPr>
          <a:xfrm>
            <a:off x="1577222" y="1020417"/>
            <a:ext cx="6692348" cy="4638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799E7A2A-14A8-4E44-8094-4462F42DB5AF}"/>
              </a:ext>
            </a:extLst>
          </p:cNvPr>
          <p:cNvSpPr/>
          <p:nvPr/>
        </p:nvSpPr>
        <p:spPr>
          <a:xfrm>
            <a:off x="2957624" y="3195512"/>
            <a:ext cx="1683027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角度の更新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0D2255AB-9F91-AD4F-A6E6-A89D0B82C989}"/>
              </a:ext>
            </a:extLst>
          </p:cNvPr>
          <p:cNvSpPr/>
          <p:nvPr/>
        </p:nvSpPr>
        <p:spPr>
          <a:xfrm>
            <a:off x="5880702" y="2296530"/>
            <a:ext cx="1683027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角速度の更新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0C02E67A-6B85-4240-B3A3-1B2F441B7FA5}"/>
              </a:ext>
            </a:extLst>
          </p:cNvPr>
          <p:cNvSpPr/>
          <p:nvPr/>
        </p:nvSpPr>
        <p:spPr>
          <a:xfrm>
            <a:off x="5880701" y="1397548"/>
            <a:ext cx="1683027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トルクの更新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Process 8">
            <a:extLst>
              <a:ext uri="{FF2B5EF4-FFF2-40B4-BE49-F238E27FC236}">
                <a16:creationId xmlns:a16="http://schemas.microsoft.com/office/drawing/2014/main" id="{6DC07A67-AD19-F741-8F43-CE2840834BC7}"/>
              </a:ext>
            </a:extLst>
          </p:cNvPr>
          <p:cNvSpPr/>
          <p:nvPr/>
        </p:nvSpPr>
        <p:spPr>
          <a:xfrm>
            <a:off x="5880702" y="3195512"/>
            <a:ext cx="1683027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力の更新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47ACF8E6-9958-C647-8B09-939313C22E72}"/>
              </a:ext>
            </a:extLst>
          </p:cNvPr>
          <p:cNvSpPr/>
          <p:nvPr/>
        </p:nvSpPr>
        <p:spPr>
          <a:xfrm>
            <a:off x="2957622" y="4094494"/>
            <a:ext cx="1683027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速度の更新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4BD5B3C9-BE81-AC4B-BB26-A257183FC5AD}"/>
              </a:ext>
            </a:extLst>
          </p:cNvPr>
          <p:cNvSpPr/>
          <p:nvPr/>
        </p:nvSpPr>
        <p:spPr>
          <a:xfrm>
            <a:off x="5880702" y="4094494"/>
            <a:ext cx="1683027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位置の更新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reparation 12">
            <a:extLst>
              <a:ext uri="{FF2B5EF4-FFF2-40B4-BE49-F238E27FC236}">
                <a16:creationId xmlns:a16="http://schemas.microsoft.com/office/drawing/2014/main" id="{1ACDA60B-4AF9-4541-881B-DBB61D3C6AF8}"/>
              </a:ext>
            </a:extLst>
          </p:cNvPr>
          <p:cNvSpPr/>
          <p:nvPr/>
        </p:nvSpPr>
        <p:spPr>
          <a:xfrm>
            <a:off x="2674870" y="2279374"/>
            <a:ext cx="2248526" cy="612648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初期値設定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rminator 14">
            <a:extLst>
              <a:ext uri="{FF2B5EF4-FFF2-40B4-BE49-F238E27FC236}">
                <a16:creationId xmlns:a16="http://schemas.microsoft.com/office/drawing/2014/main" id="{8E91F5CC-B663-2B46-AD07-795FEF1C39AA}"/>
              </a:ext>
            </a:extLst>
          </p:cNvPr>
          <p:cNvSpPr/>
          <p:nvPr/>
        </p:nvSpPr>
        <p:spPr>
          <a:xfrm>
            <a:off x="2957622" y="1425580"/>
            <a:ext cx="1683027" cy="58461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B9EF1F84-2662-E14D-B22A-25E33A057559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4447948" y="4058329"/>
            <a:ext cx="330644" cy="162826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CBA2A255-53AC-B64A-BC43-2BE1AFC754CE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 flipH="1">
            <a:off x="4433275" y="2418202"/>
            <a:ext cx="1654797" cy="2923084"/>
          </a:xfrm>
          <a:prstGeom prst="bentConnector4">
            <a:avLst>
              <a:gd name="adj1" fmla="val -41896"/>
              <a:gd name="adj2" fmla="val 1525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119D57F-08F1-D14D-B265-999DF8212C44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 flipH="1">
            <a:off x="3799133" y="2010196"/>
            <a:ext cx="3" cy="269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48D64F4-4D3A-D54A-A55C-67389C584956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3799133" y="2892022"/>
            <a:ext cx="5" cy="303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B34DD2C-9FD3-4340-9C1F-7652D9D5EEFD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3799136" y="3808160"/>
            <a:ext cx="2" cy="286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389A3BC-71D3-B84D-B073-8C46614E5F26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722215" y="2010196"/>
            <a:ext cx="1" cy="286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65F0AAC-AEB1-5C4C-AA14-E3802A3BEF9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722216" y="2909178"/>
            <a:ext cx="0" cy="286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127148E-02C3-7F48-A73F-AFCE2720607D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6722216" y="3808160"/>
            <a:ext cx="0" cy="286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E1A99069-07BB-4F4E-A7B2-05FD1060A15D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H="1" flipV="1">
            <a:off x="4254691" y="2570262"/>
            <a:ext cx="3640238" cy="1294810"/>
          </a:xfrm>
          <a:prstGeom prst="bentConnector3">
            <a:avLst>
              <a:gd name="adj1" fmla="val -62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91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 5">
            <a:extLst>
              <a:ext uri="{FF2B5EF4-FFF2-40B4-BE49-F238E27FC236}">
                <a16:creationId xmlns:a16="http://schemas.microsoft.com/office/drawing/2014/main" id="{66E69C0E-D125-B640-8FE4-637B4C98F68E}"/>
              </a:ext>
            </a:extLst>
          </p:cNvPr>
          <p:cNvSpPr/>
          <p:nvPr/>
        </p:nvSpPr>
        <p:spPr>
          <a:xfrm rot="3275616">
            <a:off x="1226060" y="3474070"/>
            <a:ext cx="698937" cy="9452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4658A5-C52F-DB45-9085-84F8E16F6A58}"/>
              </a:ext>
            </a:extLst>
          </p:cNvPr>
          <p:cNvSpPr/>
          <p:nvPr/>
        </p:nvSpPr>
        <p:spPr>
          <a:xfrm>
            <a:off x="1646344" y="3388033"/>
            <a:ext cx="516881" cy="516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1FB8B1-7EC3-6B47-9CF8-3AADAB972789}"/>
                  </a:ext>
                </a:extLst>
              </p:cNvPr>
              <p:cNvSpPr txBox="1"/>
              <p:nvPr/>
            </p:nvSpPr>
            <p:spPr>
              <a:xfrm>
                <a:off x="3276300" y="3557933"/>
                <a:ext cx="430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MS Mincho" charset="-128"/>
                  <a:ea typeface="MS Mincho" charset="-128"/>
                  <a:cs typeface="MS Mincho" charset="-128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1FB8B1-7EC3-6B47-9CF8-3AADAB972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300" y="3557933"/>
                <a:ext cx="4305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95646F-1B11-7543-A024-3A9A517B80DF}"/>
                  </a:ext>
                </a:extLst>
              </p:cNvPr>
              <p:cNvSpPr txBox="1"/>
              <p:nvPr/>
            </p:nvSpPr>
            <p:spPr>
              <a:xfrm>
                <a:off x="3179635" y="3042428"/>
                <a:ext cx="1813958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  <a:latin typeface="MS Mincho" charset="-128"/>
                    <a:ea typeface="MS Mincho" charset="-128"/>
                    <a:cs typeface="MS Mincho" charset="-128"/>
                  </a:rPr>
                  <a:t>速度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𝕧</m:t>
                    </m:r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=(</m:t>
                    </m:r>
                    <m:sSub>
                      <m:sSubPr>
                        <m:ctrlP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𝑥</m:t>
                        </m:r>
                      </m:sub>
                    </m:sSub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𝑦</m:t>
                        </m:r>
                      </m:sub>
                    </m:sSub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MS Mincho" charset="-128"/>
                  <a:ea typeface="MS Mincho" charset="-128"/>
                  <a:cs typeface="MS Mincho" charset="-128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95646F-1B11-7543-A024-3A9A517B8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635" y="3042428"/>
                <a:ext cx="1813958" cy="391261"/>
              </a:xfrm>
              <a:prstGeom prst="rect">
                <a:avLst/>
              </a:prstGeom>
              <a:blipFill>
                <a:blip r:embed="rId3"/>
                <a:stretch>
                  <a:fillRect l="-2083" t="-1666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>
            <a:extLst>
              <a:ext uri="{FF2B5EF4-FFF2-40B4-BE49-F238E27FC236}">
                <a16:creationId xmlns:a16="http://schemas.microsoft.com/office/drawing/2014/main" id="{F862A259-D04E-B648-82B5-195367B47976}"/>
              </a:ext>
            </a:extLst>
          </p:cNvPr>
          <p:cNvSpPr/>
          <p:nvPr/>
        </p:nvSpPr>
        <p:spPr>
          <a:xfrm rot="9399145" flipH="1">
            <a:off x="1714122" y="3367575"/>
            <a:ext cx="1411892" cy="234157"/>
          </a:xfrm>
          <a:prstGeom prst="rightArrow">
            <a:avLst>
              <a:gd name="adj1" fmla="val 27213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A32640C-2F8C-FC44-8974-FD8A600144AD}"/>
              </a:ext>
            </a:extLst>
          </p:cNvPr>
          <p:cNvSpPr/>
          <p:nvPr/>
        </p:nvSpPr>
        <p:spPr>
          <a:xfrm>
            <a:off x="1725528" y="3715936"/>
            <a:ext cx="119448" cy="1194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FA1C2B0-C077-2F48-B13F-43B9C63903CA}"/>
              </a:ext>
            </a:extLst>
          </p:cNvPr>
          <p:cNvSpPr/>
          <p:nvPr/>
        </p:nvSpPr>
        <p:spPr>
          <a:xfrm>
            <a:off x="1689449" y="3346581"/>
            <a:ext cx="608587" cy="900307"/>
          </a:xfrm>
          <a:prstGeom prst="arc">
            <a:avLst>
              <a:gd name="adj1" fmla="val 18117683"/>
              <a:gd name="adj2" fmla="val 210460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363D893-533E-9341-A516-C74188104F79}"/>
              </a:ext>
            </a:extLst>
          </p:cNvPr>
          <p:cNvSpPr/>
          <p:nvPr/>
        </p:nvSpPr>
        <p:spPr>
          <a:xfrm>
            <a:off x="1767055" y="3359863"/>
            <a:ext cx="608587" cy="900307"/>
          </a:xfrm>
          <a:prstGeom prst="arc">
            <a:avLst>
              <a:gd name="adj1" fmla="val 17664435"/>
              <a:gd name="adj2" fmla="val 210460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6C6E760-393D-1F43-BB4A-4702989D4D35}"/>
                  </a:ext>
                </a:extLst>
              </p:cNvPr>
              <p:cNvSpPr/>
              <p:nvPr/>
            </p:nvSpPr>
            <p:spPr>
              <a:xfrm>
                <a:off x="1562378" y="2190427"/>
                <a:ext cx="4339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latin typeface="MS Mincho" charset="-128"/>
                  <a:ea typeface="MS Mincho" charset="-128"/>
                  <a:cs typeface="MS Mincho" charset="-128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6C6E760-393D-1F43-BB4A-4702989D4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378" y="2190427"/>
                <a:ext cx="433901" cy="369332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077F28C-AABB-3E4A-A089-DA704269B4AD}"/>
                  </a:ext>
                </a:extLst>
              </p:cNvPr>
              <p:cNvSpPr/>
              <p:nvPr/>
            </p:nvSpPr>
            <p:spPr>
              <a:xfrm>
                <a:off x="2288205" y="3411504"/>
                <a:ext cx="4366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latin typeface="MS Mincho" charset="-128"/>
                  <a:ea typeface="MS Mincho" charset="-128"/>
                  <a:cs typeface="MS Mincho" charset="-128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077F28C-AABB-3E4A-A089-DA704269B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205" y="3411504"/>
                <a:ext cx="4366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9CA0B49-9890-784C-A5C3-F2E0CFDB7801}"/>
                  </a:ext>
                </a:extLst>
              </p:cNvPr>
              <p:cNvSpPr/>
              <p:nvPr/>
            </p:nvSpPr>
            <p:spPr>
              <a:xfrm>
                <a:off x="3065232" y="2511844"/>
                <a:ext cx="1446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∥</m:t>
                    </m:r>
                  </m:oMath>
                </a14:m>
                <a:r>
                  <a:rPr lang="en-US" dirty="0">
                    <a:latin typeface="MS Mincho" charset="-128"/>
                    <a:ea typeface="MS Mincho" charset="-128"/>
                    <a:cs typeface="MS Mincho" charset="-128"/>
                  </a:rPr>
                  <a:t>(</a:t>
                </a:r>
                <a:r>
                  <a:rPr lang="ja-JP" altLang="en-US" dirty="0">
                    <a:latin typeface="MS Mincho" charset="-128"/>
                    <a:ea typeface="MS Mincho" charset="-128"/>
                    <a:cs typeface="MS Mincho" charset="-128"/>
                  </a:rPr>
                  <a:t>平行方向</a:t>
                </a:r>
                <a:r>
                  <a:rPr lang="en-US" dirty="0">
                    <a:latin typeface="MS Mincho" charset="-128"/>
                    <a:ea typeface="MS Mincho" charset="-128"/>
                    <a:cs typeface="MS Mincho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9CA0B49-9890-784C-A5C3-F2E0CFDB7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232" y="2511844"/>
                <a:ext cx="1446230" cy="369332"/>
              </a:xfrm>
              <a:prstGeom prst="rect">
                <a:avLst/>
              </a:prstGeom>
              <a:blipFill>
                <a:blip r:embed="rId6"/>
                <a:stretch>
                  <a:fillRect t="-10000" r="-260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E6288D1-D8E6-7646-AFCE-835E0CC6EF02}"/>
                  </a:ext>
                </a:extLst>
              </p:cNvPr>
              <p:cNvSpPr/>
              <p:nvPr/>
            </p:nvSpPr>
            <p:spPr>
              <a:xfrm>
                <a:off x="2524634" y="4677091"/>
                <a:ext cx="14911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⊥</m:t>
                    </m:r>
                  </m:oMath>
                </a14:m>
                <a:r>
                  <a:rPr lang="en-US" dirty="0">
                    <a:latin typeface="MS Mincho" charset="-128"/>
                    <a:ea typeface="MS Mincho" charset="-128"/>
                    <a:cs typeface="MS Mincho" charset="-128"/>
                  </a:rPr>
                  <a:t>(</a:t>
                </a:r>
                <a:r>
                  <a:rPr lang="ja-JP" altLang="en-US" dirty="0">
                    <a:latin typeface="MS Mincho" charset="-128"/>
                    <a:ea typeface="MS Mincho" charset="-128"/>
                    <a:cs typeface="MS Mincho" charset="-128"/>
                  </a:rPr>
                  <a:t>垂直方向</a:t>
                </a:r>
                <a:r>
                  <a:rPr lang="en-US" dirty="0">
                    <a:latin typeface="MS Mincho" charset="-128"/>
                    <a:ea typeface="MS Mincho" charset="-128"/>
                    <a:cs typeface="MS Mincho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E6288D1-D8E6-7646-AFCE-835E0CC6E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634" y="4677091"/>
                <a:ext cx="1491114" cy="369332"/>
              </a:xfrm>
              <a:prstGeom prst="rect">
                <a:avLst/>
              </a:prstGeom>
              <a:blipFill>
                <a:blip r:embed="rId7"/>
                <a:stretch>
                  <a:fillRect t="-6667" r="-254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49D9F7-93E4-D84E-9C5A-A107B5D29D83}"/>
              </a:ext>
            </a:extLst>
          </p:cNvPr>
          <p:cNvCxnSpPr>
            <a:cxnSpLocks/>
          </p:cNvCxnSpPr>
          <p:nvPr/>
        </p:nvCxnSpPr>
        <p:spPr>
          <a:xfrm>
            <a:off x="343432" y="3773874"/>
            <a:ext cx="2977421" cy="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127BCC-3189-394F-A2A4-40A89E9011CF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1779329" y="2559759"/>
            <a:ext cx="0" cy="2358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44486C-BB24-9240-BE12-7CBBF85303C3}"/>
              </a:ext>
            </a:extLst>
          </p:cNvPr>
          <p:cNvCxnSpPr>
            <a:cxnSpLocks/>
          </p:cNvCxnSpPr>
          <p:nvPr/>
        </p:nvCxnSpPr>
        <p:spPr>
          <a:xfrm flipH="1">
            <a:off x="618743" y="2749757"/>
            <a:ext cx="2495223" cy="19156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59B6D3-282F-154A-A448-59F7E25130A1}"/>
              </a:ext>
            </a:extLst>
          </p:cNvPr>
          <p:cNvCxnSpPr>
            <a:cxnSpLocks/>
          </p:cNvCxnSpPr>
          <p:nvPr/>
        </p:nvCxnSpPr>
        <p:spPr>
          <a:xfrm flipH="1" flipV="1">
            <a:off x="1061623" y="2929091"/>
            <a:ext cx="1499583" cy="17800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riangle 54">
            <a:extLst>
              <a:ext uri="{FF2B5EF4-FFF2-40B4-BE49-F238E27FC236}">
                <a16:creationId xmlns:a16="http://schemas.microsoft.com/office/drawing/2014/main" id="{F5A7EF27-31F8-854F-8FFB-70C426E080F0}"/>
              </a:ext>
            </a:extLst>
          </p:cNvPr>
          <p:cNvSpPr/>
          <p:nvPr/>
        </p:nvSpPr>
        <p:spPr>
          <a:xfrm>
            <a:off x="8160424" y="3727792"/>
            <a:ext cx="698937" cy="9452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B7A4340-6FEE-1A4E-9298-BB66EC38EFC8}"/>
              </a:ext>
            </a:extLst>
          </p:cNvPr>
          <p:cNvSpPr/>
          <p:nvPr/>
        </p:nvSpPr>
        <p:spPr>
          <a:xfrm rot="19552111">
            <a:off x="8251146" y="3537030"/>
            <a:ext cx="516881" cy="516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BC6640-0785-9F44-939E-F4CE4297288E}"/>
                  </a:ext>
                </a:extLst>
              </p:cNvPr>
              <p:cNvSpPr txBox="1"/>
              <p:nvPr/>
            </p:nvSpPr>
            <p:spPr>
              <a:xfrm>
                <a:off x="8645917" y="2114140"/>
                <a:ext cx="1818318" cy="375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  <a:latin typeface="MS Mincho" charset="-128"/>
                    <a:ea typeface="MS Mincho" charset="-128"/>
                    <a:cs typeface="MS Mincho" charset="-128"/>
                  </a:rPr>
                  <a:t>速度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𝕧</m:t>
                    </m:r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=(</m:t>
                    </m:r>
                    <m:sSub>
                      <m:sSubPr>
                        <m:ctrlP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⊥</m:t>
                        </m:r>
                      </m:sub>
                    </m:sSub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∥</m:t>
                        </m:r>
                      </m:sub>
                    </m:sSub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MS Mincho" charset="-128"/>
                  <a:ea typeface="MS Mincho" charset="-128"/>
                  <a:cs typeface="MS Mincho" charset="-128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BC6640-0785-9F44-939E-F4CE42972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917" y="2114140"/>
                <a:ext cx="1818318" cy="375231"/>
              </a:xfrm>
              <a:prstGeom prst="rect">
                <a:avLst/>
              </a:prstGeom>
              <a:blipFill>
                <a:blip r:embed="rId8"/>
                <a:stretch>
                  <a:fillRect l="-2778" t="-9677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ight Arrow 58">
            <a:extLst>
              <a:ext uri="{FF2B5EF4-FFF2-40B4-BE49-F238E27FC236}">
                <a16:creationId xmlns:a16="http://schemas.microsoft.com/office/drawing/2014/main" id="{67A9E91E-5287-3846-9C97-4C5C2017E0C3}"/>
              </a:ext>
            </a:extLst>
          </p:cNvPr>
          <p:cNvSpPr/>
          <p:nvPr/>
        </p:nvSpPr>
        <p:spPr>
          <a:xfrm rot="6076846" flipH="1">
            <a:off x="7939971" y="3111730"/>
            <a:ext cx="1411892" cy="234157"/>
          </a:xfrm>
          <a:prstGeom prst="rightArrow">
            <a:avLst>
              <a:gd name="adj1" fmla="val 27213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AB2F3B9-DC6E-D44C-93B2-9062D0FD2CF6}"/>
              </a:ext>
            </a:extLst>
          </p:cNvPr>
          <p:cNvSpPr/>
          <p:nvPr/>
        </p:nvSpPr>
        <p:spPr>
          <a:xfrm rot="19552111">
            <a:off x="8429967" y="3880102"/>
            <a:ext cx="119448" cy="1194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2174D0F9-B0B0-DE46-B602-EA5082CE5DE0}"/>
              </a:ext>
            </a:extLst>
          </p:cNvPr>
          <p:cNvSpPr/>
          <p:nvPr/>
        </p:nvSpPr>
        <p:spPr>
          <a:xfrm rot="18395186">
            <a:off x="8318542" y="3277435"/>
            <a:ext cx="608587" cy="900307"/>
          </a:xfrm>
          <a:prstGeom prst="arc">
            <a:avLst>
              <a:gd name="adj1" fmla="val 18117683"/>
              <a:gd name="adj2" fmla="val 210460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B03EFDB7-65A9-4149-898F-92534C7A9419}"/>
              </a:ext>
            </a:extLst>
          </p:cNvPr>
          <p:cNvSpPr/>
          <p:nvPr/>
        </p:nvSpPr>
        <p:spPr>
          <a:xfrm rot="18468281">
            <a:off x="8358054" y="3194471"/>
            <a:ext cx="608587" cy="900307"/>
          </a:xfrm>
          <a:prstGeom prst="arc">
            <a:avLst>
              <a:gd name="adj1" fmla="val 17664435"/>
              <a:gd name="adj2" fmla="val 210460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0751951-0B88-4A40-8D02-3E19171D9BD5}"/>
                  </a:ext>
                </a:extLst>
              </p:cNvPr>
              <p:cNvSpPr/>
              <p:nvPr/>
            </p:nvSpPr>
            <p:spPr>
              <a:xfrm>
                <a:off x="8598992" y="2979090"/>
                <a:ext cx="4366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latin typeface="MS Mincho" charset="-128"/>
                  <a:ea typeface="MS Mincho" charset="-128"/>
                  <a:cs typeface="MS Mincho" charset="-128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0751951-0B88-4A40-8D02-3E19171D9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992" y="2979090"/>
                <a:ext cx="4366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4AF1799-CD73-B84E-9863-67FF04986B4A}"/>
                  </a:ext>
                </a:extLst>
              </p:cNvPr>
              <p:cNvSpPr/>
              <p:nvPr/>
            </p:nvSpPr>
            <p:spPr>
              <a:xfrm>
                <a:off x="10089895" y="3753374"/>
                <a:ext cx="14911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⊥</m:t>
                    </m:r>
                  </m:oMath>
                </a14:m>
                <a:r>
                  <a:rPr lang="en-US" dirty="0">
                    <a:latin typeface="MS Mincho" charset="-128"/>
                    <a:ea typeface="MS Mincho" charset="-128"/>
                    <a:cs typeface="MS Mincho" charset="-128"/>
                  </a:rPr>
                  <a:t>(</a:t>
                </a:r>
                <a:r>
                  <a:rPr lang="ja-JP" altLang="en-US" dirty="0">
                    <a:latin typeface="MS Mincho" charset="-128"/>
                    <a:ea typeface="MS Mincho" charset="-128"/>
                    <a:cs typeface="MS Mincho" charset="-128"/>
                  </a:rPr>
                  <a:t>垂直方向</a:t>
                </a:r>
                <a:r>
                  <a:rPr lang="en-US" dirty="0">
                    <a:latin typeface="MS Mincho" charset="-128"/>
                    <a:ea typeface="MS Mincho" charset="-128"/>
                    <a:cs typeface="MS Mincho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4AF1799-CD73-B84E-9863-67FF04986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895" y="3753374"/>
                <a:ext cx="1491114" cy="369332"/>
              </a:xfrm>
              <a:prstGeom prst="rect">
                <a:avLst/>
              </a:prstGeom>
              <a:blipFill>
                <a:blip r:embed="rId10"/>
                <a:stretch>
                  <a:fillRect t="-10000" r="-168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E030CDC-77FD-2546-B9E0-1DC972E874F6}"/>
              </a:ext>
            </a:extLst>
          </p:cNvPr>
          <p:cNvCxnSpPr>
            <a:cxnSpLocks/>
          </p:cNvCxnSpPr>
          <p:nvPr/>
        </p:nvCxnSpPr>
        <p:spPr>
          <a:xfrm>
            <a:off x="7047871" y="3938040"/>
            <a:ext cx="2977421" cy="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31C17F-49DE-1946-9750-8A56CDBBBABD}"/>
              </a:ext>
            </a:extLst>
          </p:cNvPr>
          <p:cNvCxnSpPr>
            <a:cxnSpLocks/>
          </p:cNvCxnSpPr>
          <p:nvPr/>
        </p:nvCxnSpPr>
        <p:spPr>
          <a:xfrm flipV="1">
            <a:off x="8483768" y="2723925"/>
            <a:ext cx="0" cy="2358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1F5D7D8-B061-714D-BF8F-E082251C1C40}"/>
              </a:ext>
            </a:extLst>
          </p:cNvPr>
          <p:cNvCxnSpPr>
            <a:cxnSpLocks/>
          </p:cNvCxnSpPr>
          <p:nvPr/>
        </p:nvCxnSpPr>
        <p:spPr>
          <a:xfrm flipH="1">
            <a:off x="7723964" y="2881176"/>
            <a:ext cx="1391423" cy="23529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0E70391-44A6-B74B-B02B-2297E246D5D0}"/>
              </a:ext>
            </a:extLst>
          </p:cNvPr>
          <p:cNvCxnSpPr>
            <a:cxnSpLocks/>
          </p:cNvCxnSpPr>
          <p:nvPr/>
        </p:nvCxnSpPr>
        <p:spPr>
          <a:xfrm flipH="1" flipV="1">
            <a:off x="7405120" y="3260308"/>
            <a:ext cx="2408205" cy="14860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E68729-CA4D-0B49-8270-64A90FDACAE9}"/>
                  </a:ext>
                </a:extLst>
              </p:cNvPr>
              <p:cNvSpPr/>
              <p:nvPr/>
            </p:nvSpPr>
            <p:spPr>
              <a:xfrm>
                <a:off x="7216117" y="2384529"/>
                <a:ext cx="1446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∥</m:t>
                    </m:r>
                  </m:oMath>
                </a14:m>
                <a:r>
                  <a:rPr lang="en-US" dirty="0">
                    <a:latin typeface="MS Mincho" charset="-128"/>
                    <a:ea typeface="MS Mincho" charset="-128"/>
                    <a:cs typeface="MS Mincho" charset="-128"/>
                  </a:rPr>
                  <a:t>(</a:t>
                </a:r>
                <a:r>
                  <a:rPr lang="ja-JP" altLang="en-US" dirty="0">
                    <a:latin typeface="MS Mincho" charset="-128"/>
                    <a:ea typeface="MS Mincho" charset="-128"/>
                    <a:cs typeface="MS Mincho" charset="-128"/>
                  </a:rPr>
                  <a:t>平行方向</a:t>
                </a:r>
                <a:r>
                  <a:rPr lang="en-US" dirty="0">
                    <a:latin typeface="MS Mincho" charset="-128"/>
                    <a:ea typeface="MS Mincho" charset="-128"/>
                    <a:cs typeface="MS Mincho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E68729-CA4D-0B49-8270-64A90FDAC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117" y="2384529"/>
                <a:ext cx="1446230" cy="369332"/>
              </a:xfrm>
              <a:prstGeom prst="rect">
                <a:avLst/>
              </a:prstGeom>
              <a:blipFill>
                <a:blip r:embed="rId11"/>
                <a:stretch>
                  <a:fillRect t="-10000" r="-173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31AF5D2-83D6-3F42-85EB-EAAA4454F55E}"/>
                  </a:ext>
                </a:extLst>
              </p:cNvPr>
              <p:cNvSpPr txBox="1"/>
              <p:nvPr/>
            </p:nvSpPr>
            <p:spPr>
              <a:xfrm>
                <a:off x="9008415" y="2576048"/>
                <a:ext cx="430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MS Mincho" charset="-128"/>
                  <a:ea typeface="MS Mincho" charset="-128"/>
                  <a:cs typeface="MS Mincho" charset="-128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31AF5D2-83D6-3F42-85EB-EAAA4454F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415" y="2576048"/>
                <a:ext cx="4305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E8E5137-735C-0642-95FD-B8C134DE41EB}"/>
                  </a:ext>
                </a:extLst>
              </p:cNvPr>
              <p:cNvSpPr/>
              <p:nvPr/>
            </p:nvSpPr>
            <p:spPr>
              <a:xfrm>
                <a:off x="7108705" y="2986942"/>
                <a:ext cx="4339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latin typeface="MS Mincho" charset="-128"/>
                  <a:ea typeface="MS Mincho" charset="-128"/>
                  <a:cs typeface="MS Mincho" charset="-128"/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E8E5137-735C-0642-95FD-B8C134DE4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705" y="2986942"/>
                <a:ext cx="433901" cy="369332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ight Arrow 81">
            <a:extLst>
              <a:ext uri="{FF2B5EF4-FFF2-40B4-BE49-F238E27FC236}">
                <a16:creationId xmlns:a16="http://schemas.microsoft.com/office/drawing/2014/main" id="{2D8C9FE0-DF3D-4B40-A7A1-E2C020F98E67}"/>
              </a:ext>
            </a:extLst>
          </p:cNvPr>
          <p:cNvSpPr/>
          <p:nvPr/>
        </p:nvSpPr>
        <p:spPr>
          <a:xfrm>
            <a:off x="5434923" y="3076842"/>
            <a:ext cx="97840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B8A00A1E-A02F-D946-BA4B-17218F2A8866}"/>
              </a:ext>
            </a:extLst>
          </p:cNvPr>
          <p:cNvSpPr/>
          <p:nvPr/>
        </p:nvSpPr>
        <p:spPr>
          <a:xfrm flipH="1">
            <a:off x="5401636" y="3896683"/>
            <a:ext cx="978407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93A576F-0C8F-6445-A528-BD3FE489A845}"/>
                  </a:ext>
                </a:extLst>
              </p:cNvPr>
              <p:cNvSpPr txBox="1"/>
              <p:nvPr/>
            </p:nvSpPr>
            <p:spPr>
              <a:xfrm>
                <a:off x="5273688" y="2585354"/>
                <a:ext cx="1225720" cy="459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ja-JP" altLang="en-US"/>
                  <a:t> 回転</a:t>
                </a:r>
                <a:endParaRPr lang="en-US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93A576F-0C8F-6445-A528-BD3FE489A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688" y="2585354"/>
                <a:ext cx="1225720" cy="459741"/>
              </a:xfrm>
              <a:prstGeom prst="rect">
                <a:avLst/>
              </a:prstGeom>
              <a:blipFill>
                <a:blip r:embed="rId14"/>
                <a:stretch>
                  <a:fillRect r="-306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E4D7EB3-C561-3E43-A580-218F328CE6EB}"/>
                  </a:ext>
                </a:extLst>
              </p:cNvPr>
              <p:cNvSpPr txBox="1"/>
              <p:nvPr/>
            </p:nvSpPr>
            <p:spPr>
              <a:xfrm>
                <a:off x="5132557" y="4502643"/>
                <a:ext cx="1589602" cy="459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−(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/>
                  <a:t>回転</a:t>
                </a:r>
                <a:endParaRPr lang="en-US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E4D7EB3-C561-3E43-A580-218F328CE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557" y="4502643"/>
                <a:ext cx="1589602" cy="459741"/>
              </a:xfrm>
              <a:prstGeom prst="rect">
                <a:avLst/>
              </a:prstGeom>
              <a:blipFill>
                <a:blip r:embed="rId15"/>
                <a:stretch>
                  <a:fillRect r="-2381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>
            <a:extLst>
              <a:ext uri="{FF2B5EF4-FFF2-40B4-BE49-F238E27FC236}">
                <a16:creationId xmlns:a16="http://schemas.microsoft.com/office/drawing/2014/main" id="{4995F9CC-77E8-4941-8985-52832D47ED6E}"/>
              </a:ext>
            </a:extLst>
          </p:cNvPr>
          <p:cNvSpPr/>
          <p:nvPr/>
        </p:nvSpPr>
        <p:spPr>
          <a:xfrm>
            <a:off x="228411" y="1703774"/>
            <a:ext cx="4849695" cy="4140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AAA1A00-39E2-DC43-84E0-FF13207CD8AC}"/>
              </a:ext>
            </a:extLst>
          </p:cNvPr>
          <p:cNvSpPr/>
          <p:nvPr/>
        </p:nvSpPr>
        <p:spPr>
          <a:xfrm>
            <a:off x="6689901" y="1703774"/>
            <a:ext cx="4849695" cy="4140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F2D7BC6-B72D-A54E-9B0C-E2750E82B2FE}"/>
                  </a:ext>
                </a:extLst>
              </p:cNvPr>
              <p:cNvSpPr txBox="1"/>
              <p:nvPr/>
            </p:nvSpPr>
            <p:spPr>
              <a:xfrm>
                <a:off x="2005400" y="5410320"/>
                <a:ext cx="122796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ja-JP" altLang="en-US"/>
                  <a:t>座標系</a:t>
                </a:r>
                <a:endParaRPr lang="en-US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F2D7BC6-B72D-A54E-9B0C-E2750E82B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400" y="5410320"/>
                <a:ext cx="1227965" cy="369332"/>
              </a:xfrm>
              <a:prstGeom prst="rect">
                <a:avLst/>
              </a:prstGeom>
              <a:blipFill>
                <a:blip r:embed="rId16"/>
                <a:stretch>
                  <a:fillRect t="-6452" r="-1010" b="-193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E076EA04-DAB9-C742-A270-2A61E967872F}"/>
              </a:ext>
            </a:extLst>
          </p:cNvPr>
          <p:cNvSpPr txBox="1"/>
          <p:nvPr/>
        </p:nvSpPr>
        <p:spPr>
          <a:xfrm>
            <a:off x="8208003" y="5410320"/>
            <a:ext cx="2031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垂直，平行座標系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9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eparation 9">
            <a:extLst>
              <a:ext uri="{FF2B5EF4-FFF2-40B4-BE49-F238E27FC236}">
                <a16:creationId xmlns:a16="http://schemas.microsoft.com/office/drawing/2014/main" id="{0A2F9CD6-4E93-5B40-A364-AD71D6A5D2BE}"/>
              </a:ext>
            </a:extLst>
          </p:cNvPr>
          <p:cNvSpPr/>
          <p:nvPr/>
        </p:nvSpPr>
        <p:spPr>
          <a:xfrm>
            <a:off x="2546155" y="974144"/>
            <a:ext cx="2014331" cy="612648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初期設定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rminator 10">
            <a:extLst>
              <a:ext uri="{FF2B5EF4-FFF2-40B4-BE49-F238E27FC236}">
                <a16:creationId xmlns:a16="http://schemas.microsoft.com/office/drawing/2014/main" id="{827C1627-EE71-2E48-987A-C0AAC5A0B2D4}"/>
              </a:ext>
            </a:extLst>
          </p:cNvPr>
          <p:cNvSpPr/>
          <p:nvPr/>
        </p:nvSpPr>
        <p:spPr>
          <a:xfrm>
            <a:off x="2707568" y="120350"/>
            <a:ext cx="1683027" cy="58461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69628A-197E-3242-8BF5-45AEDDD342DD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3549082" y="704966"/>
            <a:ext cx="4239" cy="269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rocess 23">
            <a:extLst>
              <a:ext uri="{FF2B5EF4-FFF2-40B4-BE49-F238E27FC236}">
                <a16:creationId xmlns:a16="http://schemas.microsoft.com/office/drawing/2014/main" id="{38CC9C90-6E88-0140-A542-CB5D9484C77F}"/>
              </a:ext>
            </a:extLst>
          </p:cNvPr>
          <p:cNvSpPr/>
          <p:nvPr/>
        </p:nvSpPr>
        <p:spPr>
          <a:xfrm>
            <a:off x="2707563" y="3957870"/>
            <a:ext cx="1683027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動体検出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Process 51">
            <a:extLst>
              <a:ext uri="{FF2B5EF4-FFF2-40B4-BE49-F238E27FC236}">
                <a16:creationId xmlns:a16="http://schemas.microsoft.com/office/drawing/2014/main" id="{74A22776-CEE7-9147-B68D-B1FE177E90B8}"/>
              </a:ext>
            </a:extLst>
          </p:cNvPr>
          <p:cNvSpPr/>
          <p:nvPr/>
        </p:nvSpPr>
        <p:spPr>
          <a:xfrm>
            <a:off x="2707563" y="4836674"/>
            <a:ext cx="1683027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ノイズ除去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Process 52">
            <a:extLst>
              <a:ext uri="{FF2B5EF4-FFF2-40B4-BE49-F238E27FC236}">
                <a16:creationId xmlns:a16="http://schemas.microsoft.com/office/drawing/2014/main" id="{8CAD76E1-EF79-5E45-9B69-CE3B811FFF6D}"/>
              </a:ext>
            </a:extLst>
          </p:cNvPr>
          <p:cNvSpPr/>
          <p:nvPr/>
        </p:nvSpPr>
        <p:spPr>
          <a:xfrm>
            <a:off x="2707563" y="5715478"/>
            <a:ext cx="1683027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ラベリング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Process 54">
            <a:extLst>
              <a:ext uri="{FF2B5EF4-FFF2-40B4-BE49-F238E27FC236}">
                <a16:creationId xmlns:a16="http://schemas.microsoft.com/office/drawing/2014/main" id="{DB7C24DD-7F09-0846-8463-8E3C5C7E34A3}"/>
              </a:ext>
            </a:extLst>
          </p:cNvPr>
          <p:cNvSpPr/>
          <p:nvPr/>
        </p:nvSpPr>
        <p:spPr>
          <a:xfrm>
            <a:off x="2707564" y="3079066"/>
            <a:ext cx="1683027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動画から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フレーム取得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Decision 56">
            <a:extLst>
              <a:ext uri="{FF2B5EF4-FFF2-40B4-BE49-F238E27FC236}">
                <a16:creationId xmlns:a16="http://schemas.microsoft.com/office/drawing/2014/main" id="{0FD1971A-7C0E-304D-9E0D-DD9FCACD068C}"/>
              </a:ext>
            </a:extLst>
          </p:cNvPr>
          <p:cNvSpPr/>
          <p:nvPr/>
        </p:nvSpPr>
        <p:spPr>
          <a:xfrm>
            <a:off x="5948428" y="794224"/>
            <a:ext cx="2235926" cy="95996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走査中？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54168D-4B87-8A49-8166-8E172723D75B}"/>
              </a:ext>
            </a:extLst>
          </p:cNvPr>
          <p:cNvSpPr txBox="1"/>
          <p:nvPr/>
        </p:nvSpPr>
        <p:spPr>
          <a:xfrm>
            <a:off x="6186277" y="1569520"/>
            <a:ext cx="64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E31E8D-0657-F243-9F7C-F67A1F4B51FF}"/>
              </a:ext>
            </a:extLst>
          </p:cNvPr>
          <p:cNvSpPr txBox="1"/>
          <p:nvPr/>
        </p:nvSpPr>
        <p:spPr>
          <a:xfrm>
            <a:off x="8025901" y="138381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60" name="Process 59">
            <a:extLst>
              <a:ext uri="{FF2B5EF4-FFF2-40B4-BE49-F238E27FC236}">
                <a16:creationId xmlns:a16="http://schemas.microsoft.com/office/drawing/2014/main" id="{DD808F6D-8EC2-2F44-9082-CDB01DB5078A}"/>
              </a:ext>
            </a:extLst>
          </p:cNvPr>
          <p:cNvSpPr/>
          <p:nvPr/>
        </p:nvSpPr>
        <p:spPr>
          <a:xfrm>
            <a:off x="6224876" y="1970860"/>
            <a:ext cx="1683027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現在の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フレーム走査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Decision 60">
            <a:extLst>
              <a:ext uri="{FF2B5EF4-FFF2-40B4-BE49-F238E27FC236}">
                <a16:creationId xmlns:a16="http://schemas.microsoft.com/office/drawing/2014/main" id="{A26EB27C-79FC-7B40-9871-273B03896BB5}"/>
              </a:ext>
            </a:extLst>
          </p:cNvPr>
          <p:cNvSpPr/>
          <p:nvPr/>
        </p:nvSpPr>
        <p:spPr>
          <a:xfrm>
            <a:off x="5459911" y="2800182"/>
            <a:ext cx="3212956" cy="161867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動体がネットを横切った？</a:t>
            </a:r>
            <a:endParaRPr lang="en-US" altLang="ja-JP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094F8B-FC3A-B54D-894A-2F4265CF7392}"/>
              </a:ext>
            </a:extLst>
          </p:cNvPr>
          <p:cNvSpPr txBox="1"/>
          <p:nvPr/>
        </p:nvSpPr>
        <p:spPr>
          <a:xfrm>
            <a:off x="6219613" y="4235389"/>
            <a:ext cx="60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E2DAC8-49A5-4D40-B7EB-4F7449B691FD}"/>
              </a:ext>
            </a:extLst>
          </p:cNvPr>
          <p:cNvSpPr txBox="1"/>
          <p:nvPr/>
        </p:nvSpPr>
        <p:spPr>
          <a:xfrm>
            <a:off x="8025901" y="386605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65" name="Process 64">
            <a:extLst>
              <a:ext uri="{FF2B5EF4-FFF2-40B4-BE49-F238E27FC236}">
                <a16:creationId xmlns:a16="http://schemas.microsoft.com/office/drawing/2014/main" id="{D738E909-8C26-D947-A0CB-3C3E95586F0B}"/>
              </a:ext>
            </a:extLst>
          </p:cNvPr>
          <p:cNvSpPr/>
          <p:nvPr/>
        </p:nvSpPr>
        <p:spPr>
          <a:xfrm>
            <a:off x="6224875" y="4852204"/>
            <a:ext cx="1683027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過去の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フレーム走査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Process 65">
            <a:extLst>
              <a:ext uri="{FF2B5EF4-FFF2-40B4-BE49-F238E27FC236}">
                <a16:creationId xmlns:a16="http://schemas.microsoft.com/office/drawing/2014/main" id="{7514AF62-F01E-BC4E-88F3-985D356DD064}"/>
              </a:ext>
            </a:extLst>
          </p:cNvPr>
          <p:cNvSpPr/>
          <p:nvPr/>
        </p:nvSpPr>
        <p:spPr>
          <a:xfrm>
            <a:off x="6224875" y="5715478"/>
            <a:ext cx="1683027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走査開始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Decision 66">
            <a:extLst>
              <a:ext uri="{FF2B5EF4-FFF2-40B4-BE49-F238E27FC236}">
                <a16:creationId xmlns:a16="http://schemas.microsoft.com/office/drawing/2014/main" id="{363B0284-6ACD-C741-889D-D3C4F49590D9}"/>
              </a:ext>
            </a:extLst>
          </p:cNvPr>
          <p:cNvSpPr/>
          <p:nvPr/>
        </p:nvSpPr>
        <p:spPr>
          <a:xfrm>
            <a:off x="2161134" y="1849926"/>
            <a:ext cx="2775883" cy="95996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動画終了？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EA8A58-299F-A24A-872B-30C9670D56AB}"/>
              </a:ext>
            </a:extLst>
          </p:cNvPr>
          <p:cNvCxnSpPr>
            <a:cxnSpLocks/>
            <a:stCxn id="10" idx="2"/>
            <a:endCxn id="67" idx="0"/>
          </p:cNvCxnSpPr>
          <p:nvPr/>
        </p:nvCxnSpPr>
        <p:spPr>
          <a:xfrm flipH="1">
            <a:off x="3549076" y="1586792"/>
            <a:ext cx="4245" cy="263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D18504C-7A88-1F4C-8F07-373DD208B41B}"/>
              </a:ext>
            </a:extLst>
          </p:cNvPr>
          <p:cNvSpPr txBox="1"/>
          <p:nvPr/>
        </p:nvSpPr>
        <p:spPr>
          <a:xfrm>
            <a:off x="1872242" y="1907852"/>
            <a:ext cx="75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A1ADD3-DCBB-0546-ABCB-5CE0E4CAD43B}"/>
              </a:ext>
            </a:extLst>
          </p:cNvPr>
          <p:cNvSpPr txBox="1"/>
          <p:nvPr/>
        </p:nvSpPr>
        <p:spPr>
          <a:xfrm>
            <a:off x="2872378" y="262522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74" name="Connector 73">
            <a:extLst>
              <a:ext uri="{FF2B5EF4-FFF2-40B4-BE49-F238E27FC236}">
                <a16:creationId xmlns:a16="http://schemas.microsoft.com/office/drawing/2014/main" id="{86C27721-1255-A94C-830B-B1A76F11BC6D}"/>
              </a:ext>
            </a:extLst>
          </p:cNvPr>
          <p:cNvSpPr/>
          <p:nvPr/>
        </p:nvSpPr>
        <p:spPr>
          <a:xfrm>
            <a:off x="6837790" y="6594282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5" name="Connector 74">
            <a:extLst>
              <a:ext uri="{FF2B5EF4-FFF2-40B4-BE49-F238E27FC236}">
                <a16:creationId xmlns:a16="http://schemas.microsoft.com/office/drawing/2014/main" id="{8540A80A-6640-9447-9D1C-4DF158BEC7C5}"/>
              </a:ext>
            </a:extLst>
          </p:cNvPr>
          <p:cNvSpPr/>
          <p:nvPr/>
        </p:nvSpPr>
        <p:spPr>
          <a:xfrm>
            <a:off x="4983399" y="1489759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6" name="Connector 75">
            <a:extLst>
              <a:ext uri="{FF2B5EF4-FFF2-40B4-BE49-F238E27FC236}">
                <a16:creationId xmlns:a16="http://schemas.microsoft.com/office/drawing/2014/main" id="{FCA382A0-AB27-6F46-A8C2-C890A75C0421}"/>
              </a:ext>
            </a:extLst>
          </p:cNvPr>
          <p:cNvSpPr/>
          <p:nvPr/>
        </p:nvSpPr>
        <p:spPr>
          <a:xfrm>
            <a:off x="3320475" y="6594282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7" name="Connector 76">
            <a:extLst>
              <a:ext uri="{FF2B5EF4-FFF2-40B4-BE49-F238E27FC236}">
                <a16:creationId xmlns:a16="http://schemas.microsoft.com/office/drawing/2014/main" id="{2175622A-7350-1345-A287-8E7002F59144}"/>
              </a:ext>
            </a:extLst>
          </p:cNvPr>
          <p:cNvSpPr/>
          <p:nvPr/>
        </p:nvSpPr>
        <p:spPr>
          <a:xfrm>
            <a:off x="6837790" y="120350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8" name="Terminator 77">
            <a:extLst>
              <a:ext uri="{FF2B5EF4-FFF2-40B4-BE49-F238E27FC236}">
                <a16:creationId xmlns:a16="http://schemas.microsoft.com/office/drawing/2014/main" id="{948CEBC5-5E47-F943-916E-0A9F2C722F8C}"/>
              </a:ext>
            </a:extLst>
          </p:cNvPr>
          <p:cNvSpPr/>
          <p:nvPr/>
        </p:nvSpPr>
        <p:spPr>
          <a:xfrm>
            <a:off x="478107" y="3091571"/>
            <a:ext cx="1683027" cy="58461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2DB0F26-9C7F-6445-AF81-3A5E09FD8170}"/>
              </a:ext>
            </a:extLst>
          </p:cNvPr>
          <p:cNvCxnSpPr>
            <a:cxnSpLocks/>
            <a:stCxn id="67" idx="1"/>
            <a:endCxn id="78" idx="0"/>
          </p:cNvCxnSpPr>
          <p:nvPr/>
        </p:nvCxnSpPr>
        <p:spPr>
          <a:xfrm rot="10800000" flipV="1">
            <a:off x="1319622" y="2329907"/>
            <a:ext cx="841513" cy="7616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A191CC0-03F1-E945-91AB-F94122F37F56}"/>
              </a:ext>
            </a:extLst>
          </p:cNvPr>
          <p:cNvCxnSpPr>
            <a:cxnSpLocks/>
            <a:stCxn id="67" idx="2"/>
            <a:endCxn id="55" idx="0"/>
          </p:cNvCxnSpPr>
          <p:nvPr/>
        </p:nvCxnSpPr>
        <p:spPr>
          <a:xfrm>
            <a:off x="3549076" y="2809888"/>
            <a:ext cx="2" cy="269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8ED4F32-C361-0C48-B644-75F48FF8B5E3}"/>
              </a:ext>
            </a:extLst>
          </p:cNvPr>
          <p:cNvCxnSpPr>
            <a:cxnSpLocks/>
            <a:stCxn id="55" idx="2"/>
            <a:endCxn id="24" idx="0"/>
          </p:cNvCxnSpPr>
          <p:nvPr/>
        </p:nvCxnSpPr>
        <p:spPr>
          <a:xfrm flipH="1">
            <a:off x="3549077" y="3691714"/>
            <a:ext cx="1" cy="266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B675C0-A76C-2146-8281-78C5251111D8}"/>
              </a:ext>
            </a:extLst>
          </p:cNvPr>
          <p:cNvCxnSpPr>
            <a:cxnSpLocks/>
            <a:stCxn id="24" idx="2"/>
            <a:endCxn id="52" idx="0"/>
          </p:cNvCxnSpPr>
          <p:nvPr/>
        </p:nvCxnSpPr>
        <p:spPr>
          <a:xfrm>
            <a:off x="3549077" y="4570518"/>
            <a:ext cx="0" cy="266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08A8F6C-E184-9F43-A242-A295F361791B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3549077" y="5449322"/>
            <a:ext cx="0" cy="266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741D7B9-5F32-BA42-A054-1F73149ECBA0}"/>
              </a:ext>
            </a:extLst>
          </p:cNvPr>
          <p:cNvCxnSpPr>
            <a:cxnSpLocks/>
            <a:stCxn id="53" idx="2"/>
            <a:endCxn id="76" idx="0"/>
          </p:cNvCxnSpPr>
          <p:nvPr/>
        </p:nvCxnSpPr>
        <p:spPr>
          <a:xfrm flipH="1">
            <a:off x="3549075" y="6328126"/>
            <a:ext cx="2" cy="266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13507BE-05AB-314C-AB1A-6B9C88BB368D}"/>
              </a:ext>
            </a:extLst>
          </p:cNvPr>
          <p:cNvCxnSpPr>
            <a:cxnSpLocks/>
            <a:stCxn id="75" idx="2"/>
          </p:cNvCxnSpPr>
          <p:nvPr/>
        </p:nvCxnSpPr>
        <p:spPr>
          <a:xfrm flipH="1" flipV="1">
            <a:off x="3549075" y="1714246"/>
            <a:ext cx="1434324" cy="4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1CAE4CC-53FA-B049-BBB9-71213F520C4D}"/>
              </a:ext>
            </a:extLst>
          </p:cNvPr>
          <p:cNvCxnSpPr>
            <a:cxnSpLocks/>
            <a:stCxn id="77" idx="4"/>
            <a:endCxn id="57" idx="0"/>
          </p:cNvCxnSpPr>
          <p:nvPr/>
        </p:nvCxnSpPr>
        <p:spPr>
          <a:xfrm>
            <a:off x="7066390" y="577550"/>
            <a:ext cx="1" cy="21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3C24108-E80A-0A48-B012-268EA03904F6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flipH="1">
            <a:off x="7066389" y="2583508"/>
            <a:ext cx="1" cy="21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A9A85D7-D70A-804A-80D0-68C58B7B7E22}"/>
              </a:ext>
            </a:extLst>
          </p:cNvPr>
          <p:cNvCxnSpPr>
            <a:cxnSpLocks/>
            <a:stCxn id="66" idx="2"/>
            <a:endCxn id="74" idx="0"/>
          </p:cNvCxnSpPr>
          <p:nvPr/>
        </p:nvCxnSpPr>
        <p:spPr>
          <a:xfrm>
            <a:off x="7066389" y="6328126"/>
            <a:ext cx="1" cy="266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1AFC003-3E95-B944-BA21-4D37C8072E05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7066389" y="5464852"/>
            <a:ext cx="0" cy="250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A565DC3C-A14D-D640-8CC9-0B1F5D373215}"/>
              </a:ext>
            </a:extLst>
          </p:cNvPr>
          <p:cNvCxnSpPr>
            <a:cxnSpLocks/>
            <a:stCxn id="57" idx="3"/>
          </p:cNvCxnSpPr>
          <p:nvPr/>
        </p:nvCxnSpPr>
        <p:spPr>
          <a:xfrm flipH="1">
            <a:off x="7066390" y="1274205"/>
            <a:ext cx="1117964" cy="1448218"/>
          </a:xfrm>
          <a:prstGeom prst="bentConnector4">
            <a:avLst>
              <a:gd name="adj1" fmla="val -71400"/>
              <a:gd name="adj2" fmla="val 996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32A153A9-753A-EB4A-85EA-C01EB6CACCE6}"/>
              </a:ext>
            </a:extLst>
          </p:cNvPr>
          <p:cNvCxnSpPr>
            <a:cxnSpLocks/>
            <a:stCxn id="61" idx="3"/>
          </p:cNvCxnSpPr>
          <p:nvPr/>
        </p:nvCxnSpPr>
        <p:spPr>
          <a:xfrm flipH="1">
            <a:off x="7061125" y="3609519"/>
            <a:ext cx="1611742" cy="2853930"/>
          </a:xfrm>
          <a:prstGeom prst="bentConnector4">
            <a:avLst>
              <a:gd name="adj1" fmla="val -19763"/>
              <a:gd name="adj2" fmla="val 998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74799E6-BFA9-0B4D-AB00-D3355E1BD183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 flipH="1">
            <a:off x="7066390" y="1754186"/>
            <a:ext cx="1" cy="216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7C1F1B5-5E78-2644-A6F6-A6C8CD0829CC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>
            <a:off x="7066389" y="4418856"/>
            <a:ext cx="0" cy="433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9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CC8C39-8A4C-4A4E-A556-81E58E05CF23}"/>
              </a:ext>
            </a:extLst>
          </p:cNvPr>
          <p:cNvCxnSpPr/>
          <p:nvPr/>
        </p:nvCxnSpPr>
        <p:spPr>
          <a:xfrm flipH="1">
            <a:off x="5307374" y="2714937"/>
            <a:ext cx="1" cy="217652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651F623-168B-C241-91DE-1067EB641985}"/>
              </a:ext>
            </a:extLst>
          </p:cNvPr>
          <p:cNvSpPr/>
          <p:nvPr/>
        </p:nvSpPr>
        <p:spPr>
          <a:xfrm>
            <a:off x="4952212" y="3548720"/>
            <a:ext cx="143180" cy="1431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FFD47-D6FA-BE43-80E4-C67677DBE81F}"/>
              </a:ext>
            </a:extLst>
          </p:cNvPr>
          <p:cNvSpPr txBox="1"/>
          <p:nvPr/>
        </p:nvSpPr>
        <p:spPr>
          <a:xfrm>
            <a:off x="7030101" y="25302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9AAD76-4F3C-954A-A761-DAD03AF57E04}"/>
              </a:ext>
            </a:extLst>
          </p:cNvPr>
          <p:cNvCxnSpPr/>
          <p:nvPr/>
        </p:nvCxnSpPr>
        <p:spPr>
          <a:xfrm>
            <a:off x="3574093" y="2714936"/>
            <a:ext cx="33431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45BF36-D392-B246-A402-F83AB72B44FE}"/>
              </a:ext>
            </a:extLst>
          </p:cNvPr>
          <p:cNvCxnSpPr/>
          <p:nvPr/>
        </p:nvCxnSpPr>
        <p:spPr>
          <a:xfrm>
            <a:off x="3564257" y="2704364"/>
            <a:ext cx="0" cy="2212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FFEF7F-03D2-B849-B671-63DF5F9E9AB6}"/>
              </a:ext>
            </a:extLst>
          </p:cNvPr>
          <p:cNvSpPr txBox="1"/>
          <p:nvPr/>
        </p:nvSpPr>
        <p:spPr>
          <a:xfrm>
            <a:off x="3432067" y="484110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C01A2B6-E348-4344-9037-BEE26CEC01CB}"/>
              </a:ext>
            </a:extLst>
          </p:cNvPr>
          <p:cNvSpPr/>
          <p:nvPr/>
        </p:nvSpPr>
        <p:spPr>
          <a:xfrm rot="20399792">
            <a:off x="5187556" y="3416329"/>
            <a:ext cx="316913" cy="2202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064BFD-5704-EF47-9964-AFD334A5A7D7}"/>
              </a:ext>
            </a:extLst>
          </p:cNvPr>
          <p:cNvSpPr/>
          <p:nvPr/>
        </p:nvSpPr>
        <p:spPr>
          <a:xfrm>
            <a:off x="5567333" y="3365642"/>
            <a:ext cx="143180" cy="1431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848343C-6BBF-3945-BCF2-27851777E910}"/>
              </a:ext>
            </a:extLst>
          </p:cNvPr>
          <p:cNvSpPr/>
          <p:nvPr/>
        </p:nvSpPr>
        <p:spPr>
          <a:xfrm>
            <a:off x="4495730" y="3684156"/>
            <a:ext cx="143180" cy="14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7FEA90-A158-5C4B-8FE4-D28C01E835D3}"/>
              </a:ext>
            </a:extLst>
          </p:cNvPr>
          <p:cNvSpPr/>
          <p:nvPr/>
        </p:nvSpPr>
        <p:spPr>
          <a:xfrm>
            <a:off x="4043465" y="3840711"/>
            <a:ext cx="143180" cy="14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D7E779-D5D1-A541-9E30-A3704EA4A520}"/>
              </a:ext>
            </a:extLst>
          </p:cNvPr>
          <p:cNvSpPr/>
          <p:nvPr/>
        </p:nvSpPr>
        <p:spPr>
          <a:xfrm>
            <a:off x="6058625" y="3294052"/>
            <a:ext cx="143180" cy="14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A05FC07-4868-B546-AAAE-066F09CD59B5}"/>
              </a:ext>
            </a:extLst>
          </p:cNvPr>
          <p:cNvSpPr/>
          <p:nvPr/>
        </p:nvSpPr>
        <p:spPr>
          <a:xfrm>
            <a:off x="6569697" y="3473385"/>
            <a:ext cx="143180" cy="14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1BEFAD-4507-1C4F-A3A3-E7B0AE045974}"/>
              </a:ext>
            </a:extLst>
          </p:cNvPr>
          <p:cNvSpPr txBox="1"/>
          <p:nvPr/>
        </p:nvSpPr>
        <p:spPr>
          <a:xfrm>
            <a:off x="3578600" y="43391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S Mincho" charset="-128"/>
                <a:ea typeface="MS Mincho" charset="-128"/>
                <a:cs typeface="MS Mincho" charset="-128"/>
              </a:rPr>
              <a:t>過去のフレーム</a:t>
            </a:r>
            <a:endParaRPr lang="en-US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9EF67-CCFF-6E4A-96F3-BC851AD25EA3}"/>
              </a:ext>
            </a:extLst>
          </p:cNvPr>
          <p:cNvSpPr txBox="1"/>
          <p:nvPr/>
        </p:nvSpPr>
        <p:spPr>
          <a:xfrm>
            <a:off x="3593591" y="5025771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S Mincho" charset="-128"/>
                <a:ea typeface="MS Mincho" charset="-128"/>
                <a:cs typeface="MS Mincho" charset="-128"/>
              </a:rPr>
              <a:t>シャトルが左から右へ横切った場合</a:t>
            </a:r>
            <a:endParaRPr lang="en-US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B7F00216-DF63-524F-A1E4-1A345574F41B}"/>
              </a:ext>
            </a:extLst>
          </p:cNvPr>
          <p:cNvSpPr/>
          <p:nvPr/>
        </p:nvSpPr>
        <p:spPr>
          <a:xfrm>
            <a:off x="5692601" y="4094921"/>
            <a:ext cx="509204" cy="182767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3902DA-B61F-A04D-A899-AA5DC2B1F3D2}"/>
              </a:ext>
            </a:extLst>
          </p:cNvPr>
          <p:cNvSpPr txBox="1"/>
          <p:nvPr/>
        </p:nvSpPr>
        <p:spPr>
          <a:xfrm>
            <a:off x="5543600" y="43273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S Mincho" charset="-128"/>
                <a:ea typeface="MS Mincho" charset="-128"/>
                <a:cs typeface="MS Mincho" charset="-128"/>
              </a:rPr>
              <a:t>現在のフレーム</a:t>
            </a:r>
            <a:endParaRPr lang="en-US">
              <a:latin typeface="MS Mincho" charset="-128"/>
              <a:ea typeface="MS Mincho" charset="-128"/>
              <a:cs typeface="MS Mincho" charset="-128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40D1E7-25BA-3841-B959-16D738837B80}"/>
              </a:ext>
            </a:extLst>
          </p:cNvPr>
          <p:cNvCxnSpPr/>
          <p:nvPr/>
        </p:nvCxnSpPr>
        <p:spPr>
          <a:xfrm flipH="1">
            <a:off x="4868055" y="3042565"/>
            <a:ext cx="418929" cy="5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54B3EA-B35B-0A44-AD86-5B7362D7D4A5}"/>
              </a:ext>
            </a:extLst>
          </p:cNvPr>
          <p:cNvSpPr txBox="1"/>
          <p:nvPr/>
        </p:nvSpPr>
        <p:spPr>
          <a:xfrm>
            <a:off x="4221724" y="29148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S Mincho" charset="-128"/>
                <a:ea typeface="MS Mincho" charset="-128"/>
                <a:cs typeface="MS Mincho" charset="-128"/>
              </a:rPr>
              <a:t>閾値</a:t>
            </a:r>
            <a:endParaRPr lang="en-US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23" name="Left Bracket 22">
            <a:extLst>
              <a:ext uri="{FF2B5EF4-FFF2-40B4-BE49-F238E27FC236}">
                <a16:creationId xmlns:a16="http://schemas.microsoft.com/office/drawing/2014/main" id="{1B5B0800-1CBF-E647-978F-EC36B7D4F8E1}"/>
              </a:ext>
            </a:extLst>
          </p:cNvPr>
          <p:cNvSpPr/>
          <p:nvPr/>
        </p:nvSpPr>
        <p:spPr>
          <a:xfrm rot="16200000">
            <a:off x="4468945" y="3458586"/>
            <a:ext cx="130375" cy="1403046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2CCA5F-063C-6C4D-8E1B-CD945C35793B}"/>
              </a:ext>
            </a:extLst>
          </p:cNvPr>
          <p:cNvGrpSpPr/>
          <p:nvPr/>
        </p:nvGrpSpPr>
        <p:grpSpPr>
          <a:xfrm>
            <a:off x="7563564" y="1139356"/>
            <a:ext cx="4554555" cy="3020753"/>
            <a:chOff x="1049124" y="1690688"/>
            <a:chExt cx="4554555" cy="3020753"/>
          </a:xfrm>
        </p:grpSpPr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7A4E84E9-7635-2248-8728-5D29EA7937DD}"/>
                </a:ext>
              </a:extLst>
            </p:cNvPr>
            <p:cNvSpPr/>
            <p:nvPr/>
          </p:nvSpPr>
          <p:spPr>
            <a:xfrm rot="3275616">
              <a:off x="2318277" y="2652914"/>
              <a:ext cx="698937" cy="94526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3696358-83C0-7D46-8311-F87C41B6C688}"/>
                </a:ext>
              </a:extLst>
            </p:cNvPr>
            <p:cNvSpPr/>
            <p:nvPr/>
          </p:nvSpPr>
          <p:spPr>
            <a:xfrm>
              <a:off x="2738561" y="2566877"/>
              <a:ext cx="516881" cy="5168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3290E4B-21CC-854F-955E-4B8DF217F7B9}"/>
                </a:ext>
              </a:extLst>
            </p:cNvPr>
            <p:cNvCxnSpPr/>
            <p:nvPr/>
          </p:nvCxnSpPr>
          <p:spPr>
            <a:xfrm>
              <a:off x="1439848" y="2940216"/>
              <a:ext cx="27663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B89E095-6C19-4341-9C69-FDB27139A34D}"/>
                </a:ext>
              </a:extLst>
            </p:cNvPr>
            <p:cNvCxnSpPr/>
            <p:nvPr/>
          </p:nvCxnSpPr>
          <p:spPr>
            <a:xfrm>
              <a:off x="2872773" y="2277620"/>
              <a:ext cx="6626" cy="24338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4EFAC0-BF40-E249-A5EB-E8F79F25391E}"/>
                    </a:ext>
                  </a:extLst>
                </p:cNvPr>
                <p:cNvSpPr txBox="1"/>
                <p:nvPr/>
              </p:nvSpPr>
              <p:spPr>
                <a:xfrm>
                  <a:off x="4103351" y="2729211"/>
                  <a:ext cx="4305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latin typeface="MS Mincho" charset="-128"/>
                    <a:ea typeface="MS Mincho" charset="-128"/>
                    <a:cs typeface="MS Mincho" charset="-128"/>
                  </a:endParaRP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4EFAC0-BF40-E249-A5EB-E8F79F2539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351" y="2729211"/>
                  <a:ext cx="43050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D0415AB-88F2-B843-84E4-CE455153AAF3}"/>
                    </a:ext>
                  </a:extLst>
                </p:cNvPr>
                <p:cNvSpPr txBox="1"/>
                <p:nvPr/>
              </p:nvSpPr>
              <p:spPr>
                <a:xfrm>
                  <a:off x="4175174" y="2297047"/>
                  <a:ext cx="77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dirty="0">
                      <a:latin typeface="MS Mincho" charset="-128"/>
                      <a:ea typeface="MS Mincho" charset="-128"/>
                      <a:cs typeface="MS Mincho" charset="-128"/>
                    </a:rPr>
                    <a:t>速度</a:t>
                  </a:r>
                  <a14:m>
                    <m:oMath xmlns:m="http://schemas.openxmlformats.org/officeDocument/2006/math">
                      <m:r>
                        <a:rPr lang="en-US" altLang="ja-JP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𝑣</m:t>
                      </m:r>
                    </m:oMath>
                  </a14:m>
                  <a:endParaRPr lang="en-US" dirty="0">
                    <a:latin typeface="MS Mincho" charset="-128"/>
                    <a:ea typeface="MS Mincho" charset="-128"/>
                    <a:cs typeface="MS Mincho" charset="-128"/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D0415AB-88F2-B843-84E4-CE455153AA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5174" y="2297047"/>
                  <a:ext cx="77809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452" t="-6452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680BBC22-13B1-4A49-9793-65AC56FC5AA3}"/>
                </a:ext>
              </a:extLst>
            </p:cNvPr>
            <p:cNvSpPr/>
            <p:nvPr/>
          </p:nvSpPr>
          <p:spPr>
            <a:xfrm rot="21217532">
              <a:off x="3688857" y="2351613"/>
              <a:ext cx="472763" cy="430530"/>
            </a:xfrm>
            <a:prstGeom prst="rightArrow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5C5B58E1-0D39-4642-AF51-87E6ACEC23C5}"/>
                </a:ext>
              </a:extLst>
            </p:cNvPr>
            <p:cNvSpPr/>
            <p:nvPr/>
          </p:nvSpPr>
          <p:spPr>
            <a:xfrm rot="5400000">
              <a:off x="2549466" y="3188929"/>
              <a:ext cx="652534" cy="230887"/>
            </a:xfrm>
            <a:prstGeom prst="rightArrow">
              <a:avLst>
                <a:gd name="adj1" fmla="val 27213"/>
                <a:gd name="adj2" fmla="val 5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A6DC82E5-2CD3-9F4F-BD4C-71F14F008132}"/>
                </a:ext>
              </a:extLst>
            </p:cNvPr>
            <p:cNvSpPr/>
            <p:nvPr/>
          </p:nvSpPr>
          <p:spPr>
            <a:xfrm rot="8623395">
              <a:off x="1789732" y="3407316"/>
              <a:ext cx="699279" cy="234157"/>
            </a:xfrm>
            <a:prstGeom prst="rightArrow">
              <a:avLst>
                <a:gd name="adj1" fmla="val 27213"/>
                <a:gd name="adj2" fmla="val 5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436EAD8-6C24-9544-BAB9-617030EEF4B0}"/>
                </a:ext>
              </a:extLst>
            </p:cNvPr>
            <p:cNvSpPr/>
            <p:nvPr/>
          </p:nvSpPr>
          <p:spPr>
            <a:xfrm>
              <a:off x="2817745" y="2894780"/>
              <a:ext cx="119448" cy="1194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E71585C-6F03-8242-8FD5-5EDF9E360656}"/>
                </a:ext>
              </a:extLst>
            </p:cNvPr>
            <p:cNvSpPr/>
            <p:nvPr/>
          </p:nvSpPr>
          <p:spPr>
            <a:xfrm>
              <a:off x="2392931" y="3222444"/>
              <a:ext cx="119448" cy="1194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Arrow 35">
              <a:extLst>
                <a:ext uri="{FF2B5EF4-FFF2-40B4-BE49-F238E27FC236}">
                  <a16:creationId xmlns:a16="http://schemas.microsoft.com/office/drawing/2014/main" id="{C8478ADB-2C0A-3643-A170-C9E41B3E2FDC}"/>
                </a:ext>
              </a:extLst>
            </p:cNvPr>
            <p:cNvSpPr/>
            <p:nvPr/>
          </p:nvSpPr>
          <p:spPr>
            <a:xfrm rot="13911160">
              <a:off x="2082011" y="2960131"/>
              <a:ext cx="443714" cy="262442"/>
            </a:xfrm>
            <a:prstGeom prst="rightArrow">
              <a:avLst>
                <a:gd name="adj1" fmla="val 27213"/>
                <a:gd name="adj2" fmla="val 5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D31D1DF-6D62-8842-A2CC-826EEE4A4CE5}"/>
                    </a:ext>
                  </a:extLst>
                </p:cNvPr>
                <p:cNvSpPr/>
                <p:nvPr/>
              </p:nvSpPr>
              <p:spPr>
                <a:xfrm>
                  <a:off x="1398390" y="2932844"/>
                  <a:ext cx="82279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⊥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D31D1DF-6D62-8842-A2CC-826EEE4A4C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390" y="2932844"/>
                  <a:ext cx="82279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00B8C630-E888-A54A-874A-90B658A66FE6}"/>
                    </a:ext>
                  </a:extLst>
                </p:cNvPr>
                <p:cNvSpPr/>
                <p:nvPr/>
              </p:nvSpPr>
              <p:spPr>
                <a:xfrm>
                  <a:off x="1049124" y="3517768"/>
                  <a:ext cx="837000" cy="3752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00B8C630-E888-A54A-874A-90B658A66F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24" y="3517768"/>
                  <a:ext cx="837000" cy="375231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515B44F-ABA0-7A4A-9211-5AC6117AFD42}"/>
                </a:ext>
              </a:extLst>
            </p:cNvPr>
            <p:cNvCxnSpPr/>
            <p:nvPr/>
          </p:nvCxnSpPr>
          <p:spPr>
            <a:xfrm flipH="1">
              <a:off x="1264951" y="1928601"/>
              <a:ext cx="2941231" cy="224432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E3C3633-C995-D448-924B-6702B4A98BE4}"/>
                </a:ext>
              </a:extLst>
            </p:cNvPr>
            <p:cNvCxnSpPr/>
            <p:nvPr/>
          </p:nvCxnSpPr>
          <p:spPr>
            <a:xfrm flipH="1" flipV="1">
              <a:off x="2262168" y="2192163"/>
              <a:ext cx="1575658" cy="194131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2BC471C6-C884-2E4C-AB20-FF6DEA9F5A10}"/>
                </a:ext>
              </a:extLst>
            </p:cNvPr>
            <p:cNvSpPr/>
            <p:nvPr/>
          </p:nvSpPr>
          <p:spPr>
            <a:xfrm>
              <a:off x="2781666" y="2525425"/>
              <a:ext cx="608587" cy="900307"/>
            </a:xfrm>
            <a:prstGeom prst="arc">
              <a:avLst>
                <a:gd name="adj1" fmla="val 18117683"/>
                <a:gd name="adj2" fmla="val 2104605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5B7A2B7-D1C5-5C46-950F-ED3769FAE2C9}"/>
                </a:ext>
              </a:extLst>
            </p:cNvPr>
            <p:cNvSpPr/>
            <p:nvPr/>
          </p:nvSpPr>
          <p:spPr>
            <a:xfrm>
              <a:off x="2859272" y="2538707"/>
              <a:ext cx="608587" cy="900307"/>
            </a:xfrm>
            <a:prstGeom prst="arc">
              <a:avLst>
                <a:gd name="adj1" fmla="val 17664435"/>
                <a:gd name="adj2" fmla="val 2104605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E61ACB5B-783B-D144-9802-29F82D687BA8}"/>
                    </a:ext>
                  </a:extLst>
                </p:cNvPr>
                <p:cNvSpPr/>
                <p:nvPr/>
              </p:nvSpPr>
              <p:spPr>
                <a:xfrm>
                  <a:off x="2662448" y="1915319"/>
                  <a:ext cx="4339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latin typeface="MS Mincho" charset="-128"/>
                    <a:ea typeface="MS Mincho" charset="-128"/>
                    <a:cs typeface="MS Mincho" charset="-128"/>
                  </a:endParaRPr>
                </a:p>
              </p:txBody>
            </p:sp>
          </mc:Choice>
          <mc:Fallback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E61ACB5B-783B-D144-9802-29F82D687B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2448" y="1915319"/>
                  <a:ext cx="43390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B8EAC5F9-77DB-D445-A149-082BAE2A9326}"/>
                    </a:ext>
                  </a:extLst>
                </p:cNvPr>
                <p:cNvSpPr/>
                <p:nvPr/>
              </p:nvSpPr>
              <p:spPr>
                <a:xfrm>
                  <a:off x="3380422" y="2590348"/>
                  <a:ext cx="4366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n-US" dirty="0">
                    <a:latin typeface="MS Mincho" charset="-128"/>
                    <a:ea typeface="MS Mincho" charset="-128"/>
                    <a:cs typeface="MS Mincho" charset="-128"/>
                  </a:endParaRPr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B8EAC5F9-77DB-D445-A149-082BAE2A93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422" y="2590348"/>
                  <a:ext cx="43665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EFFFE208-360D-6144-8794-4C9D64D57701}"/>
                    </a:ext>
                  </a:extLst>
                </p:cNvPr>
                <p:cNvSpPr/>
                <p:nvPr/>
              </p:nvSpPr>
              <p:spPr>
                <a:xfrm>
                  <a:off x="4157449" y="1690688"/>
                  <a:ext cx="144623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∥</m:t>
                      </m:r>
                    </m:oMath>
                  </a14:m>
                  <a:r>
                    <a:rPr lang="en-US" dirty="0">
                      <a:latin typeface="MS Mincho" charset="-128"/>
                      <a:ea typeface="MS Mincho" charset="-128"/>
                      <a:cs typeface="MS Mincho" charset="-128"/>
                    </a:rPr>
                    <a:t>(</a:t>
                  </a:r>
                  <a:r>
                    <a:rPr lang="ja-JP" altLang="en-US" dirty="0">
                      <a:latin typeface="MS Mincho" charset="-128"/>
                      <a:ea typeface="MS Mincho" charset="-128"/>
                      <a:cs typeface="MS Mincho" charset="-128"/>
                    </a:rPr>
                    <a:t>平行方向</a:t>
                  </a:r>
                  <a:r>
                    <a:rPr lang="en-US" dirty="0">
                      <a:latin typeface="MS Mincho" charset="-128"/>
                      <a:ea typeface="MS Mincho" charset="-128"/>
                      <a:cs typeface="MS Mincho" charset="-128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EFFFE208-360D-6144-8794-4C9D64D577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449" y="1690688"/>
                  <a:ext cx="1446230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0000" r="-263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9D15574-68FB-BF49-B47A-964C91DBEA2F}"/>
                    </a:ext>
                  </a:extLst>
                </p:cNvPr>
                <p:cNvSpPr/>
                <p:nvPr/>
              </p:nvSpPr>
              <p:spPr>
                <a:xfrm>
                  <a:off x="3716052" y="4096851"/>
                  <a:ext cx="14911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⊥</m:t>
                      </m:r>
                    </m:oMath>
                  </a14:m>
                  <a:r>
                    <a:rPr lang="en-US" dirty="0">
                      <a:latin typeface="MS Mincho" charset="-128"/>
                      <a:ea typeface="MS Mincho" charset="-128"/>
                      <a:cs typeface="MS Mincho" charset="-128"/>
                    </a:rPr>
                    <a:t>(</a:t>
                  </a:r>
                  <a:r>
                    <a:rPr lang="ja-JP" altLang="en-US" dirty="0">
                      <a:latin typeface="MS Mincho" charset="-128"/>
                      <a:ea typeface="MS Mincho" charset="-128"/>
                      <a:cs typeface="MS Mincho" charset="-128"/>
                    </a:rPr>
                    <a:t>垂直方向</a:t>
                  </a:r>
                  <a:r>
                    <a:rPr lang="en-US" dirty="0">
                      <a:latin typeface="MS Mincho" charset="-128"/>
                      <a:ea typeface="MS Mincho" charset="-128"/>
                      <a:cs typeface="MS Mincho" charset="-128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9D15574-68FB-BF49-B47A-964C91DBEA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6052" y="4096851"/>
                  <a:ext cx="1491114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6667" r="-169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14CDF317-AF1C-D144-A467-791A63A8AB95}"/>
                    </a:ext>
                  </a:extLst>
                </p:cNvPr>
                <p:cNvSpPr/>
                <p:nvPr/>
              </p:nvSpPr>
              <p:spPr>
                <a:xfrm>
                  <a:off x="2815583" y="3588838"/>
                  <a:ext cx="874342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ja-JP" altLang="en-US" b="0" dirty="0">
                      <a:ea typeface="Cambria Math" charset="0"/>
                      <a:cs typeface="Cambria Math" charset="0"/>
                    </a:rPr>
                    <a:t>重力</a:t>
                  </a:r>
                  <a:endParaRPr lang="en-US" altLang="ja-JP" b="0" dirty="0">
                    <a:ea typeface="Cambria Math" charset="0"/>
                    <a:cs typeface="Cambria Math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𝑚𝑔</m:t>
                        </m:r>
                      </m:oMath>
                    </m:oMathPara>
                  </a14:m>
                  <a:endParaRPr lang="en-US" dirty="0">
                    <a:latin typeface="MS Mincho" charset="-128"/>
                    <a:ea typeface="MS Mincho" charset="-128"/>
                    <a:cs typeface="MS Mincho" charset="-128"/>
                  </a:endParaRPr>
                </a:p>
              </p:txBody>
            </p:sp>
          </mc:Choice>
          <mc:Fallback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14CDF317-AF1C-D144-A467-791A63A8AB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5583" y="3588838"/>
                  <a:ext cx="874342" cy="646331"/>
                </a:xfrm>
                <a:prstGeom prst="rect">
                  <a:avLst/>
                </a:prstGeom>
                <a:blipFill>
                  <a:blip r:embed="rId10"/>
                  <a:stretch>
                    <a:fillRect l="-5797" t="-5769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3EAB2BC-5294-724D-8B5C-F99DE5D3512A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1585740" y="2117614"/>
              <a:ext cx="824684" cy="1122323"/>
            </a:xfrm>
            <a:prstGeom prst="line">
              <a:avLst/>
            </a:prstGeom>
            <a:ln w="31750">
              <a:solidFill>
                <a:srgbClr val="FFFF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69D07A5-6D20-B54C-A8A7-FAD0B7D9D653}"/>
                </a:ext>
              </a:extLst>
            </p:cNvPr>
            <p:cNvCxnSpPr>
              <a:endCxn id="34" idx="1"/>
            </p:cNvCxnSpPr>
            <p:nvPr/>
          </p:nvCxnSpPr>
          <p:spPr>
            <a:xfrm>
              <a:off x="2034576" y="1928275"/>
              <a:ext cx="800662" cy="983998"/>
            </a:xfrm>
            <a:prstGeom prst="line">
              <a:avLst/>
            </a:prstGeom>
            <a:ln w="31750">
              <a:solidFill>
                <a:srgbClr val="FFFF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F5717D0-E6B3-A542-A375-D3C6A7B753ED}"/>
                </a:ext>
              </a:extLst>
            </p:cNvPr>
            <p:cNvCxnSpPr/>
            <p:nvPr/>
          </p:nvCxnSpPr>
          <p:spPr>
            <a:xfrm flipH="1">
              <a:off x="1671624" y="1968519"/>
              <a:ext cx="402208" cy="305098"/>
            </a:xfrm>
            <a:prstGeom prst="straightConnector1">
              <a:avLst/>
            </a:prstGeom>
            <a:ln w="31750"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C1E17CD-D4D0-B341-9270-536F4FA76DB0}"/>
                    </a:ext>
                  </a:extLst>
                </p:cNvPr>
                <p:cNvSpPr txBox="1"/>
                <p:nvPr/>
              </p:nvSpPr>
              <p:spPr>
                <a:xfrm>
                  <a:off x="1088489" y="1770597"/>
                  <a:ext cx="7786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b="0">
                      <a:latin typeface="MS Mincho" panose="02020609040205080304" pitchFamily="49" charset="-128"/>
                      <a:ea typeface="MS Mincho" panose="02020609040205080304" pitchFamily="49" charset="-128"/>
                    </a:rPr>
                    <a:t>距離</a:t>
                  </a:r>
                  <a:r>
                    <a:rPr lang="en-US" altLang="ja-JP" b="0"/>
                    <a:t> </a:t>
                  </a:r>
                  <a14:m>
                    <m:oMath xmlns:m="http://schemas.openxmlformats.org/officeDocument/2006/math">
                      <m:r>
                        <a:rPr lang="en-US" b="0" i="1">
                          <a:latin typeface="Cambria Math" charset="0"/>
                        </a:rPr>
                        <m:t>𝑙</m:t>
                      </m:r>
                    </m:oMath>
                  </a14:m>
                  <a:endParaRPr lang="en-US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C1E17CD-D4D0-B341-9270-536F4FA76D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489" y="1770597"/>
                  <a:ext cx="778675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6452" t="-17241"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056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171</Words>
  <Application>Microsoft Macintosh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MS Mincho</vt:lpstr>
      <vt:lpstr>游ゴシック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2018-02-12T04:54:28Z</dcterms:created>
  <dcterms:modified xsi:type="dcterms:W3CDTF">2018-02-23T02:12:31Z</dcterms:modified>
</cp:coreProperties>
</file>