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550" r:id="rId5"/>
    <p:sldId id="551" r:id="rId6"/>
    <p:sldId id="494" r:id="rId7"/>
    <p:sldId id="549" r:id="rId8"/>
    <p:sldId id="552" r:id="rId9"/>
    <p:sldId id="553" r:id="rId10"/>
    <p:sldId id="544" r:id="rId11"/>
    <p:sldId id="554" r:id="rId12"/>
    <p:sldId id="545" r:id="rId13"/>
    <p:sldId id="546" r:id="rId14"/>
    <p:sldId id="547" r:id="rId15"/>
    <p:sldId id="548" r:id="rId16"/>
    <p:sldId id="495" r:id="rId17"/>
    <p:sldId id="506" r:id="rId18"/>
    <p:sldId id="499" r:id="rId19"/>
    <p:sldId id="508" r:id="rId20"/>
    <p:sldId id="507" r:id="rId21"/>
    <p:sldId id="498" r:id="rId22"/>
    <p:sldId id="501" r:id="rId23"/>
    <p:sldId id="510" r:id="rId24"/>
    <p:sldId id="505" r:id="rId25"/>
    <p:sldId id="511" r:id="rId26"/>
    <p:sldId id="514" r:id="rId27"/>
    <p:sldId id="513" r:id="rId28"/>
    <p:sldId id="465" r:id="rId29"/>
    <p:sldId id="467" r:id="rId30"/>
    <p:sldId id="512" r:id="rId31"/>
    <p:sldId id="469" r:id="rId32"/>
    <p:sldId id="468" r:id="rId33"/>
    <p:sldId id="470" r:id="rId34"/>
    <p:sldId id="497" r:id="rId35"/>
    <p:sldId id="516" r:id="rId36"/>
    <p:sldId id="509" r:id="rId37"/>
    <p:sldId id="515" r:id="rId38"/>
    <p:sldId id="461" r:id="rId39"/>
    <p:sldId id="517" r:id="rId40"/>
    <p:sldId id="439" r:id="rId41"/>
    <p:sldId id="443" r:id="rId42"/>
    <p:sldId id="444" r:id="rId43"/>
    <p:sldId id="441" r:id="rId44"/>
    <p:sldId id="442" r:id="rId45"/>
    <p:sldId id="440" r:id="rId46"/>
    <p:sldId id="431" r:id="rId47"/>
    <p:sldId id="434" r:id="rId48"/>
    <p:sldId id="437" r:id="rId49"/>
    <p:sldId id="438" r:id="rId50"/>
    <p:sldId id="433" r:id="rId51"/>
    <p:sldId id="435" r:id="rId52"/>
    <p:sldId id="527" r:id="rId53"/>
    <p:sldId id="526" r:id="rId54"/>
    <p:sldId id="529" r:id="rId55"/>
    <p:sldId id="519" r:id="rId56"/>
    <p:sldId id="532" r:id="rId57"/>
    <p:sldId id="530" r:id="rId58"/>
    <p:sldId id="518" r:id="rId59"/>
    <p:sldId id="531" r:id="rId60"/>
    <p:sldId id="534" r:id="rId61"/>
    <p:sldId id="536" r:id="rId62"/>
    <p:sldId id="535" r:id="rId63"/>
    <p:sldId id="533" r:id="rId64"/>
    <p:sldId id="524" r:id="rId65"/>
    <p:sldId id="520" r:id="rId66"/>
    <p:sldId id="430" r:id="rId67"/>
    <p:sldId id="521" r:id="rId68"/>
    <p:sldId id="522" r:id="rId69"/>
    <p:sldId id="523" r:id="rId70"/>
    <p:sldId id="447" r:id="rId71"/>
    <p:sldId id="453" r:id="rId72"/>
    <p:sldId id="432" r:id="rId73"/>
    <p:sldId id="448" r:id="rId74"/>
    <p:sldId id="450" r:id="rId75"/>
    <p:sldId id="446" r:id="rId76"/>
    <p:sldId id="451" r:id="rId77"/>
    <p:sldId id="454" r:id="rId78"/>
    <p:sldId id="455" r:id="rId79"/>
    <p:sldId id="449" r:id="rId80"/>
    <p:sldId id="452" r:id="rId81"/>
    <p:sldId id="456" r:id="rId82"/>
    <p:sldId id="472" r:id="rId83"/>
    <p:sldId id="541" r:id="rId84"/>
    <p:sldId id="537" r:id="rId85"/>
    <p:sldId id="538" r:id="rId86"/>
    <p:sldId id="539" r:id="rId87"/>
    <p:sldId id="540" r:id="rId88"/>
    <p:sldId id="482" r:id="rId89"/>
    <p:sldId id="542" r:id="rId90"/>
    <p:sldId id="486" r:id="rId91"/>
    <p:sldId id="481" r:id="rId92"/>
    <p:sldId id="483" r:id="rId93"/>
    <p:sldId id="487" r:id="rId94"/>
    <p:sldId id="488" r:id="rId95"/>
    <p:sldId id="490" r:id="rId96"/>
    <p:sldId id="485" r:id="rId97"/>
    <p:sldId id="489" r:id="rId98"/>
    <p:sldId id="491" r:id="rId99"/>
    <p:sldId id="492" r:id="rId10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0C15"/>
    <a:srgbClr val="E40E18"/>
    <a:srgbClr val="FBC5C8"/>
    <a:srgbClr val="A53996"/>
    <a:srgbClr val="722867"/>
    <a:srgbClr val="5656F0"/>
    <a:srgbClr val="8E6464"/>
    <a:srgbClr val="1FC8DF"/>
    <a:srgbClr val="1C8C42"/>
    <a:srgbClr val="0A1C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2363" autoAdjust="0"/>
    <p:restoredTop sz="94660"/>
  </p:normalViewPr>
  <p:slideViewPr>
    <p:cSldViewPr snapToGrid="0" showGuides="1">
      <p:cViewPr varScale="1">
        <p:scale>
          <a:sx n="103" d="100"/>
          <a:sy n="103" d="100"/>
        </p:scale>
        <p:origin x="408" y="60"/>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viewProps" Target="view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62829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70">
          <p15:clr>
            <a:srgbClr val="FBAE40"/>
          </p15:clr>
        </p15:guide>
        <p15:guide id="4" pos="143">
          <p15:clr>
            <a:srgbClr val="FBAE40"/>
          </p15:clr>
        </p15:guide>
        <p15:guide id="5" pos="7537">
          <p15:clr>
            <a:srgbClr val="FBAE40"/>
          </p15:clr>
        </p15:guide>
        <p15:guide id="6" pos="7310">
          <p15:clr>
            <a:srgbClr val="FBAE40"/>
          </p15:clr>
        </p15:guide>
        <p15:guide id="7" orient="horz" pos="2500">
          <p15:clr>
            <a:srgbClr val="FBAE40"/>
          </p15:clr>
        </p15:guide>
        <p15:guide id="8" orient="horz" pos="4110">
          <p15:clr>
            <a:srgbClr val="FBAE40"/>
          </p15:clr>
        </p15:guide>
        <p15:guide id="9" orient="horz" pos="210">
          <p15:clr>
            <a:srgbClr val="FBAE40"/>
          </p15:clr>
        </p15:guide>
        <p15:guide id="10" orient="horz" pos="731">
          <p15:clr>
            <a:srgbClr val="FBAE40"/>
          </p15:clr>
        </p15:guide>
        <p15:guide id="11" orient="horz" pos="890">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6799A9C-FD33-428E-DE1C-7BF8941E7C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28F6F9-9ADB-4306-FD85-8718822B9F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1526A8-834E-7514-8039-7D04807414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0AB37-15A2-40F2-BB11-6C9A04942CB7}" type="datetimeFigureOut">
              <a:rPr kumimoji="1" lang="ja-JP" altLang="en-US" smtClean="0"/>
              <a:t>2024/3/8</a:t>
            </a:fld>
            <a:endParaRPr kumimoji="1" lang="ja-JP" altLang="en-US"/>
          </a:p>
        </p:txBody>
      </p:sp>
      <p:sp>
        <p:nvSpPr>
          <p:cNvPr id="5" name="フッター プレースホルダー 4">
            <a:extLst>
              <a:ext uri="{FF2B5EF4-FFF2-40B4-BE49-F238E27FC236}">
                <a16:creationId xmlns:a16="http://schemas.microsoft.com/office/drawing/2014/main" id="{009DDB8D-CDCC-1216-122C-96D86461F1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8BCF141-5304-5D9D-F91D-5529BDF315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AE829D-49B8-4323-8BFC-9779BB8EA2C2}" type="slidenum">
              <a:rPr kumimoji="1" lang="ja-JP" altLang="en-US" smtClean="0"/>
              <a:t>‹#›</a:t>
            </a:fld>
            <a:endParaRPr kumimoji="1" lang="ja-JP" altLang="en-US"/>
          </a:p>
        </p:txBody>
      </p:sp>
    </p:spTree>
    <p:extLst>
      <p:ext uri="{BB962C8B-B14F-4D97-AF65-F5344CB8AC3E}">
        <p14:creationId xmlns:p14="http://schemas.microsoft.com/office/powerpoint/2010/main" val="28535041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86E3F25-1562-C074-5D58-20D236FFE4E6}"/>
              </a:ext>
            </a:extLst>
          </p:cNvPr>
          <p:cNvSpPr txBox="1"/>
          <p:nvPr/>
        </p:nvSpPr>
        <p:spPr>
          <a:xfrm>
            <a:off x="516556" y="2375481"/>
            <a:ext cx="11158888" cy="1862048"/>
          </a:xfrm>
          <a:prstGeom prst="rect">
            <a:avLst/>
          </a:prstGeom>
          <a:noFill/>
        </p:spPr>
        <p:txBody>
          <a:bodyPr wrap="square">
            <a:spAutoFit/>
          </a:bodyPr>
          <a:lstStyle/>
          <a:p>
            <a:pPr algn="ctr"/>
            <a:r>
              <a:rPr lang="ja-JP" altLang="en-US" sz="11500" spc="-300" dirty="0">
                <a:solidFill>
                  <a:schemeClr val="bg1"/>
                </a:solidFill>
                <a:latin typeface="Noto Sans JP Black" panose="020B0200000000000000" pitchFamily="50" charset="-128"/>
                <a:ea typeface="Noto Sans JP Black" panose="020B0200000000000000" pitchFamily="50" charset="-128"/>
              </a:rPr>
              <a:t>ここで質問です</a:t>
            </a:r>
          </a:p>
        </p:txBody>
      </p:sp>
    </p:spTree>
    <p:extLst>
      <p:ext uri="{BB962C8B-B14F-4D97-AF65-F5344CB8AC3E}">
        <p14:creationId xmlns:p14="http://schemas.microsoft.com/office/powerpoint/2010/main" val="1324495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F946648-C18B-D354-9288-A4C828D7DDBE}"/>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2" name="正方形/長方形 1">
            <a:extLst>
              <a:ext uri="{FF2B5EF4-FFF2-40B4-BE49-F238E27FC236}">
                <a16:creationId xmlns:a16="http://schemas.microsoft.com/office/drawing/2014/main" id="{C2E89090-479C-0457-AA5D-81014BFCC680}"/>
              </a:ext>
            </a:extLst>
          </p:cNvPr>
          <p:cNvSpPr/>
          <p:nvPr/>
        </p:nvSpPr>
        <p:spPr>
          <a:xfrm>
            <a:off x="0" y="0"/>
            <a:ext cx="3183467" cy="6858000"/>
          </a:xfrm>
          <a:prstGeom prst="rect">
            <a:avLst/>
          </a:prstGeom>
          <a:solidFill>
            <a:srgbClr val="565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32F91B3-6D40-0C10-7C1D-CE3EAAB129A4}"/>
              </a:ext>
            </a:extLst>
          </p:cNvPr>
          <p:cNvSpPr txBox="1"/>
          <p:nvPr/>
        </p:nvSpPr>
        <p:spPr>
          <a:xfrm>
            <a:off x="1084555" y="2392859"/>
            <a:ext cx="5551198" cy="769441"/>
          </a:xfrm>
          <a:prstGeom prst="rect">
            <a:avLst/>
          </a:prstGeom>
          <a:solidFill>
            <a:schemeClr val="bg1"/>
          </a:solidFill>
        </p:spPr>
        <p:txBody>
          <a:bodyPr wrap="square">
            <a:spAutoFit/>
          </a:bodyPr>
          <a:lstStyle/>
          <a:p>
            <a:pPr algn="ctr"/>
            <a:endParaRPr lang="ja-JP" altLang="en-US" sz="4400" b="1" dirty="0">
              <a:solidFill>
                <a:schemeClr val="bg1"/>
              </a:solidFill>
            </a:endParaRPr>
          </a:p>
        </p:txBody>
      </p:sp>
      <p:sp>
        <p:nvSpPr>
          <p:cNvPr id="4" name="テキスト ボックス 3">
            <a:extLst>
              <a:ext uri="{FF2B5EF4-FFF2-40B4-BE49-F238E27FC236}">
                <a16:creationId xmlns:a16="http://schemas.microsoft.com/office/drawing/2014/main" id="{1DC6FB30-EF72-7C74-DE65-B2F72E110904}"/>
              </a:ext>
            </a:extLst>
          </p:cNvPr>
          <p:cNvSpPr txBox="1"/>
          <p:nvPr/>
        </p:nvSpPr>
        <p:spPr>
          <a:xfrm>
            <a:off x="1250950" y="2454414"/>
            <a:ext cx="5640917" cy="707886"/>
          </a:xfrm>
          <a:prstGeom prst="rect">
            <a:avLst/>
          </a:prstGeom>
          <a:noFill/>
        </p:spPr>
        <p:txBody>
          <a:bodyPr wrap="square">
            <a:spAutoFit/>
          </a:bodyPr>
          <a:lstStyle/>
          <a:p>
            <a:r>
              <a:rPr lang="ja-JP" altLang="en-US" sz="4000" b="1" dirty="0">
                <a:solidFill>
                  <a:srgbClr val="5656F0"/>
                </a:solidFill>
              </a:rPr>
              <a:t>倫理的ファッションで</a:t>
            </a:r>
          </a:p>
        </p:txBody>
      </p:sp>
      <p:sp>
        <p:nvSpPr>
          <p:cNvPr id="6" name="テキスト ボックス 5">
            <a:extLst>
              <a:ext uri="{FF2B5EF4-FFF2-40B4-BE49-F238E27FC236}">
                <a16:creationId xmlns:a16="http://schemas.microsoft.com/office/drawing/2014/main" id="{0B94197C-25C7-633B-4B1F-4F582142CCAD}"/>
              </a:ext>
            </a:extLst>
          </p:cNvPr>
          <p:cNvSpPr txBox="1"/>
          <p:nvPr/>
        </p:nvSpPr>
        <p:spPr>
          <a:xfrm>
            <a:off x="1084555" y="3459659"/>
            <a:ext cx="3766846" cy="769441"/>
          </a:xfrm>
          <a:prstGeom prst="rect">
            <a:avLst/>
          </a:prstGeom>
          <a:solidFill>
            <a:schemeClr val="bg1"/>
          </a:solidFill>
        </p:spPr>
        <p:txBody>
          <a:bodyPr wrap="square">
            <a:spAutoFit/>
          </a:bodyPr>
          <a:lstStyle/>
          <a:p>
            <a:pPr algn="ctr"/>
            <a:endParaRPr lang="ja-JP" altLang="en-US" sz="4400" b="1" dirty="0">
              <a:solidFill>
                <a:schemeClr val="bg1"/>
              </a:solidFill>
            </a:endParaRPr>
          </a:p>
        </p:txBody>
      </p:sp>
      <p:sp>
        <p:nvSpPr>
          <p:cNvPr id="7" name="テキスト ボックス 6">
            <a:extLst>
              <a:ext uri="{FF2B5EF4-FFF2-40B4-BE49-F238E27FC236}">
                <a16:creationId xmlns:a16="http://schemas.microsoft.com/office/drawing/2014/main" id="{35AC21B9-6E15-F547-7068-8F75A98AF682}"/>
              </a:ext>
            </a:extLst>
          </p:cNvPr>
          <p:cNvSpPr txBox="1"/>
          <p:nvPr/>
        </p:nvSpPr>
        <p:spPr>
          <a:xfrm>
            <a:off x="1250950" y="3521214"/>
            <a:ext cx="3752851" cy="707886"/>
          </a:xfrm>
          <a:prstGeom prst="rect">
            <a:avLst/>
          </a:prstGeom>
          <a:noFill/>
        </p:spPr>
        <p:txBody>
          <a:bodyPr wrap="square">
            <a:spAutoFit/>
          </a:bodyPr>
          <a:lstStyle/>
          <a:p>
            <a:r>
              <a:rPr lang="ja-JP" altLang="en-US" sz="4000" b="1" dirty="0">
                <a:solidFill>
                  <a:srgbClr val="5656F0"/>
                </a:solidFill>
              </a:rPr>
              <a:t>新たな標準を。</a:t>
            </a:r>
          </a:p>
        </p:txBody>
      </p:sp>
      <p:sp>
        <p:nvSpPr>
          <p:cNvPr id="11" name="テキスト ボックス 10">
            <a:extLst>
              <a:ext uri="{FF2B5EF4-FFF2-40B4-BE49-F238E27FC236}">
                <a16:creationId xmlns:a16="http://schemas.microsoft.com/office/drawing/2014/main" id="{45A31501-4F8A-8AA8-1214-18C50ED7B33C}"/>
              </a:ext>
            </a:extLst>
          </p:cNvPr>
          <p:cNvSpPr txBox="1"/>
          <p:nvPr/>
        </p:nvSpPr>
        <p:spPr>
          <a:xfrm>
            <a:off x="1167754" y="1513014"/>
            <a:ext cx="2692400" cy="646331"/>
          </a:xfrm>
          <a:prstGeom prst="rect">
            <a:avLst/>
          </a:prstGeom>
          <a:noFill/>
        </p:spPr>
        <p:txBody>
          <a:bodyPr wrap="square">
            <a:spAutoFit/>
          </a:bodyPr>
          <a:lstStyle/>
          <a:p>
            <a:r>
              <a:rPr lang="en-US" altLang="ja-JP" sz="3600" b="1" dirty="0">
                <a:solidFill>
                  <a:schemeClr val="bg1"/>
                </a:solidFill>
                <a:latin typeface="Avenir Next LT Pro Demi" panose="020B0704020202020204" pitchFamily="34" charset="0"/>
              </a:rPr>
              <a:t>VISION</a:t>
            </a:r>
            <a:endParaRPr lang="ja-JP" altLang="en-US" sz="3600" b="1" dirty="0">
              <a:solidFill>
                <a:schemeClr val="bg1"/>
              </a:solidFill>
              <a:latin typeface="Avenir Next LT Pro Demi" panose="020B0704020202020204" pitchFamily="34" charset="0"/>
            </a:endParaRPr>
          </a:p>
        </p:txBody>
      </p:sp>
    </p:spTree>
    <p:extLst>
      <p:ext uri="{BB962C8B-B14F-4D97-AF65-F5344CB8AC3E}">
        <p14:creationId xmlns:p14="http://schemas.microsoft.com/office/powerpoint/2010/main" val="4291781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F946648-C18B-D354-9288-A4C828D7DDBE}"/>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6" name="テキスト ボックス 5">
            <a:extLst>
              <a:ext uri="{FF2B5EF4-FFF2-40B4-BE49-F238E27FC236}">
                <a16:creationId xmlns:a16="http://schemas.microsoft.com/office/drawing/2014/main" id="{6E2A82A0-AC71-7495-451B-A8D5B8DD1675}"/>
              </a:ext>
            </a:extLst>
          </p:cNvPr>
          <p:cNvSpPr txBox="1"/>
          <p:nvPr/>
        </p:nvSpPr>
        <p:spPr>
          <a:xfrm>
            <a:off x="6613289" y="4577259"/>
            <a:ext cx="3707578" cy="769441"/>
          </a:xfrm>
          <a:prstGeom prst="rect">
            <a:avLst/>
          </a:prstGeom>
          <a:gradFill flip="none" rotWithShape="1">
            <a:gsLst>
              <a:gs pos="100000">
                <a:srgbClr val="9AE7B1"/>
              </a:gs>
              <a:gs pos="0">
                <a:srgbClr val="2F9BA5"/>
              </a:gs>
            </a:gsLst>
            <a:lin ang="0" scaled="1"/>
            <a:tileRect/>
          </a:gradFill>
        </p:spPr>
        <p:txBody>
          <a:bodyPr wrap="square">
            <a:spAutoFit/>
          </a:bodyPr>
          <a:lstStyle/>
          <a:p>
            <a:pPr algn="ctr"/>
            <a:endParaRPr lang="ja-JP" altLang="en-US" sz="4400" b="1" dirty="0">
              <a:solidFill>
                <a:schemeClr val="bg1"/>
              </a:solidFill>
            </a:endParaRPr>
          </a:p>
        </p:txBody>
      </p:sp>
      <p:sp>
        <p:nvSpPr>
          <p:cNvPr id="7" name="テキスト ボックス 6">
            <a:extLst>
              <a:ext uri="{FF2B5EF4-FFF2-40B4-BE49-F238E27FC236}">
                <a16:creationId xmlns:a16="http://schemas.microsoft.com/office/drawing/2014/main" id="{12A59C72-C142-4561-1002-ABDBB9E7C15F}"/>
              </a:ext>
            </a:extLst>
          </p:cNvPr>
          <p:cNvSpPr txBox="1"/>
          <p:nvPr/>
        </p:nvSpPr>
        <p:spPr>
          <a:xfrm>
            <a:off x="6779684" y="4638814"/>
            <a:ext cx="3422649" cy="707886"/>
          </a:xfrm>
          <a:prstGeom prst="rect">
            <a:avLst/>
          </a:prstGeom>
          <a:noFill/>
        </p:spPr>
        <p:txBody>
          <a:bodyPr wrap="square">
            <a:spAutoFit/>
          </a:bodyPr>
          <a:lstStyle/>
          <a:p>
            <a:r>
              <a:rPr lang="ja-JP" altLang="en-US" sz="4000" b="1" dirty="0">
                <a:solidFill>
                  <a:schemeClr val="bg1"/>
                </a:solidFill>
              </a:rPr>
              <a:t>社員から見る、</a:t>
            </a:r>
          </a:p>
        </p:txBody>
      </p:sp>
      <p:sp>
        <p:nvSpPr>
          <p:cNvPr id="8" name="テキスト ボックス 7">
            <a:extLst>
              <a:ext uri="{FF2B5EF4-FFF2-40B4-BE49-F238E27FC236}">
                <a16:creationId xmlns:a16="http://schemas.microsoft.com/office/drawing/2014/main" id="{41E16A15-A7CC-90FC-9314-2C5E8CB7B041}"/>
              </a:ext>
            </a:extLst>
          </p:cNvPr>
          <p:cNvSpPr txBox="1"/>
          <p:nvPr/>
        </p:nvSpPr>
        <p:spPr>
          <a:xfrm>
            <a:off x="7358356" y="5644059"/>
            <a:ext cx="4046244" cy="769441"/>
          </a:xfrm>
          <a:prstGeom prst="rect">
            <a:avLst/>
          </a:prstGeom>
          <a:gradFill flip="none" rotWithShape="1">
            <a:gsLst>
              <a:gs pos="100000">
                <a:srgbClr val="9AE7B1"/>
              </a:gs>
              <a:gs pos="0">
                <a:srgbClr val="2F9BA5"/>
              </a:gs>
            </a:gsLst>
            <a:lin ang="0" scaled="1"/>
            <a:tileRect/>
          </a:gradFill>
        </p:spPr>
        <p:txBody>
          <a:bodyPr wrap="square">
            <a:spAutoFit/>
          </a:bodyPr>
          <a:lstStyle/>
          <a:p>
            <a:pPr algn="ctr"/>
            <a:endParaRPr lang="ja-JP" altLang="en-US" sz="4400" b="1" dirty="0">
              <a:solidFill>
                <a:schemeClr val="bg1"/>
              </a:solidFill>
            </a:endParaRPr>
          </a:p>
        </p:txBody>
      </p:sp>
      <p:sp>
        <p:nvSpPr>
          <p:cNvPr id="9" name="テキスト ボックス 8">
            <a:extLst>
              <a:ext uri="{FF2B5EF4-FFF2-40B4-BE49-F238E27FC236}">
                <a16:creationId xmlns:a16="http://schemas.microsoft.com/office/drawing/2014/main" id="{8FC737CF-418B-334B-29E0-ABCEBB73FFED}"/>
              </a:ext>
            </a:extLst>
          </p:cNvPr>
          <p:cNvSpPr txBox="1"/>
          <p:nvPr/>
        </p:nvSpPr>
        <p:spPr>
          <a:xfrm>
            <a:off x="7524751" y="5705614"/>
            <a:ext cx="3752851" cy="707886"/>
          </a:xfrm>
          <a:prstGeom prst="rect">
            <a:avLst/>
          </a:prstGeom>
          <a:noFill/>
        </p:spPr>
        <p:txBody>
          <a:bodyPr wrap="square">
            <a:spAutoFit/>
          </a:bodyPr>
          <a:lstStyle/>
          <a:p>
            <a:r>
              <a:rPr lang="ja-JP" altLang="en-US" sz="4000" b="1" dirty="0">
                <a:solidFill>
                  <a:schemeClr val="bg1"/>
                </a:solidFill>
              </a:rPr>
              <a:t>トライブの魅力</a:t>
            </a:r>
          </a:p>
        </p:txBody>
      </p:sp>
    </p:spTree>
    <p:extLst>
      <p:ext uri="{BB962C8B-B14F-4D97-AF65-F5344CB8AC3E}">
        <p14:creationId xmlns:p14="http://schemas.microsoft.com/office/powerpoint/2010/main" val="1383333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リーフォーム: 図形 2">
            <a:extLst>
              <a:ext uri="{FF2B5EF4-FFF2-40B4-BE49-F238E27FC236}">
                <a16:creationId xmlns:a16="http://schemas.microsoft.com/office/drawing/2014/main" id="{4F4BC6B8-D1A3-2535-616A-49382297093D}"/>
              </a:ext>
            </a:extLst>
          </p:cNvPr>
          <p:cNvSpPr/>
          <p:nvPr/>
        </p:nvSpPr>
        <p:spPr>
          <a:xfrm>
            <a:off x="313267" y="330994"/>
            <a:ext cx="11565466" cy="5130006"/>
          </a:xfrm>
          <a:custGeom>
            <a:avLst/>
            <a:gdLst>
              <a:gd name="connsiteX0" fmla="*/ 0 w 11565466"/>
              <a:gd name="connsiteY0" fmla="*/ 0 h 5130006"/>
              <a:gd name="connsiteX1" fmla="*/ 11565466 w 11565466"/>
              <a:gd name="connsiteY1" fmla="*/ 0 h 5130006"/>
              <a:gd name="connsiteX2" fmla="*/ 11565466 w 11565466"/>
              <a:gd name="connsiteY2" fmla="*/ 5130006 h 5130006"/>
              <a:gd name="connsiteX3" fmla="*/ 0 w 11565466"/>
              <a:gd name="connsiteY3" fmla="*/ 5130006 h 5130006"/>
            </a:gdLst>
            <a:ahLst/>
            <a:cxnLst>
              <a:cxn ang="0">
                <a:pos x="connsiteX0" y="connsiteY0"/>
              </a:cxn>
              <a:cxn ang="0">
                <a:pos x="connsiteX1" y="connsiteY1"/>
              </a:cxn>
              <a:cxn ang="0">
                <a:pos x="connsiteX2" y="connsiteY2"/>
              </a:cxn>
              <a:cxn ang="0">
                <a:pos x="connsiteX3" y="connsiteY3"/>
              </a:cxn>
            </a:cxnLst>
            <a:rect l="l" t="t" r="r" b="b"/>
            <a:pathLst>
              <a:path w="11565466" h="5130006">
                <a:moveTo>
                  <a:pt x="0" y="0"/>
                </a:moveTo>
                <a:lnTo>
                  <a:pt x="11565466" y="0"/>
                </a:lnTo>
                <a:lnTo>
                  <a:pt x="11565466" y="5130006"/>
                </a:lnTo>
                <a:lnTo>
                  <a:pt x="0" y="5130006"/>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6" name="テキスト ボックス 5">
            <a:extLst>
              <a:ext uri="{FF2B5EF4-FFF2-40B4-BE49-F238E27FC236}">
                <a16:creationId xmlns:a16="http://schemas.microsoft.com/office/drawing/2014/main" id="{6E2A82A0-AC71-7495-451B-A8D5B8DD1675}"/>
              </a:ext>
            </a:extLst>
          </p:cNvPr>
          <p:cNvSpPr txBox="1"/>
          <p:nvPr/>
        </p:nvSpPr>
        <p:spPr>
          <a:xfrm>
            <a:off x="4538133" y="5729783"/>
            <a:ext cx="1303867" cy="769441"/>
          </a:xfrm>
          <a:prstGeom prst="rect">
            <a:avLst/>
          </a:prstGeom>
          <a:gradFill flip="none" rotWithShape="1">
            <a:gsLst>
              <a:gs pos="100000">
                <a:srgbClr val="9AE7B1"/>
              </a:gs>
              <a:gs pos="0">
                <a:srgbClr val="2F9BA5"/>
              </a:gs>
            </a:gsLst>
            <a:lin ang="0" scaled="1"/>
            <a:tileRect/>
          </a:gradFill>
        </p:spPr>
        <p:txBody>
          <a:bodyPr wrap="square">
            <a:spAutoFit/>
          </a:bodyPr>
          <a:lstStyle/>
          <a:p>
            <a:pPr algn="ctr"/>
            <a:endParaRPr lang="ja-JP" altLang="en-US" sz="4400" b="1" dirty="0">
              <a:solidFill>
                <a:schemeClr val="bg1"/>
              </a:solidFill>
            </a:endParaRPr>
          </a:p>
        </p:txBody>
      </p:sp>
      <p:sp>
        <p:nvSpPr>
          <p:cNvPr id="7" name="テキスト ボックス 6">
            <a:extLst>
              <a:ext uri="{FF2B5EF4-FFF2-40B4-BE49-F238E27FC236}">
                <a16:creationId xmlns:a16="http://schemas.microsoft.com/office/drawing/2014/main" id="{12A59C72-C142-4561-1002-ABDBB9E7C15F}"/>
              </a:ext>
            </a:extLst>
          </p:cNvPr>
          <p:cNvSpPr txBox="1"/>
          <p:nvPr/>
        </p:nvSpPr>
        <p:spPr>
          <a:xfrm>
            <a:off x="4603750" y="5791338"/>
            <a:ext cx="5251450" cy="707886"/>
          </a:xfrm>
          <a:prstGeom prst="rect">
            <a:avLst/>
          </a:prstGeom>
          <a:noFill/>
        </p:spPr>
        <p:txBody>
          <a:bodyPr wrap="square">
            <a:spAutoFit/>
          </a:bodyPr>
          <a:lstStyle/>
          <a:p>
            <a:r>
              <a:rPr lang="ja-JP" altLang="en-US" sz="4000" b="1" dirty="0">
                <a:solidFill>
                  <a:schemeClr val="bg1"/>
                </a:solidFill>
              </a:rPr>
              <a:t>社員 </a:t>
            </a:r>
            <a:r>
              <a:rPr lang="ja-JP" altLang="en-US" sz="4000" b="1" dirty="0"/>
              <a:t>から見る、</a:t>
            </a:r>
          </a:p>
        </p:txBody>
      </p:sp>
      <p:sp>
        <p:nvSpPr>
          <p:cNvPr id="8" name="テキスト ボックス 7">
            <a:extLst>
              <a:ext uri="{FF2B5EF4-FFF2-40B4-BE49-F238E27FC236}">
                <a16:creationId xmlns:a16="http://schemas.microsoft.com/office/drawing/2014/main" id="{41E16A15-A7CC-90FC-9314-2C5E8CB7B041}"/>
              </a:ext>
            </a:extLst>
          </p:cNvPr>
          <p:cNvSpPr txBox="1"/>
          <p:nvPr/>
        </p:nvSpPr>
        <p:spPr>
          <a:xfrm>
            <a:off x="8221133" y="5729784"/>
            <a:ext cx="2150533" cy="707886"/>
          </a:xfrm>
          <a:prstGeom prst="rect">
            <a:avLst/>
          </a:prstGeom>
          <a:gradFill flip="none" rotWithShape="1">
            <a:gsLst>
              <a:gs pos="100000">
                <a:srgbClr val="9AE7B1"/>
              </a:gs>
              <a:gs pos="0">
                <a:srgbClr val="2F9BA5"/>
              </a:gs>
            </a:gsLst>
            <a:lin ang="0" scaled="1"/>
            <a:tileRect/>
          </a:gradFill>
        </p:spPr>
        <p:txBody>
          <a:bodyPr wrap="square">
            <a:spAutoFit/>
          </a:bodyPr>
          <a:lstStyle/>
          <a:p>
            <a:pPr algn="ctr"/>
            <a:endParaRPr lang="ja-JP" altLang="en-US" sz="4400" b="1" dirty="0">
              <a:solidFill>
                <a:schemeClr val="bg1"/>
              </a:solidFill>
            </a:endParaRPr>
          </a:p>
        </p:txBody>
      </p:sp>
      <p:sp>
        <p:nvSpPr>
          <p:cNvPr id="9" name="テキスト ボックス 8">
            <a:extLst>
              <a:ext uri="{FF2B5EF4-FFF2-40B4-BE49-F238E27FC236}">
                <a16:creationId xmlns:a16="http://schemas.microsoft.com/office/drawing/2014/main" id="{8FC737CF-418B-334B-29E0-ABCEBB73FFED}"/>
              </a:ext>
            </a:extLst>
          </p:cNvPr>
          <p:cNvSpPr txBox="1"/>
          <p:nvPr/>
        </p:nvSpPr>
        <p:spPr>
          <a:xfrm>
            <a:off x="8151284" y="5791338"/>
            <a:ext cx="4726516" cy="707886"/>
          </a:xfrm>
          <a:prstGeom prst="rect">
            <a:avLst/>
          </a:prstGeom>
          <a:noFill/>
        </p:spPr>
        <p:txBody>
          <a:bodyPr wrap="square">
            <a:spAutoFit/>
          </a:bodyPr>
          <a:lstStyle/>
          <a:p>
            <a:r>
              <a:rPr lang="ja-JP" altLang="en-US" sz="4000" b="1" dirty="0">
                <a:solidFill>
                  <a:schemeClr val="bg1"/>
                </a:solidFill>
              </a:rPr>
              <a:t>トライブ </a:t>
            </a:r>
            <a:r>
              <a:rPr lang="ja-JP" altLang="en-US" sz="4000" b="1" dirty="0"/>
              <a:t>の魅力</a:t>
            </a:r>
          </a:p>
        </p:txBody>
      </p:sp>
    </p:spTree>
    <p:extLst>
      <p:ext uri="{BB962C8B-B14F-4D97-AF65-F5344CB8AC3E}">
        <p14:creationId xmlns:p14="http://schemas.microsoft.com/office/powerpoint/2010/main" val="267651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2F9BA5"/>
            </a:gs>
            <a:gs pos="100000">
              <a:srgbClr val="9AE7B1"/>
            </a:gs>
          </a:gsLst>
          <a:lin ang="2400000" scaled="0"/>
        </a:gradFill>
        <a:effectLst/>
      </p:bgPr>
    </p:bg>
    <p:spTree>
      <p:nvGrpSpPr>
        <p:cNvPr id="1" name=""/>
        <p:cNvGrpSpPr/>
        <p:nvPr/>
      </p:nvGrpSpPr>
      <p:grpSpPr>
        <a:xfrm>
          <a:off x="0" y="0"/>
          <a:ext cx="0" cy="0"/>
          <a:chOff x="0" y="0"/>
          <a:chExt cx="0" cy="0"/>
        </a:xfrm>
      </p:grpSpPr>
      <p:sp>
        <p:nvSpPr>
          <p:cNvPr id="3" name="フリーフォーム: 図形 2">
            <a:extLst>
              <a:ext uri="{FF2B5EF4-FFF2-40B4-BE49-F238E27FC236}">
                <a16:creationId xmlns:a16="http://schemas.microsoft.com/office/drawing/2014/main" id="{FDE6432C-EB1A-0CEC-A793-9229638E5307}"/>
              </a:ext>
            </a:extLst>
          </p:cNvPr>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5" name="テキスト ボックス 4">
            <a:extLst>
              <a:ext uri="{FF2B5EF4-FFF2-40B4-BE49-F238E27FC236}">
                <a16:creationId xmlns:a16="http://schemas.microsoft.com/office/drawing/2014/main" id="{FF653974-DB0C-57D6-E87E-6DF1DBB116E2}"/>
              </a:ext>
            </a:extLst>
          </p:cNvPr>
          <p:cNvSpPr txBox="1"/>
          <p:nvPr/>
        </p:nvSpPr>
        <p:spPr>
          <a:xfrm>
            <a:off x="313266" y="5625966"/>
            <a:ext cx="12192000" cy="1400383"/>
          </a:xfrm>
          <a:prstGeom prst="rect">
            <a:avLst/>
          </a:prstGeom>
          <a:noFill/>
          <a:effectLst>
            <a:outerShdw blurRad="63500" sx="77000" sy="77000" algn="ctr" rotWithShape="0">
              <a:schemeClr val="bg1"/>
            </a:outerShdw>
          </a:effectLst>
        </p:spPr>
        <p:txBody>
          <a:bodyPr wrap="square">
            <a:spAutoFit/>
          </a:bodyPr>
          <a:lstStyle/>
          <a:p>
            <a:pPr algn="ctr"/>
            <a:r>
              <a:rPr lang="ja-JP" altLang="en-US" sz="8300" b="1" dirty="0">
                <a:solidFill>
                  <a:schemeClr val="bg1"/>
                </a:solidFill>
                <a:effectLst>
                  <a:outerShdw blurRad="711200" dist="50800" dir="5400000" sx="101000" sy="101000" algn="ctr" rotWithShape="0">
                    <a:schemeClr val="tx1"/>
                  </a:outerShdw>
                </a:effectLst>
              </a:rPr>
              <a:t>健康は何よりも大事です。</a:t>
            </a:r>
          </a:p>
        </p:txBody>
      </p:sp>
      <p:sp>
        <p:nvSpPr>
          <p:cNvPr id="7" name="フレーム 6">
            <a:extLst>
              <a:ext uri="{FF2B5EF4-FFF2-40B4-BE49-F238E27FC236}">
                <a16:creationId xmlns:a16="http://schemas.microsoft.com/office/drawing/2014/main" id="{2B0E4569-E8D3-C852-D4A4-3FBF9A3A4400}"/>
              </a:ext>
            </a:extLst>
          </p:cNvPr>
          <p:cNvSpPr/>
          <p:nvPr/>
        </p:nvSpPr>
        <p:spPr>
          <a:xfrm>
            <a:off x="-87240" y="-1"/>
            <a:ext cx="12279240" cy="6907073"/>
          </a:xfrm>
          <a:prstGeom prst="frame">
            <a:avLst>
              <a:gd name="adj1" fmla="val 299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769081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F653974-DB0C-57D6-E87E-6DF1DBB116E2}"/>
              </a:ext>
            </a:extLst>
          </p:cNvPr>
          <p:cNvSpPr txBox="1"/>
          <p:nvPr/>
        </p:nvSpPr>
        <p:spPr>
          <a:xfrm>
            <a:off x="732366" y="2590666"/>
            <a:ext cx="11059584" cy="923330"/>
          </a:xfrm>
          <a:prstGeom prst="rect">
            <a:avLst/>
          </a:prstGeom>
          <a:noFill/>
          <a:effectLst>
            <a:outerShdw blurRad="63500" sx="77000" sy="77000" algn="ctr" rotWithShape="0">
              <a:schemeClr val="bg1"/>
            </a:outerShdw>
          </a:effectLst>
        </p:spPr>
        <p:txBody>
          <a:bodyPr wrap="square">
            <a:spAutoFit/>
          </a:bodyPr>
          <a:lstStyle/>
          <a:p>
            <a:pPr algn="ctr"/>
            <a:r>
              <a:rPr lang="ja-JP" altLang="en-US" sz="5400" b="1" dirty="0">
                <a:solidFill>
                  <a:srgbClr val="5656F0"/>
                </a:solidFill>
                <a:effectLst/>
                <a:latin typeface="IBM Plex Sans JP" panose="020B0503050203000203" pitchFamily="50" charset="-128"/>
                <a:ea typeface="IBM Plex Sans JP" panose="020B0503050203000203" pitchFamily="50" charset="-128"/>
              </a:rPr>
              <a:t>健康</a:t>
            </a:r>
            <a:r>
              <a:rPr lang="ja-JP" altLang="en-US" sz="5400" b="1" dirty="0">
                <a:effectLst/>
                <a:latin typeface="IBM Plex Sans JP" panose="020B0503050203000203" pitchFamily="50" charset="-128"/>
                <a:ea typeface="IBM Plex Sans JP" panose="020B0503050203000203" pitchFamily="50" charset="-128"/>
              </a:rPr>
              <a:t>は何よりも大事です。</a:t>
            </a:r>
          </a:p>
        </p:txBody>
      </p:sp>
      <p:sp>
        <p:nvSpPr>
          <p:cNvPr id="7" name="フレーム 6">
            <a:extLst>
              <a:ext uri="{FF2B5EF4-FFF2-40B4-BE49-F238E27FC236}">
                <a16:creationId xmlns:a16="http://schemas.microsoft.com/office/drawing/2014/main" id="{2B0E4569-E8D3-C852-D4A4-3FBF9A3A4400}"/>
              </a:ext>
            </a:extLst>
          </p:cNvPr>
          <p:cNvSpPr/>
          <p:nvPr/>
        </p:nvSpPr>
        <p:spPr>
          <a:xfrm>
            <a:off x="-87240" y="-1"/>
            <a:ext cx="12279240" cy="6907073"/>
          </a:xfrm>
          <a:prstGeom prst="frame">
            <a:avLst>
              <a:gd name="adj1" fmla="val 299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a:extLst>
              <a:ext uri="{FF2B5EF4-FFF2-40B4-BE49-F238E27FC236}">
                <a16:creationId xmlns:a16="http://schemas.microsoft.com/office/drawing/2014/main" id="{C1D8F33D-CDEF-3D13-E419-0448D50CA611}"/>
              </a:ext>
            </a:extLst>
          </p:cNvPr>
          <p:cNvSpPr txBox="1"/>
          <p:nvPr/>
        </p:nvSpPr>
        <p:spPr>
          <a:xfrm>
            <a:off x="496358" y="3513996"/>
            <a:ext cx="11059584" cy="523220"/>
          </a:xfrm>
          <a:prstGeom prst="rect">
            <a:avLst/>
          </a:prstGeom>
          <a:noFill/>
          <a:effectLst>
            <a:outerShdw blurRad="63500" sx="77000" sy="77000" algn="ctr" rotWithShape="0">
              <a:schemeClr val="bg1"/>
            </a:outerShdw>
          </a:effectLst>
        </p:spPr>
        <p:txBody>
          <a:bodyPr wrap="square">
            <a:spAutoFit/>
          </a:bodyPr>
          <a:lstStyle/>
          <a:p>
            <a:pPr algn="ctr"/>
            <a:r>
              <a:rPr lang="en-US" altLang="ja-JP" sz="2800" b="1" dirty="0">
                <a:solidFill>
                  <a:srgbClr val="5656F0"/>
                </a:solidFill>
                <a:effectLst/>
                <a:latin typeface="Plus Jakarta Sans SemiBold" pitchFamily="2" charset="0"/>
                <a:ea typeface="IBM Plex Sans JP" panose="020B0503050203000203" pitchFamily="50" charset="-128"/>
                <a:cs typeface="Plus Jakarta Sans SemiBold" pitchFamily="2" charset="0"/>
              </a:rPr>
              <a:t>Health</a:t>
            </a:r>
            <a:r>
              <a:rPr lang="en-US" altLang="ja-JP" sz="2800" b="1" dirty="0">
                <a:solidFill>
                  <a:srgbClr val="2F9BA5"/>
                </a:solidFill>
                <a:effectLst/>
                <a:latin typeface="Plus Jakarta Sans SemiBold" pitchFamily="2" charset="0"/>
                <a:ea typeface="IBM Plex Sans JP" panose="020B0503050203000203" pitchFamily="50" charset="-128"/>
                <a:cs typeface="Plus Jakarta Sans SemiBold" pitchFamily="2" charset="0"/>
              </a:rPr>
              <a:t> </a:t>
            </a:r>
            <a:r>
              <a:rPr lang="en-US" altLang="ja-JP" sz="2800" b="1" dirty="0">
                <a:solidFill>
                  <a:schemeClr val="tx1">
                    <a:lumMod val="50000"/>
                    <a:lumOff val="50000"/>
                  </a:schemeClr>
                </a:solidFill>
                <a:effectLst/>
                <a:latin typeface="Plus Jakarta Sans SemiBold" pitchFamily="2" charset="0"/>
                <a:ea typeface="IBM Plex Sans JP" panose="020B0503050203000203" pitchFamily="50" charset="-128"/>
                <a:cs typeface="Plus Jakarta Sans SemiBold" pitchFamily="2" charset="0"/>
              </a:rPr>
              <a:t>is more important than anything else.</a:t>
            </a:r>
          </a:p>
        </p:txBody>
      </p:sp>
    </p:spTree>
    <p:extLst>
      <p:ext uri="{BB962C8B-B14F-4D97-AF65-F5344CB8AC3E}">
        <p14:creationId xmlns:p14="http://schemas.microsoft.com/office/powerpoint/2010/main" val="2101445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F946648-C18B-D354-9288-A4C828D7DDBE}"/>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5" name="テキスト ボックス 4">
            <a:extLst>
              <a:ext uri="{FF2B5EF4-FFF2-40B4-BE49-F238E27FC236}">
                <a16:creationId xmlns:a16="http://schemas.microsoft.com/office/drawing/2014/main" id="{22035AB2-77EF-75C0-65F5-B9F8015214E5}"/>
              </a:ext>
            </a:extLst>
          </p:cNvPr>
          <p:cNvSpPr txBox="1"/>
          <p:nvPr/>
        </p:nvSpPr>
        <p:spPr>
          <a:xfrm>
            <a:off x="609600" y="2967335"/>
            <a:ext cx="11294534" cy="923330"/>
          </a:xfrm>
          <a:prstGeom prst="rect">
            <a:avLst/>
          </a:prstGeom>
          <a:noFill/>
        </p:spPr>
        <p:txBody>
          <a:bodyPr wrap="square">
            <a:spAutoFit/>
          </a:bodyPr>
          <a:lstStyle/>
          <a:p>
            <a:pPr algn="ctr"/>
            <a:r>
              <a:rPr lang="ja-JP" altLang="en-US" sz="5400" b="1" dirty="0">
                <a:solidFill>
                  <a:schemeClr val="bg1"/>
                </a:solidFill>
                <a:effectLst>
                  <a:reflection blurRad="6350" stA="32000" endPos="60000" dist="29997" dir="5400000" sy="-100000" algn="bl" rotWithShape="0"/>
                </a:effectLst>
                <a:latin typeface="+mn-ea"/>
              </a:rPr>
              <a:t>最強の勉強法、教えます。</a:t>
            </a:r>
          </a:p>
        </p:txBody>
      </p:sp>
    </p:spTree>
    <p:extLst>
      <p:ext uri="{BB962C8B-B14F-4D97-AF65-F5344CB8AC3E}">
        <p14:creationId xmlns:p14="http://schemas.microsoft.com/office/powerpoint/2010/main" val="827125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図 7" descr="屋内, ベッド, 座る, 毛布 が含まれている画像&#10;&#10;自動的に生成された説明">
            <a:extLst>
              <a:ext uri="{FF2B5EF4-FFF2-40B4-BE49-F238E27FC236}">
                <a16:creationId xmlns:a16="http://schemas.microsoft.com/office/drawing/2014/main" id="{DDC822B7-097E-419A-22DB-A58333894771}"/>
              </a:ext>
            </a:extLst>
          </p:cNvPr>
          <p:cNvPicPr>
            <a:picLocks noChangeAspect="1"/>
          </p:cNvPicPr>
          <p:nvPr/>
        </p:nvPicPr>
        <p:blipFill rotWithShape="1">
          <a:blip r:embed="rId2">
            <a:extLst>
              <a:ext uri="{28A0092B-C50C-407E-A947-70E740481C1C}">
                <a14:useLocalDpi xmlns:a14="http://schemas.microsoft.com/office/drawing/2010/main" val="0"/>
              </a:ext>
            </a:extLst>
          </a:blip>
          <a:srcRect l="12411" r="14641"/>
          <a:stretch/>
        </p:blipFill>
        <p:spPr>
          <a:xfrm rot="16200000">
            <a:off x="2666999" y="-2667001"/>
            <a:ext cx="6858001" cy="12191999"/>
          </a:xfrm>
          <a:prstGeom prst="rect">
            <a:avLst/>
          </a:prstGeom>
        </p:spPr>
      </p:pic>
      <p:sp>
        <p:nvSpPr>
          <p:cNvPr id="5" name="テキスト ボックス 4">
            <a:extLst>
              <a:ext uri="{FF2B5EF4-FFF2-40B4-BE49-F238E27FC236}">
                <a16:creationId xmlns:a16="http://schemas.microsoft.com/office/drawing/2014/main" id="{22035AB2-77EF-75C0-65F5-B9F8015214E5}"/>
              </a:ext>
            </a:extLst>
          </p:cNvPr>
          <p:cNvSpPr txBox="1"/>
          <p:nvPr/>
        </p:nvSpPr>
        <p:spPr>
          <a:xfrm>
            <a:off x="-2014889" y="1200090"/>
            <a:ext cx="16221778" cy="2708434"/>
          </a:xfrm>
          <a:prstGeom prst="rect">
            <a:avLst/>
          </a:prstGeom>
          <a:noFill/>
        </p:spPr>
        <p:txBody>
          <a:bodyPr wrap="square">
            <a:spAutoFit/>
          </a:bodyPr>
          <a:lstStyle/>
          <a:p>
            <a:pPr algn="ctr"/>
            <a:r>
              <a:rPr lang="ja-JP" altLang="en-US" sz="17000" b="1" spc="-300" dirty="0">
                <a:solidFill>
                  <a:schemeClr val="bg1"/>
                </a:solidFill>
                <a:effectLst/>
                <a:latin typeface="Zen Old Mincho Black" pitchFamily="2" charset="-128"/>
                <a:ea typeface="Zen Old Mincho Black" pitchFamily="2" charset="-128"/>
              </a:rPr>
              <a:t>最強の勉強法</a:t>
            </a:r>
            <a:endParaRPr lang="en-US" altLang="ja-JP" sz="17000" b="1" spc="-300" dirty="0">
              <a:solidFill>
                <a:schemeClr val="bg1"/>
              </a:solidFill>
              <a:effectLst/>
              <a:latin typeface="Zen Old Mincho Black" pitchFamily="2" charset="-128"/>
              <a:ea typeface="Zen Old Mincho Black" pitchFamily="2" charset="-128"/>
            </a:endParaRPr>
          </a:p>
        </p:txBody>
      </p:sp>
      <p:sp>
        <p:nvSpPr>
          <p:cNvPr id="2" name="楕円 1">
            <a:extLst>
              <a:ext uri="{FF2B5EF4-FFF2-40B4-BE49-F238E27FC236}">
                <a16:creationId xmlns:a16="http://schemas.microsoft.com/office/drawing/2014/main" id="{EA37E97E-D271-5D2F-F37E-151E602B75DE}"/>
              </a:ext>
            </a:extLst>
          </p:cNvPr>
          <p:cNvSpPr/>
          <p:nvPr/>
        </p:nvSpPr>
        <p:spPr>
          <a:xfrm>
            <a:off x="673768" y="812989"/>
            <a:ext cx="300106" cy="30010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3" name="楕円 2">
            <a:extLst>
              <a:ext uri="{FF2B5EF4-FFF2-40B4-BE49-F238E27FC236}">
                <a16:creationId xmlns:a16="http://schemas.microsoft.com/office/drawing/2014/main" id="{38A6846C-D297-A18B-32F2-783AE2A1027B}"/>
              </a:ext>
            </a:extLst>
          </p:cNvPr>
          <p:cNvSpPr/>
          <p:nvPr/>
        </p:nvSpPr>
        <p:spPr>
          <a:xfrm>
            <a:off x="2714324" y="812989"/>
            <a:ext cx="300106" cy="30010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6" name="テキスト ボックス 5">
            <a:extLst>
              <a:ext uri="{FF2B5EF4-FFF2-40B4-BE49-F238E27FC236}">
                <a16:creationId xmlns:a16="http://schemas.microsoft.com/office/drawing/2014/main" id="{719230A2-D36B-275F-32DB-6CCF4545B3DB}"/>
              </a:ext>
            </a:extLst>
          </p:cNvPr>
          <p:cNvSpPr txBox="1"/>
          <p:nvPr/>
        </p:nvSpPr>
        <p:spPr>
          <a:xfrm>
            <a:off x="-1321871" y="3712283"/>
            <a:ext cx="16221778" cy="2708434"/>
          </a:xfrm>
          <a:prstGeom prst="rect">
            <a:avLst/>
          </a:prstGeom>
          <a:noFill/>
        </p:spPr>
        <p:txBody>
          <a:bodyPr wrap="square">
            <a:spAutoFit/>
          </a:bodyPr>
          <a:lstStyle/>
          <a:p>
            <a:pPr algn="ctr"/>
            <a:r>
              <a:rPr lang="ja-JP" altLang="en-US" sz="17000" b="1" spc="-300" dirty="0">
                <a:solidFill>
                  <a:schemeClr val="bg1"/>
                </a:solidFill>
                <a:effectLst/>
                <a:latin typeface="Zen Old Mincho Black" pitchFamily="2" charset="-128"/>
                <a:ea typeface="Zen Old Mincho Black" pitchFamily="2" charset="-128"/>
              </a:rPr>
              <a:t>教えます。</a:t>
            </a:r>
          </a:p>
        </p:txBody>
      </p:sp>
    </p:spTree>
    <p:extLst>
      <p:ext uri="{BB962C8B-B14F-4D97-AF65-F5344CB8AC3E}">
        <p14:creationId xmlns:p14="http://schemas.microsoft.com/office/powerpoint/2010/main" val="3818015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E12AE">
            <a:alpha val="20000"/>
          </a:srgbClr>
        </a:solidFill>
        <a:effectLst/>
      </p:bgPr>
    </p:bg>
    <p:spTree>
      <p:nvGrpSpPr>
        <p:cNvPr id="1" name=""/>
        <p:cNvGrpSpPr/>
        <p:nvPr/>
      </p:nvGrpSpPr>
      <p:grpSpPr>
        <a:xfrm>
          <a:off x="0" y="0"/>
          <a:ext cx="0" cy="0"/>
          <a:chOff x="0" y="0"/>
          <a:chExt cx="0" cy="0"/>
        </a:xfrm>
      </p:grpSpPr>
      <p:sp>
        <p:nvSpPr>
          <p:cNvPr id="14" name="フリーフォーム: 図形 13">
            <a:extLst>
              <a:ext uri="{FF2B5EF4-FFF2-40B4-BE49-F238E27FC236}">
                <a16:creationId xmlns:a16="http://schemas.microsoft.com/office/drawing/2014/main" id="{15238063-F45B-18C9-A51E-23C5E7AE209E}"/>
              </a:ext>
            </a:extLst>
          </p:cNvPr>
          <p:cNvSpPr/>
          <p:nvPr/>
        </p:nvSpPr>
        <p:spPr>
          <a:xfrm>
            <a:off x="3216275" y="3001646"/>
            <a:ext cx="5324576" cy="2088279"/>
          </a:xfrm>
          <a:custGeom>
            <a:avLst/>
            <a:gdLst>
              <a:gd name="connsiteX0" fmla="*/ 0 w 5334000"/>
              <a:gd name="connsiteY0" fmla="*/ 1911350 h 2471512"/>
              <a:gd name="connsiteX1" fmla="*/ 1612900 w 5334000"/>
              <a:gd name="connsiteY1" fmla="*/ 495300 h 2471512"/>
              <a:gd name="connsiteX2" fmla="*/ 1606550 w 5334000"/>
              <a:gd name="connsiteY2" fmla="*/ 2146300 h 2471512"/>
              <a:gd name="connsiteX3" fmla="*/ 3181350 w 5334000"/>
              <a:gd name="connsiteY3" fmla="*/ 374650 h 2471512"/>
              <a:gd name="connsiteX4" fmla="*/ 3162300 w 5334000"/>
              <a:gd name="connsiteY4" fmla="*/ 2470150 h 2471512"/>
              <a:gd name="connsiteX5" fmla="*/ 5334000 w 5334000"/>
              <a:gd name="connsiteY5" fmla="*/ 0 h 2471512"/>
              <a:gd name="connsiteX0" fmla="*/ 0 w 5314950"/>
              <a:gd name="connsiteY0" fmla="*/ 1758950 h 2319112"/>
              <a:gd name="connsiteX1" fmla="*/ 1612900 w 5314950"/>
              <a:gd name="connsiteY1" fmla="*/ 342900 h 2319112"/>
              <a:gd name="connsiteX2" fmla="*/ 1606550 w 5314950"/>
              <a:gd name="connsiteY2" fmla="*/ 1993900 h 2319112"/>
              <a:gd name="connsiteX3" fmla="*/ 3181350 w 5314950"/>
              <a:gd name="connsiteY3" fmla="*/ 222250 h 2319112"/>
              <a:gd name="connsiteX4" fmla="*/ 3162300 w 5314950"/>
              <a:gd name="connsiteY4" fmla="*/ 2317750 h 2319112"/>
              <a:gd name="connsiteX5" fmla="*/ 5314950 w 5314950"/>
              <a:gd name="connsiteY5" fmla="*/ 0 h 2319112"/>
              <a:gd name="connsiteX0" fmla="*/ 0 w 5314950"/>
              <a:gd name="connsiteY0" fmla="*/ 1758950 h 2213293"/>
              <a:gd name="connsiteX1" fmla="*/ 1612900 w 5314950"/>
              <a:gd name="connsiteY1" fmla="*/ 342900 h 2213293"/>
              <a:gd name="connsiteX2" fmla="*/ 1606550 w 5314950"/>
              <a:gd name="connsiteY2" fmla="*/ 1993900 h 2213293"/>
              <a:gd name="connsiteX3" fmla="*/ 3181350 w 5314950"/>
              <a:gd name="connsiteY3" fmla="*/ 222250 h 2213293"/>
              <a:gd name="connsiteX4" fmla="*/ 3354806 w 5314950"/>
              <a:gd name="connsiteY4" fmla="*/ 2211872 h 2213293"/>
              <a:gd name="connsiteX5" fmla="*/ 5314950 w 5314950"/>
              <a:gd name="connsiteY5" fmla="*/ 0 h 2213293"/>
              <a:gd name="connsiteX0" fmla="*/ 0 w 5314950"/>
              <a:gd name="connsiteY0" fmla="*/ 1537247 h 1991590"/>
              <a:gd name="connsiteX1" fmla="*/ 1612900 w 5314950"/>
              <a:gd name="connsiteY1" fmla="*/ 121197 h 1991590"/>
              <a:gd name="connsiteX2" fmla="*/ 1606550 w 5314950"/>
              <a:gd name="connsiteY2" fmla="*/ 1772197 h 1991590"/>
              <a:gd name="connsiteX3" fmla="*/ 3181350 w 5314950"/>
              <a:gd name="connsiteY3" fmla="*/ 547 h 1991590"/>
              <a:gd name="connsiteX4" fmla="*/ 3354806 w 5314950"/>
              <a:gd name="connsiteY4" fmla="*/ 1990169 h 1991590"/>
              <a:gd name="connsiteX5" fmla="*/ 5314950 w 5314950"/>
              <a:gd name="connsiteY5" fmla="*/ 38179 h 1991590"/>
              <a:gd name="connsiteX0" fmla="*/ 0 w 5324576"/>
              <a:gd name="connsiteY0" fmla="*/ 1633821 h 2088164"/>
              <a:gd name="connsiteX1" fmla="*/ 1612900 w 5324576"/>
              <a:gd name="connsiteY1" fmla="*/ 217771 h 2088164"/>
              <a:gd name="connsiteX2" fmla="*/ 1606550 w 5324576"/>
              <a:gd name="connsiteY2" fmla="*/ 1868771 h 2088164"/>
              <a:gd name="connsiteX3" fmla="*/ 3181350 w 5324576"/>
              <a:gd name="connsiteY3" fmla="*/ 97121 h 2088164"/>
              <a:gd name="connsiteX4" fmla="*/ 3354806 w 5324576"/>
              <a:gd name="connsiteY4" fmla="*/ 2086743 h 2088164"/>
              <a:gd name="connsiteX5" fmla="*/ 5324576 w 5324576"/>
              <a:gd name="connsiteY5" fmla="*/ 0 h 2088164"/>
              <a:gd name="connsiteX0" fmla="*/ 0 w 5324576"/>
              <a:gd name="connsiteY0" fmla="*/ 1633821 h 2088279"/>
              <a:gd name="connsiteX1" fmla="*/ 1612900 w 5324576"/>
              <a:gd name="connsiteY1" fmla="*/ 217771 h 2088279"/>
              <a:gd name="connsiteX2" fmla="*/ 1606550 w 5324576"/>
              <a:gd name="connsiteY2" fmla="*/ 1868771 h 2088279"/>
              <a:gd name="connsiteX3" fmla="*/ 3441232 w 5324576"/>
              <a:gd name="connsiteY3" fmla="*/ 251126 h 2088279"/>
              <a:gd name="connsiteX4" fmla="*/ 3354806 w 5324576"/>
              <a:gd name="connsiteY4" fmla="*/ 2086743 h 2088279"/>
              <a:gd name="connsiteX5" fmla="*/ 5324576 w 5324576"/>
              <a:gd name="connsiteY5" fmla="*/ 0 h 2088279"/>
              <a:gd name="connsiteX0" fmla="*/ 0 w 5324576"/>
              <a:gd name="connsiteY0" fmla="*/ 1633821 h 2088279"/>
              <a:gd name="connsiteX1" fmla="*/ 1612900 w 5324576"/>
              <a:gd name="connsiteY1" fmla="*/ 217771 h 2088279"/>
              <a:gd name="connsiteX2" fmla="*/ 1606550 w 5324576"/>
              <a:gd name="connsiteY2" fmla="*/ 1868771 h 2088279"/>
              <a:gd name="connsiteX3" fmla="*/ 3412356 w 5324576"/>
              <a:gd name="connsiteY3" fmla="*/ 251126 h 2088279"/>
              <a:gd name="connsiteX4" fmla="*/ 3354806 w 5324576"/>
              <a:gd name="connsiteY4" fmla="*/ 2086743 h 2088279"/>
              <a:gd name="connsiteX5" fmla="*/ 5324576 w 5324576"/>
              <a:gd name="connsiteY5" fmla="*/ 0 h 2088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24576" h="2088279">
                <a:moveTo>
                  <a:pt x="0" y="1633821"/>
                </a:moveTo>
                <a:cubicBezTo>
                  <a:pt x="672571" y="906217"/>
                  <a:pt x="1345142" y="178613"/>
                  <a:pt x="1612900" y="217771"/>
                </a:cubicBezTo>
                <a:cubicBezTo>
                  <a:pt x="1880658" y="256929"/>
                  <a:pt x="1306641" y="1863212"/>
                  <a:pt x="1606550" y="1868771"/>
                </a:cubicBezTo>
                <a:cubicBezTo>
                  <a:pt x="1906459" y="1874330"/>
                  <a:pt x="3120980" y="214797"/>
                  <a:pt x="3412356" y="251126"/>
                </a:cubicBezTo>
                <a:cubicBezTo>
                  <a:pt x="3703732" y="287455"/>
                  <a:pt x="2996031" y="2149185"/>
                  <a:pt x="3354806" y="2086743"/>
                </a:cubicBezTo>
                <a:cubicBezTo>
                  <a:pt x="3713581" y="2024301"/>
                  <a:pt x="4418113" y="1203854"/>
                  <a:pt x="5324576" y="0"/>
                </a:cubicBezTo>
              </a:path>
            </a:pathLst>
          </a:custGeom>
          <a:noFill/>
          <a:ln w="1143000" cap="rnd">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7FF9F79B-A1E2-1C90-39A1-F3BA5EB86266}"/>
              </a:ext>
            </a:extLst>
          </p:cNvPr>
          <p:cNvGrpSpPr/>
          <p:nvPr/>
        </p:nvGrpSpPr>
        <p:grpSpPr>
          <a:xfrm>
            <a:off x="4394200" y="1079550"/>
            <a:ext cx="3403600" cy="1109097"/>
            <a:chOff x="4318000" y="1511300"/>
            <a:chExt cx="3403600" cy="1109097"/>
          </a:xfrm>
        </p:grpSpPr>
        <p:sp>
          <p:nvSpPr>
            <p:cNvPr id="3" name="四角形: 角を丸くする 2">
              <a:extLst>
                <a:ext uri="{FF2B5EF4-FFF2-40B4-BE49-F238E27FC236}">
                  <a16:creationId xmlns:a16="http://schemas.microsoft.com/office/drawing/2014/main" id="{BAD1A4B3-1632-8DE3-2E45-E8132BFFE29E}"/>
                </a:ext>
              </a:extLst>
            </p:cNvPr>
            <p:cNvSpPr/>
            <p:nvPr/>
          </p:nvSpPr>
          <p:spPr>
            <a:xfrm>
              <a:off x="4318000" y="1511300"/>
              <a:ext cx="3403600" cy="965200"/>
            </a:xfrm>
            <a:prstGeom prst="roundRect">
              <a:avLst>
                <a:gd name="adj" fmla="val 50000"/>
              </a:avLst>
            </a:prstGeom>
            <a:solidFill>
              <a:srgbClr val="7E12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二等辺三角形 3">
              <a:extLst>
                <a:ext uri="{FF2B5EF4-FFF2-40B4-BE49-F238E27FC236}">
                  <a16:creationId xmlns:a16="http://schemas.microsoft.com/office/drawing/2014/main" id="{3FBE0300-9902-E795-5409-CC1DC1A46D0D}"/>
                </a:ext>
              </a:extLst>
            </p:cNvPr>
            <p:cNvSpPr/>
            <p:nvPr/>
          </p:nvSpPr>
          <p:spPr>
            <a:xfrm rot="10800000">
              <a:off x="5807075" y="2253630"/>
              <a:ext cx="425450" cy="366767"/>
            </a:xfrm>
            <a:prstGeom prst="triangle">
              <a:avLst/>
            </a:prstGeom>
            <a:solidFill>
              <a:srgbClr val="7E12AE"/>
            </a:solidFill>
            <a:ln w="63500" cap="rnd">
              <a:solidFill>
                <a:srgbClr val="7E12AE"/>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テキスト ボックス 4">
            <a:extLst>
              <a:ext uri="{FF2B5EF4-FFF2-40B4-BE49-F238E27FC236}">
                <a16:creationId xmlns:a16="http://schemas.microsoft.com/office/drawing/2014/main" id="{FF653974-DB0C-57D6-E87E-6DF1DBB116E2}"/>
              </a:ext>
            </a:extLst>
          </p:cNvPr>
          <p:cNvSpPr txBox="1"/>
          <p:nvPr/>
        </p:nvSpPr>
        <p:spPr>
          <a:xfrm>
            <a:off x="4546600" y="1379131"/>
            <a:ext cx="3098800" cy="461665"/>
          </a:xfrm>
          <a:prstGeom prst="rect">
            <a:avLst/>
          </a:prstGeom>
          <a:noFill/>
          <a:effectLst>
            <a:outerShdw blurRad="63500" sx="77000" sy="77000" algn="ctr" rotWithShape="0">
              <a:schemeClr val="bg1"/>
            </a:outerShdw>
          </a:effectLst>
        </p:spPr>
        <p:txBody>
          <a:bodyPr wrap="square">
            <a:spAutoFit/>
          </a:bodyPr>
          <a:lstStyle/>
          <a:p>
            <a:pPr algn="ctr"/>
            <a:r>
              <a:rPr lang="ja-JP" altLang="en-US" sz="2400" b="1" dirty="0">
                <a:solidFill>
                  <a:schemeClr val="bg1"/>
                </a:solidFill>
                <a:effectLst/>
                <a:latin typeface="IBM Plex Sans JP" panose="020B0503050203000203" pitchFamily="50" charset="-128"/>
                <a:ea typeface="IBM Plex Sans JP" panose="020B0503050203000203" pitchFamily="50" charset="-128"/>
              </a:rPr>
              <a:t>本日のキーワード</a:t>
            </a:r>
          </a:p>
        </p:txBody>
      </p:sp>
      <p:sp>
        <p:nvSpPr>
          <p:cNvPr id="2" name="テキスト ボックス 1">
            <a:extLst>
              <a:ext uri="{FF2B5EF4-FFF2-40B4-BE49-F238E27FC236}">
                <a16:creationId xmlns:a16="http://schemas.microsoft.com/office/drawing/2014/main" id="{C1D8F33D-CDEF-3D13-E419-0448D50CA611}"/>
              </a:ext>
            </a:extLst>
          </p:cNvPr>
          <p:cNvSpPr txBox="1"/>
          <p:nvPr/>
        </p:nvSpPr>
        <p:spPr>
          <a:xfrm>
            <a:off x="496358" y="2724117"/>
            <a:ext cx="11059584" cy="3154710"/>
          </a:xfrm>
          <a:prstGeom prst="rect">
            <a:avLst/>
          </a:prstGeom>
          <a:noFill/>
          <a:effectLst>
            <a:outerShdw blurRad="63500" sx="77000" sy="77000" algn="ctr" rotWithShape="0">
              <a:schemeClr val="bg1"/>
            </a:outerShdw>
          </a:effectLst>
        </p:spPr>
        <p:txBody>
          <a:bodyPr wrap="square">
            <a:spAutoFit/>
          </a:bodyPr>
          <a:lstStyle/>
          <a:p>
            <a:pPr algn="ctr"/>
            <a:r>
              <a:rPr lang="ja-JP" altLang="en-US" sz="19900" b="1" dirty="0">
                <a:effectLst/>
                <a:latin typeface="Plus Jakarta Sans SemiBold" pitchFamily="2" charset="0"/>
                <a:ea typeface="IBM Plex Sans JP" panose="020B0503050203000203" pitchFamily="50" charset="-128"/>
                <a:cs typeface="Plus Jakarta Sans SemiBold" pitchFamily="2" charset="0"/>
              </a:rPr>
              <a:t>勇気</a:t>
            </a:r>
            <a:endParaRPr lang="en-US" altLang="ja-JP" sz="19900" b="1" dirty="0">
              <a:effectLst/>
              <a:latin typeface="Plus Jakarta Sans SemiBold" pitchFamily="2" charset="0"/>
              <a:ea typeface="IBM Plex Sans JP" panose="020B0503050203000203" pitchFamily="50" charset="-128"/>
              <a:cs typeface="Plus Jakarta Sans SemiBold" pitchFamily="2" charset="0"/>
            </a:endParaRPr>
          </a:p>
        </p:txBody>
      </p:sp>
    </p:spTree>
    <p:extLst>
      <p:ext uri="{BB962C8B-B14F-4D97-AF65-F5344CB8AC3E}">
        <p14:creationId xmlns:p14="http://schemas.microsoft.com/office/powerpoint/2010/main" val="299039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リーフォーム: 図形 2">
            <a:extLst>
              <a:ext uri="{FF2B5EF4-FFF2-40B4-BE49-F238E27FC236}">
                <a16:creationId xmlns:a16="http://schemas.microsoft.com/office/drawing/2014/main" id="{01B11370-F7C0-1779-C066-E317183C6709}"/>
              </a:ext>
            </a:extLst>
          </p:cNvPr>
          <p:cNvSpPr/>
          <p:nvPr/>
        </p:nvSpPr>
        <p:spPr>
          <a:xfrm>
            <a:off x="2899542" y="2113280"/>
            <a:ext cx="6432422" cy="3247822"/>
          </a:xfrm>
          <a:custGeom>
            <a:avLst/>
            <a:gdLst>
              <a:gd name="connsiteX0" fmla="*/ 1733726 w 6432422"/>
              <a:gd name="connsiteY0" fmla="*/ 1564012 h 3247822"/>
              <a:gd name="connsiteX1" fmla="*/ 1733726 w 6432422"/>
              <a:gd name="connsiteY1" fmla="*/ 1670498 h 3247822"/>
              <a:gd name="connsiteX2" fmla="*/ 2272812 w 6432422"/>
              <a:gd name="connsiteY2" fmla="*/ 1670498 h 3247822"/>
              <a:gd name="connsiteX3" fmla="*/ 2272812 w 6432422"/>
              <a:gd name="connsiteY3" fmla="*/ 1564012 h 3247822"/>
              <a:gd name="connsiteX4" fmla="*/ 788663 w 6432422"/>
              <a:gd name="connsiteY4" fmla="*/ 1564012 h 3247822"/>
              <a:gd name="connsiteX5" fmla="*/ 788663 w 6432422"/>
              <a:gd name="connsiteY5" fmla="*/ 1670498 h 3247822"/>
              <a:gd name="connsiteX6" fmla="*/ 1271178 w 6432422"/>
              <a:gd name="connsiteY6" fmla="*/ 1670498 h 3247822"/>
              <a:gd name="connsiteX7" fmla="*/ 1271178 w 6432422"/>
              <a:gd name="connsiteY7" fmla="*/ 1564012 h 3247822"/>
              <a:gd name="connsiteX8" fmla="*/ 1733726 w 6432422"/>
              <a:gd name="connsiteY8" fmla="*/ 1158034 h 3247822"/>
              <a:gd name="connsiteX9" fmla="*/ 1733726 w 6432422"/>
              <a:gd name="connsiteY9" fmla="*/ 1261193 h 3247822"/>
              <a:gd name="connsiteX10" fmla="*/ 2272812 w 6432422"/>
              <a:gd name="connsiteY10" fmla="*/ 1261193 h 3247822"/>
              <a:gd name="connsiteX11" fmla="*/ 2272812 w 6432422"/>
              <a:gd name="connsiteY11" fmla="*/ 1158034 h 3247822"/>
              <a:gd name="connsiteX12" fmla="*/ 788663 w 6432422"/>
              <a:gd name="connsiteY12" fmla="*/ 1158034 h 3247822"/>
              <a:gd name="connsiteX13" fmla="*/ 788663 w 6432422"/>
              <a:gd name="connsiteY13" fmla="*/ 1261193 h 3247822"/>
              <a:gd name="connsiteX14" fmla="*/ 1271178 w 6432422"/>
              <a:gd name="connsiteY14" fmla="*/ 1261193 h 3247822"/>
              <a:gd name="connsiteX15" fmla="*/ 1271178 w 6432422"/>
              <a:gd name="connsiteY15" fmla="*/ 1158034 h 3247822"/>
              <a:gd name="connsiteX16" fmla="*/ 2495767 w 6432422"/>
              <a:gd name="connsiteY16" fmla="*/ 96502 h 3247822"/>
              <a:gd name="connsiteX17" fmla="*/ 2805241 w 6432422"/>
              <a:gd name="connsiteY17" fmla="*/ 382685 h 3247822"/>
              <a:gd name="connsiteX18" fmla="*/ 2452507 w 6432422"/>
              <a:gd name="connsiteY18" fmla="*/ 574026 h 3247822"/>
              <a:gd name="connsiteX19" fmla="*/ 2068158 w 6432422"/>
              <a:gd name="connsiteY19" fmla="*/ 760376 h 3247822"/>
              <a:gd name="connsiteX20" fmla="*/ 2006261 w 6432422"/>
              <a:gd name="connsiteY20" fmla="*/ 786351 h 3247822"/>
              <a:gd name="connsiteX21" fmla="*/ 2034882 w 6432422"/>
              <a:gd name="connsiteY21" fmla="*/ 797396 h 3247822"/>
              <a:gd name="connsiteX22" fmla="*/ 2117659 w 6432422"/>
              <a:gd name="connsiteY22" fmla="*/ 831610 h 3247822"/>
              <a:gd name="connsiteX23" fmla="*/ 2125817 w 6432422"/>
              <a:gd name="connsiteY23" fmla="*/ 835249 h 3247822"/>
              <a:gd name="connsiteX24" fmla="*/ 2761982 w 6432422"/>
              <a:gd name="connsiteY24" fmla="*/ 835249 h 3247822"/>
              <a:gd name="connsiteX25" fmla="*/ 2761982 w 6432422"/>
              <a:gd name="connsiteY25" fmla="*/ 1993285 h 3247822"/>
              <a:gd name="connsiteX26" fmla="*/ 1734157 w 6432422"/>
              <a:gd name="connsiteY26" fmla="*/ 1993285 h 3247822"/>
              <a:gd name="connsiteX27" fmla="*/ 1730711 w 6432422"/>
              <a:gd name="connsiteY27" fmla="*/ 2019697 h 3247822"/>
              <a:gd name="connsiteX28" fmla="*/ 1715009 w 6432422"/>
              <a:gd name="connsiteY28" fmla="*/ 2115576 h 3247822"/>
              <a:gd name="connsiteX29" fmla="*/ 1714177 w 6432422"/>
              <a:gd name="connsiteY29" fmla="*/ 2119737 h 3247822"/>
              <a:gd name="connsiteX30" fmla="*/ 2399263 w 6432422"/>
              <a:gd name="connsiteY30" fmla="*/ 2119737 h 3247822"/>
              <a:gd name="connsiteX31" fmla="*/ 2618891 w 6432422"/>
              <a:gd name="connsiteY31" fmla="*/ 2119737 h 3247822"/>
              <a:gd name="connsiteX32" fmla="*/ 2898417 w 6432422"/>
              <a:gd name="connsiteY32" fmla="*/ 2119737 h 3247822"/>
              <a:gd name="connsiteX33" fmla="*/ 2895089 w 6432422"/>
              <a:gd name="connsiteY33" fmla="*/ 2151349 h 3247822"/>
              <a:gd name="connsiteX34" fmla="*/ 2888434 w 6432422"/>
              <a:gd name="connsiteY34" fmla="*/ 2226222 h 3247822"/>
              <a:gd name="connsiteX35" fmla="*/ 2878451 w 6432422"/>
              <a:gd name="connsiteY35" fmla="*/ 2299431 h 3247822"/>
              <a:gd name="connsiteX36" fmla="*/ 2818552 w 6432422"/>
              <a:gd name="connsiteY36" fmla="*/ 2662150 h 3247822"/>
              <a:gd name="connsiteX37" fmla="*/ 2745343 w 6432422"/>
              <a:gd name="connsiteY37" fmla="*/ 2903407 h 3247822"/>
              <a:gd name="connsiteX38" fmla="*/ 2652168 w 6432422"/>
              <a:gd name="connsiteY38" fmla="*/ 3044834 h 3247822"/>
              <a:gd name="connsiteX39" fmla="*/ 2500759 w 6432422"/>
              <a:gd name="connsiteY39" fmla="*/ 3138008 h 3247822"/>
              <a:gd name="connsiteX40" fmla="*/ 2319400 w 6432422"/>
              <a:gd name="connsiteY40" fmla="*/ 3171285 h 3247822"/>
              <a:gd name="connsiteX41" fmla="*/ 2106427 w 6432422"/>
              <a:gd name="connsiteY41" fmla="*/ 3179605 h 3247822"/>
              <a:gd name="connsiteX42" fmla="*/ 1830230 w 6432422"/>
              <a:gd name="connsiteY42" fmla="*/ 3177942 h 3247822"/>
              <a:gd name="connsiteX43" fmla="*/ 1788633 w 6432422"/>
              <a:gd name="connsiteY43" fmla="*/ 2964969 h 3247822"/>
              <a:gd name="connsiteX44" fmla="*/ 1693794 w 6432422"/>
              <a:gd name="connsiteY44" fmla="*/ 2765308 h 3247822"/>
              <a:gd name="connsiteX45" fmla="*/ 1935051 w 6432422"/>
              <a:gd name="connsiteY45" fmla="*/ 2781945 h 3247822"/>
              <a:gd name="connsiteX46" fmla="*/ 2113083 w 6432422"/>
              <a:gd name="connsiteY46" fmla="*/ 2785274 h 3247822"/>
              <a:gd name="connsiteX47" fmla="*/ 2189620 w 6432422"/>
              <a:gd name="connsiteY47" fmla="*/ 2780282 h 3247822"/>
              <a:gd name="connsiteX48" fmla="*/ 2246190 w 6432422"/>
              <a:gd name="connsiteY48" fmla="*/ 2751996 h 3247822"/>
              <a:gd name="connsiteX49" fmla="*/ 2304424 w 6432422"/>
              <a:gd name="connsiteY49" fmla="*/ 2660485 h 3247822"/>
              <a:gd name="connsiteX50" fmla="*/ 2344045 w 6432422"/>
              <a:gd name="connsiteY50" fmla="*/ 2529145 h 3247822"/>
              <a:gd name="connsiteX51" fmla="*/ 2348280 w 6432422"/>
              <a:gd name="connsiteY51" fmla="*/ 2509076 h 3247822"/>
              <a:gd name="connsiteX52" fmla="*/ 1593963 w 6432422"/>
              <a:gd name="connsiteY52" fmla="*/ 2509076 h 3247822"/>
              <a:gd name="connsiteX53" fmla="*/ 1580029 w 6432422"/>
              <a:gd name="connsiteY53" fmla="*/ 2536945 h 3247822"/>
              <a:gd name="connsiteX54" fmla="*/ 1535728 w 6432422"/>
              <a:gd name="connsiteY54" fmla="*/ 2608906 h 3247822"/>
              <a:gd name="connsiteX55" fmla="*/ 1276169 w 6432422"/>
              <a:gd name="connsiteY55" fmla="*/ 2860147 h 3247822"/>
              <a:gd name="connsiteX56" fmla="*/ 853552 w 6432422"/>
              <a:gd name="connsiteY56" fmla="*/ 3053152 h 3247822"/>
              <a:gd name="connsiteX57" fmla="*/ 219628 w 6432422"/>
              <a:gd name="connsiteY57" fmla="*/ 3191252 h 3247822"/>
              <a:gd name="connsiteX58" fmla="*/ 129780 w 6432422"/>
              <a:gd name="connsiteY58" fmla="*/ 2984935 h 3247822"/>
              <a:gd name="connsiteX59" fmla="*/ 0 w 6432422"/>
              <a:gd name="connsiteY59" fmla="*/ 2791928 h 3247822"/>
              <a:gd name="connsiteX60" fmla="*/ 549070 w 6432422"/>
              <a:gd name="connsiteY60" fmla="*/ 2702082 h 3247822"/>
              <a:gd name="connsiteX61" fmla="*/ 901804 w 6432422"/>
              <a:gd name="connsiteY61" fmla="*/ 2573965 h 3247822"/>
              <a:gd name="connsiteX62" fmla="*/ 964511 w 6432422"/>
              <a:gd name="connsiteY62" fmla="*/ 2535280 h 3247822"/>
              <a:gd name="connsiteX63" fmla="*/ 999517 w 6432422"/>
              <a:gd name="connsiteY63" fmla="*/ 2509076 h 3247822"/>
              <a:gd name="connsiteX64" fmla="*/ 176369 w 6432422"/>
              <a:gd name="connsiteY64" fmla="*/ 2509076 h 3247822"/>
              <a:gd name="connsiteX65" fmla="*/ 176369 w 6432422"/>
              <a:gd name="connsiteY65" fmla="*/ 2119737 h 3247822"/>
              <a:gd name="connsiteX66" fmla="*/ 1225664 w 6432422"/>
              <a:gd name="connsiteY66" fmla="*/ 2119737 h 3247822"/>
              <a:gd name="connsiteX67" fmla="*/ 1237484 w 6432422"/>
              <a:gd name="connsiteY67" fmla="*/ 2060254 h 3247822"/>
              <a:gd name="connsiteX68" fmla="*/ 1248358 w 6432422"/>
              <a:gd name="connsiteY68" fmla="*/ 1993285 h 3247822"/>
              <a:gd name="connsiteX69" fmla="*/ 322787 w 6432422"/>
              <a:gd name="connsiteY69" fmla="*/ 1993285 h 3247822"/>
              <a:gd name="connsiteX70" fmla="*/ 322787 w 6432422"/>
              <a:gd name="connsiteY70" fmla="*/ 835249 h 3247822"/>
              <a:gd name="connsiteX71" fmla="*/ 1059443 w 6432422"/>
              <a:gd name="connsiteY71" fmla="*/ 835249 h 3247822"/>
              <a:gd name="connsiteX72" fmla="*/ 882254 w 6432422"/>
              <a:gd name="connsiteY72" fmla="*/ 777015 h 3247822"/>
              <a:gd name="connsiteX73" fmla="*/ 688831 w 6432422"/>
              <a:gd name="connsiteY73" fmla="*/ 718780 h 3247822"/>
              <a:gd name="connsiteX74" fmla="*/ 1038239 w 6432422"/>
              <a:gd name="connsiteY74" fmla="*/ 479186 h 3247822"/>
              <a:gd name="connsiteX75" fmla="*/ 1429243 w 6432422"/>
              <a:gd name="connsiteY75" fmla="*/ 589000 h 3247822"/>
              <a:gd name="connsiteX76" fmla="*/ 1509671 w 6432422"/>
              <a:gd name="connsiteY76" fmla="*/ 614757 h 3247822"/>
              <a:gd name="connsiteX77" fmla="*/ 1511292 w 6432422"/>
              <a:gd name="connsiteY77" fmla="*/ 614166 h 3247822"/>
              <a:gd name="connsiteX78" fmla="*/ 1748701 w 6432422"/>
              <a:gd name="connsiteY78" fmla="*/ 512464 h 3247822"/>
              <a:gd name="connsiteX79" fmla="*/ 1834989 w 6432422"/>
              <a:gd name="connsiteY79" fmla="*/ 469203 h 3247822"/>
              <a:gd name="connsiteX80" fmla="*/ 249577 w 6432422"/>
              <a:gd name="connsiteY80" fmla="*/ 469203 h 3247822"/>
              <a:gd name="connsiteX81" fmla="*/ 249577 w 6432422"/>
              <a:gd name="connsiteY81" fmla="*/ 119797 h 3247822"/>
              <a:gd name="connsiteX82" fmla="*/ 2259500 w 6432422"/>
              <a:gd name="connsiteY82" fmla="*/ 119797 h 3247822"/>
              <a:gd name="connsiteX83" fmla="*/ 2389280 w 6432422"/>
              <a:gd name="connsiteY83" fmla="*/ 119797 h 3247822"/>
              <a:gd name="connsiteX84" fmla="*/ 3936656 w 6432422"/>
              <a:gd name="connsiteY84" fmla="*/ 0 h 3247822"/>
              <a:gd name="connsiteX85" fmla="*/ 4445792 w 6432422"/>
              <a:gd name="connsiteY85" fmla="*/ 109812 h 3247822"/>
              <a:gd name="connsiteX86" fmla="*/ 4380589 w 6432422"/>
              <a:gd name="connsiteY86" fmla="*/ 310722 h 3247822"/>
              <a:gd name="connsiteX87" fmla="*/ 4375863 w 6432422"/>
              <a:gd name="connsiteY87" fmla="*/ 322785 h 3247822"/>
              <a:gd name="connsiteX88" fmla="*/ 6286002 w 6432422"/>
              <a:gd name="connsiteY88" fmla="*/ 322785 h 3247822"/>
              <a:gd name="connsiteX89" fmla="*/ 6286002 w 6432422"/>
              <a:gd name="connsiteY89" fmla="*/ 718780 h 3247822"/>
              <a:gd name="connsiteX90" fmla="*/ 4202760 w 6432422"/>
              <a:gd name="connsiteY90" fmla="*/ 718780 h 3247822"/>
              <a:gd name="connsiteX91" fmla="*/ 4148481 w 6432422"/>
              <a:gd name="connsiteY91" fmla="*/ 818611 h 3247822"/>
              <a:gd name="connsiteX92" fmla="*/ 5993166 w 6432422"/>
              <a:gd name="connsiteY92" fmla="*/ 818611 h 3247822"/>
              <a:gd name="connsiteX93" fmla="*/ 5993166 w 6432422"/>
              <a:gd name="connsiteY93" fmla="*/ 1204623 h 3247822"/>
              <a:gd name="connsiteX94" fmla="*/ 4059780 w 6432422"/>
              <a:gd name="connsiteY94" fmla="*/ 1204623 h 3247822"/>
              <a:gd name="connsiteX95" fmla="*/ 4059780 w 6432422"/>
              <a:gd name="connsiteY95" fmla="*/ 968848 h 3247822"/>
              <a:gd name="connsiteX96" fmla="*/ 4016417 w 6432422"/>
              <a:gd name="connsiteY96" fmla="*/ 1035327 h 3247822"/>
              <a:gd name="connsiteX97" fmla="*/ 3849277 w 6432422"/>
              <a:gd name="connsiteY97" fmla="*/ 1255889 h 3247822"/>
              <a:gd name="connsiteX98" fmla="*/ 3797249 w 6432422"/>
              <a:gd name="connsiteY98" fmla="*/ 1314437 h 3247822"/>
              <a:gd name="connsiteX99" fmla="*/ 5377545 w 6432422"/>
              <a:gd name="connsiteY99" fmla="*/ 1314437 h 3247822"/>
              <a:gd name="connsiteX100" fmla="*/ 5530618 w 6432422"/>
              <a:gd name="connsiteY100" fmla="*/ 1314437 h 3247822"/>
              <a:gd name="connsiteX101" fmla="*/ 5876697 w 6432422"/>
              <a:gd name="connsiteY101" fmla="*/ 1314437 h 3247822"/>
              <a:gd name="connsiteX102" fmla="*/ 5878362 w 6432422"/>
              <a:gd name="connsiteY102" fmla="*/ 1855185 h 3247822"/>
              <a:gd name="connsiteX103" fmla="*/ 5904982 w 6432422"/>
              <a:gd name="connsiteY103" fmla="*/ 2297767 h 3247822"/>
              <a:gd name="connsiteX104" fmla="*/ 5964882 w 6432422"/>
              <a:gd name="connsiteY104" fmla="*/ 2597260 h 3247822"/>
              <a:gd name="connsiteX105" fmla="*/ 6063048 w 6432422"/>
              <a:gd name="connsiteY105" fmla="*/ 2705409 h 3247822"/>
              <a:gd name="connsiteX106" fmla="*/ 6107972 w 6432422"/>
              <a:gd name="connsiteY106" fmla="*/ 2583948 h 3247822"/>
              <a:gd name="connsiteX107" fmla="*/ 6122946 w 6432422"/>
              <a:gd name="connsiteY107" fmla="*/ 2269483 h 3247822"/>
              <a:gd name="connsiteX108" fmla="*/ 6276021 w 6432422"/>
              <a:gd name="connsiteY108" fmla="*/ 2437530 h 3247822"/>
              <a:gd name="connsiteX109" fmla="*/ 6432422 w 6432422"/>
              <a:gd name="connsiteY109" fmla="*/ 2578957 h 3247822"/>
              <a:gd name="connsiteX110" fmla="*/ 6375850 w 6432422"/>
              <a:gd name="connsiteY110" fmla="*/ 2921709 h 3247822"/>
              <a:gd name="connsiteX111" fmla="*/ 6254390 w 6432422"/>
              <a:gd name="connsiteY111" fmla="*/ 3123033 h 3247822"/>
              <a:gd name="connsiteX112" fmla="*/ 6029772 w 6432422"/>
              <a:gd name="connsiteY112" fmla="*/ 3187924 h 3247822"/>
              <a:gd name="connsiteX113" fmla="*/ 5677036 w 6432422"/>
              <a:gd name="connsiteY113" fmla="*/ 3039842 h 3247822"/>
              <a:gd name="connsiteX114" fmla="*/ 5482367 w 6432422"/>
              <a:gd name="connsiteY114" fmla="*/ 2630536 h 3247822"/>
              <a:gd name="connsiteX115" fmla="*/ 5397511 w 6432422"/>
              <a:gd name="connsiteY115" fmla="*/ 2031552 h 3247822"/>
              <a:gd name="connsiteX116" fmla="*/ 5388775 w 6432422"/>
              <a:gd name="connsiteY116" fmla="*/ 1860073 h 3247822"/>
              <a:gd name="connsiteX117" fmla="*/ 5383726 w 6432422"/>
              <a:gd name="connsiteY117" fmla="*/ 1717085 h 3247822"/>
              <a:gd name="connsiteX118" fmla="*/ 4742535 w 6432422"/>
              <a:gd name="connsiteY118" fmla="*/ 1717085 h 3247822"/>
              <a:gd name="connsiteX119" fmla="*/ 5194521 w 6432422"/>
              <a:gd name="connsiteY119" fmla="*/ 1863505 h 3247822"/>
              <a:gd name="connsiteX120" fmla="*/ 4911564 w 6432422"/>
              <a:gd name="connsiteY120" fmla="*/ 2301512 h 3247822"/>
              <a:gd name="connsiteX121" fmla="*/ 4879313 w 6432422"/>
              <a:gd name="connsiteY121" fmla="*/ 2340418 h 3247822"/>
              <a:gd name="connsiteX122" fmla="*/ 4912084 w 6432422"/>
              <a:gd name="connsiteY122" fmla="*/ 2362241 h 3247822"/>
              <a:gd name="connsiteX123" fmla="*/ 5086372 w 6432422"/>
              <a:gd name="connsiteY123" fmla="*/ 2485781 h 3247822"/>
              <a:gd name="connsiteX124" fmla="*/ 5367562 w 6432422"/>
              <a:gd name="connsiteY124" fmla="*/ 2722047 h 3247822"/>
              <a:gd name="connsiteX125" fmla="*/ 4981550 w 6432422"/>
              <a:gd name="connsiteY125" fmla="*/ 3091421 h 3247822"/>
              <a:gd name="connsiteX126" fmla="*/ 4721990 w 6432422"/>
              <a:gd name="connsiteY126" fmla="*/ 2853490 h 3247822"/>
              <a:gd name="connsiteX127" fmla="*/ 4558102 w 6432422"/>
              <a:gd name="connsiteY127" fmla="*/ 2724544 h 3247822"/>
              <a:gd name="connsiteX128" fmla="*/ 4532390 w 6432422"/>
              <a:gd name="connsiteY128" fmla="*/ 2705768 h 3247822"/>
              <a:gd name="connsiteX129" fmla="*/ 4428010 w 6432422"/>
              <a:gd name="connsiteY129" fmla="*/ 2796505 h 3247822"/>
              <a:gd name="connsiteX130" fmla="*/ 4292717 w 6432422"/>
              <a:gd name="connsiteY130" fmla="*/ 2901742 h 3247822"/>
              <a:gd name="connsiteX131" fmla="*/ 3717028 w 6432422"/>
              <a:gd name="connsiteY131" fmla="*/ 3247822 h 3247822"/>
              <a:gd name="connsiteX132" fmla="*/ 3617198 w 6432422"/>
              <a:gd name="connsiteY132" fmla="*/ 3126362 h 3247822"/>
              <a:gd name="connsiteX133" fmla="*/ 3484089 w 6432422"/>
              <a:gd name="connsiteY133" fmla="*/ 2984935 h 3247822"/>
              <a:gd name="connsiteX134" fmla="*/ 3360966 w 6432422"/>
              <a:gd name="connsiteY134" fmla="*/ 2871793 h 3247822"/>
              <a:gd name="connsiteX135" fmla="*/ 3921681 w 6432422"/>
              <a:gd name="connsiteY135" fmla="*/ 2587277 h 3247822"/>
              <a:gd name="connsiteX136" fmla="*/ 4048757 w 6432422"/>
              <a:gd name="connsiteY136" fmla="*/ 2498365 h 3247822"/>
              <a:gd name="connsiteX137" fmla="*/ 4135189 w 6432422"/>
              <a:gd name="connsiteY137" fmla="*/ 2429682 h 3247822"/>
              <a:gd name="connsiteX138" fmla="*/ 3996553 w 6432422"/>
              <a:gd name="connsiteY138" fmla="*/ 2341028 h 3247822"/>
              <a:gd name="connsiteX139" fmla="*/ 3620524 w 6432422"/>
              <a:gd name="connsiteY139" fmla="*/ 2119737 h 3247822"/>
              <a:gd name="connsiteX140" fmla="*/ 3966605 w 6432422"/>
              <a:gd name="connsiteY140" fmla="*/ 1800278 h 3247822"/>
              <a:gd name="connsiteX141" fmla="*/ 4335978 w 6432422"/>
              <a:gd name="connsiteY141" fmla="*/ 2001603 h 3247822"/>
              <a:gd name="connsiteX142" fmla="*/ 4479467 w 6432422"/>
              <a:gd name="connsiteY142" fmla="*/ 2085865 h 3247822"/>
              <a:gd name="connsiteX143" fmla="*/ 4485204 w 6432422"/>
              <a:gd name="connsiteY143" fmla="*/ 2079181 h 3247822"/>
              <a:gd name="connsiteX144" fmla="*/ 4652421 w 6432422"/>
              <a:gd name="connsiteY144" fmla="*/ 1837922 h 3247822"/>
              <a:gd name="connsiteX145" fmla="*/ 4718359 w 6432422"/>
              <a:gd name="connsiteY145" fmla="*/ 1717085 h 3247822"/>
              <a:gd name="connsiteX146" fmla="*/ 3657130 w 6432422"/>
              <a:gd name="connsiteY146" fmla="*/ 1717085 h 3247822"/>
              <a:gd name="connsiteX147" fmla="*/ 3657130 w 6432422"/>
              <a:gd name="connsiteY147" fmla="*/ 1429580 h 3247822"/>
              <a:gd name="connsiteX148" fmla="*/ 3615118 w 6432422"/>
              <a:gd name="connsiteY148" fmla="*/ 1393885 h 3247822"/>
              <a:gd name="connsiteX149" fmla="*/ 3542325 w 6432422"/>
              <a:gd name="connsiteY149" fmla="*/ 1339393 h 3247822"/>
              <a:gd name="connsiteX150" fmla="*/ 3375940 w 6432422"/>
              <a:gd name="connsiteY150" fmla="*/ 1224589 h 3247822"/>
              <a:gd name="connsiteX151" fmla="*/ 3227857 w 6432422"/>
              <a:gd name="connsiteY151" fmla="*/ 1134741 h 3247822"/>
              <a:gd name="connsiteX152" fmla="*/ 3663785 w 6432422"/>
              <a:gd name="connsiteY152" fmla="*/ 648899 h 3247822"/>
              <a:gd name="connsiteX153" fmla="*/ 3936656 w 6432422"/>
              <a:gd name="connsiteY153" fmla="*/ 0 h 324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6432422" h="3247822">
                <a:moveTo>
                  <a:pt x="1733726" y="1564012"/>
                </a:moveTo>
                <a:lnTo>
                  <a:pt x="1733726" y="1670498"/>
                </a:lnTo>
                <a:lnTo>
                  <a:pt x="2272812" y="1670498"/>
                </a:lnTo>
                <a:lnTo>
                  <a:pt x="2272812" y="1564012"/>
                </a:lnTo>
                <a:close/>
                <a:moveTo>
                  <a:pt x="788663" y="1564012"/>
                </a:moveTo>
                <a:lnTo>
                  <a:pt x="788663" y="1670498"/>
                </a:lnTo>
                <a:lnTo>
                  <a:pt x="1271178" y="1670498"/>
                </a:lnTo>
                <a:lnTo>
                  <a:pt x="1271178" y="1564012"/>
                </a:lnTo>
                <a:close/>
                <a:moveTo>
                  <a:pt x="1733726" y="1158034"/>
                </a:moveTo>
                <a:lnTo>
                  <a:pt x="1733726" y="1261193"/>
                </a:lnTo>
                <a:lnTo>
                  <a:pt x="2272812" y="1261193"/>
                </a:lnTo>
                <a:lnTo>
                  <a:pt x="2272812" y="1158034"/>
                </a:lnTo>
                <a:close/>
                <a:moveTo>
                  <a:pt x="788663" y="1158034"/>
                </a:moveTo>
                <a:lnTo>
                  <a:pt x="788663" y="1261193"/>
                </a:lnTo>
                <a:lnTo>
                  <a:pt x="1271178" y="1261193"/>
                </a:lnTo>
                <a:lnTo>
                  <a:pt x="1271178" y="1158034"/>
                </a:lnTo>
                <a:close/>
                <a:moveTo>
                  <a:pt x="2495767" y="96502"/>
                </a:moveTo>
                <a:lnTo>
                  <a:pt x="2805241" y="382685"/>
                </a:lnTo>
                <a:cubicBezTo>
                  <a:pt x="2694319" y="444800"/>
                  <a:pt x="2576740" y="508582"/>
                  <a:pt x="2452507" y="574026"/>
                </a:cubicBezTo>
                <a:cubicBezTo>
                  <a:pt x="2328273" y="639470"/>
                  <a:pt x="2200158" y="701587"/>
                  <a:pt x="2068158" y="760376"/>
                </a:cubicBezTo>
                <a:lnTo>
                  <a:pt x="2006261" y="786351"/>
                </a:lnTo>
                <a:lnTo>
                  <a:pt x="2034882" y="797396"/>
                </a:lnTo>
                <a:cubicBezTo>
                  <a:pt x="2063723" y="808905"/>
                  <a:pt x="2091314" y="820309"/>
                  <a:pt x="2117659" y="831610"/>
                </a:cubicBezTo>
                <a:lnTo>
                  <a:pt x="2125817" y="835249"/>
                </a:lnTo>
                <a:lnTo>
                  <a:pt x="2761982" y="835249"/>
                </a:lnTo>
                <a:lnTo>
                  <a:pt x="2761982" y="1993285"/>
                </a:lnTo>
                <a:lnTo>
                  <a:pt x="1734157" y="1993285"/>
                </a:lnTo>
                <a:lnTo>
                  <a:pt x="1730711" y="2019697"/>
                </a:lnTo>
                <a:cubicBezTo>
                  <a:pt x="1725927" y="2052281"/>
                  <a:pt x="1720693" y="2084241"/>
                  <a:pt x="1715009" y="2115576"/>
                </a:cubicBezTo>
                <a:lnTo>
                  <a:pt x="1714177" y="2119737"/>
                </a:lnTo>
                <a:lnTo>
                  <a:pt x="2399263" y="2119737"/>
                </a:lnTo>
                <a:lnTo>
                  <a:pt x="2618891" y="2119737"/>
                </a:lnTo>
                <a:lnTo>
                  <a:pt x="2898417" y="2119737"/>
                </a:lnTo>
                <a:cubicBezTo>
                  <a:pt x="2898417" y="2119737"/>
                  <a:pt x="2897307" y="2130273"/>
                  <a:pt x="2895089" y="2151349"/>
                </a:cubicBezTo>
                <a:cubicBezTo>
                  <a:pt x="2892871" y="2172424"/>
                  <a:pt x="2890654" y="2197383"/>
                  <a:pt x="2888434" y="2226222"/>
                </a:cubicBezTo>
                <a:cubicBezTo>
                  <a:pt x="2886214" y="2255062"/>
                  <a:pt x="2882887" y="2279466"/>
                  <a:pt x="2878451" y="2299431"/>
                </a:cubicBezTo>
                <a:cubicBezTo>
                  <a:pt x="2860703" y="2441412"/>
                  <a:pt x="2840737" y="2562319"/>
                  <a:pt x="2818552" y="2662150"/>
                </a:cubicBezTo>
                <a:cubicBezTo>
                  <a:pt x="2796368" y="2761979"/>
                  <a:pt x="2771965" y="2842399"/>
                  <a:pt x="2745343" y="2903407"/>
                </a:cubicBezTo>
                <a:cubicBezTo>
                  <a:pt x="2718723" y="2964414"/>
                  <a:pt x="2687664" y="3011556"/>
                  <a:pt x="2652168" y="3044834"/>
                </a:cubicBezTo>
                <a:cubicBezTo>
                  <a:pt x="2605581" y="3089202"/>
                  <a:pt x="2555111" y="3120262"/>
                  <a:pt x="2500759" y="3138008"/>
                </a:cubicBezTo>
                <a:cubicBezTo>
                  <a:pt x="2446405" y="3155756"/>
                  <a:pt x="2385953" y="3166849"/>
                  <a:pt x="2319400" y="3171285"/>
                </a:cubicBezTo>
                <a:cubicBezTo>
                  <a:pt x="2263938" y="3175722"/>
                  <a:pt x="2192947" y="3178495"/>
                  <a:pt x="2106427" y="3179605"/>
                </a:cubicBezTo>
                <a:cubicBezTo>
                  <a:pt x="2019907" y="3180714"/>
                  <a:pt x="1927841" y="3180159"/>
                  <a:pt x="1830230" y="3177942"/>
                </a:cubicBezTo>
                <a:cubicBezTo>
                  <a:pt x="1828011" y="3113605"/>
                  <a:pt x="1814146" y="3042615"/>
                  <a:pt x="1788633" y="2964969"/>
                </a:cubicBezTo>
                <a:cubicBezTo>
                  <a:pt x="1763122" y="2887323"/>
                  <a:pt x="1731508" y="2820769"/>
                  <a:pt x="1693794" y="2765308"/>
                </a:cubicBezTo>
                <a:cubicBezTo>
                  <a:pt x="1775877" y="2774182"/>
                  <a:pt x="1856296" y="2779727"/>
                  <a:pt x="1935051" y="2781945"/>
                </a:cubicBezTo>
                <a:cubicBezTo>
                  <a:pt x="2013806" y="2784165"/>
                  <a:pt x="2073150" y="2785274"/>
                  <a:pt x="2113083" y="2785274"/>
                </a:cubicBezTo>
                <a:cubicBezTo>
                  <a:pt x="2144141" y="2785274"/>
                  <a:pt x="2169654" y="2783610"/>
                  <a:pt x="2189620" y="2780282"/>
                </a:cubicBezTo>
                <a:cubicBezTo>
                  <a:pt x="2209586" y="2776954"/>
                  <a:pt x="2228442" y="2767526"/>
                  <a:pt x="2246190" y="2751996"/>
                </a:cubicBezTo>
                <a:cubicBezTo>
                  <a:pt x="2266156" y="2736468"/>
                  <a:pt x="2285568" y="2705964"/>
                  <a:pt x="2304424" y="2660485"/>
                </a:cubicBezTo>
                <a:cubicBezTo>
                  <a:pt x="2318569" y="2626376"/>
                  <a:pt x="2331774" y="2582596"/>
                  <a:pt x="2344045" y="2529145"/>
                </a:cubicBezTo>
                <a:lnTo>
                  <a:pt x="2348280" y="2509076"/>
                </a:lnTo>
                <a:lnTo>
                  <a:pt x="1593963" y="2509076"/>
                </a:lnTo>
                <a:lnTo>
                  <a:pt x="1580029" y="2536945"/>
                </a:lnTo>
                <a:cubicBezTo>
                  <a:pt x="1566301" y="2561625"/>
                  <a:pt x="1551535" y="2585612"/>
                  <a:pt x="1535728" y="2608906"/>
                </a:cubicBezTo>
                <a:cubicBezTo>
                  <a:pt x="1472503" y="2702082"/>
                  <a:pt x="1385982" y="2785828"/>
                  <a:pt x="1276169" y="2860147"/>
                </a:cubicBezTo>
                <a:cubicBezTo>
                  <a:pt x="1166355" y="2934465"/>
                  <a:pt x="1025484" y="2998800"/>
                  <a:pt x="853552" y="3053152"/>
                </a:cubicBezTo>
                <a:cubicBezTo>
                  <a:pt x="681623" y="3107504"/>
                  <a:pt x="470313" y="3153538"/>
                  <a:pt x="219628" y="3191252"/>
                </a:cubicBezTo>
                <a:cubicBezTo>
                  <a:pt x="204100" y="3133571"/>
                  <a:pt x="174149" y="3064800"/>
                  <a:pt x="129780" y="2984935"/>
                </a:cubicBezTo>
                <a:cubicBezTo>
                  <a:pt x="85411" y="2905070"/>
                  <a:pt x="42152" y="2840735"/>
                  <a:pt x="0" y="2791928"/>
                </a:cubicBezTo>
                <a:cubicBezTo>
                  <a:pt x="219628" y="2767526"/>
                  <a:pt x="402651" y="2737578"/>
                  <a:pt x="549070" y="2702082"/>
                </a:cubicBezTo>
                <a:cubicBezTo>
                  <a:pt x="695488" y="2666586"/>
                  <a:pt x="813066" y="2623881"/>
                  <a:pt x="901804" y="2573965"/>
                </a:cubicBezTo>
                <a:cubicBezTo>
                  <a:pt x="923990" y="2561487"/>
                  <a:pt x="944891" y="2548592"/>
                  <a:pt x="964511" y="2535280"/>
                </a:cubicBezTo>
                <a:lnTo>
                  <a:pt x="999517" y="2509076"/>
                </a:lnTo>
                <a:lnTo>
                  <a:pt x="176369" y="2509076"/>
                </a:lnTo>
                <a:lnTo>
                  <a:pt x="176369" y="2119737"/>
                </a:lnTo>
                <a:lnTo>
                  <a:pt x="1225664" y="2119737"/>
                </a:lnTo>
                <a:lnTo>
                  <a:pt x="1237484" y="2060254"/>
                </a:lnTo>
                <a:lnTo>
                  <a:pt x="1248358" y="1993285"/>
                </a:lnTo>
                <a:lnTo>
                  <a:pt x="322787" y="1993285"/>
                </a:lnTo>
                <a:lnTo>
                  <a:pt x="322787" y="835249"/>
                </a:lnTo>
                <a:lnTo>
                  <a:pt x="1059443" y="835249"/>
                </a:lnTo>
                <a:lnTo>
                  <a:pt x="882254" y="777015"/>
                </a:lnTo>
                <a:cubicBezTo>
                  <a:pt x="815423" y="755939"/>
                  <a:pt x="750949" y="736528"/>
                  <a:pt x="688831" y="718780"/>
                </a:cubicBezTo>
                <a:lnTo>
                  <a:pt x="1038239" y="479186"/>
                </a:lnTo>
                <a:cubicBezTo>
                  <a:pt x="1155818" y="508027"/>
                  <a:pt x="1286153" y="544631"/>
                  <a:pt x="1429243" y="589000"/>
                </a:cubicBezTo>
                <a:lnTo>
                  <a:pt x="1509671" y="614757"/>
                </a:lnTo>
                <a:lnTo>
                  <a:pt x="1511292" y="614166"/>
                </a:lnTo>
                <a:cubicBezTo>
                  <a:pt x="1588868" y="584632"/>
                  <a:pt x="1668004" y="550731"/>
                  <a:pt x="1748701" y="512464"/>
                </a:cubicBezTo>
                <a:lnTo>
                  <a:pt x="1834989" y="469203"/>
                </a:lnTo>
                <a:lnTo>
                  <a:pt x="249577" y="469203"/>
                </a:lnTo>
                <a:lnTo>
                  <a:pt x="249577" y="119797"/>
                </a:lnTo>
                <a:lnTo>
                  <a:pt x="2259500" y="119797"/>
                </a:lnTo>
                <a:lnTo>
                  <a:pt x="2389280" y="119797"/>
                </a:lnTo>
                <a:close/>
                <a:moveTo>
                  <a:pt x="3936656" y="0"/>
                </a:moveTo>
                <a:lnTo>
                  <a:pt x="4445792" y="109812"/>
                </a:lnTo>
                <a:cubicBezTo>
                  <a:pt x="4425825" y="178030"/>
                  <a:pt x="4404092" y="245001"/>
                  <a:pt x="4380589" y="310722"/>
                </a:cubicBezTo>
                <a:lnTo>
                  <a:pt x="4375863" y="322785"/>
                </a:lnTo>
                <a:lnTo>
                  <a:pt x="6286002" y="322785"/>
                </a:lnTo>
                <a:lnTo>
                  <a:pt x="6286002" y="718780"/>
                </a:lnTo>
                <a:lnTo>
                  <a:pt x="4202760" y="718780"/>
                </a:lnTo>
                <a:lnTo>
                  <a:pt x="4148481" y="818611"/>
                </a:lnTo>
                <a:lnTo>
                  <a:pt x="5993166" y="818611"/>
                </a:lnTo>
                <a:lnTo>
                  <a:pt x="5993166" y="1204623"/>
                </a:lnTo>
                <a:lnTo>
                  <a:pt x="4059780" y="1204623"/>
                </a:lnTo>
                <a:lnTo>
                  <a:pt x="4059780" y="968848"/>
                </a:lnTo>
                <a:lnTo>
                  <a:pt x="4016417" y="1035327"/>
                </a:lnTo>
                <a:cubicBezTo>
                  <a:pt x="3962652" y="1114775"/>
                  <a:pt x="3906941" y="1188296"/>
                  <a:pt x="3849277" y="1255889"/>
                </a:cubicBezTo>
                <a:lnTo>
                  <a:pt x="3797249" y="1314437"/>
                </a:lnTo>
                <a:lnTo>
                  <a:pt x="5377545" y="1314437"/>
                </a:lnTo>
                <a:lnTo>
                  <a:pt x="5530618" y="1314437"/>
                </a:lnTo>
                <a:lnTo>
                  <a:pt x="5876697" y="1314437"/>
                </a:lnTo>
                <a:cubicBezTo>
                  <a:pt x="5874479" y="1507442"/>
                  <a:pt x="5875034" y="1687691"/>
                  <a:pt x="5878362" y="1855185"/>
                </a:cubicBezTo>
                <a:cubicBezTo>
                  <a:pt x="5881689" y="2022679"/>
                  <a:pt x="5890562" y="2170207"/>
                  <a:pt x="5904982" y="2297767"/>
                </a:cubicBezTo>
                <a:cubicBezTo>
                  <a:pt x="5919403" y="2425329"/>
                  <a:pt x="5939369" y="2525160"/>
                  <a:pt x="5964882" y="2597260"/>
                </a:cubicBezTo>
                <a:cubicBezTo>
                  <a:pt x="5990394" y="2669358"/>
                  <a:pt x="6023116" y="2705409"/>
                  <a:pt x="6063048" y="2705409"/>
                </a:cubicBezTo>
                <a:cubicBezTo>
                  <a:pt x="6085232" y="2703191"/>
                  <a:pt x="6100208" y="2662703"/>
                  <a:pt x="6107972" y="2583948"/>
                </a:cubicBezTo>
                <a:cubicBezTo>
                  <a:pt x="6115738" y="2505194"/>
                  <a:pt x="6120728" y="2400371"/>
                  <a:pt x="6122946" y="2269483"/>
                </a:cubicBezTo>
                <a:cubicBezTo>
                  <a:pt x="6169534" y="2324945"/>
                  <a:pt x="6220559" y="2380960"/>
                  <a:pt x="6276021" y="2437530"/>
                </a:cubicBezTo>
                <a:cubicBezTo>
                  <a:pt x="6331481" y="2494101"/>
                  <a:pt x="6383616" y="2541243"/>
                  <a:pt x="6432422" y="2578957"/>
                </a:cubicBezTo>
                <a:cubicBezTo>
                  <a:pt x="6421330" y="2716502"/>
                  <a:pt x="6402473" y="2830752"/>
                  <a:pt x="6375850" y="2921709"/>
                </a:cubicBezTo>
                <a:cubicBezTo>
                  <a:pt x="6349229" y="3012666"/>
                  <a:pt x="6308742" y="3079774"/>
                  <a:pt x="6254390" y="3123033"/>
                </a:cubicBezTo>
                <a:cubicBezTo>
                  <a:pt x="6200038" y="3166294"/>
                  <a:pt x="6125166" y="3187924"/>
                  <a:pt x="6029772" y="3187924"/>
                </a:cubicBezTo>
                <a:cubicBezTo>
                  <a:pt x="5881134" y="3187924"/>
                  <a:pt x="5763556" y="3138563"/>
                  <a:pt x="5677036" y="3039842"/>
                </a:cubicBezTo>
                <a:cubicBezTo>
                  <a:pt x="5590518" y="2941121"/>
                  <a:pt x="5525626" y="2804685"/>
                  <a:pt x="5482367" y="2630536"/>
                </a:cubicBezTo>
                <a:cubicBezTo>
                  <a:pt x="5439106" y="2456387"/>
                  <a:pt x="5410822" y="2256725"/>
                  <a:pt x="5397511" y="2031552"/>
                </a:cubicBezTo>
                <a:cubicBezTo>
                  <a:pt x="5394183" y="1975259"/>
                  <a:pt x="5391271" y="1918099"/>
                  <a:pt x="5388775" y="1860073"/>
                </a:cubicBezTo>
                <a:lnTo>
                  <a:pt x="5383726" y="1717085"/>
                </a:lnTo>
                <a:lnTo>
                  <a:pt x="4742535" y="1717085"/>
                </a:lnTo>
                <a:lnTo>
                  <a:pt x="5194521" y="1863505"/>
                </a:lnTo>
                <a:cubicBezTo>
                  <a:pt x="5112993" y="2018241"/>
                  <a:pt x="5018674" y="2164244"/>
                  <a:pt x="4911564" y="2301512"/>
                </a:cubicBezTo>
                <a:lnTo>
                  <a:pt x="4879313" y="2340418"/>
                </a:lnTo>
                <a:lnTo>
                  <a:pt x="4912084" y="2362241"/>
                </a:lnTo>
                <a:cubicBezTo>
                  <a:pt x="4972260" y="2403561"/>
                  <a:pt x="5030357" y="2444740"/>
                  <a:pt x="5086372" y="2485781"/>
                </a:cubicBezTo>
                <a:cubicBezTo>
                  <a:pt x="5198404" y="2567864"/>
                  <a:pt x="5292134" y="2646620"/>
                  <a:pt x="5367562" y="2722047"/>
                </a:cubicBezTo>
                <a:lnTo>
                  <a:pt x="4981550" y="3091421"/>
                </a:lnTo>
                <a:cubicBezTo>
                  <a:pt x="4912778" y="3018211"/>
                  <a:pt x="4826257" y="2938901"/>
                  <a:pt x="4721990" y="2853490"/>
                </a:cubicBezTo>
                <a:cubicBezTo>
                  <a:pt x="4669856" y="2810786"/>
                  <a:pt x="4615227" y="2767803"/>
                  <a:pt x="4558102" y="2724544"/>
                </a:cubicBezTo>
                <a:lnTo>
                  <a:pt x="4532390" y="2705768"/>
                </a:lnTo>
                <a:lnTo>
                  <a:pt x="4428010" y="2796505"/>
                </a:lnTo>
                <a:cubicBezTo>
                  <a:pt x="4383849" y="2832832"/>
                  <a:pt x="4338751" y="2867911"/>
                  <a:pt x="4292717" y="2901742"/>
                </a:cubicBezTo>
                <a:cubicBezTo>
                  <a:pt x="4108585" y="3037069"/>
                  <a:pt x="3916690" y="3152429"/>
                  <a:pt x="3717028" y="3247822"/>
                </a:cubicBezTo>
                <a:cubicBezTo>
                  <a:pt x="3692624" y="3214546"/>
                  <a:pt x="3659348" y="3174059"/>
                  <a:pt x="3617198" y="3126362"/>
                </a:cubicBezTo>
                <a:cubicBezTo>
                  <a:pt x="3575047" y="3078665"/>
                  <a:pt x="3530678" y="3031522"/>
                  <a:pt x="3484089" y="2984935"/>
                </a:cubicBezTo>
                <a:cubicBezTo>
                  <a:pt x="3437502" y="2938348"/>
                  <a:pt x="3396461" y="2900634"/>
                  <a:pt x="3360966" y="2871793"/>
                </a:cubicBezTo>
                <a:cubicBezTo>
                  <a:pt x="3560627" y="2796365"/>
                  <a:pt x="3747531" y="2701527"/>
                  <a:pt x="3921681" y="2587277"/>
                </a:cubicBezTo>
                <a:cubicBezTo>
                  <a:pt x="3965218" y="2558713"/>
                  <a:pt x="4007577" y="2529076"/>
                  <a:pt x="4048757" y="2498365"/>
                </a:cubicBezTo>
                <a:lnTo>
                  <a:pt x="4135189" y="2429682"/>
                </a:lnTo>
                <a:lnTo>
                  <a:pt x="3996553" y="2341028"/>
                </a:lnTo>
                <a:cubicBezTo>
                  <a:pt x="3865665" y="2260053"/>
                  <a:pt x="3740321" y="2186290"/>
                  <a:pt x="3620524" y="2119737"/>
                </a:cubicBezTo>
                <a:lnTo>
                  <a:pt x="3966605" y="1800278"/>
                </a:lnTo>
                <a:cubicBezTo>
                  <a:pt x="4081964" y="1860177"/>
                  <a:pt x="4205089" y="1927285"/>
                  <a:pt x="4335978" y="2001603"/>
                </a:cubicBezTo>
                <a:lnTo>
                  <a:pt x="4479467" y="2085865"/>
                </a:lnTo>
                <a:lnTo>
                  <a:pt x="4485204" y="2079181"/>
                </a:lnTo>
                <a:cubicBezTo>
                  <a:pt x="4547182" y="2001812"/>
                  <a:pt x="4602921" y="1921392"/>
                  <a:pt x="4652421" y="1837922"/>
                </a:cubicBezTo>
                <a:lnTo>
                  <a:pt x="4718359" y="1717085"/>
                </a:lnTo>
                <a:lnTo>
                  <a:pt x="3657130" y="1717085"/>
                </a:lnTo>
                <a:lnTo>
                  <a:pt x="3657130" y="1429580"/>
                </a:lnTo>
                <a:lnTo>
                  <a:pt x="3615118" y="1393885"/>
                </a:lnTo>
                <a:cubicBezTo>
                  <a:pt x="3593766" y="1376970"/>
                  <a:pt x="3569501" y="1358806"/>
                  <a:pt x="3542325" y="1339393"/>
                </a:cubicBezTo>
                <a:cubicBezTo>
                  <a:pt x="3487972" y="1300571"/>
                  <a:pt x="3432511" y="1262303"/>
                  <a:pt x="3375940" y="1224589"/>
                </a:cubicBezTo>
                <a:cubicBezTo>
                  <a:pt x="3319370" y="1186875"/>
                  <a:pt x="3270008" y="1156926"/>
                  <a:pt x="3227857" y="1134741"/>
                </a:cubicBezTo>
                <a:cubicBezTo>
                  <a:pt x="3396461" y="1012726"/>
                  <a:pt x="3541771" y="850779"/>
                  <a:pt x="3663785" y="648899"/>
                </a:cubicBezTo>
                <a:cubicBezTo>
                  <a:pt x="3785800" y="447019"/>
                  <a:pt x="3876756" y="230719"/>
                  <a:pt x="3936656" y="0"/>
                </a:cubicBez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6" name="テキスト ボックス 5">
            <a:extLst>
              <a:ext uri="{FF2B5EF4-FFF2-40B4-BE49-F238E27FC236}">
                <a16:creationId xmlns:a16="http://schemas.microsoft.com/office/drawing/2014/main" id="{DEFFE4C2-3548-96E9-FD9F-28F282180BB3}"/>
              </a:ext>
            </a:extLst>
          </p:cNvPr>
          <p:cNvSpPr txBox="1"/>
          <p:nvPr/>
        </p:nvSpPr>
        <p:spPr>
          <a:xfrm>
            <a:off x="1953684" y="1055128"/>
            <a:ext cx="8284632" cy="744243"/>
          </a:xfrm>
          <a:prstGeom prst="rect">
            <a:avLst/>
          </a:prstGeom>
          <a:noFill/>
        </p:spPr>
        <p:txBody>
          <a:bodyPr wrap="square">
            <a:spAutoFit/>
          </a:bodyPr>
          <a:lstStyle/>
          <a:p>
            <a:pPr algn="ctr">
              <a:lnSpc>
                <a:spcPct val="150000"/>
              </a:lnSpc>
            </a:pPr>
            <a:r>
              <a:rPr lang="ja-JP" altLang="en-US" sz="3200" b="1" dirty="0">
                <a:latin typeface="Noto Sans JP Black" panose="020B0200000000000000" pitchFamily="50" charset="-128"/>
                <a:ea typeface="Noto Sans JP Black" panose="020B0200000000000000" pitchFamily="50" charset="-128"/>
              </a:rPr>
              <a:t>本日のキーワード</a:t>
            </a:r>
          </a:p>
        </p:txBody>
      </p:sp>
    </p:spTree>
    <p:extLst>
      <p:ext uri="{BB962C8B-B14F-4D97-AF65-F5344CB8AC3E}">
        <p14:creationId xmlns:p14="http://schemas.microsoft.com/office/powerpoint/2010/main" val="2972599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4321">
            <a:alpha val="5000"/>
          </a:srgbClr>
        </a:solidFill>
        <a:effectLst/>
      </p:bgPr>
    </p:bg>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EFC2823-DD6C-92BB-6621-1D560211BB41}"/>
              </a:ext>
            </a:extLst>
          </p:cNvPr>
          <p:cNvSpPr txBox="1"/>
          <p:nvPr/>
        </p:nvSpPr>
        <p:spPr>
          <a:xfrm>
            <a:off x="3149600" y="2641601"/>
            <a:ext cx="5892800" cy="707886"/>
          </a:xfrm>
          <a:prstGeom prst="rect">
            <a:avLst/>
          </a:prstGeom>
          <a:noFill/>
        </p:spPr>
        <p:txBody>
          <a:bodyPr wrap="square">
            <a:spAutoFit/>
          </a:bodyPr>
          <a:lstStyle/>
          <a:p>
            <a:pPr algn="ctr"/>
            <a:r>
              <a:rPr lang="ja-JP" altLang="en-US" sz="4000" b="1" i="0" spc="300" dirty="0">
                <a:solidFill>
                  <a:srgbClr val="0F0F0F"/>
                </a:solidFill>
                <a:effectLst/>
                <a:latin typeface="Zen Maru Gothic" pitchFamily="2" charset="-128"/>
                <a:ea typeface="Zen Maru Gothic" pitchFamily="2" charset="-128"/>
              </a:rPr>
              <a:t>あなたの　</a:t>
            </a:r>
            <a:r>
              <a:rPr lang="ja-JP" altLang="en-US" sz="4000" b="1" i="0" spc="300" dirty="0">
                <a:solidFill>
                  <a:schemeClr val="bg1"/>
                </a:solidFill>
                <a:effectLst/>
                <a:latin typeface="Zen Maru Gothic" pitchFamily="2" charset="-128"/>
                <a:ea typeface="Zen Maru Gothic" pitchFamily="2" charset="-128"/>
              </a:rPr>
              <a:t>毎日　</a:t>
            </a:r>
            <a:r>
              <a:rPr lang="ja-JP" altLang="en-US" sz="4000" b="1" i="0" spc="300" dirty="0">
                <a:solidFill>
                  <a:srgbClr val="0F0F0F"/>
                </a:solidFill>
                <a:effectLst/>
                <a:latin typeface="Zen Maru Gothic" pitchFamily="2" charset="-128"/>
                <a:ea typeface="Zen Maru Gothic" pitchFamily="2" charset="-128"/>
              </a:rPr>
              <a:t>に、</a:t>
            </a:r>
            <a:endParaRPr lang="ja-JP" altLang="en-US" sz="4000" b="1" spc="300" dirty="0">
              <a:latin typeface="Zen Maru Gothic" pitchFamily="2" charset="-128"/>
              <a:ea typeface="Zen Maru Gothic" pitchFamily="2" charset="-128"/>
            </a:endParaRPr>
          </a:p>
        </p:txBody>
      </p:sp>
      <p:sp>
        <p:nvSpPr>
          <p:cNvPr id="7" name="テキスト ボックス 6">
            <a:extLst>
              <a:ext uri="{FF2B5EF4-FFF2-40B4-BE49-F238E27FC236}">
                <a16:creationId xmlns:a16="http://schemas.microsoft.com/office/drawing/2014/main" id="{0C2210E5-A5FF-46FC-4217-5AD063184748}"/>
              </a:ext>
            </a:extLst>
          </p:cNvPr>
          <p:cNvSpPr txBox="1"/>
          <p:nvPr/>
        </p:nvSpPr>
        <p:spPr>
          <a:xfrm>
            <a:off x="3149600" y="3539067"/>
            <a:ext cx="5892800" cy="707886"/>
          </a:xfrm>
          <a:prstGeom prst="rect">
            <a:avLst/>
          </a:prstGeom>
          <a:noFill/>
        </p:spPr>
        <p:txBody>
          <a:bodyPr wrap="square">
            <a:spAutoFit/>
          </a:bodyPr>
          <a:lstStyle/>
          <a:p>
            <a:pPr algn="ctr"/>
            <a:r>
              <a:rPr lang="ja-JP" altLang="en-US" sz="4000" b="1" i="0" spc="300" dirty="0">
                <a:solidFill>
                  <a:srgbClr val="0F0F0F"/>
                </a:solidFill>
                <a:effectLst/>
                <a:latin typeface="Zen Maru Gothic" pitchFamily="2" charset="-128"/>
                <a:ea typeface="Zen Maru Gothic" pitchFamily="2" charset="-128"/>
              </a:rPr>
              <a:t>ちょっとした幸せを。</a:t>
            </a:r>
            <a:endParaRPr lang="ja-JP" altLang="en-US" sz="4000" b="1" spc="300" dirty="0">
              <a:latin typeface="Zen Maru Gothic" pitchFamily="2" charset="-128"/>
              <a:ea typeface="Zen Maru Gothic" pitchFamily="2" charset="-128"/>
            </a:endParaRPr>
          </a:p>
        </p:txBody>
      </p:sp>
      <p:sp>
        <p:nvSpPr>
          <p:cNvPr id="9" name="正方形/長方形 8">
            <a:extLst>
              <a:ext uri="{FF2B5EF4-FFF2-40B4-BE49-F238E27FC236}">
                <a16:creationId xmlns:a16="http://schemas.microsoft.com/office/drawing/2014/main" id="{C2C62998-92DA-BCA2-06D3-776F0540CF22}"/>
              </a:ext>
            </a:extLst>
          </p:cNvPr>
          <p:cNvSpPr/>
          <p:nvPr/>
        </p:nvSpPr>
        <p:spPr>
          <a:xfrm>
            <a:off x="5579532" y="2540000"/>
            <a:ext cx="2065868" cy="78408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41B85E4-5E53-973D-CD47-6517DBE1FDD1}"/>
              </a:ext>
            </a:extLst>
          </p:cNvPr>
          <p:cNvSpPr txBox="1"/>
          <p:nvPr/>
        </p:nvSpPr>
        <p:spPr>
          <a:xfrm rot="21097476">
            <a:off x="5350934" y="2331878"/>
            <a:ext cx="2692400" cy="1200329"/>
          </a:xfrm>
          <a:prstGeom prst="rect">
            <a:avLst/>
          </a:prstGeom>
          <a:noFill/>
        </p:spPr>
        <p:txBody>
          <a:bodyPr wrap="square">
            <a:spAutoFit/>
          </a:bodyPr>
          <a:lstStyle/>
          <a:p>
            <a:pPr algn="ctr"/>
            <a:r>
              <a:rPr lang="ja-JP" altLang="en-US" sz="7200" b="1" i="0" spc="300" dirty="0">
                <a:solidFill>
                  <a:srgbClr val="EF4321"/>
                </a:solidFill>
                <a:effectLst/>
                <a:latin typeface="Zen Maru Gothic" pitchFamily="2" charset="-128"/>
                <a:ea typeface="Zen Maru Gothic" pitchFamily="2" charset="-128"/>
              </a:rPr>
              <a:t>毎日</a:t>
            </a:r>
            <a:endParaRPr lang="ja-JP" altLang="en-US" sz="7200" b="1" spc="300" dirty="0">
              <a:solidFill>
                <a:srgbClr val="EF4321"/>
              </a:solidFill>
              <a:latin typeface="Zen Maru Gothic" pitchFamily="2" charset="-128"/>
              <a:ea typeface="Zen Maru Gothic" pitchFamily="2" charset="-128"/>
            </a:endParaRPr>
          </a:p>
        </p:txBody>
      </p:sp>
      <p:sp>
        <p:nvSpPr>
          <p:cNvPr id="2" name="楕円 1">
            <a:extLst>
              <a:ext uri="{FF2B5EF4-FFF2-40B4-BE49-F238E27FC236}">
                <a16:creationId xmlns:a16="http://schemas.microsoft.com/office/drawing/2014/main" id="{FDACB5D8-4273-54A6-9500-432C9EC7EF65}"/>
              </a:ext>
            </a:extLst>
          </p:cNvPr>
          <p:cNvSpPr/>
          <p:nvPr/>
        </p:nvSpPr>
        <p:spPr>
          <a:xfrm>
            <a:off x="6096000" y="2305401"/>
            <a:ext cx="160940" cy="160940"/>
          </a:xfrm>
          <a:prstGeom prst="ellipse">
            <a:avLst/>
          </a:prstGeom>
          <a:solidFill>
            <a:srgbClr val="EF43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EE2249"/>
              </a:solidFill>
            </a:endParaRPr>
          </a:p>
        </p:txBody>
      </p:sp>
      <p:sp>
        <p:nvSpPr>
          <p:cNvPr id="3" name="楕円 2">
            <a:extLst>
              <a:ext uri="{FF2B5EF4-FFF2-40B4-BE49-F238E27FC236}">
                <a16:creationId xmlns:a16="http://schemas.microsoft.com/office/drawing/2014/main" id="{E2C1FA86-1CDC-C3C9-9FD5-C9430623B4D0}"/>
              </a:ext>
            </a:extLst>
          </p:cNvPr>
          <p:cNvSpPr/>
          <p:nvPr/>
        </p:nvSpPr>
        <p:spPr>
          <a:xfrm>
            <a:off x="7000240" y="2180157"/>
            <a:ext cx="160940" cy="160940"/>
          </a:xfrm>
          <a:prstGeom prst="ellipse">
            <a:avLst/>
          </a:prstGeom>
          <a:solidFill>
            <a:srgbClr val="EF43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EE2249"/>
              </a:solidFill>
            </a:endParaRPr>
          </a:p>
        </p:txBody>
      </p:sp>
    </p:spTree>
    <p:extLst>
      <p:ext uri="{BB962C8B-B14F-4D97-AF65-F5344CB8AC3E}">
        <p14:creationId xmlns:p14="http://schemas.microsoft.com/office/powerpoint/2010/main" val="323236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096982F-BEE6-E325-6C39-7E138D4EBC95}"/>
              </a:ext>
            </a:extLst>
          </p:cNvPr>
          <p:cNvSpPr txBox="1"/>
          <p:nvPr/>
        </p:nvSpPr>
        <p:spPr>
          <a:xfrm>
            <a:off x="516556" y="2844225"/>
            <a:ext cx="11158888" cy="646331"/>
          </a:xfrm>
          <a:prstGeom prst="rect">
            <a:avLst/>
          </a:prstGeom>
          <a:noFill/>
        </p:spPr>
        <p:txBody>
          <a:bodyPr wrap="square">
            <a:spAutoFit/>
          </a:bodyPr>
          <a:lstStyle/>
          <a:p>
            <a:pPr algn="ctr"/>
            <a:r>
              <a:rPr lang="ja-JP" altLang="en-US" sz="3600" spc="600" dirty="0">
                <a:latin typeface="Noto Sans JP Light" panose="020B0200000000000000" pitchFamily="50" charset="-128"/>
                <a:ea typeface="Noto Sans JP Light" panose="020B0200000000000000" pitchFamily="50" charset="-128"/>
              </a:rPr>
              <a:t>ここで質問です</a:t>
            </a:r>
          </a:p>
        </p:txBody>
      </p:sp>
    </p:spTree>
    <p:extLst>
      <p:ext uri="{BB962C8B-B14F-4D97-AF65-F5344CB8AC3E}">
        <p14:creationId xmlns:p14="http://schemas.microsoft.com/office/powerpoint/2010/main" val="2032879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19956E8-40A8-D27A-24D6-0D3BDA5F5719}"/>
              </a:ext>
            </a:extLst>
          </p:cNvPr>
          <p:cNvSpPr txBox="1"/>
          <p:nvPr/>
        </p:nvSpPr>
        <p:spPr>
          <a:xfrm>
            <a:off x="752117" y="-196543"/>
            <a:ext cx="2692400" cy="6447919"/>
          </a:xfrm>
          <a:prstGeom prst="rect">
            <a:avLst/>
          </a:prstGeom>
          <a:noFill/>
        </p:spPr>
        <p:txBody>
          <a:bodyPr wrap="square">
            <a:spAutoFit/>
          </a:bodyPr>
          <a:lstStyle/>
          <a:p>
            <a:pPr algn="ctr"/>
            <a:r>
              <a:rPr lang="en-US" altLang="ja-JP" sz="41300" b="1" spc="300" dirty="0">
                <a:solidFill>
                  <a:srgbClr val="413AD6">
                    <a:alpha val="30000"/>
                  </a:srgbClr>
                </a:solidFill>
                <a:latin typeface="Plus Jakarta Sans SemiBold" pitchFamily="2" charset="0"/>
                <a:ea typeface="Zen Maru Gothic" pitchFamily="2" charset="-128"/>
                <a:cs typeface="Plus Jakarta Sans SemiBold" pitchFamily="2" charset="0"/>
              </a:rPr>
              <a:t>“</a:t>
            </a:r>
            <a:endParaRPr lang="ja-JP" altLang="en-US" sz="41300" b="1" spc="300" dirty="0">
              <a:solidFill>
                <a:srgbClr val="413AD6">
                  <a:alpha val="30000"/>
                </a:srgbClr>
              </a:solidFill>
              <a:latin typeface="Plus Jakarta Sans SemiBold" pitchFamily="2" charset="0"/>
              <a:ea typeface="Zen Maru Gothic" pitchFamily="2" charset="-128"/>
              <a:cs typeface="Plus Jakarta Sans SemiBold" pitchFamily="2" charset="0"/>
            </a:endParaRPr>
          </a:p>
        </p:txBody>
      </p:sp>
      <p:sp>
        <p:nvSpPr>
          <p:cNvPr id="8" name="テキスト ボックス 7">
            <a:extLst>
              <a:ext uri="{FF2B5EF4-FFF2-40B4-BE49-F238E27FC236}">
                <a16:creationId xmlns:a16="http://schemas.microsoft.com/office/drawing/2014/main" id="{CFF3DC5E-C69A-0D81-D719-229342CA11D3}"/>
              </a:ext>
            </a:extLst>
          </p:cNvPr>
          <p:cNvSpPr txBox="1"/>
          <p:nvPr/>
        </p:nvSpPr>
        <p:spPr>
          <a:xfrm rot="10800000">
            <a:off x="8572202" y="311289"/>
            <a:ext cx="2692400" cy="6447919"/>
          </a:xfrm>
          <a:prstGeom prst="rect">
            <a:avLst/>
          </a:prstGeom>
          <a:noFill/>
        </p:spPr>
        <p:txBody>
          <a:bodyPr wrap="square">
            <a:spAutoFit/>
          </a:bodyPr>
          <a:lstStyle/>
          <a:p>
            <a:pPr algn="ctr"/>
            <a:r>
              <a:rPr lang="en-US" altLang="ja-JP" sz="41300" b="1" spc="300" dirty="0">
                <a:solidFill>
                  <a:srgbClr val="413AD6">
                    <a:alpha val="30000"/>
                  </a:srgbClr>
                </a:solidFill>
                <a:latin typeface="Plus Jakarta Sans SemiBold" pitchFamily="2" charset="0"/>
                <a:ea typeface="Zen Maru Gothic" pitchFamily="2" charset="-128"/>
                <a:cs typeface="Plus Jakarta Sans SemiBold" pitchFamily="2" charset="0"/>
              </a:rPr>
              <a:t>“</a:t>
            </a:r>
            <a:endParaRPr lang="ja-JP" altLang="en-US" sz="41300" b="1" spc="300" dirty="0">
              <a:solidFill>
                <a:srgbClr val="413AD6">
                  <a:alpha val="30000"/>
                </a:srgbClr>
              </a:solidFill>
              <a:latin typeface="Plus Jakarta Sans SemiBold" pitchFamily="2" charset="0"/>
              <a:ea typeface="Zen Maru Gothic" pitchFamily="2" charset="-128"/>
              <a:cs typeface="Plus Jakarta Sans SemiBold" pitchFamily="2" charset="0"/>
            </a:endParaRPr>
          </a:p>
        </p:txBody>
      </p:sp>
      <p:grpSp>
        <p:nvGrpSpPr>
          <p:cNvPr id="11" name="グループ化 10">
            <a:extLst>
              <a:ext uri="{FF2B5EF4-FFF2-40B4-BE49-F238E27FC236}">
                <a16:creationId xmlns:a16="http://schemas.microsoft.com/office/drawing/2014/main" id="{4D684570-30B0-6CB8-B007-6D7EBB6B0E5B}"/>
              </a:ext>
            </a:extLst>
          </p:cNvPr>
          <p:cNvGrpSpPr/>
          <p:nvPr/>
        </p:nvGrpSpPr>
        <p:grpSpPr>
          <a:xfrm>
            <a:off x="1791684" y="1854263"/>
            <a:ext cx="8568266" cy="2892804"/>
            <a:chOff x="1811867" y="1976278"/>
            <a:chExt cx="8568266" cy="2892804"/>
          </a:xfrm>
        </p:grpSpPr>
        <p:sp>
          <p:nvSpPr>
            <p:cNvPr id="5" name="テキスト ボックス 4">
              <a:extLst>
                <a:ext uri="{FF2B5EF4-FFF2-40B4-BE49-F238E27FC236}">
                  <a16:creationId xmlns:a16="http://schemas.microsoft.com/office/drawing/2014/main" id="{BEFC2823-DD6C-92BB-6621-1D560211BB41}"/>
                </a:ext>
              </a:extLst>
            </p:cNvPr>
            <p:cNvSpPr txBox="1"/>
            <p:nvPr/>
          </p:nvSpPr>
          <p:spPr>
            <a:xfrm>
              <a:off x="1811867" y="2641601"/>
              <a:ext cx="8568266" cy="1015663"/>
            </a:xfrm>
            <a:prstGeom prst="rect">
              <a:avLst/>
            </a:prstGeom>
            <a:noFill/>
          </p:spPr>
          <p:txBody>
            <a:bodyPr wrap="square">
              <a:spAutoFit/>
            </a:bodyPr>
            <a:lstStyle/>
            <a:p>
              <a:pPr algn="ctr"/>
              <a:r>
                <a:rPr lang="ja-JP" altLang="en-US" sz="6000" b="1" i="0" spc="300" dirty="0">
                  <a:solidFill>
                    <a:srgbClr val="0F0F0F"/>
                  </a:solidFill>
                  <a:effectLst/>
                  <a:latin typeface="Zen Kaku Gothic New" pitchFamily="2" charset="-128"/>
                  <a:ea typeface="Zen Kaku Gothic New" pitchFamily="2" charset="-128"/>
                </a:rPr>
                <a:t>あなたの</a:t>
              </a:r>
              <a:r>
                <a:rPr lang="ja-JP" altLang="en-US" sz="6000" b="1" i="0" spc="300" dirty="0">
                  <a:solidFill>
                    <a:schemeClr val="bg1"/>
                  </a:solidFill>
                  <a:effectLst/>
                  <a:latin typeface="Zen Kaku Gothic New" pitchFamily="2" charset="-128"/>
                  <a:ea typeface="Zen Kaku Gothic New" pitchFamily="2" charset="-128"/>
                </a:rPr>
                <a:t>　毎日　</a:t>
              </a:r>
              <a:r>
                <a:rPr lang="ja-JP" altLang="en-US" sz="6000" b="1" i="0" spc="300" dirty="0">
                  <a:solidFill>
                    <a:srgbClr val="0F0F0F"/>
                  </a:solidFill>
                  <a:effectLst/>
                  <a:latin typeface="Zen Kaku Gothic New" pitchFamily="2" charset="-128"/>
                  <a:ea typeface="Zen Kaku Gothic New" pitchFamily="2" charset="-128"/>
                </a:rPr>
                <a:t>に、</a:t>
              </a:r>
              <a:endParaRPr lang="ja-JP" altLang="en-US" sz="6000" b="1" spc="300" dirty="0">
                <a:latin typeface="Zen Kaku Gothic New" pitchFamily="2" charset="-128"/>
                <a:ea typeface="Zen Kaku Gothic New" pitchFamily="2" charset="-128"/>
              </a:endParaRPr>
            </a:p>
          </p:txBody>
        </p:sp>
        <p:sp>
          <p:nvSpPr>
            <p:cNvPr id="7" name="テキスト ボックス 6">
              <a:extLst>
                <a:ext uri="{FF2B5EF4-FFF2-40B4-BE49-F238E27FC236}">
                  <a16:creationId xmlns:a16="http://schemas.microsoft.com/office/drawing/2014/main" id="{0C2210E5-A5FF-46FC-4217-5AD063184748}"/>
                </a:ext>
              </a:extLst>
            </p:cNvPr>
            <p:cNvSpPr txBox="1"/>
            <p:nvPr/>
          </p:nvSpPr>
          <p:spPr>
            <a:xfrm>
              <a:off x="1811867" y="3853419"/>
              <a:ext cx="8568266" cy="1015663"/>
            </a:xfrm>
            <a:prstGeom prst="rect">
              <a:avLst/>
            </a:prstGeom>
            <a:noFill/>
          </p:spPr>
          <p:txBody>
            <a:bodyPr wrap="square">
              <a:spAutoFit/>
            </a:bodyPr>
            <a:lstStyle/>
            <a:p>
              <a:pPr algn="ctr"/>
              <a:r>
                <a:rPr lang="ja-JP" altLang="en-US" sz="6000" b="1" i="0" spc="300" dirty="0">
                  <a:solidFill>
                    <a:srgbClr val="0F0F0F"/>
                  </a:solidFill>
                  <a:effectLst/>
                  <a:latin typeface="Zen Kaku Gothic New" pitchFamily="2" charset="-128"/>
                  <a:ea typeface="Zen Kaku Gothic New" pitchFamily="2" charset="-128"/>
                </a:rPr>
                <a:t>ちょっとした幸せを。</a:t>
              </a:r>
              <a:endParaRPr lang="ja-JP" altLang="en-US" sz="6000" b="1" spc="300" dirty="0">
                <a:latin typeface="Zen Kaku Gothic New" pitchFamily="2" charset="-128"/>
                <a:ea typeface="Zen Kaku Gothic New" pitchFamily="2" charset="-128"/>
              </a:endParaRPr>
            </a:p>
          </p:txBody>
        </p:sp>
        <p:sp>
          <p:nvSpPr>
            <p:cNvPr id="10" name="テキスト ボックス 9">
              <a:extLst>
                <a:ext uri="{FF2B5EF4-FFF2-40B4-BE49-F238E27FC236}">
                  <a16:creationId xmlns:a16="http://schemas.microsoft.com/office/drawing/2014/main" id="{841B85E4-5E53-973D-CD47-6517DBE1FDD1}"/>
                </a:ext>
              </a:extLst>
            </p:cNvPr>
            <p:cNvSpPr txBox="1"/>
            <p:nvPr/>
          </p:nvSpPr>
          <p:spPr>
            <a:xfrm>
              <a:off x="4963248" y="1976278"/>
              <a:ext cx="3914812" cy="1862048"/>
            </a:xfrm>
            <a:prstGeom prst="rect">
              <a:avLst/>
            </a:prstGeom>
            <a:noFill/>
          </p:spPr>
          <p:txBody>
            <a:bodyPr wrap="square">
              <a:spAutoFit/>
            </a:bodyPr>
            <a:lstStyle/>
            <a:p>
              <a:pPr algn="ctr"/>
              <a:r>
                <a:rPr lang="ja-JP" altLang="en-US" sz="11500" b="1" i="0" spc="300" dirty="0">
                  <a:solidFill>
                    <a:srgbClr val="413AD6"/>
                  </a:solidFill>
                  <a:effectLst/>
                  <a:latin typeface="Zen Kaku Gothic New" pitchFamily="2" charset="-128"/>
                  <a:ea typeface="Zen Kaku Gothic New" pitchFamily="2" charset="-128"/>
                </a:rPr>
                <a:t>毎日</a:t>
              </a:r>
              <a:endParaRPr lang="ja-JP" altLang="en-US" sz="11500" b="1" spc="300" dirty="0">
                <a:solidFill>
                  <a:srgbClr val="413AD6"/>
                </a:solidFill>
                <a:latin typeface="Zen Kaku Gothic New" pitchFamily="2" charset="-128"/>
                <a:ea typeface="Zen Kaku Gothic New" pitchFamily="2" charset="-128"/>
              </a:endParaRPr>
            </a:p>
          </p:txBody>
        </p:sp>
      </p:grpSp>
    </p:spTree>
    <p:extLst>
      <p:ext uri="{BB962C8B-B14F-4D97-AF65-F5344CB8AC3E}">
        <p14:creationId xmlns:p14="http://schemas.microsoft.com/office/powerpoint/2010/main" val="2147767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E2249"/>
        </a:solidFill>
        <a:effectLst/>
      </p:bgPr>
    </p:bg>
    <p:spTree>
      <p:nvGrpSpPr>
        <p:cNvPr id="1" name=""/>
        <p:cNvGrpSpPr/>
        <p:nvPr/>
      </p:nvGrpSpPr>
      <p:grpSpPr>
        <a:xfrm>
          <a:off x="0" y="0"/>
          <a:ext cx="0" cy="0"/>
          <a:chOff x="0" y="0"/>
          <a:chExt cx="0" cy="0"/>
        </a:xfrm>
      </p:grpSpPr>
      <p:sp>
        <p:nvSpPr>
          <p:cNvPr id="7" name="フリーフォーム: 図形 6">
            <a:extLst>
              <a:ext uri="{FF2B5EF4-FFF2-40B4-BE49-F238E27FC236}">
                <a16:creationId xmlns:a16="http://schemas.microsoft.com/office/drawing/2014/main" id="{D01A8CE3-6E85-0945-083E-9A8637EADC06}"/>
              </a:ext>
            </a:extLst>
          </p:cNvPr>
          <p:cNvSpPr/>
          <p:nvPr/>
        </p:nvSpPr>
        <p:spPr>
          <a:xfrm>
            <a:off x="1" y="2573589"/>
            <a:ext cx="12191999" cy="4284411"/>
          </a:xfrm>
          <a:custGeom>
            <a:avLst/>
            <a:gdLst>
              <a:gd name="connsiteX0" fmla="*/ 6096000 w 12191999"/>
              <a:gd name="connsiteY0" fmla="*/ 0 h 4284411"/>
              <a:gd name="connsiteX1" fmla="*/ 12051684 w 12191999"/>
              <a:gd name="connsiteY1" fmla="*/ 900415 h 4284411"/>
              <a:gd name="connsiteX2" fmla="*/ 12191999 w 12191999"/>
              <a:gd name="connsiteY2" fmla="*/ 945969 h 4284411"/>
              <a:gd name="connsiteX3" fmla="*/ 12191999 w 12191999"/>
              <a:gd name="connsiteY3" fmla="*/ 4284411 h 4284411"/>
              <a:gd name="connsiteX4" fmla="*/ 0 w 12191999"/>
              <a:gd name="connsiteY4" fmla="*/ 4284411 h 4284411"/>
              <a:gd name="connsiteX5" fmla="*/ 0 w 12191999"/>
              <a:gd name="connsiteY5" fmla="*/ 945969 h 4284411"/>
              <a:gd name="connsiteX6" fmla="*/ 140314 w 12191999"/>
              <a:gd name="connsiteY6" fmla="*/ 900415 h 4284411"/>
              <a:gd name="connsiteX7" fmla="*/ 6096000 w 12191999"/>
              <a:gd name="connsiteY7" fmla="*/ 0 h 4284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284411">
                <a:moveTo>
                  <a:pt x="6096000" y="0"/>
                </a:moveTo>
                <a:cubicBezTo>
                  <a:pt x="8169956" y="0"/>
                  <a:pt x="10170285" y="315239"/>
                  <a:pt x="12051684" y="900415"/>
                </a:cubicBezTo>
                <a:lnTo>
                  <a:pt x="12191999" y="945969"/>
                </a:lnTo>
                <a:lnTo>
                  <a:pt x="12191999" y="4284411"/>
                </a:lnTo>
                <a:lnTo>
                  <a:pt x="0" y="4284411"/>
                </a:lnTo>
                <a:lnTo>
                  <a:pt x="0" y="945969"/>
                </a:lnTo>
                <a:lnTo>
                  <a:pt x="140314" y="900415"/>
                </a:lnTo>
                <a:cubicBezTo>
                  <a:pt x="2021713" y="315239"/>
                  <a:pt x="4022042" y="0"/>
                  <a:pt x="6096000" y="0"/>
                </a:cubicBez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29" name="テキスト ボックス 28">
            <a:extLst>
              <a:ext uri="{FF2B5EF4-FFF2-40B4-BE49-F238E27FC236}">
                <a16:creationId xmlns:a16="http://schemas.microsoft.com/office/drawing/2014/main" id="{878AA89D-92CD-520E-221A-67CA4BB5FDE3}"/>
              </a:ext>
            </a:extLst>
          </p:cNvPr>
          <p:cNvSpPr txBox="1"/>
          <p:nvPr/>
        </p:nvSpPr>
        <p:spPr>
          <a:xfrm>
            <a:off x="2051051" y="1006475"/>
            <a:ext cx="8089899" cy="2482850"/>
          </a:xfrm>
          <a:prstGeom prst="rect">
            <a:avLst/>
          </a:prstGeom>
          <a:noFill/>
        </p:spPr>
        <p:txBody>
          <a:bodyPr wrap="square">
            <a:prstTxWarp prst="textArchUp">
              <a:avLst/>
            </a:prstTxWarp>
            <a:spAutoFit/>
          </a:bodyPr>
          <a:lstStyle/>
          <a:p>
            <a:pPr algn="ctr"/>
            <a:r>
              <a:rPr lang="en-US" altLang="ja-JP" sz="3200" b="1" dirty="0">
                <a:solidFill>
                  <a:schemeClr val="bg1"/>
                </a:solidFill>
                <a:effectLst/>
                <a:latin typeface="Bodoni Moda 18pt" pitchFamily="2" charset="0"/>
                <a:ea typeface="Cardo" panose="02020600000000000000" pitchFamily="18" charset="-79"/>
                <a:cs typeface="Cardo" panose="02020600000000000000" pitchFamily="18" charset="-79"/>
              </a:rPr>
              <a:t>No.</a:t>
            </a:r>
            <a:r>
              <a:rPr lang="en-US" altLang="ja-JP" sz="3600" b="1" dirty="0">
                <a:solidFill>
                  <a:schemeClr val="bg1"/>
                </a:solidFill>
                <a:effectLst/>
                <a:latin typeface="Bodoni Moda 18pt" pitchFamily="2" charset="0"/>
                <a:ea typeface="Cardo" panose="02020600000000000000" pitchFamily="18" charset="-79"/>
                <a:cs typeface="Cardo" panose="02020600000000000000" pitchFamily="18" charset="-79"/>
              </a:rPr>
              <a:t>1</a:t>
            </a:r>
            <a:endParaRPr lang="ja-JP" altLang="en-US" sz="3200" b="1" dirty="0">
              <a:solidFill>
                <a:schemeClr val="bg1"/>
              </a:solidFill>
              <a:effectLst/>
              <a:latin typeface="Bodoni Moda 18pt" pitchFamily="2" charset="0"/>
              <a:ea typeface="Zen Kaku Gothic New" pitchFamily="2" charset="-128"/>
              <a:cs typeface="Cardo" panose="02020600000000000000" pitchFamily="18" charset="-79"/>
            </a:endParaRPr>
          </a:p>
        </p:txBody>
      </p:sp>
      <p:sp>
        <p:nvSpPr>
          <p:cNvPr id="5" name="テキスト ボックス 4">
            <a:extLst>
              <a:ext uri="{FF2B5EF4-FFF2-40B4-BE49-F238E27FC236}">
                <a16:creationId xmlns:a16="http://schemas.microsoft.com/office/drawing/2014/main" id="{22035AB2-77EF-75C0-65F5-B9F8015214E5}"/>
              </a:ext>
            </a:extLst>
          </p:cNvPr>
          <p:cNvSpPr txBox="1"/>
          <p:nvPr/>
        </p:nvSpPr>
        <p:spPr>
          <a:xfrm>
            <a:off x="1" y="1803401"/>
            <a:ext cx="12191999" cy="2482850"/>
          </a:xfrm>
          <a:prstGeom prst="rect">
            <a:avLst/>
          </a:prstGeom>
          <a:noFill/>
        </p:spPr>
        <p:txBody>
          <a:bodyPr wrap="square">
            <a:prstTxWarp prst="textArchUp">
              <a:avLst/>
            </a:prstTxWarp>
            <a:spAutoFit/>
          </a:bodyPr>
          <a:lstStyle/>
          <a:p>
            <a:pPr algn="ctr"/>
            <a:r>
              <a:rPr lang="ja-JP" altLang="en-US" sz="5400" b="1" dirty="0">
                <a:solidFill>
                  <a:schemeClr val="bg1"/>
                </a:solidFill>
                <a:effectLst/>
                <a:latin typeface="Zen Kaku Gothic New" pitchFamily="2" charset="-128"/>
                <a:ea typeface="Zen Kaku Gothic New" pitchFamily="2" charset="-128"/>
              </a:rPr>
              <a:t>業界トップ</a:t>
            </a:r>
            <a:r>
              <a:rPr lang="ja-JP" altLang="en-US" sz="4800" b="1" dirty="0">
                <a:effectLst/>
                <a:latin typeface="Zen Kaku Gothic New" pitchFamily="2" charset="-128"/>
                <a:ea typeface="Zen Kaku Gothic New" pitchFamily="2" charset="-128"/>
              </a:rPr>
              <a:t>の</a:t>
            </a:r>
            <a:r>
              <a:rPr lang="ja-JP" altLang="en-US" sz="5400" b="1" dirty="0">
                <a:effectLst/>
                <a:latin typeface="Zen Kaku Gothic New" pitchFamily="2" charset="-128"/>
                <a:ea typeface="Zen Kaku Gothic New" pitchFamily="2" charset="-128"/>
              </a:rPr>
              <a:t>物流拠点</a:t>
            </a:r>
          </a:p>
        </p:txBody>
      </p:sp>
      <p:grpSp>
        <p:nvGrpSpPr>
          <p:cNvPr id="23" name="グループ化 22">
            <a:extLst>
              <a:ext uri="{FF2B5EF4-FFF2-40B4-BE49-F238E27FC236}">
                <a16:creationId xmlns:a16="http://schemas.microsoft.com/office/drawing/2014/main" id="{BDB124DA-2560-C216-9F0B-54D9289CA1B1}"/>
              </a:ext>
            </a:extLst>
          </p:cNvPr>
          <p:cNvGrpSpPr/>
          <p:nvPr/>
        </p:nvGrpSpPr>
        <p:grpSpPr>
          <a:xfrm>
            <a:off x="2006600" y="1737645"/>
            <a:ext cx="8178800" cy="605505"/>
            <a:chOff x="2190750" y="1616995"/>
            <a:chExt cx="8178800" cy="605505"/>
          </a:xfrm>
        </p:grpSpPr>
        <p:cxnSp>
          <p:nvCxnSpPr>
            <p:cNvPr id="20" name="直線コネクタ 19">
              <a:extLst>
                <a:ext uri="{FF2B5EF4-FFF2-40B4-BE49-F238E27FC236}">
                  <a16:creationId xmlns:a16="http://schemas.microsoft.com/office/drawing/2014/main" id="{7518F45A-5896-28C0-CEA1-4318498717BE}"/>
                </a:ext>
              </a:extLst>
            </p:cNvPr>
            <p:cNvCxnSpPr>
              <a:cxnSpLocks/>
            </p:cNvCxnSpPr>
            <p:nvPr/>
          </p:nvCxnSpPr>
          <p:spPr>
            <a:xfrm flipH="1">
              <a:off x="9931400" y="1616995"/>
              <a:ext cx="438150" cy="605505"/>
            </a:xfrm>
            <a:prstGeom prst="line">
              <a:avLst/>
            </a:prstGeom>
            <a:ln w="539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2AA24F9-D9B5-2074-61B1-1DD71878D893}"/>
                </a:ext>
              </a:extLst>
            </p:cNvPr>
            <p:cNvCxnSpPr>
              <a:cxnSpLocks/>
            </p:cNvCxnSpPr>
            <p:nvPr/>
          </p:nvCxnSpPr>
          <p:spPr>
            <a:xfrm>
              <a:off x="2190750" y="1616995"/>
              <a:ext cx="438150" cy="605505"/>
            </a:xfrm>
            <a:prstGeom prst="line">
              <a:avLst/>
            </a:prstGeom>
            <a:ln w="53975" cap="rnd">
              <a:solidFill>
                <a:schemeClr val="bg1"/>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4983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F946648-C18B-D354-9288-A4C828D7DDBE}"/>
              </a:ext>
            </a:extLst>
          </p:cNvPr>
          <p:cNvSpPr/>
          <p:nvPr/>
        </p:nvSpPr>
        <p:spPr>
          <a:xfrm>
            <a:off x="-22549"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5" name="テキスト ボックス 4">
            <a:extLst>
              <a:ext uri="{FF2B5EF4-FFF2-40B4-BE49-F238E27FC236}">
                <a16:creationId xmlns:a16="http://schemas.microsoft.com/office/drawing/2014/main" id="{22035AB2-77EF-75C0-65F5-B9F8015214E5}"/>
              </a:ext>
            </a:extLst>
          </p:cNvPr>
          <p:cNvSpPr txBox="1"/>
          <p:nvPr/>
        </p:nvSpPr>
        <p:spPr>
          <a:xfrm>
            <a:off x="-22549" y="525881"/>
            <a:ext cx="6788150" cy="2800767"/>
          </a:xfrm>
          <a:prstGeom prst="rect">
            <a:avLst/>
          </a:prstGeom>
          <a:noFill/>
        </p:spPr>
        <p:txBody>
          <a:bodyPr wrap="square">
            <a:spAutoFit/>
          </a:bodyPr>
          <a:lstStyle/>
          <a:p>
            <a:pPr algn="ctr"/>
            <a:r>
              <a:rPr lang="ja-JP" altLang="en-US" sz="8800" b="1" spc="-150" dirty="0">
                <a:solidFill>
                  <a:schemeClr val="bg1"/>
                </a:solidFill>
                <a:effectLst/>
                <a:latin typeface="Noto Sans JP Black" panose="020B0200000000000000" pitchFamily="50" charset="-128"/>
                <a:ea typeface="Noto Sans JP Black" panose="020B0200000000000000" pitchFamily="50" charset="-128"/>
              </a:rPr>
              <a:t>業界トップ</a:t>
            </a:r>
            <a:endParaRPr lang="en-US" altLang="ja-JP" sz="8800" b="1" spc="-150" dirty="0">
              <a:solidFill>
                <a:schemeClr val="bg1"/>
              </a:solidFill>
              <a:effectLst/>
              <a:latin typeface="Noto Sans JP Black" panose="020B0200000000000000" pitchFamily="50" charset="-128"/>
              <a:ea typeface="Noto Sans JP Black" panose="020B0200000000000000" pitchFamily="50" charset="-128"/>
            </a:endParaRPr>
          </a:p>
          <a:p>
            <a:pPr algn="ctr"/>
            <a:r>
              <a:rPr lang="ja-JP" altLang="en-US" sz="8000" b="1" spc="-150" dirty="0">
                <a:solidFill>
                  <a:schemeClr val="bg1"/>
                </a:solidFill>
                <a:effectLst/>
                <a:latin typeface="Noto Sans JP Black" panose="020B0200000000000000" pitchFamily="50" charset="-128"/>
                <a:ea typeface="Noto Sans JP Black" panose="020B0200000000000000" pitchFamily="50" charset="-128"/>
              </a:rPr>
              <a:t>の</a:t>
            </a:r>
            <a:r>
              <a:rPr lang="ja-JP" altLang="en-US" sz="8800" b="1" spc="-150" dirty="0">
                <a:solidFill>
                  <a:schemeClr val="bg1"/>
                </a:solidFill>
                <a:effectLst/>
                <a:latin typeface="Noto Sans JP Black" panose="020B0200000000000000" pitchFamily="50" charset="-128"/>
                <a:ea typeface="Noto Sans JP Black" panose="020B0200000000000000" pitchFamily="50" charset="-128"/>
              </a:rPr>
              <a:t>物流拠点</a:t>
            </a:r>
          </a:p>
        </p:txBody>
      </p:sp>
      <p:sp>
        <p:nvSpPr>
          <p:cNvPr id="11" name="正方形/長方形 10">
            <a:extLst>
              <a:ext uri="{FF2B5EF4-FFF2-40B4-BE49-F238E27FC236}">
                <a16:creationId xmlns:a16="http://schemas.microsoft.com/office/drawing/2014/main" id="{774A8DAF-DC36-4DC9-0A96-AE5A41D9CA69}"/>
              </a:ext>
            </a:extLst>
          </p:cNvPr>
          <p:cNvSpPr/>
          <p:nvPr/>
        </p:nvSpPr>
        <p:spPr>
          <a:xfrm>
            <a:off x="518260" y="488842"/>
            <a:ext cx="5731932" cy="2800767"/>
          </a:xfrm>
          <a:prstGeom prst="rect">
            <a:avLst/>
          </a:prstGeom>
          <a:noFill/>
          <a:ln w="1111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0781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9C8B1">
            <a:alpha val="20000"/>
          </a:srgbClr>
        </a:solidFill>
        <a:effectLst/>
      </p:bgPr>
    </p:bg>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35CC7200-3EE1-8CA5-762D-4E8C1B14EDF6}"/>
              </a:ext>
            </a:extLst>
          </p:cNvPr>
          <p:cNvSpPr txBox="1"/>
          <p:nvPr/>
        </p:nvSpPr>
        <p:spPr>
          <a:xfrm>
            <a:off x="4693921" y="752093"/>
            <a:ext cx="2688656" cy="1569660"/>
          </a:xfrm>
          <a:prstGeom prst="rect">
            <a:avLst/>
          </a:prstGeom>
          <a:noFill/>
        </p:spPr>
        <p:txBody>
          <a:bodyPr wrap="square">
            <a:spAutoFit/>
          </a:bodyPr>
          <a:lstStyle/>
          <a:p>
            <a:pPr algn="ctr"/>
            <a:r>
              <a:rPr lang="en-US" altLang="ja-JP" sz="9600" b="1" spc="300" dirty="0">
                <a:solidFill>
                  <a:srgbClr val="F9C8B1"/>
                </a:solidFill>
                <a:latin typeface="Plus Jakarta Sans SemiBold" pitchFamily="2" charset="0"/>
                <a:ea typeface="IBM Plex Sans JP" panose="020B0503050203000203" pitchFamily="50" charset="-128"/>
                <a:cs typeface="Plus Jakarta Sans SemiBold" pitchFamily="2" charset="0"/>
              </a:rPr>
              <a:t>01</a:t>
            </a:r>
            <a:endParaRPr lang="ja-JP" altLang="en-US" sz="9600" b="1" spc="300" dirty="0">
              <a:solidFill>
                <a:srgbClr val="F9C8B1"/>
              </a:solidFill>
              <a:latin typeface="Plus Jakarta Sans SemiBold" pitchFamily="2" charset="0"/>
              <a:ea typeface="IBM Plex Sans JP" panose="020B0503050203000203" pitchFamily="50" charset="-128"/>
              <a:cs typeface="Plus Jakarta Sans SemiBold" pitchFamily="2" charset="0"/>
            </a:endParaRPr>
          </a:p>
        </p:txBody>
      </p:sp>
      <p:sp>
        <p:nvSpPr>
          <p:cNvPr id="11" name="テキスト ボックス 10">
            <a:extLst>
              <a:ext uri="{FF2B5EF4-FFF2-40B4-BE49-F238E27FC236}">
                <a16:creationId xmlns:a16="http://schemas.microsoft.com/office/drawing/2014/main" id="{3F3C25A0-0E2A-35B7-B818-043D26110FC2}"/>
              </a:ext>
            </a:extLst>
          </p:cNvPr>
          <p:cNvSpPr txBox="1"/>
          <p:nvPr/>
        </p:nvSpPr>
        <p:spPr>
          <a:xfrm>
            <a:off x="1507958" y="2544421"/>
            <a:ext cx="9176084" cy="861774"/>
          </a:xfrm>
          <a:prstGeom prst="rect">
            <a:avLst/>
          </a:prstGeom>
          <a:noFill/>
        </p:spPr>
        <p:txBody>
          <a:bodyPr wrap="square">
            <a:spAutoFit/>
          </a:bodyPr>
          <a:lstStyle/>
          <a:p>
            <a:pPr algn="ctr"/>
            <a:r>
              <a:rPr lang="ja-JP" altLang="en-US" sz="5000" b="1" i="0" dirty="0">
                <a:solidFill>
                  <a:srgbClr val="F17D49"/>
                </a:solidFill>
                <a:effectLst/>
                <a:latin typeface="IBM Plex Sans JP" panose="020B0503050203000203" pitchFamily="50" charset="-128"/>
                <a:ea typeface="IBM Plex Sans JP" panose="020B0503050203000203" pitchFamily="50" charset="-128"/>
              </a:rPr>
              <a:t>自分の価値観に合うかどうか</a:t>
            </a:r>
            <a:endParaRPr lang="ja-JP" altLang="en-US" sz="5000" b="1" dirty="0">
              <a:solidFill>
                <a:srgbClr val="F17D49"/>
              </a:solidFill>
              <a:latin typeface="IBM Plex Sans JP" panose="020B0503050203000203" pitchFamily="50" charset="-128"/>
              <a:ea typeface="IBM Plex Sans JP" panose="020B0503050203000203" pitchFamily="50" charset="-128"/>
            </a:endParaRPr>
          </a:p>
        </p:txBody>
      </p:sp>
      <p:sp>
        <p:nvSpPr>
          <p:cNvPr id="12" name="テキスト ボックス 11">
            <a:extLst>
              <a:ext uri="{FF2B5EF4-FFF2-40B4-BE49-F238E27FC236}">
                <a16:creationId xmlns:a16="http://schemas.microsoft.com/office/drawing/2014/main" id="{65878BA9-4DF0-7873-2AC2-874FE9CEE418}"/>
              </a:ext>
            </a:extLst>
          </p:cNvPr>
          <p:cNvSpPr txBox="1"/>
          <p:nvPr/>
        </p:nvSpPr>
        <p:spPr>
          <a:xfrm>
            <a:off x="5187750" y="1396023"/>
            <a:ext cx="1708350" cy="313350"/>
          </a:xfrm>
          <a:prstGeom prst="rect">
            <a:avLst/>
          </a:prstGeom>
          <a:solidFill>
            <a:srgbClr val="FEF4EF"/>
          </a:solidFill>
        </p:spPr>
        <p:txBody>
          <a:bodyPr wrap="square" tIns="36000" bIns="0">
            <a:spAutoFit/>
          </a:bodyPr>
          <a:lstStyle/>
          <a:p>
            <a:pPr algn="ctr"/>
            <a:r>
              <a:rPr lang="ja-JP" altLang="en-US" b="1" i="0" dirty="0">
                <a:solidFill>
                  <a:srgbClr val="F17D49"/>
                </a:solidFill>
                <a:effectLst/>
                <a:latin typeface="IBM Plex Sans JP" panose="020B0503050203000203" pitchFamily="50" charset="-128"/>
                <a:ea typeface="IBM Plex Sans JP" panose="020B0503050203000203" pitchFamily="50" charset="-128"/>
              </a:rPr>
              <a:t>私の行動指針</a:t>
            </a:r>
            <a:endParaRPr lang="ja-JP" altLang="en-US" b="1" dirty="0">
              <a:solidFill>
                <a:srgbClr val="F17D49"/>
              </a:solidFill>
              <a:latin typeface="IBM Plex Sans JP" panose="020B0503050203000203" pitchFamily="50" charset="-128"/>
              <a:ea typeface="IBM Plex Sans JP" panose="020B0503050203000203" pitchFamily="50" charset="-128"/>
            </a:endParaRPr>
          </a:p>
        </p:txBody>
      </p:sp>
      <p:cxnSp>
        <p:nvCxnSpPr>
          <p:cNvPr id="16" name="直線コネクタ 15">
            <a:extLst>
              <a:ext uri="{FF2B5EF4-FFF2-40B4-BE49-F238E27FC236}">
                <a16:creationId xmlns:a16="http://schemas.microsoft.com/office/drawing/2014/main" id="{666CE981-48C9-FD97-EF45-3F17FB4CABD4}"/>
              </a:ext>
            </a:extLst>
          </p:cNvPr>
          <p:cNvCxnSpPr>
            <a:cxnSpLocks/>
          </p:cNvCxnSpPr>
          <p:nvPr/>
        </p:nvCxnSpPr>
        <p:spPr>
          <a:xfrm>
            <a:off x="2040556" y="3444695"/>
            <a:ext cx="8142972" cy="0"/>
          </a:xfrm>
          <a:prstGeom prst="line">
            <a:avLst/>
          </a:prstGeom>
          <a:ln w="88900">
            <a:solidFill>
              <a:srgbClr val="F9C8B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591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4F27ADC-C781-659F-83F4-60090835C123}"/>
              </a:ext>
            </a:extLst>
          </p:cNvPr>
          <p:cNvSpPr txBox="1"/>
          <p:nvPr/>
        </p:nvSpPr>
        <p:spPr>
          <a:xfrm>
            <a:off x="82486" y="3267975"/>
            <a:ext cx="12027028" cy="1015663"/>
          </a:xfrm>
          <a:prstGeom prst="rect">
            <a:avLst/>
          </a:prstGeom>
          <a:noFill/>
        </p:spPr>
        <p:txBody>
          <a:bodyPr wrap="square">
            <a:spAutoFit/>
          </a:bodyPr>
          <a:lstStyle/>
          <a:p>
            <a:pPr algn="ctr"/>
            <a:r>
              <a:rPr lang="ja-JP" altLang="en-US" sz="6000" b="1" i="0" dirty="0">
                <a:effectLst/>
                <a:latin typeface="Shippori Mincho" panose="00000500000000000000" pitchFamily="2" charset="-128"/>
                <a:ea typeface="Shippori Mincho" panose="00000500000000000000" pitchFamily="2" charset="-128"/>
              </a:rPr>
              <a:t>自分</a:t>
            </a:r>
            <a:r>
              <a:rPr lang="ja-JP" altLang="en-US" sz="5400" b="1" i="0" dirty="0">
                <a:effectLst/>
                <a:latin typeface="Shippori Mincho" panose="00000500000000000000" pitchFamily="2" charset="-128"/>
                <a:ea typeface="Shippori Mincho" panose="00000500000000000000" pitchFamily="2" charset="-128"/>
              </a:rPr>
              <a:t>の</a:t>
            </a:r>
            <a:r>
              <a:rPr lang="ja-JP" altLang="en-US" sz="6000" b="1" i="0" dirty="0">
                <a:effectLst/>
                <a:latin typeface="Shippori Mincho" panose="00000500000000000000" pitchFamily="2" charset="-128"/>
                <a:ea typeface="Shippori Mincho" panose="00000500000000000000" pitchFamily="2" charset="-128"/>
              </a:rPr>
              <a:t>価値観</a:t>
            </a:r>
            <a:r>
              <a:rPr lang="ja-JP" altLang="en-US" sz="5400" b="1" i="0" dirty="0">
                <a:effectLst/>
                <a:latin typeface="Shippori Mincho" panose="00000500000000000000" pitchFamily="2" charset="-128"/>
                <a:ea typeface="Shippori Mincho" panose="00000500000000000000" pitchFamily="2" charset="-128"/>
              </a:rPr>
              <a:t>に合うかどうか</a:t>
            </a:r>
            <a:endParaRPr lang="ja-JP" altLang="en-US" sz="6000" b="1" dirty="0">
              <a:latin typeface="Shippori Mincho" panose="00000500000000000000" pitchFamily="2" charset="-128"/>
              <a:ea typeface="Shippori Mincho" panose="00000500000000000000" pitchFamily="2" charset="-128"/>
            </a:endParaRPr>
          </a:p>
        </p:txBody>
      </p:sp>
      <p:sp>
        <p:nvSpPr>
          <p:cNvPr id="6" name="テキスト ボックス 5">
            <a:extLst>
              <a:ext uri="{FF2B5EF4-FFF2-40B4-BE49-F238E27FC236}">
                <a16:creationId xmlns:a16="http://schemas.microsoft.com/office/drawing/2014/main" id="{1A54279E-298F-9897-1FAA-84C2C1D2EBF7}"/>
              </a:ext>
            </a:extLst>
          </p:cNvPr>
          <p:cNvSpPr txBox="1"/>
          <p:nvPr/>
        </p:nvSpPr>
        <p:spPr>
          <a:xfrm>
            <a:off x="4742047" y="1219629"/>
            <a:ext cx="2688656" cy="369332"/>
          </a:xfrm>
          <a:prstGeom prst="rect">
            <a:avLst/>
          </a:prstGeom>
          <a:noFill/>
        </p:spPr>
        <p:txBody>
          <a:bodyPr wrap="square">
            <a:spAutoFit/>
          </a:bodyPr>
          <a:lstStyle/>
          <a:p>
            <a:pPr algn="ctr"/>
            <a:r>
              <a:rPr lang="ja-JP" altLang="en-US" b="1" i="0" dirty="0">
                <a:effectLst/>
                <a:latin typeface="Shippori Mincho" panose="00000500000000000000" pitchFamily="2" charset="-128"/>
                <a:ea typeface="Shippori Mincho" panose="00000500000000000000" pitchFamily="2" charset="-128"/>
              </a:rPr>
              <a:t>私の行動指針</a:t>
            </a:r>
            <a:endParaRPr lang="ja-JP" altLang="en-US" b="1" dirty="0">
              <a:latin typeface="Shippori Mincho" panose="00000500000000000000" pitchFamily="2" charset="-128"/>
              <a:ea typeface="Shippori Mincho" panose="00000500000000000000" pitchFamily="2" charset="-128"/>
            </a:endParaRPr>
          </a:p>
        </p:txBody>
      </p:sp>
      <p:sp>
        <p:nvSpPr>
          <p:cNvPr id="7" name="テキスト ボックス 6">
            <a:extLst>
              <a:ext uri="{FF2B5EF4-FFF2-40B4-BE49-F238E27FC236}">
                <a16:creationId xmlns:a16="http://schemas.microsoft.com/office/drawing/2014/main" id="{F3CE63C7-A8C6-5314-3333-C15C18461644}"/>
              </a:ext>
            </a:extLst>
          </p:cNvPr>
          <p:cNvSpPr txBox="1"/>
          <p:nvPr/>
        </p:nvSpPr>
        <p:spPr>
          <a:xfrm>
            <a:off x="4751672" y="1417318"/>
            <a:ext cx="2688656" cy="1446550"/>
          </a:xfrm>
          <a:prstGeom prst="rect">
            <a:avLst/>
          </a:prstGeom>
          <a:noFill/>
        </p:spPr>
        <p:txBody>
          <a:bodyPr wrap="square">
            <a:spAutoFit/>
          </a:bodyPr>
          <a:lstStyle/>
          <a:p>
            <a:pPr algn="ctr"/>
            <a:r>
              <a:rPr lang="en-US" altLang="ja-JP" sz="8800" b="1" spc="300" dirty="0">
                <a:latin typeface="Shippori Mincho" panose="00000500000000000000" pitchFamily="2" charset="-128"/>
                <a:ea typeface="Shippori Mincho" panose="00000500000000000000" pitchFamily="2" charset="-128"/>
              </a:rPr>
              <a:t>01</a:t>
            </a:r>
            <a:endParaRPr lang="ja-JP" altLang="en-US" sz="8800" b="1" spc="300" dirty="0">
              <a:latin typeface="Shippori Mincho" panose="00000500000000000000" pitchFamily="2" charset="-128"/>
              <a:ea typeface="Shippori Mincho" panose="00000500000000000000" pitchFamily="2" charset="-128"/>
            </a:endParaRPr>
          </a:p>
        </p:txBody>
      </p:sp>
    </p:spTree>
    <p:extLst>
      <p:ext uri="{BB962C8B-B14F-4D97-AF65-F5344CB8AC3E}">
        <p14:creationId xmlns:p14="http://schemas.microsoft.com/office/powerpoint/2010/main" val="3166124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E17AD"/>
        </a:solidFill>
        <a:effectLst/>
      </p:bgPr>
    </p:bg>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B694FDA-739A-31E4-76C9-8814DCC73CDB}"/>
              </a:ext>
            </a:extLst>
          </p:cNvPr>
          <p:cNvSpPr txBox="1"/>
          <p:nvPr/>
        </p:nvSpPr>
        <p:spPr>
          <a:xfrm>
            <a:off x="2559050" y="-602744"/>
            <a:ext cx="7073900" cy="7725192"/>
          </a:xfrm>
          <a:prstGeom prst="rect">
            <a:avLst/>
          </a:prstGeom>
          <a:noFill/>
        </p:spPr>
        <p:txBody>
          <a:bodyPr wrap="square">
            <a:spAutoFit/>
          </a:bodyPr>
          <a:lstStyle/>
          <a:p>
            <a:pPr algn="ctr"/>
            <a:r>
              <a:rPr lang="en-US" altLang="ja-JP" sz="49600" dirty="0">
                <a:solidFill>
                  <a:srgbClr val="100C58"/>
                </a:solidFill>
                <a:latin typeface="Playfair Display ExtraBold" pitchFamily="2" charset="0"/>
                <a:cs typeface="Plus Jakarta Sans" pitchFamily="2" charset="0"/>
              </a:rPr>
              <a:t>?</a:t>
            </a:r>
            <a:endParaRPr lang="ja-JP" altLang="en-US" sz="49600" dirty="0">
              <a:solidFill>
                <a:srgbClr val="100C58"/>
              </a:solidFill>
              <a:latin typeface="Playfair Display ExtraBold" pitchFamily="2" charset="0"/>
              <a:cs typeface="Plus Jakarta Sans" pitchFamily="2" charset="0"/>
            </a:endParaRPr>
          </a:p>
        </p:txBody>
      </p:sp>
      <p:sp>
        <p:nvSpPr>
          <p:cNvPr id="5" name="テキスト ボックス 4">
            <a:extLst>
              <a:ext uri="{FF2B5EF4-FFF2-40B4-BE49-F238E27FC236}">
                <a16:creationId xmlns:a16="http://schemas.microsoft.com/office/drawing/2014/main" id="{132F91B3-6D40-0C10-7C1D-CE3EAAB129A4}"/>
              </a:ext>
            </a:extLst>
          </p:cNvPr>
          <p:cNvSpPr txBox="1"/>
          <p:nvPr/>
        </p:nvSpPr>
        <p:spPr>
          <a:xfrm>
            <a:off x="495300" y="2996109"/>
            <a:ext cx="11201400" cy="923330"/>
          </a:xfrm>
          <a:prstGeom prst="rect">
            <a:avLst/>
          </a:prstGeom>
          <a:noFill/>
        </p:spPr>
        <p:txBody>
          <a:bodyPr wrap="square">
            <a:spAutoFit/>
          </a:bodyPr>
          <a:lstStyle/>
          <a:p>
            <a:pPr algn="ctr"/>
            <a:r>
              <a:rPr lang="ja-JP" altLang="en-US" sz="5400" b="1" spc="300" dirty="0">
                <a:solidFill>
                  <a:schemeClr val="bg1"/>
                </a:solidFill>
                <a:latin typeface="Shippori Mincho" panose="00000500000000000000" pitchFamily="2" charset="-128"/>
                <a:ea typeface="Shippori Mincho" panose="00000500000000000000" pitchFamily="2" charset="-128"/>
              </a:rPr>
              <a:t>みなさんはどう思いますか？</a:t>
            </a:r>
          </a:p>
        </p:txBody>
      </p:sp>
    </p:spTree>
    <p:extLst>
      <p:ext uri="{BB962C8B-B14F-4D97-AF65-F5344CB8AC3E}">
        <p14:creationId xmlns:p14="http://schemas.microsoft.com/office/powerpoint/2010/main" val="3402085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9ABE2"/>
        </a:solidFill>
        <a:effectLst/>
      </p:bgPr>
    </p:bg>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9003E838-7380-63BE-6E42-CEE85E2B5AC4}"/>
              </a:ext>
            </a:extLst>
          </p:cNvPr>
          <p:cNvSpPr/>
          <p:nvPr/>
        </p:nvSpPr>
        <p:spPr>
          <a:xfrm>
            <a:off x="323850" y="333376"/>
            <a:ext cx="11544300" cy="6191250"/>
          </a:xfrm>
          <a:prstGeom prst="roundRect">
            <a:avLst>
              <a:gd name="adj" fmla="val 430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32F91B3-6D40-0C10-7C1D-CE3EAAB129A4}"/>
              </a:ext>
            </a:extLst>
          </p:cNvPr>
          <p:cNvSpPr txBox="1"/>
          <p:nvPr/>
        </p:nvSpPr>
        <p:spPr>
          <a:xfrm>
            <a:off x="936625" y="1612778"/>
            <a:ext cx="9817100" cy="2916889"/>
          </a:xfrm>
          <a:prstGeom prst="rect">
            <a:avLst/>
          </a:prstGeom>
          <a:noFill/>
        </p:spPr>
        <p:txBody>
          <a:bodyPr wrap="square">
            <a:spAutoFit/>
          </a:bodyPr>
          <a:lstStyle/>
          <a:p>
            <a:pPr algn="ctr">
              <a:lnSpc>
                <a:spcPct val="150000"/>
              </a:lnSpc>
            </a:pPr>
            <a:r>
              <a:rPr lang="ja-JP" altLang="en-US" sz="4800" b="1" spc="300" dirty="0">
                <a:solidFill>
                  <a:schemeClr val="tx1">
                    <a:lumMod val="50000"/>
                    <a:lumOff val="50000"/>
                  </a:schemeClr>
                </a:solidFill>
                <a:latin typeface="M PLUS 1" pitchFamily="2" charset="-128"/>
                <a:ea typeface="M PLUS 1" pitchFamily="2" charset="-128"/>
              </a:rPr>
              <a:t>老後</a:t>
            </a:r>
            <a:r>
              <a:rPr lang="en-US" altLang="ja-JP" sz="4800" b="1" spc="300" dirty="0">
                <a:solidFill>
                  <a:schemeClr val="tx1">
                    <a:lumMod val="50000"/>
                    <a:lumOff val="50000"/>
                  </a:schemeClr>
                </a:solidFill>
                <a:latin typeface="M PLUS 1" pitchFamily="2" charset="-128"/>
                <a:ea typeface="M PLUS 1" pitchFamily="2" charset="-128"/>
              </a:rPr>
              <a:t> </a:t>
            </a:r>
            <a:r>
              <a:rPr lang="en-US" altLang="ja-JP" sz="8000" b="1" spc="300" dirty="0">
                <a:solidFill>
                  <a:srgbClr val="29ABE2"/>
                </a:solidFill>
                <a:latin typeface="M PLUS 1" pitchFamily="2" charset="-128"/>
                <a:ea typeface="M PLUS 1" pitchFamily="2" charset="-128"/>
              </a:rPr>
              <a:t>2000</a:t>
            </a:r>
            <a:r>
              <a:rPr lang="ja-JP" altLang="en-US" sz="6000" b="1" spc="300" dirty="0">
                <a:solidFill>
                  <a:srgbClr val="29ABE2"/>
                </a:solidFill>
                <a:latin typeface="M PLUS 1" pitchFamily="2" charset="-128"/>
                <a:ea typeface="M PLUS 1" pitchFamily="2" charset="-128"/>
              </a:rPr>
              <a:t>万円 </a:t>
            </a:r>
            <a:r>
              <a:rPr lang="ja-JP" altLang="en-US" sz="4800" b="1" spc="300" dirty="0">
                <a:solidFill>
                  <a:schemeClr val="tx1">
                    <a:lumMod val="50000"/>
                    <a:lumOff val="50000"/>
                  </a:schemeClr>
                </a:solidFill>
                <a:latin typeface="M PLUS 1" pitchFamily="2" charset="-128"/>
                <a:ea typeface="M PLUS 1" pitchFamily="2" charset="-128"/>
              </a:rPr>
              <a:t>必要って</a:t>
            </a:r>
            <a:endParaRPr lang="en-US" altLang="ja-JP" sz="4800" b="1" spc="300" dirty="0">
              <a:solidFill>
                <a:schemeClr val="tx1">
                  <a:lumMod val="50000"/>
                  <a:lumOff val="50000"/>
                </a:schemeClr>
              </a:solidFill>
              <a:latin typeface="M PLUS 1" pitchFamily="2" charset="-128"/>
              <a:ea typeface="M PLUS 1" pitchFamily="2" charset="-128"/>
            </a:endParaRPr>
          </a:p>
          <a:p>
            <a:pPr algn="ctr">
              <a:lnSpc>
                <a:spcPct val="150000"/>
              </a:lnSpc>
            </a:pPr>
            <a:r>
              <a:rPr lang="ja-JP" altLang="en-US" sz="4800" b="1" spc="300" dirty="0">
                <a:solidFill>
                  <a:schemeClr val="tx1">
                    <a:lumMod val="50000"/>
                    <a:lumOff val="50000"/>
                  </a:schemeClr>
                </a:solidFill>
                <a:latin typeface="M PLUS 1" pitchFamily="2" charset="-128"/>
                <a:ea typeface="M PLUS 1" pitchFamily="2" charset="-128"/>
              </a:rPr>
              <a:t>実際のところどうなの？</a:t>
            </a:r>
          </a:p>
        </p:txBody>
      </p:sp>
    </p:spTree>
    <p:extLst>
      <p:ext uri="{BB962C8B-B14F-4D97-AF65-F5344CB8AC3E}">
        <p14:creationId xmlns:p14="http://schemas.microsoft.com/office/powerpoint/2010/main" val="4190444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09030"/>
        </a:solidFill>
        <a:effectLst/>
      </p:bgPr>
    </p:bg>
    <p:spTree>
      <p:nvGrpSpPr>
        <p:cNvPr id="1" name=""/>
        <p:cNvGrpSpPr/>
        <p:nvPr/>
      </p:nvGrpSpPr>
      <p:grpSpPr>
        <a:xfrm>
          <a:off x="0" y="0"/>
          <a:ext cx="0" cy="0"/>
          <a:chOff x="0" y="0"/>
          <a:chExt cx="0" cy="0"/>
        </a:xfrm>
      </p:grpSpPr>
      <p:sp>
        <p:nvSpPr>
          <p:cNvPr id="4" name="二等辺三角形 3">
            <a:extLst>
              <a:ext uri="{FF2B5EF4-FFF2-40B4-BE49-F238E27FC236}">
                <a16:creationId xmlns:a16="http://schemas.microsoft.com/office/drawing/2014/main" id="{F9C48EB8-39CF-BC08-051B-2D2F21A58FD0}"/>
              </a:ext>
            </a:extLst>
          </p:cNvPr>
          <p:cNvSpPr/>
          <p:nvPr/>
        </p:nvSpPr>
        <p:spPr>
          <a:xfrm>
            <a:off x="-719666" y="-157692"/>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2AFF79D6-EEE0-7287-7443-19CE5C5F98C7}"/>
              </a:ext>
            </a:extLst>
          </p:cNvPr>
          <p:cNvSpPr/>
          <p:nvPr/>
        </p:nvSpPr>
        <p:spPr>
          <a:xfrm rot="10800000">
            <a:off x="-29104" y="-157692"/>
            <a:ext cx="1381125" cy="1190625"/>
          </a:xfrm>
          <a:prstGeom prst="triangle">
            <a:avLst/>
          </a:prstGeom>
          <a:solidFill>
            <a:srgbClr val="38AA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二等辺三角形 5">
            <a:extLst>
              <a:ext uri="{FF2B5EF4-FFF2-40B4-BE49-F238E27FC236}">
                <a16:creationId xmlns:a16="http://schemas.microsoft.com/office/drawing/2014/main" id="{C0B97B5F-DF04-10F2-BF65-039871B3A4EA}"/>
              </a:ext>
            </a:extLst>
          </p:cNvPr>
          <p:cNvSpPr/>
          <p:nvPr/>
        </p:nvSpPr>
        <p:spPr>
          <a:xfrm>
            <a:off x="650580" y="-157692"/>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二等辺三角形 6">
            <a:extLst>
              <a:ext uri="{FF2B5EF4-FFF2-40B4-BE49-F238E27FC236}">
                <a16:creationId xmlns:a16="http://schemas.microsoft.com/office/drawing/2014/main" id="{9473773B-E652-EE2E-24FC-6A3E2CA01A27}"/>
              </a:ext>
            </a:extLst>
          </p:cNvPr>
          <p:cNvSpPr/>
          <p:nvPr/>
        </p:nvSpPr>
        <p:spPr>
          <a:xfrm rot="10800000">
            <a:off x="1341142" y="-157692"/>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二等辺三角形 7">
            <a:extLst>
              <a:ext uri="{FF2B5EF4-FFF2-40B4-BE49-F238E27FC236}">
                <a16:creationId xmlns:a16="http://schemas.microsoft.com/office/drawing/2014/main" id="{C523EECB-5390-71F7-8209-DB2161657268}"/>
              </a:ext>
            </a:extLst>
          </p:cNvPr>
          <p:cNvSpPr/>
          <p:nvPr/>
        </p:nvSpPr>
        <p:spPr>
          <a:xfrm>
            <a:off x="2020825" y="-157692"/>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a:extLst>
              <a:ext uri="{FF2B5EF4-FFF2-40B4-BE49-F238E27FC236}">
                <a16:creationId xmlns:a16="http://schemas.microsoft.com/office/drawing/2014/main" id="{B742D377-FD3E-4F43-EA0D-F720178A1C8C}"/>
              </a:ext>
            </a:extLst>
          </p:cNvPr>
          <p:cNvSpPr/>
          <p:nvPr/>
        </p:nvSpPr>
        <p:spPr>
          <a:xfrm rot="10800000">
            <a:off x="2711388" y="-157692"/>
            <a:ext cx="1381125" cy="1190625"/>
          </a:xfrm>
          <a:prstGeom prst="triangle">
            <a:avLst/>
          </a:prstGeom>
          <a:solidFill>
            <a:srgbClr val="2A7E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a:extLst>
              <a:ext uri="{FF2B5EF4-FFF2-40B4-BE49-F238E27FC236}">
                <a16:creationId xmlns:a16="http://schemas.microsoft.com/office/drawing/2014/main" id="{9887A4F6-DE00-A049-02C5-592BF69B60DA}"/>
              </a:ext>
            </a:extLst>
          </p:cNvPr>
          <p:cNvSpPr/>
          <p:nvPr/>
        </p:nvSpPr>
        <p:spPr>
          <a:xfrm>
            <a:off x="3391071" y="-157692"/>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a:extLst>
              <a:ext uri="{FF2B5EF4-FFF2-40B4-BE49-F238E27FC236}">
                <a16:creationId xmlns:a16="http://schemas.microsoft.com/office/drawing/2014/main" id="{DDC08A4F-91E4-394F-FFF0-3D995C5016C0}"/>
              </a:ext>
            </a:extLst>
          </p:cNvPr>
          <p:cNvSpPr/>
          <p:nvPr/>
        </p:nvSpPr>
        <p:spPr>
          <a:xfrm rot="10800000">
            <a:off x="4081633" y="-157692"/>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a:extLst>
              <a:ext uri="{FF2B5EF4-FFF2-40B4-BE49-F238E27FC236}">
                <a16:creationId xmlns:a16="http://schemas.microsoft.com/office/drawing/2014/main" id="{021CE741-75FC-C7F2-6633-DEB3DCB5EBBD}"/>
              </a:ext>
            </a:extLst>
          </p:cNvPr>
          <p:cNvSpPr/>
          <p:nvPr/>
        </p:nvSpPr>
        <p:spPr>
          <a:xfrm>
            <a:off x="4761317" y="-157692"/>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a:extLst>
              <a:ext uri="{FF2B5EF4-FFF2-40B4-BE49-F238E27FC236}">
                <a16:creationId xmlns:a16="http://schemas.microsoft.com/office/drawing/2014/main" id="{22E28B30-CBEA-6237-FBD4-B74E20933499}"/>
              </a:ext>
            </a:extLst>
          </p:cNvPr>
          <p:cNvSpPr/>
          <p:nvPr/>
        </p:nvSpPr>
        <p:spPr>
          <a:xfrm rot="10800000">
            <a:off x="5451879" y="-157692"/>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24F65423-5440-3A5B-D43F-49C97154C489}"/>
              </a:ext>
            </a:extLst>
          </p:cNvPr>
          <p:cNvSpPr/>
          <p:nvPr/>
        </p:nvSpPr>
        <p:spPr>
          <a:xfrm>
            <a:off x="6131562" y="-157692"/>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a:extLst>
              <a:ext uri="{FF2B5EF4-FFF2-40B4-BE49-F238E27FC236}">
                <a16:creationId xmlns:a16="http://schemas.microsoft.com/office/drawing/2014/main" id="{010E8C9B-99DA-C731-095D-BAB4ABA09E17}"/>
              </a:ext>
            </a:extLst>
          </p:cNvPr>
          <p:cNvSpPr/>
          <p:nvPr/>
        </p:nvSpPr>
        <p:spPr>
          <a:xfrm rot="10800000">
            <a:off x="6822125" y="-157692"/>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4BE411FD-6449-74B8-4DBC-D1DB1FA1168D}"/>
              </a:ext>
            </a:extLst>
          </p:cNvPr>
          <p:cNvSpPr/>
          <p:nvPr/>
        </p:nvSpPr>
        <p:spPr>
          <a:xfrm>
            <a:off x="7501808" y="-157692"/>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B87221FD-2AFD-C9CD-A972-5DA0955BA63B}"/>
              </a:ext>
            </a:extLst>
          </p:cNvPr>
          <p:cNvSpPr/>
          <p:nvPr/>
        </p:nvSpPr>
        <p:spPr>
          <a:xfrm rot="10800000">
            <a:off x="8192370" y="-157692"/>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0629A281-7732-B2B8-3499-8676615D8FF7}"/>
              </a:ext>
            </a:extLst>
          </p:cNvPr>
          <p:cNvSpPr/>
          <p:nvPr/>
        </p:nvSpPr>
        <p:spPr>
          <a:xfrm>
            <a:off x="8872054" y="-157692"/>
            <a:ext cx="1381125" cy="1190625"/>
          </a:xfrm>
          <a:prstGeom prst="triangle">
            <a:avLst/>
          </a:prstGeom>
          <a:solidFill>
            <a:srgbClr val="2A7E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78615D63-7E4B-ECFC-7DBF-2B2B4338BE95}"/>
              </a:ext>
            </a:extLst>
          </p:cNvPr>
          <p:cNvSpPr/>
          <p:nvPr/>
        </p:nvSpPr>
        <p:spPr>
          <a:xfrm rot="10800000">
            <a:off x="9562616" y="-157692"/>
            <a:ext cx="1381125" cy="1190625"/>
          </a:xfrm>
          <a:prstGeom prst="triangle">
            <a:avLst/>
          </a:prstGeom>
          <a:solidFill>
            <a:srgbClr val="38AA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0686BAE3-11FE-C6C0-6BD4-66804372276A}"/>
              </a:ext>
            </a:extLst>
          </p:cNvPr>
          <p:cNvSpPr/>
          <p:nvPr/>
        </p:nvSpPr>
        <p:spPr>
          <a:xfrm>
            <a:off x="10242299" y="-157692"/>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9A28D1B6-3EC4-4A66-E77B-F119FA828133}"/>
              </a:ext>
            </a:extLst>
          </p:cNvPr>
          <p:cNvSpPr/>
          <p:nvPr/>
        </p:nvSpPr>
        <p:spPr>
          <a:xfrm rot="10800000">
            <a:off x="10932862" y="-157692"/>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a:extLst>
              <a:ext uri="{FF2B5EF4-FFF2-40B4-BE49-F238E27FC236}">
                <a16:creationId xmlns:a16="http://schemas.microsoft.com/office/drawing/2014/main" id="{0BA10F4A-A073-5582-8168-CEE9FABF2ED3}"/>
              </a:ext>
            </a:extLst>
          </p:cNvPr>
          <p:cNvSpPr/>
          <p:nvPr/>
        </p:nvSpPr>
        <p:spPr>
          <a:xfrm>
            <a:off x="11612545" y="-157692"/>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AA560505-EC9A-2567-09DE-7236476F1600}"/>
              </a:ext>
            </a:extLst>
          </p:cNvPr>
          <p:cNvSpPr/>
          <p:nvPr/>
        </p:nvSpPr>
        <p:spPr>
          <a:xfrm rot="10800000">
            <a:off x="12303107" y="-157692"/>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a:extLst>
              <a:ext uri="{FF2B5EF4-FFF2-40B4-BE49-F238E27FC236}">
                <a16:creationId xmlns:a16="http://schemas.microsoft.com/office/drawing/2014/main" id="{7954B363-214F-7E9F-48B9-8F089C623B70}"/>
              </a:ext>
            </a:extLst>
          </p:cNvPr>
          <p:cNvSpPr/>
          <p:nvPr/>
        </p:nvSpPr>
        <p:spPr>
          <a:xfrm>
            <a:off x="-1410228" y="10361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a:extLst>
              <a:ext uri="{FF2B5EF4-FFF2-40B4-BE49-F238E27FC236}">
                <a16:creationId xmlns:a16="http://schemas.microsoft.com/office/drawing/2014/main" id="{83209940-83BF-A872-C8CC-7DF89CFDF139}"/>
              </a:ext>
            </a:extLst>
          </p:cNvPr>
          <p:cNvSpPr/>
          <p:nvPr/>
        </p:nvSpPr>
        <p:spPr>
          <a:xfrm rot="10800000">
            <a:off x="-719666" y="10361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a:extLst>
              <a:ext uri="{FF2B5EF4-FFF2-40B4-BE49-F238E27FC236}">
                <a16:creationId xmlns:a16="http://schemas.microsoft.com/office/drawing/2014/main" id="{D11F5945-DFE2-E32E-09E7-D79732B60BCE}"/>
              </a:ext>
            </a:extLst>
          </p:cNvPr>
          <p:cNvSpPr/>
          <p:nvPr/>
        </p:nvSpPr>
        <p:spPr>
          <a:xfrm>
            <a:off x="-39982" y="10361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E1971541-DA47-739E-767F-0A36DB2A6635}"/>
              </a:ext>
            </a:extLst>
          </p:cNvPr>
          <p:cNvSpPr/>
          <p:nvPr/>
        </p:nvSpPr>
        <p:spPr>
          <a:xfrm rot="10800000">
            <a:off x="650580" y="1036108"/>
            <a:ext cx="1381125" cy="1190625"/>
          </a:xfrm>
          <a:prstGeom prst="triangle">
            <a:avLst/>
          </a:prstGeom>
          <a:solidFill>
            <a:srgbClr val="38AA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31FBA6B2-C3CA-24B0-336E-0B70578F9C0D}"/>
              </a:ext>
            </a:extLst>
          </p:cNvPr>
          <p:cNvSpPr/>
          <p:nvPr/>
        </p:nvSpPr>
        <p:spPr>
          <a:xfrm>
            <a:off x="1330263" y="10361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04B5DB2B-5051-7924-0EE2-60693BBF3532}"/>
              </a:ext>
            </a:extLst>
          </p:cNvPr>
          <p:cNvSpPr/>
          <p:nvPr/>
        </p:nvSpPr>
        <p:spPr>
          <a:xfrm rot="10800000">
            <a:off x="2020826" y="10361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1A4A478E-B171-DA4D-F217-357A31C47C86}"/>
              </a:ext>
            </a:extLst>
          </p:cNvPr>
          <p:cNvSpPr/>
          <p:nvPr/>
        </p:nvSpPr>
        <p:spPr>
          <a:xfrm>
            <a:off x="2700509" y="10361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16C0027C-D21A-C47B-64ED-84DA2D060FA7}"/>
              </a:ext>
            </a:extLst>
          </p:cNvPr>
          <p:cNvSpPr/>
          <p:nvPr/>
        </p:nvSpPr>
        <p:spPr>
          <a:xfrm rot="10800000">
            <a:off x="3391071" y="10361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a:extLst>
              <a:ext uri="{FF2B5EF4-FFF2-40B4-BE49-F238E27FC236}">
                <a16:creationId xmlns:a16="http://schemas.microsoft.com/office/drawing/2014/main" id="{4F51712B-4811-7959-76F0-349E3612F0D1}"/>
              </a:ext>
            </a:extLst>
          </p:cNvPr>
          <p:cNvSpPr/>
          <p:nvPr/>
        </p:nvSpPr>
        <p:spPr>
          <a:xfrm>
            <a:off x="4070755" y="10361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二等辺三角形 32">
            <a:extLst>
              <a:ext uri="{FF2B5EF4-FFF2-40B4-BE49-F238E27FC236}">
                <a16:creationId xmlns:a16="http://schemas.microsoft.com/office/drawing/2014/main" id="{BBED6DFE-B33B-ACC5-0E37-A060EC4FC982}"/>
              </a:ext>
            </a:extLst>
          </p:cNvPr>
          <p:cNvSpPr/>
          <p:nvPr/>
        </p:nvSpPr>
        <p:spPr>
          <a:xfrm rot="10800000">
            <a:off x="4761317" y="10361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二等辺三角形 33">
            <a:extLst>
              <a:ext uri="{FF2B5EF4-FFF2-40B4-BE49-F238E27FC236}">
                <a16:creationId xmlns:a16="http://schemas.microsoft.com/office/drawing/2014/main" id="{8B6944C4-5EDB-51BE-9C93-B143BE8798DB}"/>
              </a:ext>
            </a:extLst>
          </p:cNvPr>
          <p:cNvSpPr/>
          <p:nvPr/>
        </p:nvSpPr>
        <p:spPr>
          <a:xfrm>
            <a:off x="5441000" y="1036108"/>
            <a:ext cx="1381125" cy="1190625"/>
          </a:xfrm>
          <a:prstGeom prst="triangle">
            <a:avLst/>
          </a:prstGeom>
          <a:solidFill>
            <a:srgbClr val="2A7E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二等辺三角形 34">
            <a:extLst>
              <a:ext uri="{FF2B5EF4-FFF2-40B4-BE49-F238E27FC236}">
                <a16:creationId xmlns:a16="http://schemas.microsoft.com/office/drawing/2014/main" id="{8F575B23-33D1-D812-8606-97F411C6637D}"/>
              </a:ext>
            </a:extLst>
          </p:cNvPr>
          <p:cNvSpPr/>
          <p:nvPr/>
        </p:nvSpPr>
        <p:spPr>
          <a:xfrm rot="10800000">
            <a:off x="6131563" y="10361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a:extLst>
              <a:ext uri="{FF2B5EF4-FFF2-40B4-BE49-F238E27FC236}">
                <a16:creationId xmlns:a16="http://schemas.microsoft.com/office/drawing/2014/main" id="{1A269D66-2735-F4AD-32CE-E96A5B7872A5}"/>
              </a:ext>
            </a:extLst>
          </p:cNvPr>
          <p:cNvSpPr/>
          <p:nvPr/>
        </p:nvSpPr>
        <p:spPr>
          <a:xfrm>
            <a:off x="6811246" y="10361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二等辺三角形 36">
            <a:extLst>
              <a:ext uri="{FF2B5EF4-FFF2-40B4-BE49-F238E27FC236}">
                <a16:creationId xmlns:a16="http://schemas.microsoft.com/office/drawing/2014/main" id="{7C6EF3EC-4F7B-B3C8-2481-E0D7B2A21E42}"/>
              </a:ext>
            </a:extLst>
          </p:cNvPr>
          <p:cNvSpPr/>
          <p:nvPr/>
        </p:nvSpPr>
        <p:spPr>
          <a:xfrm rot="10800000">
            <a:off x="7501808" y="10361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BDD7AFA8-DAC1-60E7-BE48-2110FE4A68F5}"/>
              </a:ext>
            </a:extLst>
          </p:cNvPr>
          <p:cNvSpPr/>
          <p:nvPr/>
        </p:nvSpPr>
        <p:spPr>
          <a:xfrm>
            <a:off x="8181492" y="10361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900AF244-93D1-55B7-3130-26FA572BC237}"/>
              </a:ext>
            </a:extLst>
          </p:cNvPr>
          <p:cNvSpPr/>
          <p:nvPr/>
        </p:nvSpPr>
        <p:spPr>
          <a:xfrm rot="10800000">
            <a:off x="8872054" y="10361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a:extLst>
              <a:ext uri="{FF2B5EF4-FFF2-40B4-BE49-F238E27FC236}">
                <a16:creationId xmlns:a16="http://schemas.microsoft.com/office/drawing/2014/main" id="{0C07C1C9-CD0A-F387-4B46-0491B7433C9A}"/>
              </a:ext>
            </a:extLst>
          </p:cNvPr>
          <p:cNvSpPr/>
          <p:nvPr/>
        </p:nvSpPr>
        <p:spPr>
          <a:xfrm>
            <a:off x="9551737" y="10361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a:extLst>
              <a:ext uri="{FF2B5EF4-FFF2-40B4-BE49-F238E27FC236}">
                <a16:creationId xmlns:a16="http://schemas.microsoft.com/office/drawing/2014/main" id="{7126467D-2EE1-CFDA-C003-5FF3FEF31F6C}"/>
              </a:ext>
            </a:extLst>
          </p:cNvPr>
          <p:cNvSpPr/>
          <p:nvPr/>
        </p:nvSpPr>
        <p:spPr>
          <a:xfrm rot="10800000">
            <a:off x="10242300" y="10361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a:extLst>
              <a:ext uri="{FF2B5EF4-FFF2-40B4-BE49-F238E27FC236}">
                <a16:creationId xmlns:a16="http://schemas.microsoft.com/office/drawing/2014/main" id="{12432E2B-FF23-0ABE-B30B-5FAB52792A1A}"/>
              </a:ext>
            </a:extLst>
          </p:cNvPr>
          <p:cNvSpPr/>
          <p:nvPr/>
        </p:nvSpPr>
        <p:spPr>
          <a:xfrm>
            <a:off x="10921983" y="10361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a:extLst>
              <a:ext uri="{FF2B5EF4-FFF2-40B4-BE49-F238E27FC236}">
                <a16:creationId xmlns:a16="http://schemas.microsoft.com/office/drawing/2014/main" id="{D98615AE-F780-836A-A57F-C21BF3ECF37B}"/>
              </a:ext>
            </a:extLst>
          </p:cNvPr>
          <p:cNvSpPr/>
          <p:nvPr/>
        </p:nvSpPr>
        <p:spPr>
          <a:xfrm rot="10800000">
            <a:off x="11612545" y="10361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a:extLst>
              <a:ext uri="{FF2B5EF4-FFF2-40B4-BE49-F238E27FC236}">
                <a16:creationId xmlns:a16="http://schemas.microsoft.com/office/drawing/2014/main" id="{E5F743DC-7D6F-6AD5-2F0A-396A9C11EDBE}"/>
              </a:ext>
            </a:extLst>
          </p:cNvPr>
          <p:cNvSpPr/>
          <p:nvPr/>
        </p:nvSpPr>
        <p:spPr>
          <a:xfrm>
            <a:off x="-719666" y="22299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a:extLst>
              <a:ext uri="{FF2B5EF4-FFF2-40B4-BE49-F238E27FC236}">
                <a16:creationId xmlns:a16="http://schemas.microsoft.com/office/drawing/2014/main" id="{6A710039-DEBB-A2F0-4BFB-E75D95748A4D}"/>
              </a:ext>
            </a:extLst>
          </p:cNvPr>
          <p:cNvSpPr/>
          <p:nvPr/>
        </p:nvSpPr>
        <p:spPr>
          <a:xfrm rot="10800000">
            <a:off x="-29104" y="22299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二等辺三角形 45">
            <a:extLst>
              <a:ext uri="{FF2B5EF4-FFF2-40B4-BE49-F238E27FC236}">
                <a16:creationId xmlns:a16="http://schemas.microsoft.com/office/drawing/2014/main" id="{5437DCAD-AC48-4885-F170-B99D0980938A}"/>
              </a:ext>
            </a:extLst>
          </p:cNvPr>
          <p:cNvSpPr/>
          <p:nvPr/>
        </p:nvSpPr>
        <p:spPr>
          <a:xfrm>
            <a:off x="650580" y="22299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二等辺三角形 46">
            <a:extLst>
              <a:ext uri="{FF2B5EF4-FFF2-40B4-BE49-F238E27FC236}">
                <a16:creationId xmlns:a16="http://schemas.microsoft.com/office/drawing/2014/main" id="{58A84F84-E036-8B14-D3B7-89E80124059A}"/>
              </a:ext>
            </a:extLst>
          </p:cNvPr>
          <p:cNvSpPr/>
          <p:nvPr/>
        </p:nvSpPr>
        <p:spPr>
          <a:xfrm rot="10800000">
            <a:off x="1341142" y="22299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二等辺三角形 47">
            <a:extLst>
              <a:ext uri="{FF2B5EF4-FFF2-40B4-BE49-F238E27FC236}">
                <a16:creationId xmlns:a16="http://schemas.microsoft.com/office/drawing/2014/main" id="{15BF9E45-0797-C9AE-445D-DFA5ECA2B489}"/>
              </a:ext>
            </a:extLst>
          </p:cNvPr>
          <p:cNvSpPr/>
          <p:nvPr/>
        </p:nvSpPr>
        <p:spPr>
          <a:xfrm>
            <a:off x="2020825" y="2229908"/>
            <a:ext cx="1381125" cy="1190625"/>
          </a:xfrm>
          <a:prstGeom prst="triangle">
            <a:avLst/>
          </a:prstGeom>
          <a:solidFill>
            <a:srgbClr val="2A7E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二等辺三角形 48">
            <a:extLst>
              <a:ext uri="{FF2B5EF4-FFF2-40B4-BE49-F238E27FC236}">
                <a16:creationId xmlns:a16="http://schemas.microsoft.com/office/drawing/2014/main" id="{E52763E3-D182-5E39-8969-0D048E45CDDA}"/>
              </a:ext>
            </a:extLst>
          </p:cNvPr>
          <p:cNvSpPr/>
          <p:nvPr/>
        </p:nvSpPr>
        <p:spPr>
          <a:xfrm rot="10800000">
            <a:off x="2711388" y="22299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二等辺三角形 49">
            <a:extLst>
              <a:ext uri="{FF2B5EF4-FFF2-40B4-BE49-F238E27FC236}">
                <a16:creationId xmlns:a16="http://schemas.microsoft.com/office/drawing/2014/main" id="{A321867F-4A2D-7CAE-FD71-CE69FB4116FF}"/>
              </a:ext>
            </a:extLst>
          </p:cNvPr>
          <p:cNvSpPr/>
          <p:nvPr/>
        </p:nvSpPr>
        <p:spPr>
          <a:xfrm>
            <a:off x="3391071" y="22299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二等辺三角形 50">
            <a:extLst>
              <a:ext uri="{FF2B5EF4-FFF2-40B4-BE49-F238E27FC236}">
                <a16:creationId xmlns:a16="http://schemas.microsoft.com/office/drawing/2014/main" id="{AA445C6B-E18C-3F21-CF08-4F20C54933FF}"/>
              </a:ext>
            </a:extLst>
          </p:cNvPr>
          <p:cNvSpPr/>
          <p:nvPr/>
        </p:nvSpPr>
        <p:spPr>
          <a:xfrm rot="10800000">
            <a:off x="4081633" y="22299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二等辺三角形 51">
            <a:extLst>
              <a:ext uri="{FF2B5EF4-FFF2-40B4-BE49-F238E27FC236}">
                <a16:creationId xmlns:a16="http://schemas.microsoft.com/office/drawing/2014/main" id="{39D2465C-D186-FF58-927E-83273197D0D8}"/>
              </a:ext>
            </a:extLst>
          </p:cNvPr>
          <p:cNvSpPr/>
          <p:nvPr/>
        </p:nvSpPr>
        <p:spPr>
          <a:xfrm>
            <a:off x="4761317" y="2229908"/>
            <a:ext cx="1381125" cy="1190625"/>
          </a:xfrm>
          <a:prstGeom prst="triangle">
            <a:avLst/>
          </a:prstGeom>
          <a:solidFill>
            <a:srgbClr val="38AA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a:extLst>
              <a:ext uri="{FF2B5EF4-FFF2-40B4-BE49-F238E27FC236}">
                <a16:creationId xmlns:a16="http://schemas.microsoft.com/office/drawing/2014/main" id="{5895C152-BE38-8DE2-2AE6-F9E840052F42}"/>
              </a:ext>
            </a:extLst>
          </p:cNvPr>
          <p:cNvSpPr/>
          <p:nvPr/>
        </p:nvSpPr>
        <p:spPr>
          <a:xfrm rot="10800000">
            <a:off x="5451879" y="22299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a:extLst>
              <a:ext uri="{FF2B5EF4-FFF2-40B4-BE49-F238E27FC236}">
                <a16:creationId xmlns:a16="http://schemas.microsoft.com/office/drawing/2014/main" id="{6B903BAC-F9B9-7569-0ECF-DCD4AEF04F40}"/>
              </a:ext>
            </a:extLst>
          </p:cNvPr>
          <p:cNvSpPr/>
          <p:nvPr/>
        </p:nvSpPr>
        <p:spPr>
          <a:xfrm>
            <a:off x="6131562" y="22299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二等辺三角形 54">
            <a:extLst>
              <a:ext uri="{FF2B5EF4-FFF2-40B4-BE49-F238E27FC236}">
                <a16:creationId xmlns:a16="http://schemas.microsoft.com/office/drawing/2014/main" id="{AA8FD4E7-853D-9BB5-26E8-9D4938A92765}"/>
              </a:ext>
            </a:extLst>
          </p:cNvPr>
          <p:cNvSpPr/>
          <p:nvPr/>
        </p:nvSpPr>
        <p:spPr>
          <a:xfrm rot="10800000">
            <a:off x="6822125" y="2229908"/>
            <a:ext cx="1381125" cy="1190625"/>
          </a:xfrm>
          <a:prstGeom prst="triangle">
            <a:avLst/>
          </a:prstGeom>
          <a:solidFill>
            <a:srgbClr val="38AA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a:extLst>
              <a:ext uri="{FF2B5EF4-FFF2-40B4-BE49-F238E27FC236}">
                <a16:creationId xmlns:a16="http://schemas.microsoft.com/office/drawing/2014/main" id="{4AAC2D40-BCE5-5CD8-09DF-793F7489CB18}"/>
              </a:ext>
            </a:extLst>
          </p:cNvPr>
          <p:cNvSpPr/>
          <p:nvPr/>
        </p:nvSpPr>
        <p:spPr>
          <a:xfrm>
            <a:off x="7501808" y="22299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a:extLst>
              <a:ext uri="{FF2B5EF4-FFF2-40B4-BE49-F238E27FC236}">
                <a16:creationId xmlns:a16="http://schemas.microsoft.com/office/drawing/2014/main" id="{1C7EAD7D-3018-E5B1-A80C-79782A9D75B2}"/>
              </a:ext>
            </a:extLst>
          </p:cNvPr>
          <p:cNvSpPr/>
          <p:nvPr/>
        </p:nvSpPr>
        <p:spPr>
          <a:xfrm rot="10800000">
            <a:off x="8192370" y="22299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a:extLst>
              <a:ext uri="{FF2B5EF4-FFF2-40B4-BE49-F238E27FC236}">
                <a16:creationId xmlns:a16="http://schemas.microsoft.com/office/drawing/2014/main" id="{09AF2FC6-590E-AD5D-2E85-D4F58BA3F9F7}"/>
              </a:ext>
            </a:extLst>
          </p:cNvPr>
          <p:cNvSpPr/>
          <p:nvPr/>
        </p:nvSpPr>
        <p:spPr>
          <a:xfrm>
            <a:off x="8872054" y="22299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a:extLst>
              <a:ext uri="{FF2B5EF4-FFF2-40B4-BE49-F238E27FC236}">
                <a16:creationId xmlns:a16="http://schemas.microsoft.com/office/drawing/2014/main" id="{57C48C98-9EDD-7FB5-02B6-E6A8C1801F6B}"/>
              </a:ext>
            </a:extLst>
          </p:cNvPr>
          <p:cNvSpPr/>
          <p:nvPr/>
        </p:nvSpPr>
        <p:spPr>
          <a:xfrm rot="10800000">
            <a:off x="9562616" y="2229908"/>
            <a:ext cx="1381125" cy="1190625"/>
          </a:xfrm>
          <a:prstGeom prst="triangle">
            <a:avLst/>
          </a:prstGeom>
          <a:solidFill>
            <a:srgbClr val="38AA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a:extLst>
              <a:ext uri="{FF2B5EF4-FFF2-40B4-BE49-F238E27FC236}">
                <a16:creationId xmlns:a16="http://schemas.microsoft.com/office/drawing/2014/main" id="{BBF0621A-B2C3-ADBB-3501-AD488110D766}"/>
              </a:ext>
            </a:extLst>
          </p:cNvPr>
          <p:cNvSpPr/>
          <p:nvPr/>
        </p:nvSpPr>
        <p:spPr>
          <a:xfrm>
            <a:off x="10242299" y="22299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a:extLst>
              <a:ext uri="{FF2B5EF4-FFF2-40B4-BE49-F238E27FC236}">
                <a16:creationId xmlns:a16="http://schemas.microsoft.com/office/drawing/2014/main" id="{0ACD1BC4-A712-CDF3-A690-F44653FAE649}"/>
              </a:ext>
            </a:extLst>
          </p:cNvPr>
          <p:cNvSpPr/>
          <p:nvPr/>
        </p:nvSpPr>
        <p:spPr>
          <a:xfrm rot="10800000">
            <a:off x="10932862" y="22299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二等辺三角形 61">
            <a:extLst>
              <a:ext uri="{FF2B5EF4-FFF2-40B4-BE49-F238E27FC236}">
                <a16:creationId xmlns:a16="http://schemas.microsoft.com/office/drawing/2014/main" id="{F2D9D8B5-C40A-DE4E-D5D8-8CE644C5CBDD}"/>
              </a:ext>
            </a:extLst>
          </p:cNvPr>
          <p:cNvSpPr/>
          <p:nvPr/>
        </p:nvSpPr>
        <p:spPr>
          <a:xfrm>
            <a:off x="11612545" y="22299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二等辺三角形 62">
            <a:extLst>
              <a:ext uri="{FF2B5EF4-FFF2-40B4-BE49-F238E27FC236}">
                <a16:creationId xmlns:a16="http://schemas.microsoft.com/office/drawing/2014/main" id="{DAE22CFF-4A40-7C53-9D39-0926E2A3AF3C}"/>
              </a:ext>
            </a:extLst>
          </p:cNvPr>
          <p:cNvSpPr/>
          <p:nvPr/>
        </p:nvSpPr>
        <p:spPr>
          <a:xfrm rot="10800000">
            <a:off x="12303107" y="22299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二等辺三角形 63">
            <a:extLst>
              <a:ext uri="{FF2B5EF4-FFF2-40B4-BE49-F238E27FC236}">
                <a16:creationId xmlns:a16="http://schemas.microsoft.com/office/drawing/2014/main" id="{48E4E7B2-C2BD-55A5-CFB1-63E9BEFB92D6}"/>
              </a:ext>
            </a:extLst>
          </p:cNvPr>
          <p:cNvSpPr/>
          <p:nvPr/>
        </p:nvSpPr>
        <p:spPr>
          <a:xfrm>
            <a:off x="-1410228" y="34237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二等辺三角形 64">
            <a:extLst>
              <a:ext uri="{FF2B5EF4-FFF2-40B4-BE49-F238E27FC236}">
                <a16:creationId xmlns:a16="http://schemas.microsoft.com/office/drawing/2014/main" id="{92736A1A-4E18-A14C-919C-B33FA7433931}"/>
              </a:ext>
            </a:extLst>
          </p:cNvPr>
          <p:cNvSpPr/>
          <p:nvPr/>
        </p:nvSpPr>
        <p:spPr>
          <a:xfrm rot="10800000">
            <a:off x="-719666" y="34237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二等辺三角形 65">
            <a:extLst>
              <a:ext uri="{FF2B5EF4-FFF2-40B4-BE49-F238E27FC236}">
                <a16:creationId xmlns:a16="http://schemas.microsoft.com/office/drawing/2014/main" id="{BE7DAC42-4500-3FDC-FEBC-0CBBD60FCEC9}"/>
              </a:ext>
            </a:extLst>
          </p:cNvPr>
          <p:cNvSpPr/>
          <p:nvPr/>
        </p:nvSpPr>
        <p:spPr>
          <a:xfrm>
            <a:off x="-39982" y="34237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二等辺三角形 66">
            <a:extLst>
              <a:ext uri="{FF2B5EF4-FFF2-40B4-BE49-F238E27FC236}">
                <a16:creationId xmlns:a16="http://schemas.microsoft.com/office/drawing/2014/main" id="{919B46C3-49E6-5B41-DC4C-C9244243ABE7}"/>
              </a:ext>
            </a:extLst>
          </p:cNvPr>
          <p:cNvSpPr/>
          <p:nvPr/>
        </p:nvSpPr>
        <p:spPr>
          <a:xfrm rot="10800000">
            <a:off x="650580" y="34237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二等辺三角形 67">
            <a:extLst>
              <a:ext uri="{FF2B5EF4-FFF2-40B4-BE49-F238E27FC236}">
                <a16:creationId xmlns:a16="http://schemas.microsoft.com/office/drawing/2014/main" id="{9D10AC9C-DB95-702D-7869-4523CDCE3DE1}"/>
              </a:ext>
            </a:extLst>
          </p:cNvPr>
          <p:cNvSpPr/>
          <p:nvPr/>
        </p:nvSpPr>
        <p:spPr>
          <a:xfrm>
            <a:off x="1330263" y="34237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二等辺三角形 68">
            <a:extLst>
              <a:ext uri="{FF2B5EF4-FFF2-40B4-BE49-F238E27FC236}">
                <a16:creationId xmlns:a16="http://schemas.microsoft.com/office/drawing/2014/main" id="{3564BE34-4461-6F32-6A8E-01DBDAD8FE1D}"/>
              </a:ext>
            </a:extLst>
          </p:cNvPr>
          <p:cNvSpPr/>
          <p:nvPr/>
        </p:nvSpPr>
        <p:spPr>
          <a:xfrm rot="10800000">
            <a:off x="2020826" y="34237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二等辺三角形 69">
            <a:extLst>
              <a:ext uri="{FF2B5EF4-FFF2-40B4-BE49-F238E27FC236}">
                <a16:creationId xmlns:a16="http://schemas.microsoft.com/office/drawing/2014/main" id="{EA5CEF24-4EF7-2CE0-CEFD-8773DDEB12B0}"/>
              </a:ext>
            </a:extLst>
          </p:cNvPr>
          <p:cNvSpPr/>
          <p:nvPr/>
        </p:nvSpPr>
        <p:spPr>
          <a:xfrm>
            <a:off x="2700509" y="34237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二等辺三角形 70">
            <a:extLst>
              <a:ext uri="{FF2B5EF4-FFF2-40B4-BE49-F238E27FC236}">
                <a16:creationId xmlns:a16="http://schemas.microsoft.com/office/drawing/2014/main" id="{AD763FFD-A7D2-216E-BC29-222D4E9FCE28}"/>
              </a:ext>
            </a:extLst>
          </p:cNvPr>
          <p:cNvSpPr/>
          <p:nvPr/>
        </p:nvSpPr>
        <p:spPr>
          <a:xfrm rot="10800000">
            <a:off x="3391071" y="3423708"/>
            <a:ext cx="1381125" cy="1190625"/>
          </a:xfrm>
          <a:prstGeom prst="triangle">
            <a:avLst/>
          </a:prstGeom>
          <a:solidFill>
            <a:srgbClr val="2A7E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二等辺三角形 71">
            <a:extLst>
              <a:ext uri="{FF2B5EF4-FFF2-40B4-BE49-F238E27FC236}">
                <a16:creationId xmlns:a16="http://schemas.microsoft.com/office/drawing/2014/main" id="{6FBFFC31-2E7C-5E06-79D9-CDFE0E9A8E04}"/>
              </a:ext>
            </a:extLst>
          </p:cNvPr>
          <p:cNvSpPr/>
          <p:nvPr/>
        </p:nvSpPr>
        <p:spPr>
          <a:xfrm>
            <a:off x="4070755" y="34237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二等辺三角形 72">
            <a:extLst>
              <a:ext uri="{FF2B5EF4-FFF2-40B4-BE49-F238E27FC236}">
                <a16:creationId xmlns:a16="http://schemas.microsoft.com/office/drawing/2014/main" id="{EE9BB99A-2284-4CAE-2564-60CDBC1BBC73}"/>
              </a:ext>
            </a:extLst>
          </p:cNvPr>
          <p:cNvSpPr/>
          <p:nvPr/>
        </p:nvSpPr>
        <p:spPr>
          <a:xfrm rot="10800000">
            <a:off x="4761317" y="34237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二等辺三角形 73">
            <a:extLst>
              <a:ext uri="{FF2B5EF4-FFF2-40B4-BE49-F238E27FC236}">
                <a16:creationId xmlns:a16="http://schemas.microsoft.com/office/drawing/2014/main" id="{CB9CAE9E-D278-0EF0-0E42-BA8F03E5A6E1}"/>
              </a:ext>
            </a:extLst>
          </p:cNvPr>
          <p:cNvSpPr/>
          <p:nvPr/>
        </p:nvSpPr>
        <p:spPr>
          <a:xfrm>
            <a:off x="5441000" y="34237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二等辺三角形 74">
            <a:extLst>
              <a:ext uri="{FF2B5EF4-FFF2-40B4-BE49-F238E27FC236}">
                <a16:creationId xmlns:a16="http://schemas.microsoft.com/office/drawing/2014/main" id="{F5BF2C6D-18F2-48C9-75DF-5246754EFFC2}"/>
              </a:ext>
            </a:extLst>
          </p:cNvPr>
          <p:cNvSpPr/>
          <p:nvPr/>
        </p:nvSpPr>
        <p:spPr>
          <a:xfrm rot="10800000">
            <a:off x="6131563" y="34237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二等辺三角形 75">
            <a:extLst>
              <a:ext uri="{FF2B5EF4-FFF2-40B4-BE49-F238E27FC236}">
                <a16:creationId xmlns:a16="http://schemas.microsoft.com/office/drawing/2014/main" id="{94DE54BC-6FB0-85B3-7968-61D50E22AB52}"/>
              </a:ext>
            </a:extLst>
          </p:cNvPr>
          <p:cNvSpPr/>
          <p:nvPr/>
        </p:nvSpPr>
        <p:spPr>
          <a:xfrm>
            <a:off x="6811246" y="34237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二等辺三角形 76">
            <a:extLst>
              <a:ext uri="{FF2B5EF4-FFF2-40B4-BE49-F238E27FC236}">
                <a16:creationId xmlns:a16="http://schemas.microsoft.com/office/drawing/2014/main" id="{37A07869-BA28-0A2E-8995-5C49505BB287}"/>
              </a:ext>
            </a:extLst>
          </p:cNvPr>
          <p:cNvSpPr/>
          <p:nvPr/>
        </p:nvSpPr>
        <p:spPr>
          <a:xfrm rot="10800000">
            <a:off x="7501808" y="34237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二等辺三角形 77">
            <a:extLst>
              <a:ext uri="{FF2B5EF4-FFF2-40B4-BE49-F238E27FC236}">
                <a16:creationId xmlns:a16="http://schemas.microsoft.com/office/drawing/2014/main" id="{25DD262B-8DC2-93CF-73C1-20E960E6BBFF}"/>
              </a:ext>
            </a:extLst>
          </p:cNvPr>
          <p:cNvSpPr/>
          <p:nvPr/>
        </p:nvSpPr>
        <p:spPr>
          <a:xfrm>
            <a:off x="8181492" y="34237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a:extLst>
              <a:ext uri="{FF2B5EF4-FFF2-40B4-BE49-F238E27FC236}">
                <a16:creationId xmlns:a16="http://schemas.microsoft.com/office/drawing/2014/main" id="{6CEDED9D-2C2C-335B-9E8A-23A9F30918AE}"/>
              </a:ext>
            </a:extLst>
          </p:cNvPr>
          <p:cNvSpPr/>
          <p:nvPr/>
        </p:nvSpPr>
        <p:spPr>
          <a:xfrm rot="10800000">
            <a:off x="8872054" y="34237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二等辺三角形 79">
            <a:extLst>
              <a:ext uri="{FF2B5EF4-FFF2-40B4-BE49-F238E27FC236}">
                <a16:creationId xmlns:a16="http://schemas.microsoft.com/office/drawing/2014/main" id="{E5211AFA-885B-DDBE-CC20-19C3CA20B484}"/>
              </a:ext>
            </a:extLst>
          </p:cNvPr>
          <p:cNvSpPr/>
          <p:nvPr/>
        </p:nvSpPr>
        <p:spPr>
          <a:xfrm>
            <a:off x="9551737" y="34237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二等辺三角形 80">
            <a:extLst>
              <a:ext uri="{FF2B5EF4-FFF2-40B4-BE49-F238E27FC236}">
                <a16:creationId xmlns:a16="http://schemas.microsoft.com/office/drawing/2014/main" id="{C9CE4CA4-E116-BBD7-37DF-44D7900EECAB}"/>
              </a:ext>
            </a:extLst>
          </p:cNvPr>
          <p:cNvSpPr/>
          <p:nvPr/>
        </p:nvSpPr>
        <p:spPr>
          <a:xfrm rot="10800000">
            <a:off x="10242300" y="34237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二等辺三角形 81">
            <a:extLst>
              <a:ext uri="{FF2B5EF4-FFF2-40B4-BE49-F238E27FC236}">
                <a16:creationId xmlns:a16="http://schemas.microsoft.com/office/drawing/2014/main" id="{E4D1DB41-9C57-42C8-57E3-33AB41AE5B7B}"/>
              </a:ext>
            </a:extLst>
          </p:cNvPr>
          <p:cNvSpPr/>
          <p:nvPr/>
        </p:nvSpPr>
        <p:spPr>
          <a:xfrm>
            <a:off x="10921983" y="34237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二等辺三角形 82">
            <a:extLst>
              <a:ext uri="{FF2B5EF4-FFF2-40B4-BE49-F238E27FC236}">
                <a16:creationId xmlns:a16="http://schemas.microsoft.com/office/drawing/2014/main" id="{B1D7E0EA-2082-2C52-3BA4-D47B64F22890}"/>
              </a:ext>
            </a:extLst>
          </p:cNvPr>
          <p:cNvSpPr/>
          <p:nvPr/>
        </p:nvSpPr>
        <p:spPr>
          <a:xfrm rot="10800000">
            <a:off x="11612545" y="3423708"/>
            <a:ext cx="1381125" cy="1190625"/>
          </a:xfrm>
          <a:prstGeom prst="triangle">
            <a:avLst/>
          </a:prstGeom>
          <a:solidFill>
            <a:srgbClr val="38AA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二等辺三角形 83">
            <a:extLst>
              <a:ext uri="{FF2B5EF4-FFF2-40B4-BE49-F238E27FC236}">
                <a16:creationId xmlns:a16="http://schemas.microsoft.com/office/drawing/2014/main" id="{57C046F8-60E2-0E8D-42F3-8C5B36776E24}"/>
              </a:ext>
            </a:extLst>
          </p:cNvPr>
          <p:cNvSpPr/>
          <p:nvPr/>
        </p:nvSpPr>
        <p:spPr>
          <a:xfrm>
            <a:off x="-719666" y="46175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二等辺三角形 84">
            <a:extLst>
              <a:ext uri="{FF2B5EF4-FFF2-40B4-BE49-F238E27FC236}">
                <a16:creationId xmlns:a16="http://schemas.microsoft.com/office/drawing/2014/main" id="{1ACE5A08-054A-B4D5-97EA-2B10CD491BD1}"/>
              </a:ext>
            </a:extLst>
          </p:cNvPr>
          <p:cNvSpPr/>
          <p:nvPr/>
        </p:nvSpPr>
        <p:spPr>
          <a:xfrm rot="10800000">
            <a:off x="-29104" y="46175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二等辺三角形 85">
            <a:extLst>
              <a:ext uri="{FF2B5EF4-FFF2-40B4-BE49-F238E27FC236}">
                <a16:creationId xmlns:a16="http://schemas.microsoft.com/office/drawing/2014/main" id="{12D6DAE0-1ED8-0C84-6FD8-C9D5CA09CB21}"/>
              </a:ext>
            </a:extLst>
          </p:cNvPr>
          <p:cNvSpPr/>
          <p:nvPr/>
        </p:nvSpPr>
        <p:spPr>
          <a:xfrm>
            <a:off x="650580" y="46175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二等辺三角形 86">
            <a:extLst>
              <a:ext uri="{FF2B5EF4-FFF2-40B4-BE49-F238E27FC236}">
                <a16:creationId xmlns:a16="http://schemas.microsoft.com/office/drawing/2014/main" id="{383B8A54-325C-D321-6D1B-173D5EDFC67D}"/>
              </a:ext>
            </a:extLst>
          </p:cNvPr>
          <p:cNvSpPr/>
          <p:nvPr/>
        </p:nvSpPr>
        <p:spPr>
          <a:xfrm rot="10800000">
            <a:off x="1341142" y="4617508"/>
            <a:ext cx="1381125" cy="1190625"/>
          </a:xfrm>
          <a:prstGeom prst="triangle">
            <a:avLst/>
          </a:prstGeom>
          <a:solidFill>
            <a:srgbClr val="38AA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二等辺三角形 87">
            <a:extLst>
              <a:ext uri="{FF2B5EF4-FFF2-40B4-BE49-F238E27FC236}">
                <a16:creationId xmlns:a16="http://schemas.microsoft.com/office/drawing/2014/main" id="{EF2A281E-2A94-2FA5-FDBB-E06BF8225CB0}"/>
              </a:ext>
            </a:extLst>
          </p:cNvPr>
          <p:cNvSpPr/>
          <p:nvPr/>
        </p:nvSpPr>
        <p:spPr>
          <a:xfrm>
            <a:off x="2020825" y="46175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二等辺三角形 88">
            <a:extLst>
              <a:ext uri="{FF2B5EF4-FFF2-40B4-BE49-F238E27FC236}">
                <a16:creationId xmlns:a16="http://schemas.microsoft.com/office/drawing/2014/main" id="{EEF0C46E-6348-82D6-1015-DBDBF7B1339D}"/>
              </a:ext>
            </a:extLst>
          </p:cNvPr>
          <p:cNvSpPr/>
          <p:nvPr/>
        </p:nvSpPr>
        <p:spPr>
          <a:xfrm rot="10800000">
            <a:off x="2711388" y="4617508"/>
            <a:ext cx="1381125" cy="1190625"/>
          </a:xfrm>
          <a:prstGeom prst="triangle">
            <a:avLst/>
          </a:prstGeom>
          <a:solidFill>
            <a:srgbClr val="2A7E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二等辺三角形 89">
            <a:extLst>
              <a:ext uri="{FF2B5EF4-FFF2-40B4-BE49-F238E27FC236}">
                <a16:creationId xmlns:a16="http://schemas.microsoft.com/office/drawing/2014/main" id="{795D9750-95BF-6AB3-E287-97D9DB693D33}"/>
              </a:ext>
            </a:extLst>
          </p:cNvPr>
          <p:cNvSpPr/>
          <p:nvPr/>
        </p:nvSpPr>
        <p:spPr>
          <a:xfrm>
            <a:off x="3391071" y="46175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二等辺三角形 90">
            <a:extLst>
              <a:ext uri="{FF2B5EF4-FFF2-40B4-BE49-F238E27FC236}">
                <a16:creationId xmlns:a16="http://schemas.microsoft.com/office/drawing/2014/main" id="{EC75D903-ABE9-C7D6-293F-9EDD06F17492}"/>
              </a:ext>
            </a:extLst>
          </p:cNvPr>
          <p:cNvSpPr/>
          <p:nvPr/>
        </p:nvSpPr>
        <p:spPr>
          <a:xfrm rot="10800000">
            <a:off x="4081633" y="46175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二等辺三角形 91">
            <a:extLst>
              <a:ext uri="{FF2B5EF4-FFF2-40B4-BE49-F238E27FC236}">
                <a16:creationId xmlns:a16="http://schemas.microsoft.com/office/drawing/2014/main" id="{F456B779-325C-E084-BD7D-8460E8E78397}"/>
              </a:ext>
            </a:extLst>
          </p:cNvPr>
          <p:cNvSpPr/>
          <p:nvPr/>
        </p:nvSpPr>
        <p:spPr>
          <a:xfrm>
            <a:off x="4761317" y="46175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二等辺三角形 92">
            <a:extLst>
              <a:ext uri="{FF2B5EF4-FFF2-40B4-BE49-F238E27FC236}">
                <a16:creationId xmlns:a16="http://schemas.microsoft.com/office/drawing/2014/main" id="{135E8610-43FF-A6B1-EDC4-0F7AD7B812CA}"/>
              </a:ext>
            </a:extLst>
          </p:cNvPr>
          <p:cNvSpPr/>
          <p:nvPr/>
        </p:nvSpPr>
        <p:spPr>
          <a:xfrm rot="10800000">
            <a:off x="5451879" y="46175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二等辺三角形 93">
            <a:extLst>
              <a:ext uri="{FF2B5EF4-FFF2-40B4-BE49-F238E27FC236}">
                <a16:creationId xmlns:a16="http://schemas.microsoft.com/office/drawing/2014/main" id="{0CA0478B-2278-288F-517E-1839F8B901CD}"/>
              </a:ext>
            </a:extLst>
          </p:cNvPr>
          <p:cNvSpPr/>
          <p:nvPr/>
        </p:nvSpPr>
        <p:spPr>
          <a:xfrm>
            <a:off x="6131562" y="46175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二等辺三角形 94">
            <a:extLst>
              <a:ext uri="{FF2B5EF4-FFF2-40B4-BE49-F238E27FC236}">
                <a16:creationId xmlns:a16="http://schemas.microsoft.com/office/drawing/2014/main" id="{1DE91208-FF99-7F84-24A5-E70EF36A92AC}"/>
              </a:ext>
            </a:extLst>
          </p:cNvPr>
          <p:cNvSpPr/>
          <p:nvPr/>
        </p:nvSpPr>
        <p:spPr>
          <a:xfrm rot="10800000">
            <a:off x="6822125" y="46175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二等辺三角形 95">
            <a:extLst>
              <a:ext uri="{FF2B5EF4-FFF2-40B4-BE49-F238E27FC236}">
                <a16:creationId xmlns:a16="http://schemas.microsoft.com/office/drawing/2014/main" id="{AECD3E29-2363-548D-9AF5-0B7FBCF14B75}"/>
              </a:ext>
            </a:extLst>
          </p:cNvPr>
          <p:cNvSpPr/>
          <p:nvPr/>
        </p:nvSpPr>
        <p:spPr>
          <a:xfrm>
            <a:off x="7501808" y="46175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二等辺三角形 96">
            <a:extLst>
              <a:ext uri="{FF2B5EF4-FFF2-40B4-BE49-F238E27FC236}">
                <a16:creationId xmlns:a16="http://schemas.microsoft.com/office/drawing/2014/main" id="{73706BCC-574F-840B-F6F3-B041A9737B2C}"/>
              </a:ext>
            </a:extLst>
          </p:cNvPr>
          <p:cNvSpPr/>
          <p:nvPr/>
        </p:nvSpPr>
        <p:spPr>
          <a:xfrm rot="10800000">
            <a:off x="8192370" y="46175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二等辺三角形 97">
            <a:extLst>
              <a:ext uri="{FF2B5EF4-FFF2-40B4-BE49-F238E27FC236}">
                <a16:creationId xmlns:a16="http://schemas.microsoft.com/office/drawing/2014/main" id="{80208EAD-7FC2-D5C6-4B2F-4693F4C58BBE}"/>
              </a:ext>
            </a:extLst>
          </p:cNvPr>
          <p:cNvSpPr/>
          <p:nvPr/>
        </p:nvSpPr>
        <p:spPr>
          <a:xfrm>
            <a:off x="8872054" y="46175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a:extLst>
              <a:ext uri="{FF2B5EF4-FFF2-40B4-BE49-F238E27FC236}">
                <a16:creationId xmlns:a16="http://schemas.microsoft.com/office/drawing/2014/main" id="{411A3A01-B0D0-A05A-3899-BF2383CCF505}"/>
              </a:ext>
            </a:extLst>
          </p:cNvPr>
          <p:cNvSpPr/>
          <p:nvPr/>
        </p:nvSpPr>
        <p:spPr>
          <a:xfrm rot="10800000">
            <a:off x="9562616" y="46175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a:extLst>
              <a:ext uri="{FF2B5EF4-FFF2-40B4-BE49-F238E27FC236}">
                <a16:creationId xmlns:a16="http://schemas.microsoft.com/office/drawing/2014/main" id="{440D1EED-1BC5-0F27-41C8-FE1EDE9B6E53}"/>
              </a:ext>
            </a:extLst>
          </p:cNvPr>
          <p:cNvSpPr/>
          <p:nvPr/>
        </p:nvSpPr>
        <p:spPr>
          <a:xfrm>
            <a:off x="10242299" y="46175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二等辺三角形 100">
            <a:extLst>
              <a:ext uri="{FF2B5EF4-FFF2-40B4-BE49-F238E27FC236}">
                <a16:creationId xmlns:a16="http://schemas.microsoft.com/office/drawing/2014/main" id="{B45C29DB-FF5E-ACC1-433C-E74FCB61234F}"/>
              </a:ext>
            </a:extLst>
          </p:cNvPr>
          <p:cNvSpPr/>
          <p:nvPr/>
        </p:nvSpPr>
        <p:spPr>
          <a:xfrm rot="10800000">
            <a:off x="10932862" y="46175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二等辺三角形 101">
            <a:extLst>
              <a:ext uri="{FF2B5EF4-FFF2-40B4-BE49-F238E27FC236}">
                <a16:creationId xmlns:a16="http://schemas.microsoft.com/office/drawing/2014/main" id="{EA2C5C4A-D2BB-F23C-83BF-E62157732A14}"/>
              </a:ext>
            </a:extLst>
          </p:cNvPr>
          <p:cNvSpPr/>
          <p:nvPr/>
        </p:nvSpPr>
        <p:spPr>
          <a:xfrm>
            <a:off x="11612545" y="46175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a:extLst>
              <a:ext uri="{FF2B5EF4-FFF2-40B4-BE49-F238E27FC236}">
                <a16:creationId xmlns:a16="http://schemas.microsoft.com/office/drawing/2014/main" id="{CF4D8B38-EF4A-F66B-82D2-DE43C0448645}"/>
              </a:ext>
            </a:extLst>
          </p:cNvPr>
          <p:cNvSpPr/>
          <p:nvPr/>
        </p:nvSpPr>
        <p:spPr>
          <a:xfrm rot="10800000">
            <a:off x="12303107" y="46175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a:extLst>
              <a:ext uri="{FF2B5EF4-FFF2-40B4-BE49-F238E27FC236}">
                <a16:creationId xmlns:a16="http://schemas.microsoft.com/office/drawing/2014/main" id="{14C79873-2B1C-9FD5-E928-FA8100F7A3A8}"/>
              </a:ext>
            </a:extLst>
          </p:cNvPr>
          <p:cNvSpPr/>
          <p:nvPr/>
        </p:nvSpPr>
        <p:spPr>
          <a:xfrm>
            <a:off x="-1410228" y="58113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二等辺三角形 104">
            <a:extLst>
              <a:ext uri="{FF2B5EF4-FFF2-40B4-BE49-F238E27FC236}">
                <a16:creationId xmlns:a16="http://schemas.microsoft.com/office/drawing/2014/main" id="{3FF30115-A0A6-CED5-C852-D4AFB9FCFC1F}"/>
              </a:ext>
            </a:extLst>
          </p:cNvPr>
          <p:cNvSpPr/>
          <p:nvPr/>
        </p:nvSpPr>
        <p:spPr>
          <a:xfrm rot="10800000">
            <a:off x="-719666" y="58113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二等辺三角形 105">
            <a:extLst>
              <a:ext uri="{FF2B5EF4-FFF2-40B4-BE49-F238E27FC236}">
                <a16:creationId xmlns:a16="http://schemas.microsoft.com/office/drawing/2014/main" id="{68C82C9A-A374-3954-2658-CE275D5A7184}"/>
              </a:ext>
            </a:extLst>
          </p:cNvPr>
          <p:cNvSpPr/>
          <p:nvPr/>
        </p:nvSpPr>
        <p:spPr>
          <a:xfrm>
            <a:off x="-39982" y="5811308"/>
            <a:ext cx="1381125" cy="1190625"/>
          </a:xfrm>
          <a:prstGeom prst="triangle">
            <a:avLst/>
          </a:prstGeom>
          <a:solidFill>
            <a:srgbClr val="2A7E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二等辺三角形 106">
            <a:extLst>
              <a:ext uri="{FF2B5EF4-FFF2-40B4-BE49-F238E27FC236}">
                <a16:creationId xmlns:a16="http://schemas.microsoft.com/office/drawing/2014/main" id="{1BA6C3A7-37D3-B50C-5FBB-E5FE42BEED30}"/>
              </a:ext>
            </a:extLst>
          </p:cNvPr>
          <p:cNvSpPr/>
          <p:nvPr/>
        </p:nvSpPr>
        <p:spPr>
          <a:xfrm rot="10800000">
            <a:off x="650580" y="58113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二等辺三角形 107">
            <a:extLst>
              <a:ext uri="{FF2B5EF4-FFF2-40B4-BE49-F238E27FC236}">
                <a16:creationId xmlns:a16="http://schemas.microsoft.com/office/drawing/2014/main" id="{DA6C338F-2273-169F-DF9E-F08AB5F87801}"/>
              </a:ext>
            </a:extLst>
          </p:cNvPr>
          <p:cNvSpPr/>
          <p:nvPr/>
        </p:nvSpPr>
        <p:spPr>
          <a:xfrm>
            <a:off x="1330263" y="58113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二等辺三角形 108">
            <a:extLst>
              <a:ext uri="{FF2B5EF4-FFF2-40B4-BE49-F238E27FC236}">
                <a16:creationId xmlns:a16="http://schemas.microsoft.com/office/drawing/2014/main" id="{9632DD2E-E0DF-D721-C15E-2A425D67BE98}"/>
              </a:ext>
            </a:extLst>
          </p:cNvPr>
          <p:cNvSpPr/>
          <p:nvPr/>
        </p:nvSpPr>
        <p:spPr>
          <a:xfrm rot="10800000">
            <a:off x="2020826" y="58113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二等辺三角形 109">
            <a:extLst>
              <a:ext uri="{FF2B5EF4-FFF2-40B4-BE49-F238E27FC236}">
                <a16:creationId xmlns:a16="http://schemas.microsoft.com/office/drawing/2014/main" id="{AD44870D-5E0D-B131-C1E4-F2DF681411AF}"/>
              </a:ext>
            </a:extLst>
          </p:cNvPr>
          <p:cNvSpPr/>
          <p:nvPr/>
        </p:nvSpPr>
        <p:spPr>
          <a:xfrm>
            <a:off x="2700509" y="58113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二等辺三角形 110">
            <a:extLst>
              <a:ext uri="{FF2B5EF4-FFF2-40B4-BE49-F238E27FC236}">
                <a16:creationId xmlns:a16="http://schemas.microsoft.com/office/drawing/2014/main" id="{5E406DF2-F5C6-3315-8F74-EE0F9C05353F}"/>
              </a:ext>
            </a:extLst>
          </p:cNvPr>
          <p:cNvSpPr/>
          <p:nvPr/>
        </p:nvSpPr>
        <p:spPr>
          <a:xfrm rot="10800000">
            <a:off x="3391071" y="58113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二等辺三角形 111">
            <a:extLst>
              <a:ext uri="{FF2B5EF4-FFF2-40B4-BE49-F238E27FC236}">
                <a16:creationId xmlns:a16="http://schemas.microsoft.com/office/drawing/2014/main" id="{DD426578-C45C-672A-AFA7-6F0F9F8DF5EA}"/>
              </a:ext>
            </a:extLst>
          </p:cNvPr>
          <p:cNvSpPr/>
          <p:nvPr/>
        </p:nvSpPr>
        <p:spPr>
          <a:xfrm>
            <a:off x="4070755" y="58113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二等辺三角形 112">
            <a:extLst>
              <a:ext uri="{FF2B5EF4-FFF2-40B4-BE49-F238E27FC236}">
                <a16:creationId xmlns:a16="http://schemas.microsoft.com/office/drawing/2014/main" id="{0B762301-FFE8-DB3C-8433-3803CF62A3AB}"/>
              </a:ext>
            </a:extLst>
          </p:cNvPr>
          <p:cNvSpPr/>
          <p:nvPr/>
        </p:nvSpPr>
        <p:spPr>
          <a:xfrm rot="10800000">
            <a:off x="4761317" y="5811308"/>
            <a:ext cx="1381125" cy="1190625"/>
          </a:xfrm>
          <a:prstGeom prst="triangle">
            <a:avLst/>
          </a:prstGeom>
          <a:solidFill>
            <a:srgbClr val="38AA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二等辺三角形 113">
            <a:extLst>
              <a:ext uri="{FF2B5EF4-FFF2-40B4-BE49-F238E27FC236}">
                <a16:creationId xmlns:a16="http://schemas.microsoft.com/office/drawing/2014/main" id="{CD8D7966-7F35-7CC6-BAFB-EA49023867E2}"/>
              </a:ext>
            </a:extLst>
          </p:cNvPr>
          <p:cNvSpPr/>
          <p:nvPr/>
        </p:nvSpPr>
        <p:spPr>
          <a:xfrm>
            <a:off x="5441000" y="58113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二等辺三角形 114">
            <a:extLst>
              <a:ext uri="{FF2B5EF4-FFF2-40B4-BE49-F238E27FC236}">
                <a16:creationId xmlns:a16="http://schemas.microsoft.com/office/drawing/2014/main" id="{9E07ED40-2CC5-498D-59AB-C323B55D0F83}"/>
              </a:ext>
            </a:extLst>
          </p:cNvPr>
          <p:cNvSpPr/>
          <p:nvPr/>
        </p:nvSpPr>
        <p:spPr>
          <a:xfrm rot="10800000">
            <a:off x="6131563" y="58113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二等辺三角形 115">
            <a:extLst>
              <a:ext uri="{FF2B5EF4-FFF2-40B4-BE49-F238E27FC236}">
                <a16:creationId xmlns:a16="http://schemas.microsoft.com/office/drawing/2014/main" id="{318641D9-C6C8-F774-91D7-93271BEB83E7}"/>
              </a:ext>
            </a:extLst>
          </p:cNvPr>
          <p:cNvSpPr/>
          <p:nvPr/>
        </p:nvSpPr>
        <p:spPr>
          <a:xfrm>
            <a:off x="6811246" y="58113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二等辺三角形 116">
            <a:extLst>
              <a:ext uri="{FF2B5EF4-FFF2-40B4-BE49-F238E27FC236}">
                <a16:creationId xmlns:a16="http://schemas.microsoft.com/office/drawing/2014/main" id="{2171EA36-3911-9B70-3FD4-D09CE25D70B9}"/>
              </a:ext>
            </a:extLst>
          </p:cNvPr>
          <p:cNvSpPr/>
          <p:nvPr/>
        </p:nvSpPr>
        <p:spPr>
          <a:xfrm rot="10800000">
            <a:off x="7501808" y="5811308"/>
            <a:ext cx="1381125" cy="1190625"/>
          </a:xfrm>
          <a:prstGeom prst="triangle">
            <a:avLst/>
          </a:prstGeom>
          <a:solidFill>
            <a:srgbClr val="2A7E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二等辺三角形 117">
            <a:extLst>
              <a:ext uri="{FF2B5EF4-FFF2-40B4-BE49-F238E27FC236}">
                <a16:creationId xmlns:a16="http://schemas.microsoft.com/office/drawing/2014/main" id="{2CF406FE-2151-04B6-CD34-4128963A8C35}"/>
              </a:ext>
            </a:extLst>
          </p:cNvPr>
          <p:cNvSpPr/>
          <p:nvPr/>
        </p:nvSpPr>
        <p:spPr>
          <a:xfrm>
            <a:off x="8181492" y="58113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二等辺三角形 118">
            <a:extLst>
              <a:ext uri="{FF2B5EF4-FFF2-40B4-BE49-F238E27FC236}">
                <a16:creationId xmlns:a16="http://schemas.microsoft.com/office/drawing/2014/main" id="{78B915C6-B964-BAB7-6470-615FCA672FA6}"/>
              </a:ext>
            </a:extLst>
          </p:cNvPr>
          <p:cNvSpPr/>
          <p:nvPr/>
        </p:nvSpPr>
        <p:spPr>
          <a:xfrm rot="10800000">
            <a:off x="8872054" y="58113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二等辺三角形 119">
            <a:extLst>
              <a:ext uri="{FF2B5EF4-FFF2-40B4-BE49-F238E27FC236}">
                <a16:creationId xmlns:a16="http://schemas.microsoft.com/office/drawing/2014/main" id="{1CA2378F-D8A5-F7B3-7E90-66B209E5ADAF}"/>
              </a:ext>
            </a:extLst>
          </p:cNvPr>
          <p:cNvSpPr/>
          <p:nvPr/>
        </p:nvSpPr>
        <p:spPr>
          <a:xfrm>
            <a:off x="9551737" y="58113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二等辺三角形 120">
            <a:extLst>
              <a:ext uri="{FF2B5EF4-FFF2-40B4-BE49-F238E27FC236}">
                <a16:creationId xmlns:a16="http://schemas.microsoft.com/office/drawing/2014/main" id="{72B04835-CCD6-1BB8-97F0-486BC005E001}"/>
              </a:ext>
            </a:extLst>
          </p:cNvPr>
          <p:cNvSpPr/>
          <p:nvPr/>
        </p:nvSpPr>
        <p:spPr>
          <a:xfrm rot="10800000">
            <a:off x="10242300" y="5811308"/>
            <a:ext cx="1381125" cy="1190625"/>
          </a:xfrm>
          <a:prstGeom prst="triangle">
            <a:avLst/>
          </a:prstGeom>
          <a:solidFill>
            <a:srgbClr val="2A7E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二等辺三角形 121">
            <a:extLst>
              <a:ext uri="{FF2B5EF4-FFF2-40B4-BE49-F238E27FC236}">
                <a16:creationId xmlns:a16="http://schemas.microsoft.com/office/drawing/2014/main" id="{F81F4388-7534-1884-5546-C7505B326BB4}"/>
              </a:ext>
            </a:extLst>
          </p:cNvPr>
          <p:cNvSpPr/>
          <p:nvPr/>
        </p:nvSpPr>
        <p:spPr>
          <a:xfrm>
            <a:off x="10921983" y="58113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二等辺三角形 122">
            <a:extLst>
              <a:ext uri="{FF2B5EF4-FFF2-40B4-BE49-F238E27FC236}">
                <a16:creationId xmlns:a16="http://schemas.microsoft.com/office/drawing/2014/main" id="{B1AF4812-D3B3-8604-FE13-F1F816664256}"/>
              </a:ext>
            </a:extLst>
          </p:cNvPr>
          <p:cNvSpPr/>
          <p:nvPr/>
        </p:nvSpPr>
        <p:spPr>
          <a:xfrm rot="10800000">
            <a:off x="11612545" y="5811308"/>
            <a:ext cx="1381125" cy="1190625"/>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四角形: 角を丸くする 125">
            <a:extLst>
              <a:ext uri="{FF2B5EF4-FFF2-40B4-BE49-F238E27FC236}">
                <a16:creationId xmlns:a16="http://schemas.microsoft.com/office/drawing/2014/main" id="{3EC6A9F9-5F01-069C-D86B-C093D2B08003}"/>
              </a:ext>
            </a:extLst>
          </p:cNvPr>
          <p:cNvSpPr/>
          <p:nvPr/>
        </p:nvSpPr>
        <p:spPr>
          <a:xfrm>
            <a:off x="4102100" y="1266395"/>
            <a:ext cx="3987800" cy="107315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a:extLst>
              <a:ext uri="{FF2B5EF4-FFF2-40B4-BE49-F238E27FC236}">
                <a16:creationId xmlns:a16="http://schemas.microsoft.com/office/drawing/2014/main" id="{28EB4625-369A-D3E4-1155-6749E1AEB194}"/>
              </a:ext>
            </a:extLst>
          </p:cNvPr>
          <p:cNvSpPr txBox="1"/>
          <p:nvPr/>
        </p:nvSpPr>
        <p:spPr>
          <a:xfrm>
            <a:off x="4654550" y="1449027"/>
            <a:ext cx="2882900" cy="707886"/>
          </a:xfrm>
          <a:prstGeom prst="rect">
            <a:avLst/>
          </a:prstGeom>
          <a:noFill/>
        </p:spPr>
        <p:txBody>
          <a:bodyPr wrap="square">
            <a:spAutoFit/>
          </a:bodyPr>
          <a:lstStyle/>
          <a:p>
            <a:pPr algn="ctr"/>
            <a:r>
              <a:rPr lang="en-US" altLang="ja-JP" sz="4000" b="1" dirty="0">
                <a:solidFill>
                  <a:srgbClr val="309030"/>
                </a:solidFill>
                <a:latin typeface="Ubuntu" panose="020B0504030602030204" pitchFamily="34" charset="0"/>
                <a:cs typeface="Plus Jakarta Sans" pitchFamily="2" charset="0"/>
              </a:rPr>
              <a:t>Question!</a:t>
            </a:r>
            <a:endParaRPr lang="ja-JP" altLang="en-US" sz="4000" b="1" dirty="0">
              <a:solidFill>
                <a:srgbClr val="309030"/>
              </a:solidFill>
              <a:latin typeface="Ubuntu" panose="020B0504030602030204" pitchFamily="34" charset="0"/>
              <a:cs typeface="Plus Jakarta Sans" pitchFamily="2" charset="0"/>
            </a:endParaRPr>
          </a:p>
        </p:txBody>
      </p:sp>
      <p:sp>
        <p:nvSpPr>
          <p:cNvPr id="128" name="テキスト ボックス 127">
            <a:extLst>
              <a:ext uri="{FF2B5EF4-FFF2-40B4-BE49-F238E27FC236}">
                <a16:creationId xmlns:a16="http://schemas.microsoft.com/office/drawing/2014/main" id="{AE5CB1AA-976E-2C9D-33A2-63622773ADE8}"/>
              </a:ext>
            </a:extLst>
          </p:cNvPr>
          <p:cNvSpPr txBox="1"/>
          <p:nvPr/>
        </p:nvSpPr>
        <p:spPr>
          <a:xfrm>
            <a:off x="1186569" y="2749281"/>
            <a:ext cx="9817100" cy="2438937"/>
          </a:xfrm>
          <a:prstGeom prst="rect">
            <a:avLst/>
          </a:prstGeom>
          <a:noFill/>
        </p:spPr>
        <p:txBody>
          <a:bodyPr wrap="square">
            <a:spAutoFit/>
          </a:bodyPr>
          <a:lstStyle/>
          <a:p>
            <a:pPr algn="ctr">
              <a:lnSpc>
                <a:spcPct val="150000"/>
              </a:lnSpc>
            </a:pPr>
            <a:r>
              <a:rPr lang="ja-JP" altLang="en-US" sz="5400" b="1" spc="300" dirty="0">
                <a:solidFill>
                  <a:schemeClr val="bg1"/>
                </a:solidFill>
                <a:latin typeface="Murecho" panose="020B0003020204020204" pitchFamily="50" charset="-128"/>
                <a:ea typeface="Murecho" panose="020B0003020204020204" pitchFamily="50" charset="-128"/>
                <a:cs typeface="Murecho" panose="020B0003020204020204" pitchFamily="50" charset="-128"/>
              </a:rPr>
              <a:t>日本の面積のうち</a:t>
            </a:r>
            <a:endParaRPr lang="en-US" altLang="ja-JP" sz="5400" b="1" spc="300" dirty="0">
              <a:solidFill>
                <a:schemeClr val="bg1"/>
              </a:solidFill>
              <a:latin typeface="Murecho" panose="020B0003020204020204" pitchFamily="50" charset="-128"/>
              <a:ea typeface="Murecho" panose="020B0003020204020204" pitchFamily="50" charset="-128"/>
              <a:cs typeface="Murecho" panose="020B0003020204020204" pitchFamily="50" charset="-128"/>
            </a:endParaRPr>
          </a:p>
          <a:p>
            <a:pPr algn="ctr">
              <a:lnSpc>
                <a:spcPct val="150000"/>
              </a:lnSpc>
            </a:pPr>
            <a:r>
              <a:rPr lang="ja-JP" altLang="en-US" sz="5400" b="1" spc="300" dirty="0">
                <a:solidFill>
                  <a:schemeClr val="bg1"/>
                </a:solidFill>
                <a:latin typeface="Murecho" panose="020B0003020204020204" pitchFamily="50" charset="-128"/>
                <a:ea typeface="Murecho" panose="020B0003020204020204" pitchFamily="50" charset="-128"/>
                <a:cs typeface="Murecho" panose="020B0003020204020204" pitchFamily="50" charset="-128"/>
              </a:rPr>
              <a:t>森林の占める割合は何％？</a:t>
            </a:r>
          </a:p>
        </p:txBody>
      </p:sp>
      <p:sp>
        <p:nvSpPr>
          <p:cNvPr id="129" name="二等辺三角形 128">
            <a:extLst>
              <a:ext uri="{FF2B5EF4-FFF2-40B4-BE49-F238E27FC236}">
                <a16:creationId xmlns:a16="http://schemas.microsoft.com/office/drawing/2014/main" id="{FEEB3E59-60B7-A2DA-0F08-1F3B23921DFD}"/>
              </a:ext>
            </a:extLst>
          </p:cNvPr>
          <p:cNvSpPr/>
          <p:nvPr/>
        </p:nvSpPr>
        <p:spPr>
          <a:xfrm rot="10800000">
            <a:off x="5911850" y="2248229"/>
            <a:ext cx="366539" cy="315982"/>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89113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84F0A"/>
        </a:solidFill>
        <a:effectLst/>
      </p:bgPr>
    </p:bg>
    <p:spTree>
      <p:nvGrpSpPr>
        <p:cNvPr id="1" name=""/>
        <p:cNvGrpSpPr/>
        <p:nvPr/>
      </p:nvGrpSpPr>
      <p:grpSpPr>
        <a:xfrm>
          <a:off x="0" y="0"/>
          <a:ext cx="0" cy="0"/>
          <a:chOff x="0" y="0"/>
          <a:chExt cx="0" cy="0"/>
        </a:xfrm>
      </p:grpSpPr>
      <p:grpSp>
        <p:nvGrpSpPr>
          <p:cNvPr id="60" name="グループ化 59">
            <a:extLst>
              <a:ext uri="{FF2B5EF4-FFF2-40B4-BE49-F238E27FC236}">
                <a16:creationId xmlns:a16="http://schemas.microsoft.com/office/drawing/2014/main" id="{98222E19-15C8-BF14-6D6F-8F4D7BF3C03A}"/>
              </a:ext>
            </a:extLst>
          </p:cNvPr>
          <p:cNvGrpSpPr/>
          <p:nvPr/>
        </p:nvGrpSpPr>
        <p:grpSpPr>
          <a:xfrm rot="20700000">
            <a:off x="-3716178" y="-1166773"/>
            <a:ext cx="20393692" cy="9191547"/>
            <a:chOff x="-5439100" y="467461"/>
            <a:chExt cx="20393692" cy="9191547"/>
          </a:xfrm>
        </p:grpSpPr>
        <p:sp>
          <p:nvSpPr>
            <p:cNvPr id="2" name="テキスト ボックス 1">
              <a:extLst>
                <a:ext uri="{FF2B5EF4-FFF2-40B4-BE49-F238E27FC236}">
                  <a16:creationId xmlns:a16="http://schemas.microsoft.com/office/drawing/2014/main" id="{5DEA4B1D-F2F7-794C-DC4A-B29A71D20C83}"/>
                </a:ext>
              </a:extLst>
            </p:cNvPr>
            <p:cNvSpPr txBox="1"/>
            <p:nvPr/>
          </p:nvSpPr>
          <p:spPr>
            <a:xfrm>
              <a:off x="-5439100" y="467461"/>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3" name="テキスト ボックス 2">
              <a:extLst>
                <a:ext uri="{FF2B5EF4-FFF2-40B4-BE49-F238E27FC236}">
                  <a16:creationId xmlns:a16="http://schemas.microsoft.com/office/drawing/2014/main" id="{E3A2F940-F2C7-4D55-C6F9-EEF213F1ECEF}"/>
                </a:ext>
              </a:extLst>
            </p:cNvPr>
            <p:cNvSpPr txBox="1"/>
            <p:nvPr/>
          </p:nvSpPr>
          <p:spPr>
            <a:xfrm>
              <a:off x="-1959298" y="467461"/>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4" name="テキスト ボックス 3">
              <a:extLst>
                <a:ext uri="{FF2B5EF4-FFF2-40B4-BE49-F238E27FC236}">
                  <a16:creationId xmlns:a16="http://schemas.microsoft.com/office/drawing/2014/main" id="{3BDB81B9-66CA-0DEF-6BE1-B747475B8F8A}"/>
                </a:ext>
              </a:extLst>
            </p:cNvPr>
            <p:cNvSpPr txBox="1"/>
            <p:nvPr/>
          </p:nvSpPr>
          <p:spPr>
            <a:xfrm>
              <a:off x="1520504" y="467461"/>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8" name="テキスト ボックス 7">
              <a:extLst>
                <a:ext uri="{FF2B5EF4-FFF2-40B4-BE49-F238E27FC236}">
                  <a16:creationId xmlns:a16="http://schemas.microsoft.com/office/drawing/2014/main" id="{089B8536-ADE1-D98D-E446-F3A0A9B55BED}"/>
                </a:ext>
              </a:extLst>
            </p:cNvPr>
            <p:cNvSpPr txBox="1"/>
            <p:nvPr/>
          </p:nvSpPr>
          <p:spPr>
            <a:xfrm>
              <a:off x="5000306" y="467461"/>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18" name="テキスト ボックス 17">
              <a:extLst>
                <a:ext uri="{FF2B5EF4-FFF2-40B4-BE49-F238E27FC236}">
                  <a16:creationId xmlns:a16="http://schemas.microsoft.com/office/drawing/2014/main" id="{D1A8649F-B59E-29B8-79DB-4599A3AB1676}"/>
                </a:ext>
              </a:extLst>
            </p:cNvPr>
            <p:cNvSpPr txBox="1"/>
            <p:nvPr/>
          </p:nvSpPr>
          <p:spPr>
            <a:xfrm>
              <a:off x="8480108" y="467461"/>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19" name="テキスト ボックス 18">
              <a:extLst>
                <a:ext uri="{FF2B5EF4-FFF2-40B4-BE49-F238E27FC236}">
                  <a16:creationId xmlns:a16="http://schemas.microsoft.com/office/drawing/2014/main" id="{D14CFE13-DB49-0F96-6C6D-968C92F698A1}"/>
                </a:ext>
              </a:extLst>
            </p:cNvPr>
            <p:cNvSpPr txBox="1"/>
            <p:nvPr/>
          </p:nvSpPr>
          <p:spPr>
            <a:xfrm>
              <a:off x="-3716178" y="1670619"/>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20" name="テキスト ボックス 19">
              <a:extLst>
                <a:ext uri="{FF2B5EF4-FFF2-40B4-BE49-F238E27FC236}">
                  <a16:creationId xmlns:a16="http://schemas.microsoft.com/office/drawing/2014/main" id="{0F07457D-88B4-02D0-C200-E4C89241476B}"/>
                </a:ext>
              </a:extLst>
            </p:cNvPr>
            <p:cNvSpPr txBox="1"/>
            <p:nvPr/>
          </p:nvSpPr>
          <p:spPr>
            <a:xfrm>
              <a:off x="-236376" y="1670619"/>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21" name="テキスト ボックス 20">
              <a:extLst>
                <a:ext uri="{FF2B5EF4-FFF2-40B4-BE49-F238E27FC236}">
                  <a16:creationId xmlns:a16="http://schemas.microsoft.com/office/drawing/2014/main" id="{08B68EA3-0D3A-F8EA-D130-285E6E5D9769}"/>
                </a:ext>
              </a:extLst>
            </p:cNvPr>
            <p:cNvSpPr txBox="1"/>
            <p:nvPr/>
          </p:nvSpPr>
          <p:spPr>
            <a:xfrm>
              <a:off x="3243426" y="1670619"/>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22" name="テキスト ボックス 21">
              <a:extLst>
                <a:ext uri="{FF2B5EF4-FFF2-40B4-BE49-F238E27FC236}">
                  <a16:creationId xmlns:a16="http://schemas.microsoft.com/office/drawing/2014/main" id="{F9422711-22A8-F663-4A76-3A67183FD737}"/>
                </a:ext>
              </a:extLst>
            </p:cNvPr>
            <p:cNvSpPr txBox="1"/>
            <p:nvPr/>
          </p:nvSpPr>
          <p:spPr>
            <a:xfrm>
              <a:off x="6723228" y="1670619"/>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23" name="テキスト ボックス 22">
              <a:extLst>
                <a:ext uri="{FF2B5EF4-FFF2-40B4-BE49-F238E27FC236}">
                  <a16:creationId xmlns:a16="http://schemas.microsoft.com/office/drawing/2014/main" id="{1A205165-8A46-39A6-ADE8-A6E7AAA81893}"/>
                </a:ext>
              </a:extLst>
            </p:cNvPr>
            <p:cNvSpPr txBox="1"/>
            <p:nvPr/>
          </p:nvSpPr>
          <p:spPr>
            <a:xfrm>
              <a:off x="10203030" y="1670619"/>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24" name="テキスト ボックス 23">
              <a:extLst>
                <a:ext uri="{FF2B5EF4-FFF2-40B4-BE49-F238E27FC236}">
                  <a16:creationId xmlns:a16="http://schemas.microsoft.com/office/drawing/2014/main" id="{6F25681D-105B-A066-3D18-410C87A811E6}"/>
                </a:ext>
              </a:extLst>
            </p:cNvPr>
            <p:cNvSpPr txBox="1"/>
            <p:nvPr/>
          </p:nvSpPr>
          <p:spPr>
            <a:xfrm>
              <a:off x="-5439100" y="2873777"/>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25" name="テキスト ボックス 24">
              <a:extLst>
                <a:ext uri="{FF2B5EF4-FFF2-40B4-BE49-F238E27FC236}">
                  <a16:creationId xmlns:a16="http://schemas.microsoft.com/office/drawing/2014/main" id="{E76DF065-3445-1E1A-7CDF-45E1C054AB5A}"/>
                </a:ext>
              </a:extLst>
            </p:cNvPr>
            <p:cNvSpPr txBox="1"/>
            <p:nvPr/>
          </p:nvSpPr>
          <p:spPr>
            <a:xfrm>
              <a:off x="-1959298" y="2873777"/>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26" name="テキスト ボックス 25">
              <a:extLst>
                <a:ext uri="{FF2B5EF4-FFF2-40B4-BE49-F238E27FC236}">
                  <a16:creationId xmlns:a16="http://schemas.microsoft.com/office/drawing/2014/main" id="{D45D5A86-64D9-09E5-9B1E-4CB88B01D437}"/>
                </a:ext>
              </a:extLst>
            </p:cNvPr>
            <p:cNvSpPr txBox="1"/>
            <p:nvPr/>
          </p:nvSpPr>
          <p:spPr>
            <a:xfrm>
              <a:off x="1520504" y="2873777"/>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27" name="テキスト ボックス 26">
              <a:extLst>
                <a:ext uri="{FF2B5EF4-FFF2-40B4-BE49-F238E27FC236}">
                  <a16:creationId xmlns:a16="http://schemas.microsoft.com/office/drawing/2014/main" id="{AF161215-6D86-E134-19B5-0D73FA169D40}"/>
                </a:ext>
              </a:extLst>
            </p:cNvPr>
            <p:cNvSpPr txBox="1"/>
            <p:nvPr/>
          </p:nvSpPr>
          <p:spPr>
            <a:xfrm>
              <a:off x="5000306" y="2873777"/>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28" name="テキスト ボックス 27">
              <a:extLst>
                <a:ext uri="{FF2B5EF4-FFF2-40B4-BE49-F238E27FC236}">
                  <a16:creationId xmlns:a16="http://schemas.microsoft.com/office/drawing/2014/main" id="{82FDD3A1-7334-9B9F-0240-81EBB499AECE}"/>
                </a:ext>
              </a:extLst>
            </p:cNvPr>
            <p:cNvSpPr txBox="1"/>
            <p:nvPr/>
          </p:nvSpPr>
          <p:spPr>
            <a:xfrm>
              <a:off x="8480108" y="2873777"/>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29" name="テキスト ボックス 28">
              <a:extLst>
                <a:ext uri="{FF2B5EF4-FFF2-40B4-BE49-F238E27FC236}">
                  <a16:creationId xmlns:a16="http://schemas.microsoft.com/office/drawing/2014/main" id="{B83910E0-67D6-6774-AF36-1CEBF0EE2794}"/>
                </a:ext>
              </a:extLst>
            </p:cNvPr>
            <p:cNvSpPr txBox="1"/>
            <p:nvPr/>
          </p:nvSpPr>
          <p:spPr>
            <a:xfrm>
              <a:off x="-3716178" y="4076935"/>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30" name="テキスト ボックス 29">
              <a:extLst>
                <a:ext uri="{FF2B5EF4-FFF2-40B4-BE49-F238E27FC236}">
                  <a16:creationId xmlns:a16="http://schemas.microsoft.com/office/drawing/2014/main" id="{B170831D-3526-E7E0-4B7B-4E8C1BA06F4F}"/>
                </a:ext>
              </a:extLst>
            </p:cNvPr>
            <p:cNvSpPr txBox="1"/>
            <p:nvPr/>
          </p:nvSpPr>
          <p:spPr>
            <a:xfrm>
              <a:off x="-236376" y="4076935"/>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31" name="テキスト ボックス 30">
              <a:extLst>
                <a:ext uri="{FF2B5EF4-FFF2-40B4-BE49-F238E27FC236}">
                  <a16:creationId xmlns:a16="http://schemas.microsoft.com/office/drawing/2014/main" id="{9783A747-C187-9092-21E4-FB5E5359BE0F}"/>
                </a:ext>
              </a:extLst>
            </p:cNvPr>
            <p:cNvSpPr txBox="1"/>
            <p:nvPr/>
          </p:nvSpPr>
          <p:spPr>
            <a:xfrm>
              <a:off x="3243426" y="4076935"/>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32" name="テキスト ボックス 31">
              <a:extLst>
                <a:ext uri="{FF2B5EF4-FFF2-40B4-BE49-F238E27FC236}">
                  <a16:creationId xmlns:a16="http://schemas.microsoft.com/office/drawing/2014/main" id="{D799B506-2FA2-9A7C-7C9D-166EAF266163}"/>
                </a:ext>
              </a:extLst>
            </p:cNvPr>
            <p:cNvSpPr txBox="1"/>
            <p:nvPr/>
          </p:nvSpPr>
          <p:spPr>
            <a:xfrm>
              <a:off x="6723228" y="4076935"/>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33" name="テキスト ボックス 32">
              <a:extLst>
                <a:ext uri="{FF2B5EF4-FFF2-40B4-BE49-F238E27FC236}">
                  <a16:creationId xmlns:a16="http://schemas.microsoft.com/office/drawing/2014/main" id="{36D66659-13D5-4D1E-2C93-878A60E1AB97}"/>
                </a:ext>
              </a:extLst>
            </p:cNvPr>
            <p:cNvSpPr txBox="1"/>
            <p:nvPr/>
          </p:nvSpPr>
          <p:spPr>
            <a:xfrm>
              <a:off x="10203030" y="4076935"/>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34" name="テキスト ボックス 33">
              <a:extLst>
                <a:ext uri="{FF2B5EF4-FFF2-40B4-BE49-F238E27FC236}">
                  <a16:creationId xmlns:a16="http://schemas.microsoft.com/office/drawing/2014/main" id="{85622EEC-8FFB-5742-2D0F-D8E004A9CB2E}"/>
                </a:ext>
              </a:extLst>
            </p:cNvPr>
            <p:cNvSpPr txBox="1"/>
            <p:nvPr/>
          </p:nvSpPr>
          <p:spPr>
            <a:xfrm>
              <a:off x="-5439100" y="5280093"/>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35" name="テキスト ボックス 34">
              <a:extLst>
                <a:ext uri="{FF2B5EF4-FFF2-40B4-BE49-F238E27FC236}">
                  <a16:creationId xmlns:a16="http://schemas.microsoft.com/office/drawing/2014/main" id="{5ADCB0A5-F27E-DA6D-3DE9-0554EC83A3EE}"/>
                </a:ext>
              </a:extLst>
            </p:cNvPr>
            <p:cNvSpPr txBox="1"/>
            <p:nvPr/>
          </p:nvSpPr>
          <p:spPr>
            <a:xfrm>
              <a:off x="-1959298" y="5280093"/>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36" name="テキスト ボックス 35">
              <a:extLst>
                <a:ext uri="{FF2B5EF4-FFF2-40B4-BE49-F238E27FC236}">
                  <a16:creationId xmlns:a16="http://schemas.microsoft.com/office/drawing/2014/main" id="{F74B6A48-AA04-CF9D-505E-421D40BFDA1C}"/>
                </a:ext>
              </a:extLst>
            </p:cNvPr>
            <p:cNvSpPr txBox="1"/>
            <p:nvPr/>
          </p:nvSpPr>
          <p:spPr>
            <a:xfrm>
              <a:off x="1520504" y="5280093"/>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37" name="テキスト ボックス 36">
              <a:extLst>
                <a:ext uri="{FF2B5EF4-FFF2-40B4-BE49-F238E27FC236}">
                  <a16:creationId xmlns:a16="http://schemas.microsoft.com/office/drawing/2014/main" id="{195F3D19-42C2-24F2-27BF-581B61A2F1A5}"/>
                </a:ext>
              </a:extLst>
            </p:cNvPr>
            <p:cNvSpPr txBox="1"/>
            <p:nvPr/>
          </p:nvSpPr>
          <p:spPr>
            <a:xfrm>
              <a:off x="5000306" y="5280093"/>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38" name="テキスト ボックス 37">
              <a:extLst>
                <a:ext uri="{FF2B5EF4-FFF2-40B4-BE49-F238E27FC236}">
                  <a16:creationId xmlns:a16="http://schemas.microsoft.com/office/drawing/2014/main" id="{4EB9528B-0E52-A141-0632-0A06F098149D}"/>
                </a:ext>
              </a:extLst>
            </p:cNvPr>
            <p:cNvSpPr txBox="1"/>
            <p:nvPr/>
          </p:nvSpPr>
          <p:spPr>
            <a:xfrm>
              <a:off x="8480108" y="5280093"/>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39" name="テキスト ボックス 38">
              <a:extLst>
                <a:ext uri="{FF2B5EF4-FFF2-40B4-BE49-F238E27FC236}">
                  <a16:creationId xmlns:a16="http://schemas.microsoft.com/office/drawing/2014/main" id="{0229FD42-ACC5-7A82-E572-FD4FBA3FE303}"/>
                </a:ext>
              </a:extLst>
            </p:cNvPr>
            <p:cNvSpPr txBox="1"/>
            <p:nvPr/>
          </p:nvSpPr>
          <p:spPr>
            <a:xfrm>
              <a:off x="-3716178" y="6483251"/>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40" name="テキスト ボックス 39">
              <a:extLst>
                <a:ext uri="{FF2B5EF4-FFF2-40B4-BE49-F238E27FC236}">
                  <a16:creationId xmlns:a16="http://schemas.microsoft.com/office/drawing/2014/main" id="{12D66380-D3CA-0991-2E4C-138D0F29D455}"/>
                </a:ext>
              </a:extLst>
            </p:cNvPr>
            <p:cNvSpPr txBox="1"/>
            <p:nvPr/>
          </p:nvSpPr>
          <p:spPr>
            <a:xfrm>
              <a:off x="-236376" y="6483251"/>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41" name="テキスト ボックス 40">
              <a:extLst>
                <a:ext uri="{FF2B5EF4-FFF2-40B4-BE49-F238E27FC236}">
                  <a16:creationId xmlns:a16="http://schemas.microsoft.com/office/drawing/2014/main" id="{B1A524CA-2ED5-621B-1334-4EE0660602DD}"/>
                </a:ext>
              </a:extLst>
            </p:cNvPr>
            <p:cNvSpPr txBox="1"/>
            <p:nvPr/>
          </p:nvSpPr>
          <p:spPr>
            <a:xfrm>
              <a:off x="3243426" y="6483251"/>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42" name="テキスト ボックス 41">
              <a:extLst>
                <a:ext uri="{FF2B5EF4-FFF2-40B4-BE49-F238E27FC236}">
                  <a16:creationId xmlns:a16="http://schemas.microsoft.com/office/drawing/2014/main" id="{619B6CDA-C964-3F94-6E3D-58B61795BD6E}"/>
                </a:ext>
              </a:extLst>
            </p:cNvPr>
            <p:cNvSpPr txBox="1"/>
            <p:nvPr/>
          </p:nvSpPr>
          <p:spPr>
            <a:xfrm>
              <a:off x="6723228" y="6483251"/>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43" name="テキスト ボックス 42">
              <a:extLst>
                <a:ext uri="{FF2B5EF4-FFF2-40B4-BE49-F238E27FC236}">
                  <a16:creationId xmlns:a16="http://schemas.microsoft.com/office/drawing/2014/main" id="{FCE25F99-27AF-7615-14EC-415245FA91F4}"/>
                </a:ext>
              </a:extLst>
            </p:cNvPr>
            <p:cNvSpPr txBox="1"/>
            <p:nvPr/>
          </p:nvSpPr>
          <p:spPr>
            <a:xfrm>
              <a:off x="10203030" y="6483251"/>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50" name="テキスト ボックス 49">
              <a:extLst>
                <a:ext uri="{FF2B5EF4-FFF2-40B4-BE49-F238E27FC236}">
                  <a16:creationId xmlns:a16="http://schemas.microsoft.com/office/drawing/2014/main" id="{33807B1F-86A0-C6FD-DA15-9DAB25BE0DAB}"/>
                </a:ext>
              </a:extLst>
            </p:cNvPr>
            <p:cNvSpPr txBox="1"/>
            <p:nvPr/>
          </p:nvSpPr>
          <p:spPr>
            <a:xfrm>
              <a:off x="-5439100" y="7686409"/>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51" name="テキスト ボックス 50">
              <a:extLst>
                <a:ext uri="{FF2B5EF4-FFF2-40B4-BE49-F238E27FC236}">
                  <a16:creationId xmlns:a16="http://schemas.microsoft.com/office/drawing/2014/main" id="{8249AE76-B70B-F53E-8392-CDB07B197A8C}"/>
                </a:ext>
              </a:extLst>
            </p:cNvPr>
            <p:cNvSpPr txBox="1"/>
            <p:nvPr/>
          </p:nvSpPr>
          <p:spPr>
            <a:xfrm>
              <a:off x="-1959298" y="7686409"/>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52" name="テキスト ボックス 51">
              <a:extLst>
                <a:ext uri="{FF2B5EF4-FFF2-40B4-BE49-F238E27FC236}">
                  <a16:creationId xmlns:a16="http://schemas.microsoft.com/office/drawing/2014/main" id="{3FD4B1CA-A5A9-4254-35B8-AD0FC0A83A0A}"/>
                </a:ext>
              </a:extLst>
            </p:cNvPr>
            <p:cNvSpPr txBox="1"/>
            <p:nvPr/>
          </p:nvSpPr>
          <p:spPr>
            <a:xfrm>
              <a:off x="1520504" y="7686409"/>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53" name="テキスト ボックス 52">
              <a:extLst>
                <a:ext uri="{FF2B5EF4-FFF2-40B4-BE49-F238E27FC236}">
                  <a16:creationId xmlns:a16="http://schemas.microsoft.com/office/drawing/2014/main" id="{EC6A3063-9E10-BC0B-5014-5A148254DD85}"/>
                </a:ext>
              </a:extLst>
            </p:cNvPr>
            <p:cNvSpPr txBox="1"/>
            <p:nvPr/>
          </p:nvSpPr>
          <p:spPr>
            <a:xfrm>
              <a:off x="5000306" y="7686409"/>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54" name="テキスト ボックス 53">
              <a:extLst>
                <a:ext uri="{FF2B5EF4-FFF2-40B4-BE49-F238E27FC236}">
                  <a16:creationId xmlns:a16="http://schemas.microsoft.com/office/drawing/2014/main" id="{792043BB-F8D5-4661-E10B-FEBC85A4BA8F}"/>
                </a:ext>
              </a:extLst>
            </p:cNvPr>
            <p:cNvSpPr txBox="1"/>
            <p:nvPr/>
          </p:nvSpPr>
          <p:spPr>
            <a:xfrm>
              <a:off x="8480108" y="7686409"/>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55" name="テキスト ボックス 54">
              <a:extLst>
                <a:ext uri="{FF2B5EF4-FFF2-40B4-BE49-F238E27FC236}">
                  <a16:creationId xmlns:a16="http://schemas.microsoft.com/office/drawing/2014/main" id="{3864258B-117D-B293-C2AF-278EC6BE38D2}"/>
                </a:ext>
              </a:extLst>
            </p:cNvPr>
            <p:cNvSpPr txBox="1"/>
            <p:nvPr/>
          </p:nvSpPr>
          <p:spPr>
            <a:xfrm>
              <a:off x="-3716178" y="8889567"/>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56" name="テキスト ボックス 55">
              <a:extLst>
                <a:ext uri="{FF2B5EF4-FFF2-40B4-BE49-F238E27FC236}">
                  <a16:creationId xmlns:a16="http://schemas.microsoft.com/office/drawing/2014/main" id="{EA3B8BF7-EF3B-AE26-330F-2E972EBEDBD7}"/>
                </a:ext>
              </a:extLst>
            </p:cNvPr>
            <p:cNvSpPr txBox="1"/>
            <p:nvPr/>
          </p:nvSpPr>
          <p:spPr>
            <a:xfrm>
              <a:off x="-236376" y="8889567"/>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57" name="テキスト ボックス 56">
              <a:extLst>
                <a:ext uri="{FF2B5EF4-FFF2-40B4-BE49-F238E27FC236}">
                  <a16:creationId xmlns:a16="http://schemas.microsoft.com/office/drawing/2014/main" id="{13B06BE6-CAEE-FF0E-5D37-71ABE2A2C665}"/>
                </a:ext>
              </a:extLst>
            </p:cNvPr>
            <p:cNvSpPr txBox="1"/>
            <p:nvPr/>
          </p:nvSpPr>
          <p:spPr>
            <a:xfrm>
              <a:off x="3243426" y="8889567"/>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58" name="テキスト ボックス 57">
              <a:extLst>
                <a:ext uri="{FF2B5EF4-FFF2-40B4-BE49-F238E27FC236}">
                  <a16:creationId xmlns:a16="http://schemas.microsoft.com/office/drawing/2014/main" id="{01E35046-17D8-C40B-C6BC-3E386E67612A}"/>
                </a:ext>
              </a:extLst>
            </p:cNvPr>
            <p:cNvSpPr txBox="1"/>
            <p:nvPr/>
          </p:nvSpPr>
          <p:spPr>
            <a:xfrm>
              <a:off x="6723228" y="8889567"/>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sp>
          <p:nvSpPr>
            <p:cNvPr id="59" name="テキスト ボックス 58">
              <a:extLst>
                <a:ext uri="{FF2B5EF4-FFF2-40B4-BE49-F238E27FC236}">
                  <a16:creationId xmlns:a16="http://schemas.microsoft.com/office/drawing/2014/main" id="{812C4C9E-E245-F435-BCFB-903C52545297}"/>
                </a:ext>
              </a:extLst>
            </p:cNvPr>
            <p:cNvSpPr txBox="1"/>
            <p:nvPr/>
          </p:nvSpPr>
          <p:spPr>
            <a:xfrm>
              <a:off x="10203030" y="8889567"/>
              <a:ext cx="4751562" cy="769441"/>
            </a:xfrm>
            <a:prstGeom prst="rect">
              <a:avLst/>
            </a:prstGeom>
            <a:noFill/>
          </p:spPr>
          <p:txBody>
            <a:bodyPr wrap="square">
              <a:spAutoFit/>
            </a:bodyPr>
            <a:lstStyle/>
            <a:p>
              <a:pPr algn="ctr"/>
              <a:r>
                <a:rPr lang="en-US" altLang="ja-JP" sz="4400" b="1" dirty="0">
                  <a:solidFill>
                    <a:srgbClr val="F66C2E"/>
                  </a:solidFill>
                  <a:latin typeface="Poppins" panose="00000500000000000000" pitchFamily="2" charset="0"/>
                  <a:ea typeface="M PLUS 1" pitchFamily="2" charset="-128"/>
                  <a:cs typeface="Poppins" panose="00000500000000000000" pitchFamily="2" charset="0"/>
                </a:rPr>
                <a:t>Question</a:t>
              </a:r>
              <a:endParaRPr lang="ja-JP" altLang="en-US" sz="4400" b="1" dirty="0">
                <a:solidFill>
                  <a:srgbClr val="F66C2E"/>
                </a:solidFill>
                <a:latin typeface="Poppins" panose="00000500000000000000" pitchFamily="2" charset="0"/>
                <a:ea typeface="M PLUS 1" pitchFamily="2" charset="-128"/>
                <a:cs typeface="Poppins" panose="00000500000000000000" pitchFamily="2" charset="0"/>
              </a:endParaRPr>
            </a:p>
          </p:txBody>
        </p:sp>
      </p:grpSp>
      <p:sp>
        <p:nvSpPr>
          <p:cNvPr id="61" name="テキスト ボックス 60">
            <a:extLst>
              <a:ext uri="{FF2B5EF4-FFF2-40B4-BE49-F238E27FC236}">
                <a16:creationId xmlns:a16="http://schemas.microsoft.com/office/drawing/2014/main" id="{27587395-93E6-7EED-3BB0-50DDD21D608D}"/>
              </a:ext>
            </a:extLst>
          </p:cNvPr>
          <p:cNvSpPr txBox="1"/>
          <p:nvPr/>
        </p:nvSpPr>
        <p:spPr>
          <a:xfrm>
            <a:off x="179672" y="1080280"/>
            <a:ext cx="11832656" cy="4697440"/>
          </a:xfrm>
          <a:prstGeom prst="rect">
            <a:avLst/>
          </a:prstGeom>
          <a:noFill/>
        </p:spPr>
        <p:txBody>
          <a:bodyPr wrap="square">
            <a:spAutoFit/>
          </a:bodyPr>
          <a:lstStyle/>
          <a:p>
            <a:pPr algn="ctr">
              <a:lnSpc>
                <a:spcPct val="150000"/>
              </a:lnSpc>
            </a:pPr>
            <a:r>
              <a:rPr lang="ja-JP" altLang="en-US" sz="5400" b="1" spc="300" dirty="0">
                <a:solidFill>
                  <a:schemeClr val="bg1"/>
                </a:solidFill>
                <a:latin typeface="IBM Plex Sans JP" panose="020B0503050203000203" pitchFamily="50" charset="-128"/>
                <a:ea typeface="IBM Plex Sans JP" panose="020B0503050203000203" pitchFamily="50" charset="-128"/>
              </a:rPr>
              <a:t>日本に住む外国人は</a:t>
            </a:r>
            <a:endParaRPr lang="en-US" altLang="ja-JP" sz="6600" b="1" spc="300" dirty="0">
              <a:solidFill>
                <a:schemeClr val="bg1"/>
              </a:solidFill>
              <a:latin typeface="IBM Plex Sans JP" panose="020B0503050203000203" pitchFamily="50" charset="-128"/>
              <a:ea typeface="IBM Plex Sans JP" panose="020B0503050203000203" pitchFamily="50" charset="-128"/>
            </a:endParaRPr>
          </a:p>
          <a:p>
            <a:pPr algn="ctr">
              <a:lnSpc>
                <a:spcPct val="150000"/>
              </a:lnSpc>
            </a:pPr>
            <a:r>
              <a:rPr lang="en-US" altLang="ja-JP" sz="9600" b="1" spc="300" dirty="0">
                <a:solidFill>
                  <a:schemeClr val="bg1"/>
                </a:solidFill>
                <a:latin typeface="Poppins" panose="00000500000000000000" pitchFamily="2" charset="0"/>
                <a:ea typeface="IBM Plex Sans JP" panose="020B0503050203000203" pitchFamily="50" charset="-128"/>
                <a:cs typeface="Poppins" panose="00000500000000000000" pitchFamily="2" charset="0"/>
              </a:rPr>
              <a:t>20</a:t>
            </a:r>
            <a:r>
              <a:rPr lang="ja-JP" altLang="en-US" sz="7200" b="1" spc="300" dirty="0">
                <a:solidFill>
                  <a:schemeClr val="bg1"/>
                </a:solidFill>
                <a:latin typeface="IBM Plex Sans JP" panose="020B0503050203000203" pitchFamily="50" charset="-128"/>
                <a:ea typeface="IBM Plex Sans JP" panose="020B0503050203000203" pitchFamily="50" charset="-128"/>
              </a:rPr>
              <a:t>年前</a:t>
            </a:r>
            <a:r>
              <a:rPr lang="ja-JP" altLang="en-US" sz="5400" b="1" spc="300" dirty="0">
                <a:solidFill>
                  <a:schemeClr val="bg1"/>
                </a:solidFill>
                <a:latin typeface="IBM Plex Sans JP" panose="020B0503050203000203" pitchFamily="50" charset="-128"/>
                <a:ea typeface="IBM Plex Sans JP" panose="020B0503050203000203" pitchFamily="50" charset="-128"/>
              </a:rPr>
              <a:t>と比べて</a:t>
            </a:r>
            <a:endParaRPr lang="en-US" altLang="ja-JP" sz="5400" b="1" spc="300" dirty="0">
              <a:solidFill>
                <a:schemeClr val="bg1"/>
              </a:solidFill>
              <a:latin typeface="IBM Plex Sans JP" panose="020B0503050203000203" pitchFamily="50" charset="-128"/>
              <a:ea typeface="IBM Plex Sans JP" panose="020B0503050203000203" pitchFamily="50" charset="-128"/>
            </a:endParaRPr>
          </a:p>
          <a:p>
            <a:pPr algn="ctr">
              <a:lnSpc>
                <a:spcPct val="150000"/>
              </a:lnSpc>
            </a:pPr>
            <a:r>
              <a:rPr lang="ja-JP" altLang="en-US" sz="5400" b="1" spc="300" dirty="0">
                <a:solidFill>
                  <a:schemeClr val="bg1"/>
                </a:solidFill>
                <a:latin typeface="IBM Plex Sans JP" panose="020B0503050203000203" pitchFamily="50" charset="-128"/>
                <a:ea typeface="IBM Plex Sans JP" panose="020B0503050203000203" pitchFamily="50" charset="-128"/>
              </a:rPr>
              <a:t>どれくらい増えている？</a:t>
            </a:r>
          </a:p>
        </p:txBody>
      </p:sp>
    </p:spTree>
    <p:extLst>
      <p:ext uri="{BB962C8B-B14F-4D97-AF65-F5344CB8AC3E}">
        <p14:creationId xmlns:p14="http://schemas.microsoft.com/office/powerpoint/2010/main" val="3268610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09030"/>
        </a:solidFill>
        <a:effectLst/>
      </p:bgPr>
    </p:bg>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32F91B3-6D40-0C10-7C1D-CE3EAAB129A4}"/>
              </a:ext>
            </a:extLst>
          </p:cNvPr>
          <p:cNvSpPr txBox="1"/>
          <p:nvPr/>
        </p:nvSpPr>
        <p:spPr>
          <a:xfrm>
            <a:off x="1186569" y="1564729"/>
            <a:ext cx="9817100" cy="769441"/>
          </a:xfrm>
          <a:prstGeom prst="rect">
            <a:avLst/>
          </a:prstGeom>
          <a:noFill/>
        </p:spPr>
        <p:txBody>
          <a:bodyPr wrap="square">
            <a:spAutoFit/>
          </a:bodyPr>
          <a:lstStyle/>
          <a:p>
            <a:pPr algn="ctr"/>
            <a:r>
              <a:rPr lang="ja-JP" altLang="en-US" sz="4400" b="1" spc="300" dirty="0">
                <a:solidFill>
                  <a:schemeClr val="bg1"/>
                </a:solidFill>
                <a:latin typeface="M PLUS 1" pitchFamily="2" charset="-128"/>
                <a:ea typeface="M PLUS 1" pitchFamily="2" charset="-128"/>
              </a:rPr>
              <a:t>私たちは年間“何歩”歩いている？</a:t>
            </a:r>
          </a:p>
        </p:txBody>
      </p:sp>
      <p:sp>
        <p:nvSpPr>
          <p:cNvPr id="14" name="楕円 13">
            <a:extLst>
              <a:ext uri="{FF2B5EF4-FFF2-40B4-BE49-F238E27FC236}">
                <a16:creationId xmlns:a16="http://schemas.microsoft.com/office/drawing/2014/main" id="{EB2117EB-A353-6A8F-51C9-7849EF2B6C50}"/>
              </a:ext>
            </a:extLst>
          </p:cNvPr>
          <p:cNvSpPr/>
          <p:nvPr/>
        </p:nvSpPr>
        <p:spPr>
          <a:xfrm>
            <a:off x="1807921" y="3310467"/>
            <a:ext cx="1102208" cy="1102208"/>
          </a:xfrm>
          <a:prstGeom prst="ellipse">
            <a:avLst/>
          </a:prstGeom>
          <a:solidFill>
            <a:schemeClr val="bg1"/>
          </a:solidFill>
          <a:ln w="57150">
            <a:solidFill>
              <a:srgbClr val="309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6BC2EA10-8D3B-6B16-C064-481BABB0A4A0}"/>
              </a:ext>
            </a:extLst>
          </p:cNvPr>
          <p:cNvSpPr/>
          <p:nvPr/>
        </p:nvSpPr>
        <p:spPr>
          <a:xfrm>
            <a:off x="5357571" y="3310467"/>
            <a:ext cx="1102208" cy="1102208"/>
          </a:xfrm>
          <a:prstGeom prst="ellipse">
            <a:avLst/>
          </a:prstGeom>
          <a:solidFill>
            <a:schemeClr val="bg1"/>
          </a:solidFill>
          <a:ln w="57150">
            <a:solidFill>
              <a:srgbClr val="309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482FEDF8-F5C6-5FAA-E599-032CD53AE968}"/>
              </a:ext>
            </a:extLst>
          </p:cNvPr>
          <p:cNvSpPr/>
          <p:nvPr/>
        </p:nvSpPr>
        <p:spPr>
          <a:xfrm>
            <a:off x="8906340" y="3310467"/>
            <a:ext cx="1102208" cy="1102208"/>
          </a:xfrm>
          <a:prstGeom prst="ellipse">
            <a:avLst/>
          </a:prstGeom>
          <a:solidFill>
            <a:schemeClr val="bg1"/>
          </a:solidFill>
          <a:ln w="57150">
            <a:solidFill>
              <a:srgbClr val="309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4ADA3D3-A658-BFEC-5CD1-29B6E816C262}"/>
              </a:ext>
            </a:extLst>
          </p:cNvPr>
          <p:cNvSpPr txBox="1"/>
          <p:nvPr/>
        </p:nvSpPr>
        <p:spPr>
          <a:xfrm>
            <a:off x="999684" y="4638900"/>
            <a:ext cx="2718681" cy="769441"/>
          </a:xfrm>
          <a:prstGeom prst="rect">
            <a:avLst/>
          </a:prstGeom>
          <a:noFill/>
        </p:spPr>
        <p:txBody>
          <a:bodyPr wrap="square">
            <a:spAutoFit/>
          </a:bodyPr>
          <a:lstStyle/>
          <a:p>
            <a:pPr algn="ctr"/>
            <a:r>
              <a:rPr lang="en-US" altLang="ja-JP" sz="4400" b="1" spc="300" dirty="0">
                <a:solidFill>
                  <a:schemeClr val="bg1"/>
                </a:solidFill>
                <a:latin typeface="M PLUS 1" pitchFamily="2" charset="-128"/>
                <a:ea typeface="M PLUS 1" pitchFamily="2" charset="-128"/>
              </a:rPr>
              <a:t>50</a:t>
            </a:r>
            <a:r>
              <a:rPr lang="ja-JP" altLang="en-US" sz="3200" b="1" spc="300" dirty="0">
                <a:solidFill>
                  <a:schemeClr val="bg1"/>
                </a:solidFill>
                <a:latin typeface="M PLUS 1" pitchFamily="2" charset="-128"/>
                <a:ea typeface="M PLUS 1" pitchFamily="2" charset="-128"/>
              </a:rPr>
              <a:t>万歩</a:t>
            </a:r>
            <a:endParaRPr lang="ja-JP" altLang="en-US" sz="4400" b="1" spc="300" dirty="0">
              <a:solidFill>
                <a:schemeClr val="bg1"/>
              </a:solidFill>
              <a:latin typeface="M PLUS 1" pitchFamily="2" charset="-128"/>
              <a:ea typeface="M PLUS 1" pitchFamily="2" charset="-128"/>
            </a:endParaRPr>
          </a:p>
        </p:txBody>
      </p:sp>
      <p:sp>
        <p:nvSpPr>
          <p:cNvPr id="7" name="テキスト ボックス 6">
            <a:extLst>
              <a:ext uri="{FF2B5EF4-FFF2-40B4-BE49-F238E27FC236}">
                <a16:creationId xmlns:a16="http://schemas.microsoft.com/office/drawing/2014/main" id="{960147AA-2E2F-2D52-7500-8EEC54B13B25}"/>
              </a:ext>
            </a:extLst>
          </p:cNvPr>
          <p:cNvSpPr txBox="1"/>
          <p:nvPr/>
        </p:nvSpPr>
        <p:spPr>
          <a:xfrm>
            <a:off x="4549334" y="4638900"/>
            <a:ext cx="2718681" cy="769441"/>
          </a:xfrm>
          <a:prstGeom prst="rect">
            <a:avLst/>
          </a:prstGeom>
          <a:noFill/>
        </p:spPr>
        <p:txBody>
          <a:bodyPr wrap="square">
            <a:spAutoFit/>
          </a:bodyPr>
          <a:lstStyle/>
          <a:p>
            <a:pPr algn="ctr"/>
            <a:r>
              <a:rPr lang="en-US" altLang="ja-JP" sz="4400" b="1" spc="300" dirty="0">
                <a:solidFill>
                  <a:schemeClr val="bg1"/>
                </a:solidFill>
                <a:latin typeface="M PLUS 1" pitchFamily="2" charset="-128"/>
                <a:ea typeface="M PLUS 1" pitchFamily="2" charset="-128"/>
              </a:rPr>
              <a:t>200</a:t>
            </a:r>
            <a:r>
              <a:rPr lang="ja-JP" altLang="en-US" sz="3200" b="1" spc="300" dirty="0">
                <a:solidFill>
                  <a:schemeClr val="bg1"/>
                </a:solidFill>
                <a:latin typeface="M PLUS 1" pitchFamily="2" charset="-128"/>
                <a:ea typeface="M PLUS 1" pitchFamily="2" charset="-128"/>
              </a:rPr>
              <a:t>万歩</a:t>
            </a:r>
            <a:endParaRPr lang="ja-JP" altLang="en-US" sz="4400" b="1" spc="300" dirty="0">
              <a:solidFill>
                <a:schemeClr val="bg1"/>
              </a:solidFill>
              <a:latin typeface="M PLUS 1" pitchFamily="2" charset="-128"/>
              <a:ea typeface="M PLUS 1" pitchFamily="2" charset="-128"/>
            </a:endParaRPr>
          </a:p>
        </p:txBody>
      </p:sp>
      <p:sp>
        <p:nvSpPr>
          <p:cNvPr id="10" name="テキスト ボックス 9">
            <a:extLst>
              <a:ext uri="{FF2B5EF4-FFF2-40B4-BE49-F238E27FC236}">
                <a16:creationId xmlns:a16="http://schemas.microsoft.com/office/drawing/2014/main" id="{1067EEEF-179F-7A47-B623-EC20D7CA4ED5}"/>
              </a:ext>
            </a:extLst>
          </p:cNvPr>
          <p:cNvSpPr txBox="1"/>
          <p:nvPr/>
        </p:nvSpPr>
        <p:spPr>
          <a:xfrm>
            <a:off x="7722572" y="4638900"/>
            <a:ext cx="3469744" cy="769441"/>
          </a:xfrm>
          <a:prstGeom prst="rect">
            <a:avLst/>
          </a:prstGeom>
          <a:noFill/>
        </p:spPr>
        <p:txBody>
          <a:bodyPr wrap="square">
            <a:spAutoFit/>
          </a:bodyPr>
          <a:lstStyle/>
          <a:p>
            <a:pPr algn="ctr"/>
            <a:r>
              <a:rPr lang="en-US" altLang="ja-JP" sz="4400" b="1" spc="300" dirty="0">
                <a:solidFill>
                  <a:schemeClr val="bg1"/>
                </a:solidFill>
                <a:latin typeface="M PLUS 1" pitchFamily="2" charset="-128"/>
                <a:ea typeface="M PLUS 1" pitchFamily="2" charset="-128"/>
              </a:rPr>
              <a:t>1000</a:t>
            </a:r>
            <a:r>
              <a:rPr lang="ja-JP" altLang="en-US" sz="3200" b="1" spc="300" dirty="0">
                <a:solidFill>
                  <a:schemeClr val="bg1"/>
                </a:solidFill>
                <a:latin typeface="M PLUS 1" pitchFamily="2" charset="-128"/>
                <a:ea typeface="M PLUS 1" pitchFamily="2" charset="-128"/>
              </a:rPr>
              <a:t>万歩</a:t>
            </a:r>
            <a:endParaRPr lang="ja-JP" altLang="en-US" sz="4400" b="1" spc="300" dirty="0">
              <a:solidFill>
                <a:schemeClr val="bg1"/>
              </a:solidFill>
              <a:latin typeface="M PLUS 1" pitchFamily="2" charset="-128"/>
              <a:ea typeface="M PLUS 1" pitchFamily="2" charset="-128"/>
            </a:endParaRPr>
          </a:p>
        </p:txBody>
      </p:sp>
      <p:sp>
        <p:nvSpPr>
          <p:cNvPr id="11" name="テキスト ボックス 10">
            <a:extLst>
              <a:ext uri="{FF2B5EF4-FFF2-40B4-BE49-F238E27FC236}">
                <a16:creationId xmlns:a16="http://schemas.microsoft.com/office/drawing/2014/main" id="{DF937834-B466-C21C-56BC-CE907435576A}"/>
              </a:ext>
            </a:extLst>
          </p:cNvPr>
          <p:cNvSpPr txBox="1"/>
          <p:nvPr/>
        </p:nvSpPr>
        <p:spPr>
          <a:xfrm>
            <a:off x="1770032" y="3483200"/>
            <a:ext cx="1216086" cy="769441"/>
          </a:xfrm>
          <a:prstGeom prst="rect">
            <a:avLst/>
          </a:prstGeom>
          <a:noFill/>
        </p:spPr>
        <p:txBody>
          <a:bodyPr wrap="square">
            <a:spAutoFit/>
          </a:bodyPr>
          <a:lstStyle/>
          <a:p>
            <a:pPr algn="ctr"/>
            <a:r>
              <a:rPr lang="en-US" altLang="ja-JP" sz="4400" b="1" spc="300" dirty="0">
                <a:solidFill>
                  <a:srgbClr val="309030"/>
                </a:solidFill>
                <a:latin typeface="Montserrat" pitchFamily="2" charset="0"/>
                <a:ea typeface="M PLUS 1" pitchFamily="2" charset="-128"/>
              </a:rPr>
              <a:t>1</a:t>
            </a:r>
          </a:p>
        </p:txBody>
      </p:sp>
      <p:sp>
        <p:nvSpPr>
          <p:cNvPr id="12" name="テキスト ボックス 11">
            <a:extLst>
              <a:ext uri="{FF2B5EF4-FFF2-40B4-BE49-F238E27FC236}">
                <a16:creationId xmlns:a16="http://schemas.microsoft.com/office/drawing/2014/main" id="{0116CF2A-16ED-7FCB-46F8-0E59A9F48086}"/>
              </a:ext>
            </a:extLst>
          </p:cNvPr>
          <p:cNvSpPr txBox="1"/>
          <p:nvPr/>
        </p:nvSpPr>
        <p:spPr>
          <a:xfrm>
            <a:off x="5338732" y="3476850"/>
            <a:ext cx="1216086" cy="769441"/>
          </a:xfrm>
          <a:prstGeom prst="rect">
            <a:avLst/>
          </a:prstGeom>
          <a:noFill/>
        </p:spPr>
        <p:txBody>
          <a:bodyPr wrap="square">
            <a:spAutoFit/>
          </a:bodyPr>
          <a:lstStyle/>
          <a:p>
            <a:pPr algn="ctr"/>
            <a:r>
              <a:rPr lang="en-US" altLang="ja-JP" sz="4400" b="1" spc="300" dirty="0">
                <a:solidFill>
                  <a:srgbClr val="309030"/>
                </a:solidFill>
                <a:latin typeface="Montserrat" pitchFamily="2" charset="0"/>
                <a:ea typeface="M PLUS 1" pitchFamily="2" charset="-128"/>
              </a:rPr>
              <a:t>2</a:t>
            </a:r>
          </a:p>
        </p:txBody>
      </p:sp>
      <p:sp>
        <p:nvSpPr>
          <p:cNvPr id="13" name="テキスト ボックス 12">
            <a:extLst>
              <a:ext uri="{FF2B5EF4-FFF2-40B4-BE49-F238E27FC236}">
                <a16:creationId xmlns:a16="http://schemas.microsoft.com/office/drawing/2014/main" id="{454196AA-7DF9-7D33-4163-A444D93334A4}"/>
              </a:ext>
            </a:extLst>
          </p:cNvPr>
          <p:cNvSpPr txBox="1"/>
          <p:nvPr/>
        </p:nvSpPr>
        <p:spPr>
          <a:xfrm>
            <a:off x="8725873" y="3483200"/>
            <a:ext cx="1552042" cy="769441"/>
          </a:xfrm>
          <a:prstGeom prst="rect">
            <a:avLst/>
          </a:prstGeom>
          <a:noFill/>
        </p:spPr>
        <p:txBody>
          <a:bodyPr wrap="square">
            <a:spAutoFit/>
          </a:bodyPr>
          <a:lstStyle/>
          <a:p>
            <a:pPr algn="ctr"/>
            <a:r>
              <a:rPr lang="en-US" altLang="ja-JP" sz="4400" b="1" spc="300" dirty="0">
                <a:solidFill>
                  <a:srgbClr val="309030"/>
                </a:solidFill>
                <a:latin typeface="Montserrat" pitchFamily="2" charset="0"/>
                <a:ea typeface="M PLUS 1" pitchFamily="2" charset="-128"/>
              </a:rPr>
              <a:t>3</a:t>
            </a:r>
          </a:p>
        </p:txBody>
      </p:sp>
    </p:spTree>
    <p:extLst>
      <p:ext uri="{BB962C8B-B14F-4D97-AF65-F5344CB8AC3E}">
        <p14:creationId xmlns:p14="http://schemas.microsoft.com/office/powerpoint/2010/main" val="335378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F653974-DB0C-57D6-E87E-6DF1DBB116E2}"/>
              </a:ext>
            </a:extLst>
          </p:cNvPr>
          <p:cNvSpPr txBox="1"/>
          <p:nvPr/>
        </p:nvSpPr>
        <p:spPr>
          <a:xfrm>
            <a:off x="583933" y="2710282"/>
            <a:ext cx="11024134" cy="2215991"/>
          </a:xfrm>
          <a:prstGeom prst="rect">
            <a:avLst/>
          </a:prstGeom>
          <a:noFill/>
        </p:spPr>
        <p:txBody>
          <a:bodyPr wrap="square">
            <a:spAutoFit/>
          </a:bodyPr>
          <a:lstStyle/>
          <a:p>
            <a:pPr algn="ctr"/>
            <a:r>
              <a:rPr lang="ja-JP" altLang="en-US" sz="13800" b="1" dirty="0">
                <a:solidFill>
                  <a:srgbClr val="722867"/>
                </a:solidFill>
              </a:rPr>
              <a:t>技術</a:t>
            </a:r>
            <a:r>
              <a:rPr lang="ja-JP" altLang="en-US" sz="9600" b="1" dirty="0"/>
              <a:t>　　 </a:t>
            </a:r>
            <a:r>
              <a:rPr lang="ja-JP" altLang="en-US" sz="13800" b="1" dirty="0">
                <a:solidFill>
                  <a:srgbClr val="722867"/>
                </a:solidFill>
              </a:rPr>
              <a:t>革新</a:t>
            </a:r>
            <a:endParaRPr lang="ja-JP" altLang="en-US" sz="9600" b="1" dirty="0">
              <a:solidFill>
                <a:srgbClr val="722867"/>
              </a:solidFill>
            </a:endParaRPr>
          </a:p>
        </p:txBody>
      </p:sp>
      <p:sp>
        <p:nvSpPr>
          <p:cNvPr id="2" name="テキスト ボックス 1">
            <a:extLst>
              <a:ext uri="{FF2B5EF4-FFF2-40B4-BE49-F238E27FC236}">
                <a16:creationId xmlns:a16="http://schemas.microsoft.com/office/drawing/2014/main" id="{53A5D176-6D28-C7DE-18E1-98C617756305}"/>
              </a:ext>
            </a:extLst>
          </p:cNvPr>
          <p:cNvSpPr txBox="1"/>
          <p:nvPr/>
        </p:nvSpPr>
        <p:spPr>
          <a:xfrm>
            <a:off x="554790" y="423244"/>
            <a:ext cx="11024134" cy="400110"/>
          </a:xfrm>
          <a:prstGeom prst="rect">
            <a:avLst/>
          </a:prstGeom>
          <a:noFill/>
        </p:spPr>
        <p:txBody>
          <a:bodyPr wrap="square">
            <a:spAutoFit/>
          </a:bodyPr>
          <a:lstStyle/>
          <a:p>
            <a:r>
              <a:rPr lang="ja-JP" altLang="en-US" sz="2000" b="1" dirty="0"/>
              <a:t>株式会社プラネットの強み</a:t>
            </a:r>
          </a:p>
        </p:txBody>
      </p:sp>
      <p:sp>
        <p:nvSpPr>
          <p:cNvPr id="3" name="十字形 2">
            <a:extLst>
              <a:ext uri="{FF2B5EF4-FFF2-40B4-BE49-F238E27FC236}">
                <a16:creationId xmlns:a16="http://schemas.microsoft.com/office/drawing/2014/main" id="{BF3F1749-53CD-489C-6981-4508BA9CFB38}"/>
              </a:ext>
            </a:extLst>
          </p:cNvPr>
          <p:cNvSpPr/>
          <p:nvPr/>
        </p:nvSpPr>
        <p:spPr>
          <a:xfrm rot="2700000">
            <a:off x="4655326" y="2288583"/>
            <a:ext cx="2939102" cy="2939100"/>
          </a:xfrm>
          <a:prstGeom prst="plus">
            <a:avLst>
              <a:gd name="adj" fmla="val 50000"/>
            </a:avLst>
          </a:prstGeom>
          <a:solidFill>
            <a:srgbClr val="30903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55782D68-EB80-D461-F071-78A7D824553E}"/>
              </a:ext>
            </a:extLst>
          </p:cNvPr>
          <p:cNvSpPr/>
          <p:nvPr/>
        </p:nvSpPr>
        <p:spPr>
          <a:xfrm>
            <a:off x="247049" y="397844"/>
            <a:ext cx="144378" cy="530994"/>
          </a:xfrm>
          <a:prstGeom prst="rect">
            <a:avLst/>
          </a:prstGeom>
          <a:solidFill>
            <a:srgbClr val="A539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F053406-1B88-32B1-190C-F8C7C7317ADE}"/>
              </a:ext>
            </a:extLst>
          </p:cNvPr>
          <p:cNvCxnSpPr/>
          <p:nvPr/>
        </p:nvCxnSpPr>
        <p:spPr>
          <a:xfrm>
            <a:off x="468430" y="918678"/>
            <a:ext cx="1133214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4066E6FC-985C-2C19-93EC-763B50A208B5}"/>
              </a:ext>
            </a:extLst>
          </p:cNvPr>
          <p:cNvGrpSpPr/>
          <p:nvPr/>
        </p:nvGrpSpPr>
        <p:grpSpPr>
          <a:xfrm>
            <a:off x="10831897" y="0"/>
            <a:ext cx="968676" cy="306644"/>
            <a:chOff x="10672991" y="0"/>
            <a:chExt cx="968676" cy="397844"/>
          </a:xfrm>
        </p:grpSpPr>
        <p:cxnSp>
          <p:nvCxnSpPr>
            <p:cNvPr id="13" name="直線コネクタ 12">
              <a:extLst>
                <a:ext uri="{FF2B5EF4-FFF2-40B4-BE49-F238E27FC236}">
                  <a16:creationId xmlns:a16="http://schemas.microsoft.com/office/drawing/2014/main" id="{6DF78252-E780-812C-E79D-0075635D12A6}"/>
                </a:ext>
              </a:extLst>
            </p:cNvPr>
            <p:cNvCxnSpPr/>
            <p:nvPr/>
          </p:nvCxnSpPr>
          <p:spPr>
            <a:xfrm>
              <a:off x="10672991" y="0"/>
              <a:ext cx="0" cy="397844"/>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F591170D-0C94-85FB-BCEF-EB736C789FB6}"/>
                </a:ext>
              </a:extLst>
            </p:cNvPr>
            <p:cNvCxnSpPr/>
            <p:nvPr/>
          </p:nvCxnSpPr>
          <p:spPr>
            <a:xfrm>
              <a:off x="11641667" y="0"/>
              <a:ext cx="0" cy="397844"/>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5" name="テキスト ボックス 14">
            <a:extLst>
              <a:ext uri="{FF2B5EF4-FFF2-40B4-BE49-F238E27FC236}">
                <a16:creationId xmlns:a16="http://schemas.microsoft.com/office/drawing/2014/main" id="{977C4A88-57CA-08CD-C5EE-0D2EECD6F783}"/>
              </a:ext>
            </a:extLst>
          </p:cNvPr>
          <p:cNvSpPr txBox="1"/>
          <p:nvPr/>
        </p:nvSpPr>
        <p:spPr>
          <a:xfrm>
            <a:off x="10831897" y="53100"/>
            <a:ext cx="905933" cy="215444"/>
          </a:xfrm>
          <a:prstGeom prst="rect">
            <a:avLst/>
          </a:prstGeom>
          <a:noFill/>
        </p:spPr>
        <p:txBody>
          <a:bodyPr wrap="square">
            <a:spAutoFit/>
          </a:bodyPr>
          <a:lstStyle/>
          <a:p>
            <a:pPr algn="ctr"/>
            <a:r>
              <a:rPr lang="ja-JP" altLang="en-US" sz="800" b="1" dirty="0"/>
              <a:t>①会社概要</a:t>
            </a:r>
          </a:p>
        </p:txBody>
      </p:sp>
      <p:sp>
        <p:nvSpPr>
          <p:cNvPr id="17" name="正方形/長方形 16">
            <a:extLst>
              <a:ext uri="{FF2B5EF4-FFF2-40B4-BE49-F238E27FC236}">
                <a16:creationId xmlns:a16="http://schemas.microsoft.com/office/drawing/2014/main" id="{C80E5795-C648-E04A-2AC5-5CABC01D3AC7}"/>
              </a:ext>
            </a:extLst>
          </p:cNvPr>
          <p:cNvSpPr/>
          <p:nvPr/>
        </p:nvSpPr>
        <p:spPr>
          <a:xfrm>
            <a:off x="247049" y="352125"/>
            <a:ext cx="144378" cy="103488"/>
          </a:xfrm>
          <a:prstGeom prst="rect">
            <a:avLst/>
          </a:prstGeom>
          <a:solidFill>
            <a:srgbClr val="7228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91316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2F9792"/>
        </a:solidFill>
        <a:effectLst/>
      </p:bgPr>
    </p:bg>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32F91B3-6D40-0C10-7C1D-CE3EAAB129A4}"/>
              </a:ext>
            </a:extLst>
          </p:cNvPr>
          <p:cNvSpPr txBox="1"/>
          <p:nvPr/>
        </p:nvSpPr>
        <p:spPr>
          <a:xfrm>
            <a:off x="-606146" y="1119069"/>
            <a:ext cx="13404292" cy="1722203"/>
          </a:xfrm>
          <a:prstGeom prst="rect">
            <a:avLst/>
          </a:prstGeom>
          <a:noFill/>
        </p:spPr>
        <p:txBody>
          <a:bodyPr wrap="square">
            <a:spAutoFit/>
          </a:bodyPr>
          <a:lstStyle/>
          <a:p>
            <a:pPr algn="ctr">
              <a:lnSpc>
                <a:spcPct val="150000"/>
              </a:lnSpc>
            </a:pPr>
            <a:r>
              <a:rPr lang="ja-JP" altLang="en-US" sz="8000" b="1" spc="300" dirty="0">
                <a:solidFill>
                  <a:schemeClr val="bg1"/>
                </a:solidFill>
                <a:latin typeface="Noto Sans JP" panose="020B0200000000000000" pitchFamily="50" charset="-128"/>
                <a:ea typeface="Noto Sans JP" panose="020B0200000000000000" pitchFamily="50" charset="-128"/>
              </a:rPr>
              <a:t>自由の女神は裸足である</a:t>
            </a:r>
          </a:p>
        </p:txBody>
      </p:sp>
      <p:grpSp>
        <p:nvGrpSpPr>
          <p:cNvPr id="8" name="グループ化 7">
            <a:extLst>
              <a:ext uri="{FF2B5EF4-FFF2-40B4-BE49-F238E27FC236}">
                <a16:creationId xmlns:a16="http://schemas.microsoft.com/office/drawing/2014/main" id="{3C511EAA-959D-70D8-2972-34487BB49A65}"/>
              </a:ext>
            </a:extLst>
          </p:cNvPr>
          <p:cNvGrpSpPr/>
          <p:nvPr/>
        </p:nvGrpSpPr>
        <p:grpSpPr>
          <a:xfrm rot="2700000">
            <a:off x="307199" y="3701664"/>
            <a:ext cx="1917046" cy="3814558"/>
            <a:chOff x="2204185" y="-3243714"/>
            <a:chExt cx="2396691" cy="4768961"/>
          </a:xfrm>
        </p:grpSpPr>
        <p:sp>
          <p:nvSpPr>
            <p:cNvPr id="2" name="楕円 1">
              <a:extLst>
                <a:ext uri="{FF2B5EF4-FFF2-40B4-BE49-F238E27FC236}">
                  <a16:creationId xmlns:a16="http://schemas.microsoft.com/office/drawing/2014/main" id="{10735972-F2D4-6B65-91B5-EF66D56F9EAA}"/>
                </a:ext>
              </a:extLst>
            </p:cNvPr>
            <p:cNvSpPr/>
            <p:nvPr/>
          </p:nvSpPr>
          <p:spPr>
            <a:xfrm>
              <a:off x="2204185" y="-3243714"/>
              <a:ext cx="2396691" cy="2396691"/>
            </a:xfrm>
            <a:prstGeom prst="ellipse">
              <a:avLst/>
            </a:prstGeom>
            <a:solidFill>
              <a:schemeClr val="bg1"/>
            </a:solidFill>
            <a:ln w="177800">
              <a:solidFill>
                <a:srgbClr val="B3CC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C3FC0B5A-0742-31D0-6139-22FBA35F2621}"/>
                </a:ext>
              </a:extLst>
            </p:cNvPr>
            <p:cNvCxnSpPr>
              <a:stCxn id="2" idx="4"/>
            </p:cNvCxnSpPr>
            <p:nvPr/>
          </p:nvCxnSpPr>
          <p:spPr>
            <a:xfrm>
              <a:off x="3402531" y="-847023"/>
              <a:ext cx="4812" cy="2372270"/>
            </a:xfrm>
            <a:prstGeom prst="line">
              <a:avLst/>
            </a:prstGeom>
            <a:solidFill>
              <a:schemeClr val="bg1"/>
            </a:solidFill>
            <a:ln w="177800">
              <a:solidFill>
                <a:srgbClr val="B3CCC1"/>
              </a:solidFill>
            </a:ln>
          </p:spPr>
          <p:style>
            <a:lnRef idx="2">
              <a:schemeClr val="accent1">
                <a:shade val="15000"/>
              </a:schemeClr>
            </a:lnRef>
            <a:fillRef idx="1">
              <a:schemeClr val="accent1"/>
            </a:fillRef>
            <a:effectRef idx="0">
              <a:schemeClr val="accent1"/>
            </a:effectRef>
            <a:fontRef idx="minor">
              <a:schemeClr val="lt1"/>
            </a:fontRef>
          </p:style>
        </p:cxnSp>
      </p:grpSp>
      <p:grpSp>
        <p:nvGrpSpPr>
          <p:cNvPr id="10" name="グループ化 9">
            <a:extLst>
              <a:ext uri="{FF2B5EF4-FFF2-40B4-BE49-F238E27FC236}">
                <a16:creationId xmlns:a16="http://schemas.microsoft.com/office/drawing/2014/main" id="{BED3BF68-088F-99CD-3CA9-5B68574D0FF4}"/>
              </a:ext>
            </a:extLst>
          </p:cNvPr>
          <p:cNvGrpSpPr/>
          <p:nvPr/>
        </p:nvGrpSpPr>
        <p:grpSpPr>
          <a:xfrm rot="18900000" flipH="1">
            <a:off x="9967755" y="3701664"/>
            <a:ext cx="1917046" cy="3814558"/>
            <a:chOff x="2204185" y="-3243714"/>
            <a:chExt cx="2396691" cy="4768961"/>
          </a:xfrm>
        </p:grpSpPr>
        <p:sp>
          <p:nvSpPr>
            <p:cNvPr id="11" name="楕円 10">
              <a:extLst>
                <a:ext uri="{FF2B5EF4-FFF2-40B4-BE49-F238E27FC236}">
                  <a16:creationId xmlns:a16="http://schemas.microsoft.com/office/drawing/2014/main" id="{820343A1-339C-0449-BBA6-62EAD7E59DEC}"/>
                </a:ext>
              </a:extLst>
            </p:cNvPr>
            <p:cNvSpPr/>
            <p:nvPr/>
          </p:nvSpPr>
          <p:spPr>
            <a:xfrm>
              <a:off x="2204185" y="-3243714"/>
              <a:ext cx="2396691" cy="2396691"/>
            </a:xfrm>
            <a:prstGeom prst="ellipse">
              <a:avLst/>
            </a:prstGeom>
            <a:solidFill>
              <a:schemeClr val="bg1"/>
            </a:solidFill>
            <a:ln w="177800">
              <a:solidFill>
                <a:srgbClr val="B3CC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A61AAB81-A28C-B261-3BA1-F670D8C4B2AF}"/>
                </a:ext>
              </a:extLst>
            </p:cNvPr>
            <p:cNvCxnSpPr>
              <a:stCxn id="11" idx="4"/>
            </p:cNvCxnSpPr>
            <p:nvPr/>
          </p:nvCxnSpPr>
          <p:spPr>
            <a:xfrm>
              <a:off x="3402531" y="-847023"/>
              <a:ext cx="4812" cy="2372270"/>
            </a:xfrm>
            <a:prstGeom prst="line">
              <a:avLst/>
            </a:prstGeom>
            <a:solidFill>
              <a:schemeClr val="bg1"/>
            </a:solidFill>
            <a:ln w="177800">
              <a:solidFill>
                <a:srgbClr val="B3CCC1"/>
              </a:solidFill>
            </a:ln>
          </p:spPr>
          <p:style>
            <a:lnRef idx="2">
              <a:schemeClr val="accent1">
                <a:shade val="15000"/>
              </a:schemeClr>
            </a:lnRef>
            <a:fillRef idx="1">
              <a:schemeClr val="accent1"/>
            </a:fillRef>
            <a:effectRef idx="0">
              <a:schemeClr val="accent1"/>
            </a:effectRef>
            <a:fontRef idx="minor">
              <a:schemeClr val="lt1"/>
            </a:fontRef>
          </p:style>
        </p:cxnSp>
      </p:grpSp>
      <p:sp>
        <p:nvSpPr>
          <p:cNvPr id="13" name="楕円 12">
            <a:extLst>
              <a:ext uri="{FF2B5EF4-FFF2-40B4-BE49-F238E27FC236}">
                <a16:creationId xmlns:a16="http://schemas.microsoft.com/office/drawing/2014/main" id="{1DCA64F0-7150-DEB6-188B-AEC00D4D7707}"/>
              </a:ext>
            </a:extLst>
          </p:cNvPr>
          <p:cNvSpPr/>
          <p:nvPr/>
        </p:nvSpPr>
        <p:spPr>
          <a:xfrm>
            <a:off x="1479394" y="4480871"/>
            <a:ext cx="914400" cy="914400"/>
          </a:xfrm>
          <a:prstGeom prst="ellipse">
            <a:avLst/>
          </a:prstGeom>
          <a:solidFill>
            <a:schemeClr val="bg1"/>
          </a:solidFill>
          <a:ln w="101600">
            <a:solidFill>
              <a:srgbClr val="2E2B9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十字形 13">
            <a:extLst>
              <a:ext uri="{FF2B5EF4-FFF2-40B4-BE49-F238E27FC236}">
                <a16:creationId xmlns:a16="http://schemas.microsoft.com/office/drawing/2014/main" id="{EA3BD732-00B9-913A-FDF4-6CC6AFF4FD54}"/>
              </a:ext>
            </a:extLst>
          </p:cNvPr>
          <p:cNvSpPr/>
          <p:nvPr/>
        </p:nvSpPr>
        <p:spPr>
          <a:xfrm rot="2700000">
            <a:off x="9814871" y="4480871"/>
            <a:ext cx="914400" cy="914400"/>
          </a:xfrm>
          <a:prstGeom prst="plus">
            <a:avLst>
              <a:gd name="adj" fmla="val 50000"/>
            </a:avLst>
          </a:prstGeom>
          <a:solidFill>
            <a:schemeClr val="bg1"/>
          </a:solidFill>
          <a:ln w="101600">
            <a:solidFill>
              <a:srgbClr val="B43D0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BEDC8C61-D67B-AE38-DB92-CEA4E2063AB0}"/>
              </a:ext>
            </a:extLst>
          </p:cNvPr>
          <p:cNvSpPr txBox="1"/>
          <p:nvPr/>
        </p:nvSpPr>
        <p:spPr>
          <a:xfrm>
            <a:off x="4164531" y="592170"/>
            <a:ext cx="3862938" cy="738857"/>
          </a:xfrm>
          <a:prstGeom prst="rect">
            <a:avLst/>
          </a:prstGeom>
          <a:noFill/>
        </p:spPr>
        <p:txBody>
          <a:bodyPr wrap="square">
            <a:spAutoFit/>
          </a:bodyPr>
          <a:lstStyle/>
          <a:p>
            <a:pPr algn="ctr">
              <a:lnSpc>
                <a:spcPct val="150000"/>
              </a:lnSpc>
            </a:pPr>
            <a:r>
              <a:rPr lang="ja-JP" altLang="en-US" sz="3200" b="1" dirty="0">
                <a:solidFill>
                  <a:schemeClr val="bg1"/>
                </a:solidFill>
                <a:latin typeface="Noto Sans JP" panose="020B0200000000000000" pitchFamily="50" charset="-128"/>
                <a:ea typeface="Noto Sans JP" panose="020B0200000000000000" pitchFamily="50" charset="-128"/>
              </a:rPr>
              <a:t>〇✕クイズ</a:t>
            </a:r>
          </a:p>
        </p:txBody>
      </p:sp>
    </p:spTree>
    <p:extLst>
      <p:ext uri="{BB962C8B-B14F-4D97-AF65-F5344CB8AC3E}">
        <p14:creationId xmlns:p14="http://schemas.microsoft.com/office/powerpoint/2010/main" val="3040156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86819BE-151A-6180-EB5B-3E0AC332ABD3}"/>
              </a:ext>
            </a:extLst>
          </p:cNvPr>
          <p:cNvSpPr txBox="1"/>
          <p:nvPr/>
        </p:nvSpPr>
        <p:spPr>
          <a:xfrm>
            <a:off x="810684" y="1009649"/>
            <a:ext cx="5913968" cy="1011302"/>
          </a:xfrm>
          <a:prstGeom prst="rect">
            <a:avLst/>
          </a:prstGeom>
          <a:noFill/>
        </p:spPr>
        <p:txBody>
          <a:bodyPr wrap="square">
            <a:spAutoFit/>
          </a:bodyPr>
          <a:lstStyle/>
          <a:p>
            <a:pPr algn="ctr">
              <a:lnSpc>
                <a:spcPct val="150000"/>
              </a:lnSpc>
            </a:pPr>
            <a:r>
              <a:rPr lang="ja-JP" altLang="en-US" sz="4400" b="1" dirty="0"/>
              <a:t>まずは</a:t>
            </a:r>
            <a:endParaRPr lang="en-US" altLang="ja-JP" sz="4400" b="1" dirty="0"/>
          </a:p>
        </p:txBody>
      </p:sp>
      <p:sp>
        <p:nvSpPr>
          <p:cNvPr id="8" name="テキスト ボックス 7">
            <a:extLst>
              <a:ext uri="{FF2B5EF4-FFF2-40B4-BE49-F238E27FC236}">
                <a16:creationId xmlns:a16="http://schemas.microsoft.com/office/drawing/2014/main" id="{69A4467B-B1CC-91C6-BB0C-6863EB8A4EB0}"/>
              </a:ext>
            </a:extLst>
          </p:cNvPr>
          <p:cNvSpPr txBox="1"/>
          <p:nvPr/>
        </p:nvSpPr>
        <p:spPr>
          <a:xfrm>
            <a:off x="719668" y="663916"/>
            <a:ext cx="6096000" cy="4168705"/>
          </a:xfrm>
          <a:prstGeom prst="rect">
            <a:avLst/>
          </a:prstGeom>
          <a:noFill/>
        </p:spPr>
        <p:txBody>
          <a:bodyPr wrap="square">
            <a:spAutoFit/>
          </a:bodyPr>
          <a:lstStyle/>
          <a:p>
            <a:pPr algn="ctr">
              <a:lnSpc>
                <a:spcPct val="150000"/>
              </a:lnSpc>
            </a:pPr>
            <a:r>
              <a:rPr lang="ja-JP" altLang="en-US" sz="5400" b="1" dirty="0"/>
              <a:t>一日</a:t>
            </a:r>
            <a:r>
              <a:rPr lang="en-US" altLang="ja-JP" sz="19900" b="1" dirty="0">
                <a:solidFill>
                  <a:srgbClr val="00B0F0"/>
                </a:solidFill>
                <a:latin typeface="Avenir Next LT Pro Demi" panose="020B0704020202020204" pitchFamily="34" charset="0"/>
              </a:rPr>
              <a:t>5</a:t>
            </a:r>
            <a:r>
              <a:rPr lang="ja-JP" altLang="en-US" sz="4400" b="1" dirty="0">
                <a:solidFill>
                  <a:srgbClr val="00B0F0"/>
                </a:solidFill>
              </a:rPr>
              <a:t>分</a:t>
            </a:r>
            <a:r>
              <a:rPr lang="ja-JP" altLang="en-US" sz="4000" b="1" dirty="0"/>
              <a:t>から</a:t>
            </a:r>
            <a:endParaRPr lang="en-US" altLang="ja-JP" sz="4000" b="1" dirty="0"/>
          </a:p>
        </p:txBody>
      </p:sp>
      <p:sp>
        <p:nvSpPr>
          <p:cNvPr id="9" name="テキスト ボックス 8">
            <a:extLst>
              <a:ext uri="{FF2B5EF4-FFF2-40B4-BE49-F238E27FC236}">
                <a16:creationId xmlns:a16="http://schemas.microsoft.com/office/drawing/2014/main" id="{FFEC25CC-2A35-3CF4-8630-01B36C1876D0}"/>
              </a:ext>
            </a:extLst>
          </p:cNvPr>
          <p:cNvSpPr txBox="1"/>
          <p:nvPr/>
        </p:nvSpPr>
        <p:spPr>
          <a:xfrm>
            <a:off x="901700" y="4514981"/>
            <a:ext cx="5913968" cy="1011302"/>
          </a:xfrm>
          <a:prstGeom prst="rect">
            <a:avLst/>
          </a:prstGeom>
          <a:noFill/>
        </p:spPr>
        <p:txBody>
          <a:bodyPr wrap="square">
            <a:spAutoFit/>
          </a:bodyPr>
          <a:lstStyle/>
          <a:p>
            <a:pPr algn="ctr">
              <a:lnSpc>
                <a:spcPct val="150000"/>
              </a:lnSpc>
            </a:pPr>
            <a:r>
              <a:rPr lang="ja-JP" altLang="en-US" sz="4400" b="1" dirty="0"/>
              <a:t>始めましょう！</a:t>
            </a:r>
          </a:p>
        </p:txBody>
      </p:sp>
      <p:grpSp>
        <p:nvGrpSpPr>
          <p:cNvPr id="14" name="グループ化 13">
            <a:extLst>
              <a:ext uri="{FF2B5EF4-FFF2-40B4-BE49-F238E27FC236}">
                <a16:creationId xmlns:a16="http://schemas.microsoft.com/office/drawing/2014/main" id="{EC2B249D-A8B5-FF58-F3D9-35707B12D0FF}"/>
              </a:ext>
            </a:extLst>
          </p:cNvPr>
          <p:cNvGrpSpPr/>
          <p:nvPr/>
        </p:nvGrpSpPr>
        <p:grpSpPr>
          <a:xfrm flipV="1">
            <a:off x="0" y="0"/>
            <a:ext cx="12192000" cy="6858000"/>
            <a:chOff x="0" y="0"/>
            <a:chExt cx="12192000" cy="6858000"/>
          </a:xfrm>
        </p:grpSpPr>
        <p:sp>
          <p:nvSpPr>
            <p:cNvPr id="12" name="二等辺三角形 11">
              <a:extLst>
                <a:ext uri="{FF2B5EF4-FFF2-40B4-BE49-F238E27FC236}">
                  <a16:creationId xmlns:a16="http://schemas.microsoft.com/office/drawing/2014/main" id="{982C379F-D486-93B0-0C8E-2E3EFE6BC04F}"/>
                </a:ext>
              </a:extLst>
            </p:cNvPr>
            <p:cNvSpPr/>
            <p:nvPr/>
          </p:nvSpPr>
          <p:spPr>
            <a:xfrm>
              <a:off x="0" y="6070600"/>
              <a:ext cx="2184400" cy="787400"/>
            </a:xfrm>
            <a:prstGeom prst="triangle">
              <a:avLst>
                <a:gd name="adj" fmla="val 0"/>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a:extLst>
                <a:ext uri="{FF2B5EF4-FFF2-40B4-BE49-F238E27FC236}">
                  <a16:creationId xmlns:a16="http://schemas.microsoft.com/office/drawing/2014/main" id="{28A095FB-B928-83B6-9B2B-EDFE12399401}"/>
                </a:ext>
              </a:extLst>
            </p:cNvPr>
            <p:cNvSpPr/>
            <p:nvPr/>
          </p:nvSpPr>
          <p:spPr>
            <a:xfrm rot="10800000">
              <a:off x="10007600" y="0"/>
              <a:ext cx="2184400" cy="787400"/>
            </a:xfrm>
            <a:prstGeom prst="triangle">
              <a:avLst>
                <a:gd name="adj" fmla="val 0"/>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74745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20F6A112-1545-5F05-57BF-7AB9338AD023}"/>
              </a:ext>
            </a:extLst>
          </p:cNvPr>
          <p:cNvSpPr txBox="1"/>
          <p:nvPr/>
        </p:nvSpPr>
        <p:spPr>
          <a:xfrm>
            <a:off x="1281641" y="1469229"/>
            <a:ext cx="10312400" cy="1862048"/>
          </a:xfrm>
          <a:prstGeom prst="rect">
            <a:avLst/>
          </a:prstGeom>
          <a:noFill/>
        </p:spPr>
        <p:txBody>
          <a:bodyPr wrap="square">
            <a:spAutoFit/>
          </a:bodyPr>
          <a:lstStyle/>
          <a:p>
            <a:pPr algn="ctr"/>
            <a:r>
              <a:rPr lang="en-US" altLang="ja-JP" sz="11500" b="1" dirty="0">
                <a:solidFill>
                  <a:srgbClr val="EF4321"/>
                </a:solidFill>
                <a:latin typeface="Roboto" panose="02000000000000000000" pitchFamily="2" charset="0"/>
                <a:ea typeface="Noto Sans JP" panose="020B0200000000000000" pitchFamily="50" charset="-128"/>
                <a:cs typeface="Arial" panose="020B0604020202020204" pitchFamily="34" charset="0"/>
              </a:rPr>
              <a:t>3</a:t>
            </a:r>
            <a:r>
              <a:rPr lang="ja-JP" altLang="en-US" sz="6000" b="1" dirty="0">
                <a:solidFill>
                  <a:srgbClr val="EF4321"/>
                </a:solidFill>
                <a:latin typeface="Roboto" panose="02000000000000000000" pitchFamily="2" charset="0"/>
                <a:ea typeface="Noto Sans JP" panose="020B0200000000000000" pitchFamily="50" charset="-128"/>
                <a:cs typeface="Arial" panose="020B0604020202020204" pitchFamily="34" charset="0"/>
              </a:rPr>
              <a:t>人に</a:t>
            </a:r>
            <a:r>
              <a:rPr lang="en-US" altLang="ja-JP" sz="11500" b="1" dirty="0">
                <a:solidFill>
                  <a:srgbClr val="EF4321"/>
                </a:solidFill>
                <a:latin typeface="Roboto" panose="02000000000000000000" pitchFamily="2" charset="0"/>
                <a:ea typeface="Roboto" panose="02000000000000000000" pitchFamily="2" charset="0"/>
                <a:cs typeface="Arial" panose="020B0604020202020204" pitchFamily="34" charset="0"/>
              </a:rPr>
              <a:t>2</a:t>
            </a:r>
            <a:r>
              <a:rPr lang="ja-JP" altLang="en-US" sz="6000" b="1" dirty="0">
                <a:solidFill>
                  <a:srgbClr val="EF4321"/>
                </a:solidFill>
                <a:latin typeface="Roboto" panose="02000000000000000000" pitchFamily="2" charset="0"/>
                <a:ea typeface="Noto Sans JP" panose="020B0200000000000000" pitchFamily="50" charset="-128"/>
                <a:cs typeface="Arial" panose="020B0604020202020204" pitchFamily="34" charset="0"/>
              </a:rPr>
              <a:t>人</a:t>
            </a:r>
            <a:r>
              <a:rPr lang="ja-JP" altLang="en-US" sz="6000" b="1" dirty="0">
                <a:latin typeface="Roboto" panose="02000000000000000000" pitchFamily="2" charset="0"/>
                <a:ea typeface="Noto Sans JP" panose="020B0200000000000000" pitchFamily="50" charset="-128"/>
                <a:cs typeface="Arial" panose="020B0604020202020204" pitchFamily="34" charset="0"/>
              </a:rPr>
              <a:t>が継続しています。</a:t>
            </a:r>
            <a:endParaRPr lang="en-US" altLang="ja-JP" sz="6000" b="1" dirty="0">
              <a:effectLst/>
              <a:latin typeface="Roboto" panose="02000000000000000000" pitchFamily="2" charset="0"/>
              <a:ea typeface="Roboto" panose="02000000000000000000" pitchFamily="2" charset="0"/>
              <a:cs typeface="Arial" panose="020B0604020202020204" pitchFamily="34" charset="0"/>
            </a:endParaRPr>
          </a:p>
        </p:txBody>
      </p:sp>
      <p:sp>
        <p:nvSpPr>
          <p:cNvPr id="19" name="テキスト ボックス 18">
            <a:extLst>
              <a:ext uri="{FF2B5EF4-FFF2-40B4-BE49-F238E27FC236}">
                <a16:creationId xmlns:a16="http://schemas.microsoft.com/office/drawing/2014/main" id="{CCFACA85-5493-A13E-18CC-4E766E715BD3}"/>
              </a:ext>
            </a:extLst>
          </p:cNvPr>
          <p:cNvSpPr txBox="1"/>
          <p:nvPr/>
        </p:nvSpPr>
        <p:spPr>
          <a:xfrm>
            <a:off x="3175000" y="689056"/>
            <a:ext cx="5842000" cy="723819"/>
          </a:xfrm>
          <a:prstGeom prst="roundRect">
            <a:avLst>
              <a:gd name="adj" fmla="val 50000"/>
            </a:avLst>
          </a:prstGeom>
          <a:solidFill>
            <a:srgbClr val="EF4321">
              <a:alpha val="10000"/>
            </a:srgbClr>
          </a:solidFill>
        </p:spPr>
        <p:txBody>
          <a:bodyPr wrap="square" tIns="72000" bIns="72000">
            <a:spAutoFit/>
          </a:bodyPr>
          <a:lstStyle/>
          <a:p>
            <a:pPr algn="ctr"/>
            <a:r>
              <a:rPr lang="ja-JP" altLang="en-US" sz="2400" b="1" dirty="0">
                <a:solidFill>
                  <a:srgbClr val="EF4321"/>
                </a:solidFill>
                <a:latin typeface="Roboto" panose="02000000000000000000" pitchFamily="2" charset="0"/>
                <a:ea typeface="Noto Sans JP" panose="020B0200000000000000" pitchFamily="50" charset="-128"/>
                <a:cs typeface="Arial" panose="020B0604020202020204" pitchFamily="34" charset="0"/>
              </a:rPr>
              <a:t>弊社サービスをはじめて利用した人の</a:t>
            </a:r>
            <a:endParaRPr lang="en-US" altLang="ja-JP" sz="1100" b="1" dirty="0">
              <a:solidFill>
                <a:srgbClr val="EF4321"/>
              </a:solidFill>
              <a:effectLst/>
              <a:latin typeface="Roboto" panose="02000000000000000000" pitchFamily="2"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489127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EE0325F-EDE0-62B8-87D8-10C6375E29DD}"/>
              </a:ext>
            </a:extLst>
          </p:cNvPr>
          <p:cNvSpPr txBox="1"/>
          <p:nvPr/>
        </p:nvSpPr>
        <p:spPr>
          <a:xfrm>
            <a:off x="535055" y="349250"/>
            <a:ext cx="237066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srgbClr val="EE2249"/>
                </a:solidFill>
                <a:effectLst/>
                <a:uLnTx/>
                <a:uFillTx/>
                <a:latin typeface="Noto Sans JP" panose="020B0200000000000000" pitchFamily="50" charset="-128"/>
                <a:ea typeface="Noto Sans JP" panose="020B0200000000000000" pitchFamily="50" charset="-128"/>
                <a:cs typeface="+mn-cs"/>
              </a:rPr>
              <a:t>業績</a:t>
            </a:r>
          </a:p>
        </p:txBody>
      </p:sp>
      <p:sp>
        <p:nvSpPr>
          <p:cNvPr id="7" name="テキスト ボックス 6">
            <a:extLst>
              <a:ext uri="{FF2B5EF4-FFF2-40B4-BE49-F238E27FC236}">
                <a16:creationId xmlns:a16="http://schemas.microsoft.com/office/drawing/2014/main" id="{F8F51486-EE05-E213-6E4C-4BDDE372928B}"/>
              </a:ext>
            </a:extLst>
          </p:cNvPr>
          <p:cNvSpPr txBox="1"/>
          <p:nvPr/>
        </p:nvSpPr>
        <p:spPr>
          <a:xfrm>
            <a:off x="535055" y="625277"/>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rPr>
              <a:t>2025</a:t>
            </a:r>
            <a:r>
              <a:rPr kumimoji="1" lang="ja-JP" altLang="en-US" sz="2000" b="1" i="0" u="none" strike="noStrike" kern="1200" cap="none" spc="0" normalizeH="0" baseline="0" noProof="0" dirty="0">
                <a:ln>
                  <a:noFill/>
                </a:ln>
                <a:solidFill>
                  <a:prstClr val="black"/>
                </a:solidFill>
                <a:effectLst/>
                <a:uLnTx/>
                <a:uFillTx/>
                <a:latin typeface="Roboto" panose="02000000000000000000" pitchFamily="2" charset="0"/>
                <a:ea typeface="Noto Sans JP" panose="020B0200000000000000" pitchFamily="50" charset="-128"/>
              </a:rPr>
              <a:t>年上半期の業績ハイライト</a:t>
            </a:r>
          </a:p>
        </p:txBody>
      </p:sp>
      <p:grpSp>
        <p:nvGrpSpPr>
          <p:cNvPr id="15" name="グループ化 14">
            <a:extLst>
              <a:ext uri="{FF2B5EF4-FFF2-40B4-BE49-F238E27FC236}">
                <a16:creationId xmlns:a16="http://schemas.microsoft.com/office/drawing/2014/main" id="{1610E301-2508-77C6-D935-EF5B48CDA650}"/>
              </a:ext>
            </a:extLst>
          </p:cNvPr>
          <p:cNvGrpSpPr/>
          <p:nvPr/>
        </p:nvGrpSpPr>
        <p:grpSpPr>
          <a:xfrm>
            <a:off x="2028687" y="2526457"/>
            <a:ext cx="8134626" cy="2646878"/>
            <a:chOff x="2082800" y="2678857"/>
            <a:chExt cx="8134626" cy="2646878"/>
          </a:xfrm>
        </p:grpSpPr>
        <p:sp>
          <p:nvSpPr>
            <p:cNvPr id="4" name="テキスト ボックス 3">
              <a:extLst>
                <a:ext uri="{FF2B5EF4-FFF2-40B4-BE49-F238E27FC236}">
                  <a16:creationId xmlns:a16="http://schemas.microsoft.com/office/drawing/2014/main" id="{F9BADFC8-C872-DD59-5FCC-47F79F5160C9}"/>
                </a:ext>
              </a:extLst>
            </p:cNvPr>
            <p:cNvSpPr txBox="1"/>
            <p:nvPr/>
          </p:nvSpPr>
          <p:spPr>
            <a:xfrm>
              <a:off x="2082800" y="3756991"/>
              <a:ext cx="2857632" cy="1107996"/>
            </a:xfrm>
            <a:prstGeom prst="rect">
              <a:avLst/>
            </a:prstGeom>
            <a:noFill/>
          </p:spPr>
          <p:txBody>
            <a:bodyPr wrap="square">
              <a:spAutoFit/>
            </a:bodyPr>
            <a:lstStyle/>
            <a:p>
              <a:pPr algn="ctr"/>
              <a:r>
                <a:rPr lang="ja-JP" altLang="en-US" sz="6600" b="1" spc="-300" dirty="0">
                  <a:effectLst/>
                  <a:latin typeface="Noto Sans JP" panose="020B0200000000000000" pitchFamily="50" charset="-128"/>
                  <a:ea typeface="Noto Sans JP" panose="020B0200000000000000" pitchFamily="50" charset="-128"/>
                </a:rPr>
                <a:t>前年比</a:t>
              </a:r>
              <a:endParaRPr lang="en-US" altLang="ja-JP" sz="6600" b="1" spc="-300" dirty="0">
                <a:effectLst/>
                <a:latin typeface="Noto Sans JP" panose="020B0200000000000000" pitchFamily="50" charset="-128"/>
                <a:ea typeface="Noto Sans JP" panose="020B0200000000000000" pitchFamily="50" charset="-128"/>
              </a:endParaRPr>
            </a:p>
          </p:txBody>
        </p:sp>
        <p:sp>
          <p:nvSpPr>
            <p:cNvPr id="5" name="テキスト ボックス 4">
              <a:extLst>
                <a:ext uri="{FF2B5EF4-FFF2-40B4-BE49-F238E27FC236}">
                  <a16:creationId xmlns:a16="http://schemas.microsoft.com/office/drawing/2014/main" id="{E9EF4C77-801A-95E8-016D-29362EE5857B}"/>
                </a:ext>
              </a:extLst>
            </p:cNvPr>
            <p:cNvSpPr txBox="1"/>
            <p:nvPr/>
          </p:nvSpPr>
          <p:spPr>
            <a:xfrm>
              <a:off x="4678748" y="2678857"/>
              <a:ext cx="5538678" cy="2646878"/>
            </a:xfrm>
            <a:prstGeom prst="rect">
              <a:avLst/>
            </a:prstGeom>
            <a:noFill/>
          </p:spPr>
          <p:txBody>
            <a:bodyPr wrap="square">
              <a:spAutoFit/>
            </a:bodyPr>
            <a:lstStyle/>
            <a:p>
              <a:pPr algn="ctr"/>
              <a:r>
                <a:rPr lang="en-US" altLang="ja-JP" sz="16600" spc="-300" dirty="0">
                  <a:effectLst/>
                  <a:latin typeface="Poppins" panose="00000500000000000000" pitchFamily="2" charset="0"/>
                  <a:ea typeface="Zen Old Mincho Black" pitchFamily="2" charset="-128"/>
                  <a:cs typeface="Poppins" panose="00000500000000000000" pitchFamily="2" charset="0"/>
                </a:rPr>
                <a:t>138</a:t>
              </a:r>
              <a:r>
                <a:rPr lang="en-US" altLang="ja-JP" sz="9600" spc="-300" dirty="0">
                  <a:effectLst/>
                  <a:latin typeface="Poppins" panose="00000500000000000000" pitchFamily="2" charset="0"/>
                  <a:ea typeface="Zen Old Mincho Black" pitchFamily="2" charset="-128"/>
                  <a:cs typeface="Poppins" panose="00000500000000000000" pitchFamily="2" charset="0"/>
                </a:rPr>
                <a:t>.5</a:t>
              </a:r>
              <a:r>
                <a:rPr lang="en-US" altLang="ja-JP" sz="7200" spc="-300" dirty="0">
                  <a:effectLst/>
                  <a:latin typeface="Poppins" panose="00000500000000000000" pitchFamily="2" charset="0"/>
                  <a:ea typeface="Zen Old Mincho Black" pitchFamily="2" charset="-128"/>
                  <a:cs typeface="Poppins" panose="00000500000000000000" pitchFamily="2" charset="0"/>
                </a:rPr>
                <a:t>%</a:t>
              </a:r>
            </a:p>
          </p:txBody>
        </p:sp>
        <p:grpSp>
          <p:nvGrpSpPr>
            <p:cNvPr id="13" name="グループ化 12">
              <a:extLst>
                <a:ext uri="{FF2B5EF4-FFF2-40B4-BE49-F238E27FC236}">
                  <a16:creationId xmlns:a16="http://schemas.microsoft.com/office/drawing/2014/main" id="{47338A14-F1C9-D470-04AD-FC0C84546E7D}"/>
                </a:ext>
              </a:extLst>
            </p:cNvPr>
            <p:cNvGrpSpPr/>
            <p:nvPr/>
          </p:nvGrpSpPr>
          <p:grpSpPr>
            <a:xfrm rot="16200000">
              <a:off x="8909050" y="3120965"/>
              <a:ext cx="368300" cy="368300"/>
              <a:chOff x="9518650" y="723900"/>
              <a:chExt cx="933450" cy="933450"/>
            </a:xfrm>
          </p:grpSpPr>
          <p:sp>
            <p:nvSpPr>
              <p:cNvPr id="10" name="正方形/長方形 9">
                <a:extLst>
                  <a:ext uri="{FF2B5EF4-FFF2-40B4-BE49-F238E27FC236}">
                    <a16:creationId xmlns:a16="http://schemas.microsoft.com/office/drawing/2014/main" id="{0B12DDFB-B4E7-3670-E5C9-F67F20B1DE37}"/>
                  </a:ext>
                </a:extLst>
              </p:cNvPr>
              <p:cNvSpPr/>
              <p:nvPr/>
            </p:nvSpPr>
            <p:spPr>
              <a:xfrm>
                <a:off x="9518650" y="723900"/>
                <a:ext cx="933450" cy="933450"/>
              </a:xfrm>
              <a:custGeom>
                <a:avLst/>
                <a:gdLst>
                  <a:gd name="connsiteX0" fmla="*/ 0 w 933450"/>
                  <a:gd name="connsiteY0" fmla="*/ 0 h 933450"/>
                  <a:gd name="connsiteX1" fmla="*/ 933450 w 933450"/>
                  <a:gd name="connsiteY1" fmla="*/ 0 h 933450"/>
                  <a:gd name="connsiteX2" fmla="*/ 933450 w 933450"/>
                  <a:gd name="connsiteY2" fmla="*/ 933450 h 933450"/>
                  <a:gd name="connsiteX3" fmla="*/ 0 w 933450"/>
                  <a:gd name="connsiteY3" fmla="*/ 933450 h 933450"/>
                  <a:gd name="connsiteX4" fmla="*/ 0 w 933450"/>
                  <a:gd name="connsiteY4" fmla="*/ 0 h 933450"/>
                  <a:gd name="connsiteX0" fmla="*/ 0 w 933450"/>
                  <a:gd name="connsiteY0" fmla="*/ 0 h 933450"/>
                  <a:gd name="connsiteX1" fmla="*/ 933450 w 933450"/>
                  <a:gd name="connsiteY1" fmla="*/ 0 h 933450"/>
                  <a:gd name="connsiteX2" fmla="*/ 933450 w 933450"/>
                  <a:gd name="connsiteY2" fmla="*/ 933450 h 933450"/>
                  <a:gd name="connsiteX3" fmla="*/ 0 w 933450"/>
                  <a:gd name="connsiteY3" fmla="*/ 933450 h 933450"/>
                  <a:gd name="connsiteX4" fmla="*/ 91440 w 933450"/>
                  <a:gd name="connsiteY4" fmla="*/ 91440 h 933450"/>
                  <a:gd name="connsiteX0" fmla="*/ 0 w 933450"/>
                  <a:gd name="connsiteY0" fmla="*/ 0 h 933450"/>
                  <a:gd name="connsiteX1" fmla="*/ 933450 w 933450"/>
                  <a:gd name="connsiteY1" fmla="*/ 0 h 933450"/>
                  <a:gd name="connsiteX2" fmla="*/ 933450 w 933450"/>
                  <a:gd name="connsiteY2" fmla="*/ 933450 h 933450"/>
                  <a:gd name="connsiteX3" fmla="*/ 0 w 933450"/>
                  <a:gd name="connsiteY3" fmla="*/ 933450 h 933450"/>
                  <a:gd name="connsiteX0" fmla="*/ 933450 w 933450"/>
                  <a:gd name="connsiteY0" fmla="*/ 0 h 933450"/>
                  <a:gd name="connsiteX1" fmla="*/ 933450 w 933450"/>
                  <a:gd name="connsiteY1" fmla="*/ 933450 h 933450"/>
                  <a:gd name="connsiteX2" fmla="*/ 0 w 933450"/>
                  <a:gd name="connsiteY2" fmla="*/ 933450 h 933450"/>
                </a:gdLst>
                <a:ahLst/>
                <a:cxnLst>
                  <a:cxn ang="0">
                    <a:pos x="connsiteX0" y="connsiteY0"/>
                  </a:cxn>
                  <a:cxn ang="0">
                    <a:pos x="connsiteX1" y="connsiteY1"/>
                  </a:cxn>
                  <a:cxn ang="0">
                    <a:pos x="connsiteX2" y="connsiteY2"/>
                  </a:cxn>
                </a:cxnLst>
                <a:rect l="l" t="t" r="r" b="b"/>
                <a:pathLst>
                  <a:path w="933450" h="933450">
                    <a:moveTo>
                      <a:pt x="933450" y="0"/>
                    </a:moveTo>
                    <a:lnTo>
                      <a:pt x="933450" y="933450"/>
                    </a:lnTo>
                    <a:lnTo>
                      <a:pt x="0" y="933450"/>
                    </a:lnTo>
                  </a:path>
                </a:pathLst>
              </a:custGeom>
              <a:noFill/>
              <a:ln w="53975">
                <a:solidFill>
                  <a:srgbClr val="EE22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DBDBBCF5-810F-AABE-5850-7AB07806D0B7}"/>
                  </a:ext>
                </a:extLst>
              </p:cNvPr>
              <p:cNvCxnSpPr>
                <a:cxnSpLocks/>
              </p:cNvCxnSpPr>
              <p:nvPr/>
            </p:nvCxnSpPr>
            <p:spPr>
              <a:xfrm>
                <a:off x="9518650" y="723900"/>
                <a:ext cx="933450" cy="933450"/>
              </a:xfrm>
              <a:prstGeom prst="line">
                <a:avLst/>
              </a:prstGeom>
              <a:ln w="53975">
                <a:solidFill>
                  <a:srgbClr val="EE2249"/>
                </a:solidFill>
              </a:ln>
            </p:spPr>
            <p:style>
              <a:lnRef idx="1">
                <a:schemeClr val="accent1"/>
              </a:lnRef>
              <a:fillRef idx="0">
                <a:schemeClr val="accent1"/>
              </a:fillRef>
              <a:effectRef idx="0">
                <a:schemeClr val="accent1"/>
              </a:effectRef>
              <a:fontRef idx="minor">
                <a:schemeClr val="tx1"/>
              </a:fontRef>
            </p:style>
          </p:cxnSp>
        </p:grpSp>
      </p:grpSp>
      <p:sp>
        <p:nvSpPr>
          <p:cNvPr id="16" name="テキスト ボックス 15">
            <a:extLst>
              <a:ext uri="{FF2B5EF4-FFF2-40B4-BE49-F238E27FC236}">
                <a16:creationId xmlns:a16="http://schemas.microsoft.com/office/drawing/2014/main" id="{D1052273-0BA3-EAFD-988D-C17E3454FAAD}"/>
              </a:ext>
            </a:extLst>
          </p:cNvPr>
          <p:cNvSpPr txBox="1"/>
          <p:nvPr/>
        </p:nvSpPr>
        <p:spPr>
          <a:xfrm>
            <a:off x="2968763" y="3127315"/>
            <a:ext cx="1060354" cy="400110"/>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chemeClr val="bg1"/>
                </a:solidFill>
                <a:effectLst/>
                <a:uLnTx/>
                <a:uFillTx/>
                <a:latin typeface="Noto Sans JP" panose="020B0200000000000000" pitchFamily="50" charset="-128"/>
                <a:ea typeface="Noto Sans JP" panose="020B0200000000000000" pitchFamily="50" charset="-128"/>
                <a:cs typeface="+mn-cs"/>
              </a:rPr>
              <a:t>売上高</a:t>
            </a:r>
          </a:p>
        </p:txBody>
      </p:sp>
      <p:sp>
        <p:nvSpPr>
          <p:cNvPr id="17" name="正方形/長方形 16">
            <a:extLst>
              <a:ext uri="{FF2B5EF4-FFF2-40B4-BE49-F238E27FC236}">
                <a16:creationId xmlns:a16="http://schemas.microsoft.com/office/drawing/2014/main" id="{76EA4415-35C7-E864-88F4-CA6A2CD4543B}"/>
              </a:ext>
            </a:extLst>
          </p:cNvPr>
          <p:cNvSpPr/>
          <p:nvPr/>
        </p:nvSpPr>
        <p:spPr>
          <a:xfrm>
            <a:off x="286578" y="333375"/>
            <a:ext cx="184150" cy="685800"/>
          </a:xfrm>
          <a:prstGeom prst="rect">
            <a:avLst/>
          </a:prstGeom>
          <a:solidFill>
            <a:srgbClr val="EE2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F9609F01-E3A4-C42F-E9FC-FBF40200F5D3}"/>
              </a:ext>
            </a:extLst>
          </p:cNvPr>
          <p:cNvSpPr/>
          <p:nvPr/>
        </p:nvSpPr>
        <p:spPr>
          <a:xfrm>
            <a:off x="0" y="333375"/>
            <a:ext cx="292928" cy="685800"/>
          </a:xfrm>
          <a:prstGeom prst="rect">
            <a:avLst/>
          </a:prstGeom>
          <a:solidFill>
            <a:srgbClr val="EE2249">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B801F725-056E-944A-C656-239B42D134C0}"/>
              </a:ext>
            </a:extLst>
          </p:cNvPr>
          <p:cNvSpPr/>
          <p:nvPr/>
        </p:nvSpPr>
        <p:spPr>
          <a:xfrm>
            <a:off x="4419600" y="333375"/>
            <a:ext cx="7772400" cy="685800"/>
          </a:xfrm>
          <a:prstGeom prst="rect">
            <a:avLst/>
          </a:prstGeom>
          <a:solidFill>
            <a:srgbClr val="EE2249">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94D69890-6B1A-1056-3149-5099E682479A}"/>
              </a:ext>
            </a:extLst>
          </p:cNvPr>
          <p:cNvSpPr/>
          <p:nvPr/>
        </p:nvSpPr>
        <p:spPr>
          <a:xfrm>
            <a:off x="0" y="6674405"/>
            <a:ext cx="12192000" cy="183595"/>
          </a:xfrm>
          <a:prstGeom prst="rect">
            <a:avLst/>
          </a:prstGeom>
          <a:solidFill>
            <a:srgbClr val="EE2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63964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186F5EE7-91DD-C99E-22B3-B786411AC782}"/>
              </a:ext>
            </a:extLst>
          </p:cNvPr>
          <p:cNvSpPr/>
          <p:nvPr/>
        </p:nvSpPr>
        <p:spPr>
          <a:xfrm>
            <a:off x="6799836" y="4720417"/>
            <a:ext cx="3752850" cy="450850"/>
          </a:xfrm>
          <a:prstGeom prst="rect">
            <a:avLst/>
          </a:prstGeom>
          <a:solidFill>
            <a:srgbClr val="F3B00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DE9FD19C-56CD-D31A-4AAF-F400E4AF91A4}"/>
              </a:ext>
            </a:extLst>
          </p:cNvPr>
          <p:cNvSpPr/>
          <p:nvPr/>
        </p:nvSpPr>
        <p:spPr>
          <a:xfrm>
            <a:off x="1473200" y="4720321"/>
            <a:ext cx="3752850" cy="450850"/>
          </a:xfrm>
          <a:prstGeom prst="rect">
            <a:avLst/>
          </a:prstGeom>
          <a:solidFill>
            <a:srgbClr val="F3B00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9BADFC8-C872-DD59-5FCC-47F79F5160C9}"/>
              </a:ext>
            </a:extLst>
          </p:cNvPr>
          <p:cNvSpPr txBox="1"/>
          <p:nvPr/>
        </p:nvSpPr>
        <p:spPr>
          <a:xfrm>
            <a:off x="4081156" y="3236970"/>
            <a:ext cx="1319012" cy="954107"/>
          </a:xfrm>
          <a:prstGeom prst="rect">
            <a:avLst/>
          </a:prstGeom>
          <a:noFill/>
        </p:spPr>
        <p:txBody>
          <a:bodyPr wrap="square">
            <a:spAutoFit/>
          </a:bodyPr>
          <a:lstStyle/>
          <a:p>
            <a:pPr algn="ctr"/>
            <a:r>
              <a:rPr lang="ja-JP" altLang="en-US" sz="2800" b="1" spc="-300" dirty="0">
                <a:solidFill>
                  <a:srgbClr val="F3B007"/>
                </a:solidFill>
                <a:latin typeface="IBM Plex Sans JP" panose="020B0503050203000203" pitchFamily="50" charset="-128"/>
                <a:ea typeface="IBM Plex Sans JP" panose="020B0503050203000203" pitchFamily="50" charset="-128"/>
              </a:rPr>
              <a:t>年間</a:t>
            </a:r>
            <a:endParaRPr lang="en-US" altLang="ja-JP" sz="2800" b="1" spc="-300" dirty="0">
              <a:solidFill>
                <a:srgbClr val="F3B007"/>
              </a:solidFill>
              <a:latin typeface="IBM Plex Sans JP" panose="020B0503050203000203" pitchFamily="50" charset="-128"/>
              <a:ea typeface="IBM Plex Sans JP" panose="020B0503050203000203" pitchFamily="50" charset="-128"/>
            </a:endParaRPr>
          </a:p>
          <a:p>
            <a:pPr algn="ctr"/>
            <a:r>
              <a:rPr lang="ja-JP" altLang="en-US" sz="2800" b="1" spc="-300" dirty="0">
                <a:solidFill>
                  <a:srgbClr val="F3B007"/>
                </a:solidFill>
                <a:latin typeface="IBM Plex Sans JP" panose="020B0503050203000203" pitchFamily="50" charset="-128"/>
                <a:ea typeface="IBM Plex Sans JP" panose="020B0503050203000203" pitchFamily="50" charset="-128"/>
              </a:rPr>
              <a:t>休日</a:t>
            </a:r>
            <a:endParaRPr lang="en-US" altLang="ja-JP" sz="2800" b="1" spc="-300" dirty="0">
              <a:solidFill>
                <a:srgbClr val="F3B007"/>
              </a:solidFill>
              <a:effectLst/>
              <a:latin typeface="IBM Plex Sans JP" panose="020B0503050203000203" pitchFamily="50" charset="-128"/>
              <a:ea typeface="IBM Plex Sans JP" panose="020B0503050203000203" pitchFamily="50" charset="-128"/>
            </a:endParaRPr>
          </a:p>
        </p:txBody>
      </p:sp>
      <p:sp>
        <p:nvSpPr>
          <p:cNvPr id="5" name="テキスト ボックス 4">
            <a:extLst>
              <a:ext uri="{FF2B5EF4-FFF2-40B4-BE49-F238E27FC236}">
                <a16:creationId xmlns:a16="http://schemas.microsoft.com/office/drawing/2014/main" id="{E9EF4C77-801A-95E8-016D-29362EE5857B}"/>
              </a:ext>
            </a:extLst>
          </p:cNvPr>
          <p:cNvSpPr txBox="1"/>
          <p:nvPr/>
        </p:nvSpPr>
        <p:spPr>
          <a:xfrm>
            <a:off x="1216532" y="3173057"/>
            <a:ext cx="4244468" cy="2215991"/>
          </a:xfrm>
          <a:prstGeom prst="rect">
            <a:avLst/>
          </a:prstGeom>
          <a:noFill/>
        </p:spPr>
        <p:txBody>
          <a:bodyPr wrap="square">
            <a:spAutoFit/>
          </a:bodyPr>
          <a:lstStyle/>
          <a:p>
            <a:pPr algn="ctr"/>
            <a:r>
              <a:rPr lang="en-US" altLang="ja-JP" sz="13800" dirty="0">
                <a:effectLst/>
                <a:latin typeface="Plus Jakarta Sans SemiBold" pitchFamily="2" charset="0"/>
                <a:ea typeface="Zen Old Mincho Black" pitchFamily="2" charset="-128"/>
                <a:cs typeface="Plus Jakarta Sans SemiBold" pitchFamily="2" charset="0"/>
              </a:rPr>
              <a:t>126</a:t>
            </a:r>
            <a:r>
              <a:rPr lang="ja-JP" altLang="en-US" sz="7200" b="1" dirty="0">
                <a:effectLst/>
                <a:latin typeface="IBM Plex Sans JP" panose="020B0503050203000203" pitchFamily="50" charset="-128"/>
                <a:ea typeface="IBM Plex Sans JP" panose="020B0503050203000203" pitchFamily="50" charset="-128"/>
                <a:cs typeface="Plus Jakarta Sans SemiBold" pitchFamily="2" charset="0"/>
              </a:rPr>
              <a:t>日</a:t>
            </a:r>
            <a:endParaRPr lang="en-US" altLang="ja-JP" sz="13800" b="1" dirty="0">
              <a:effectLst/>
              <a:latin typeface="IBM Plex Sans JP" panose="020B0503050203000203" pitchFamily="50" charset="-128"/>
              <a:ea typeface="IBM Plex Sans JP" panose="020B0503050203000203" pitchFamily="50" charset="-128"/>
              <a:cs typeface="Plus Jakarta Sans SemiBold" pitchFamily="2" charset="0"/>
            </a:endParaRPr>
          </a:p>
        </p:txBody>
      </p:sp>
      <p:sp>
        <p:nvSpPr>
          <p:cNvPr id="8" name="テキスト ボックス 7">
            <a:extLst>
              <a:ext uri="{FF2B5EF4-FFF2-40B4-BE49-F238E27FC236}">
                <a16:creationId xmlns:a16="http://schemas.microsoft.com/office/drawing/2014/main" id="{7B5689CC-20F4-B4F3-B9E1-83D5A9046855}"/>
              </a:ext>
            </a:extLst>
          </p:cNvPr>
          <p:cNvSpPr txBox="1"/>
          <p:nvPr/>
        </p:nvSpPr>
        <p:spPr>
          <a:xfrm>
            <a:off x="6543168" y="3215371"/>
            <a:ext cx="4244468" cy="2215991"/>
          </a:xfrm>
          <a:prstGeom prst="rect">
            <a:avLst/>
          </a:prstGeom>
          <a:noFill/>
        </p:spPr>
        <p:txBody>
          <a:bodyPr wrap="square">
            <a:spAutoFit/>
          </a:bodyPr>
          <a:lstStyle/>
          <a:p>
            <a:pPr algn="ctr"/>
            <a:r>
              <a:rPr lang="en-US" altLang="ja-JP" sz="13800" dirty="0">
                <a:latin typeface="Plus Jakarta Sans SemiBold" pitchFamily="2" charset="0"/>
                <a:ea typeface="Zen Old Mincho Black" pitchFamily="2" charset="-128"/>
                <a:cs typeface="Plus Jakarta Sans SemiBold" pitchFamily="2" charset="0"/>
              </a:rPr>
              <a:t>94</a:t>
            </a:r>
            <a:r>
              <a:rPr lang="en-US" altLang="ja-JP" sz="8000" dirty="0">
                <a:effectLst/>
                <a:latin typeface="Plus Jakarta Sans SemiBold" pitchFamily="2" charset="0"/>
                <a:ea typeface="Zen Old Mincho Black" pitchFamily="2" charset="-128"/>
                <a:cs typeface="Plus Jakarta Sans SemiBold" pitchFamily="2" charset="0"/>
              </a:rPr>
              <a:t>%</a:t>
            </a:r>
            <a:endParaRPr lang="en-US" altLang="ja-JP" sz="13800" b="1" dirty="0">
              <a:effectLst/>
              <a:latin typeface="IBM Plex Sans JP" panose="020B0503050203000203" pitchFamily="50" charset="-128"/>
              <a:ea typeface="IBM Plex Sans JP" panose="020B0503050203000203" pitchFamily="50" charset="-128"/>
              <a:cs typeface="Plus Jakarta Sans SemiBold" pitchFamily="2" charset="0"/>
            </a:endParaRPr>
          </a:p>
        </p:txBody>
      </p:sp>
      <p:sp>
        <p:nvSpPr>
          <p:cNvPr id="12" name="テキスト ボックス 11">
            <a:extLst>
              <a:ext uri="{FF2B5EF4-FFF2-40B4-BE49-F238E27FC236}">
                <a16:creationId xmlns:a16="http://schemas.microsoft.com/office/drawing/2014/main" id="{018ED135-731E-16A4-CCF2-CC4487A430ED}"/>
              </a:ext>
            </a:extLst>
          </p:cNvPr>
          <p:cNvSpPr txBox="1"/>
          <p:nvPr/>
        </p:nvSpPr>
        <p:spPr>
          <a:xfrm>
            <a:off x="7884121" y="3236970"/>
            <a:ext cx="2474712" cy="954107"/>
          </a:xfrm>
          <a:prstGeom prst="rect">
            <a:avLst/>
          </a:prstGeom>
          <a:noFill/>
        </p:spPr>
        <p:txBody>
          <a:bodyPr wrap="square">
            <a:spAutoFit/>
          </a:bodyPr>
          <a:lstStyle/>
          <a:p>
            <a:pPr algn="r"/>
            <a:r>
              <a:rPr lang="ja-JP" altLang="en-US" sz="2800" b="1" spc="-300" dirty="0">
                <a:solidFill>
                  <a:srgbClr val="F3B007"/>
                </a:solidFill>
                <a:effectLst/>
                <a:latin typeface="IBM Plex Sans JP" panose="020B0503050203000203" pitchFamily="50" charset="-128"/>
                <a:ea typeface="IBM Plex Sans JP" panose="020B0503050203000203" pitchFamily="50" charset="-128"/>
              </a:rPr>
              <a:t>有給休暇</a:t>
            </a:r>
            <a:endParaRPr lang="en-US" altLang="ja-JP" sz="2800" b="1" spc="-300" dirty="0">
              <a:solidFill>
                <a:srgbClr val="F3B007"/>
              </a:solidFill>
              <a:effectLst/>
              <a:latin typeface="IBM Plex Sans JP" panose="020B0503050203000203" pitchFamily="50" charset="-128"/>
              <a:ea typeface="IBM Plex Sans JP" panose="020B0503050203000203" pitchFamily="50" charset="-128"/>
            </a:endParaRPr>
          </a:p>
          <a:p>
            <a:pPr algn="r"/>
            <a:r>
              <a:rPr lang="ja-JP" altLang="en-US" sz="2800" b="1" spc="-300" dirty="0">
                <a:solidFill>
                  <a:srgbClr val="F3B007"/>
                </a:solidFill>
                <a:latin typeface="IBM Plex Sans JP" panose="020B0503050203000203" pitchFamily="50" charset="-128"/>
                <a:ea typeface="IBM Plex Sans JP" panose="020B0503050203000203" pitchFamily="50" charset="-128"/>
              </a:rPr>
              <a:t>取得率</a:t>
            </a:r>
            <a:endParaRPr lang="en-US" altLang="ja-JP" sz="2800" b="1" spc="-300" dirty="0">
              <a:solidFill>
                <a:srgbClr val="F3B007"/>
              </a:solidFill>
              <a:effectLst/>
              <a:latin typeface="IBM Plex Sans JP" panose="020B0503050203000203" pitchFamily="50" charset="-128"/>
              <a:ea typeface="IBM Plex Sans JP" panose="020B0503050203000203" pitchFamily="50" charset="-128"/>
            </a:endParaRPr>
          </a:p>
        </p:txBody>
      </p:sp>
      <p:sp>
        <p:nvSpPr>
          <p:cNvPr id="14" name="テキスト ボックス 13">
            <a:extLst>
              <a:ext uri="{FF2B5EF4-FFF2-40B4-BE49-F238E27FC236}">
                <a16:creationId xmlns:a16="http://schemas.microsoft.com/office/drawing/2014/main" id="{F68E7FB6-BD57-B5E8-EE46-120FB5ABD192}"/>
              </a:ext>
            </a:extLst>
          </p:cNvPr>
          <p:cNvSpPr txBox="1"/>
          <p:nvPr/>
        </p:nvSpPr>
        <p:spPr>
          <a:xfrm>
            <a:off x="2658533" y="944515"/>
            <a:ext cx="6874934" cy="150810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3200" b="1" i="0" u="none" strike="noStrike" kern="1200" cap="none" spc="0" normalizeH="0" baseline="0" noProof="0" dirty="0">
                <a:ln>
                  <a:noFill/>
                </a:ln>
                <a:solidFill>
                  <a:prstClr val="black"/>
                </a:solidFill>
                <a:effectLst/>
                <a:uLnTx/>
                <a:uFillTx/>
                <a:latin typeface="IBM Plex Sans JP" panose="020B0503050203000203" pitchFamily="50" charset="-128"/>
                <a:ea typeface="IBM Plex Sans JP" panose="020B0503050203000203" pitchFamily="50" charset="-128"/>
              </a:rPr>
              <a:t>しっかり休んで</a:t>
            </a:r>
            <a:br>
              <a:rPr kumimoji="1" lang="en-US" altLang="ja-JP" sz="3200" b="1" i="0" u="none" strike="noStrike" kern="1200" cap="none" spc="0" normalizeH="0" baseline="0" noProof="0" dirty="0">
                <a:ln>
                  <a:noFill/>
                </a:ln>
                <a:solidFill>
                  <a:prstClr val="black"/>
                </a:solidFill>
                <a:effectLst/>
                <a:uLnTx/>
                <a:uFillTx/>
                <a:latin typeface="IBM Plex Sans JP" panose="020B0503050203000203" pitchFamily="50" charset="-128"/>
                <a:ea typeface="IBM Plex Sans JP" panose="020B0503050203000203" pitchFamily="50" charset="-128"/>
              </a:rPr>
            </a:br>
            <a:r>
              <a:rPr kumimoji="1" lang="ja-JP" altLang="en-US" sz="3200" b="1" i="0" u="none" strike="noStrike" kern="1200" cap="none" spc="0" normalizeH="0" baseline="0" noProof="0" dirty="0">
                <a:ln>
                  <a:noFill/>
                </a:ln>
                <a:solidFill>
                  <a:prstClr val="black"/>
                </a:solidFill>
                <a:effectLst/>
                <a:uLnTx/>
                <a:uFillTx/>
                <a:latin typeface="IBM Plex Sans JP" panose="020B0503050203000203" pitchFamily="50" charset="-128"/>
                <a:ea typeface="IBM Plex Sans JP" panose="020B0503050203000203" pitchFamily="50" charset="-128"/>
              </a:rPr>
              <a:t>自分の時間を充実させることも大切</a:t>
            </a:r>
          </a:p>
        </p:txBody>
      </p:sp>
      <p:grpSp>
        <p:nvGrpSpPr>
          <p:cNvPr id="18" name="グループ化 17">
            <a:extLst>
              <a:ext uri="{FF2B5EF4-FFF2-40B4-BE49-F238E27FC236}">
                <a16:creationId xmlns:a16="http://schemas.microsoft.com/office/drawing/2014/main" id="{A5D279FB-8FC6-E27D-5A50-FA0F0FDE6F1C}"/>
              </a:ext>
            </a:extLst>
          </p:cNvPr>
          <p:cNvGrpSpPr/>
          <p:nvPr/>
        </p:nvGrpSpPr>
        <p:grpSpPr>
          <a:xfrm rot="16200000">
            <a:off x="6020348" y="-6020348"/>
            <a:ext cx="151304" cy="12192000"/>
            <a:chOff x="0" y="3037"/>
            <a:chExt cx="215900" cy="6854962"/>
          </a:xfrm>
        </p:grpSpPr>
        <p:sp>
          <p:nvSpPr>
            <p:cNvPr id="15" name="正方形/長方形 14">
              <a:extLst>
                <a:ext uri="{FF2B5EF4-FFF2-40B4-BE49-F238E27FC236}">
                  <a16:creationId xmlns:a16="http://schemas.microsoft.com/office/drawing/2014/main" id="{0DF9E3C1-4D4E-A2A5-256F-607C9A41EA9A}"/>
                </a:ext>
              </a:extLst>
            </p:cNvPr>
            <p:cNvSpPr/>
            <p:nvPr/>
          </p:nvSpPr>
          <p:spPr>
            <a:xfrm>
              <a:off x="0" y="1025386"/>
              <a:ext cx="215900" cy="5832613"/>
            </a:xfrm>
            <a:prstGeom prst="rect">
              <a:avLst/>
            </a:prstGeom>
            <a:solidFill>
              <a:srgbClr val="F3B00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8F6B1D0A-6B57-1C39-9101-453AD7A2C500}"/>
                </a:ext>
              </a:extLst>
            </p:cNvPr>
            <p:cNvSpPr/>
            <p:nvPr/>
          </p:nvSpPr>
          <p:spPr>
            <a:xfrm>
              <a:off x="0" y="3037"/>
              <a:ext cx="215900" cy="102235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正方形/長方形 19">
            <a:extLst>
              <a:ext uri="{FF2B5EF4-FFF2-40B4-BE49-F238E27FC236}">
                <a16:creationId xmlns:a16="http://schemas.microsoft.com/office/drawing/2014/main" id="{322E6E5C-1AEC-7330-DAE9-36B7DAC01BC6}"/>
              </a:ext>
            </a:extLst>
          </p:cNvPr>
          <p:cNvSpPr/>
          <p:nvPr/>
        </p:nvSpPr>
        <p:spPr>
          <a:xfrm rot="16200000">
            <a:off x="6020350" y="701050"/>
            <a:ext cx="151304" cy="121919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60488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F946648-C18B-D354-9288-A4C828D7DDBE}"/>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7" name="テキスト ボックス 6">
            <a:extLst>
              <a:ext uri="{FF2B5EF4-FFF2-40B4-BE49-F238E27FC236}">
                <a16:creationId xmlns:a16="http://schemas.microsoft.com/office/drawing/2014/main" id="{20F6A112-1545-5F05-57BF-7AB9338AD023}"/>
              </a:ext>
            </a:extLst>
          </p:cNvPr>
          <p:cNvSpPr txBox="1"/>
          <p:nvPr/>
        </p:nvSpPr>
        <p:spPr>
          <a:xfrm>
            <a:off x="1663700" y="1730375"/>
            <a:ext cx="8674100" cy="2646878"/>
          </a:xfrm>
          <a:prstGeom prst="rect">
            <a:avLst/>
          </a:prstGeom>
          <a:noFill/>
        </p:spPr>
        <p:txBody>
          <a:bodyPr wrap="square">
            <a:spAutoFit/>
          </a:bodyPr>
          <a:lstStyle/>
          <a:p>
            <a:pPr algn="ctr"/>
            <a:r>
              <a:rPr lang="en-US" altLang="ja-JP" sz="16600" b="1" spc="-300" dirty="0">
                <a:solidFill>
                  <a:schemeClr val="bg1"/>
                </a:solidFill>
                <a:effectLst>
                  <a:outerShdw blurRad="88900" algn="ctr" rotWithShape="0">
                    <a:prstClr val="black">
                      <a:alpha val="40000"/>
                    </a:prstClr>
                  </a:outerShdw>
                </a:effectLst>
                <a:latin typeface="Shippori Mincho" panose="00000500000000000000" pitchFamily="2" charset="-128"/>
                <a:ea typeface="Shippori Mincho" panose="00000500000000000000" pitchFamily="2" charset="-128"/>
                <a:cs typeface="Arial" panose="020B0604020202020204" pitchFamily="34" charset="0"/>
              </a:rPr>
              <a:t>5000</a:t>
            </a:r>
            <a:r>
              <a:rPr lang="ja-JP" altLang="en-US" sz="8000" b="1" spc="-300" dirty="0">
                <a:solidFill>
                  <a:schemeClr val="bg1"/>
                </a:solidFill>
                <a:effectLst>
                  <a:outerShdw blurRad="88900" algn="ctr" rotWithShape="0">
                    <a:prstClr val="black">
                      <a:alpha val="40000"/>
                    </a:prstClr>
                  </a:outerShdw>
                </a:effectLst>
                <a:latin typeface="Shippori Mincho" panose="00000500000000000000" pitchFamily="2" charset="-128"/>
                <a:ea typeface="Shippori Mincho" panose="00000500000000000000" pitchFamily="2" charset="-128"/>
                <a:cs typeface="Arial" panose="020B0604020202020204" pitchFamily="34" charset="0"/>
              </a:rPr>
              <a:t>万人</a:t>
            </a:r>
            <a:endParaRPr lang="en-US" altLang="ja-JP" sz="16600" b="1" spc="-300" dirty="0">
              <a:solidFill>
                <a:schemeClr val="bg1"/>
              </a:solidFill>
              <a:effectLst>
                <a:outerShdw blurRad="88900" algn="ctr" rotWithShape="0">
                  <a:prstClr val="black">
                    <a:alpha val="40000"/>
                  </a:prstClr>
                </a:outerShdw>
              </a:effectLst>
              <a:latin typeface="Shippori Mincho" panose="00000500000000000000" pitchFamily="2" charset="-128"/>
              <a:ea typeface="Shippori Mincho" panose="00000500000000000000" pitchFamily="2"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0446438E-C22E-6A10-5E4D-FFFF635CBEE4}"/>
              </a:ext>
            </a:extLst>
          </p:cNvPr>
          <p:cNvSpPr txBox="1"/>
          <p:nvPr/>
        </p:nvSpPr>
        <p:spPr>
          <a:xfrm>
            <a:off x="2501900" y="4243615"/>
            <a:ext cx="7188200" cy="600164"/>
          </a:xfrm>
          <a:prstGeom prst="rect">
            <a:avLst/>
          </a:prstGeom>
          <a:noFill/>
        </p:spPr>
        <p:txBody>
          <a:bodyPr wrap="square">
            <a:spAutoFit/>
          </a:bodyPr>
          <a:lstStyle/>
          <a:p>
            <a:pPr algn="ctr"/>
            <a:r>
              <a:rPr lang="ja-JP" altLang="en-US" sz="3300" b="1" spc="-300" dirty="0">
                <a:solidFill>
                  <a:schemeClr val="bg1"/>
                </a:solidFill>
                <a:effectLst>
                  <a:outerShdw blurRad="88900" algn="ctr" rotWithShape="0">
                    <a:prstClr val="black">
                      <a:alpha val="40000"/>
                    </a:prstClr>
                  </a:outerShdw>
                </a:effectLst>
                <a:latin typeface="Shippori Mincho" panose="00000500000000000000" pitchFamily="2" charset="-128"/>
                <a:ea typeface="Shippori Mincho" panose="00000500000000000000" pitchFamily="2" charset="-128"/>
                <a:cs typeface="Arial" panose="020B0604020202020204" pitchFamily="34" charset="0"/>
              </a:rPr>
              <a:t>に影響がある可能性が示唆されている。</a:t>
            </a:r>
            <a:endParaRPr lang="en-US" altLang="ja-JP" sz="3300" b="1" spc="-300" dirty="0">
              <a:solidFill>
                <a:schemeClr val="bg1"/>
              </a:solidFill>
              <a:effectLst>
                <a:outerShdw blurRad="88900" algn="ctr" rotWithShape="0">
                  <a:prstClr val="black">
                    <a:alpha val="40000"/>
                  </a:prstClr>
                </a:outerShdw>
              </a:effectLst>
              <a:latin typeface="Shippori Mincho" panose="00000500000000000000" pitchFamily="2" charset="-128"/>
              <a:ea typeface="Shippori Mincho" panose="00000500000000000000" pitchFamily="2" charset="-128"/>
              <a:cs typeface="Arial" panose="020B0604020202020204" pitchFamily="34" charset="0"/>
            </a:endParaRPr>
          </a:p>
        </p:txBody>
      </p:sp>
    </p:spTree>
    <p:extLst>
      <p:ext uri="{BB962C8B-B14F-4D97-AF65-F5344CB8AC3E}">
        <p14:creationId xmlns:p14="http://schemas.microsoft.com/office/powerpoint/2010/main" val="689205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56632"/>
        </a:solidFill>
        <a:effectLst/>
      </p:bgPr>
    </p:bg>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C5EE144-F427-5943-74EC-DC1C0DC51FFA}"/>
              </a:ext>
            </a:extLst>
          </p:cNvPr>
          <p:cNvSpPr txBox="1"/>
          <p:nvPr/>
        </p:nvSpPr>
        <p:spPr>
          <a:xfrm>
            <a:off x="908694" y="2938702"/>
            <a:ext cx="10230678" cy="1569660"/>
          </a:xfrm>
          <a:prstGeom prst="rect">
            <a:avLst/>
          </a:prstGeom>
          <a:noFill/>
        </p:spPr>
        <p:txBody>
          <a:bodyPr wrap="square">
            <a:spAutoFit/>
          </a:bodyPr>
          <a:lstStyle/>
          <a:p>
            <a:pPr algn="ctr"/>
            <a:r>
              <a:rPr lang="en-US" altLang="ja-JP" sz="8000" dirty="0">
                <a:ln w="171450">
                  <a:solidFill>
                    <a:srgbClr val="056632"/>
                  </a:solidFill>
                </a:ln>
                <a:solidFill>
                  <a:srgbClr val="1371C7"/>
                </a:solidFill>
                <a:latin typeface="Plus Jakarta Sans SemiBold" pitchFamily="2" charset="0"/>
                <a:ea typeface="Zen Old Mincho Black" pitchFamily="2" charset="-128"/>
                <a:cs typeface="Plus Jakarta Sans SemiBold" pitchFamily="2" charset="0"/>
              </a:rPr>
              <a:t>\</a:t>
            </a:r>
            <a:r>
              <a:rPr lang="en-US" altLang="ja-JP" sz="9600" dirty="0">
                <a:ln w="171450">
                  <a:solidFill>
                    <a:srgbClr val="056632"/>
                  </a:solidFill>
                </a:ln>
                <a:solidFill>
                  <a:srgbClr val="1371C7"/>
                </a:solidFill>
                <a:latin typeface="Plus Jakarta Sans SemiBold" pitchFamily="2" charset="0"/>
                <a:ea typeface="Zen Old Mincho Black" pitchFamily="2" charset="-128"/>
                <a:cs typeface="Plus Jakarta Sans SemiBold" pitchFamily="2" charset="0"/>
              </a:rPr>
              <a:t>3,900~</a:t>
            </a:r>
            <a:endParaRPr lang="en-US" altLang="ja-JP" sz="9600" dirty="0">
              <a:ln w="171450">
                <a:solidFill>
                  <a:srgbClr val="056632"/>
                </a:solidFill>
              </a:ln>
              <a:solidFill>
                <a:srgbClr val="1371C7"/>
              </a:solidFill>
              <a:effectLst/>
              <a:latin typeface="Plus Jakarta Sans SemiBold" pitchFamily="2" charset="0"/>
              <a:ea typeface="Zen Old Mincho Black" pitchFamily="2" charset="-128"/>
              <a:cs typeface="Plus Jakarta Sans SemiBold" pitchFamily="2" charset="0"/>
            </a:endParaRPr>
          </a:p>
        </p:txBody>
      </p:sp>
      <p:sp>
        <p:nvSpPr>
          <p:cNvPr id="3" name="テキスト ボックス 2">
            <a:extLst>
              <a:ext uri="{FF2B5EF4-FFF2-40B4-BE49-F238E27FC236}">
                <a16:creationId xmlns:a16="http://schemas.microsoft.com/office/drawing/2014/main" id="{D126C749-4E57-492B-B478-381B1B0660C0}"/>
              </a:ext>
            </a:extLst>
          </p:cNvPr>
          <p:cNvSpPr txBox="1"/>
          <p:nvPr/>
        </p:nvSpPr>
        <p:spPr>
          <a:xfrm>
            <a:off x="3822700" y="2433994"/>
            <a:ext cx="4402666" cy="707886"/>
          </a:xfrm>
          <a:prstGeom prst="rect">
            <a:avLst/>
          </a:prstGeom>
          <a:noFill/>
        </p:spPr>
        <p:txBody>
          <a:bodyPr wrap="square">
            <a:spAutoFit/>
          </a:bodyPr>
          <a:lstStyle/>
          <a:p>
            <a:pPr algn="ctr"/>
            <a:r>
              <a:rPr lang="ja-JP" altLang="en-US" sz="4000" b="1" dirty="0">
                <a:solidFill>
                  <a:srgbClr val="056632"/>
                </a:solidFill>
                <a:effectLst/>
                <a:latin typeface="IBM Plex Sans JP" panose="020B0503050203000203" pitchFamily="50" charset="-128"/>
                <a:ea typeface="IBM Plex Sans JP" panose="020B0503050203000203" pitchFamily="50" charset="-128"/>
                <a:cs typeface="Arial" panose="020B0604020202020204" pitchFamily="34" charset="0"/>
              </a:rPr>
              <a:t>基本料金</a:t>
            </a:r>
            <a:endParaRPr lang="en-US" altLang="ja-JP" sz="4000" b="1" dirty="0">
              <a:solidFill>
                <a:srgbClr val="056632"/>
              </a:solidFill>
              <a:effectLst/>
              <a:latin typeface="IBM Plex Sans JP" panose="020B0503050203000203" pitchFamily="50" charset="-128"/>
              <a:ea typeface="IBM Plex Sans JP" panose="020B0503050203000203" pitchFamily="50" charset="-128"/>
              <a:cs typeface="Arial" panose="020B0604020202020204" pitchFamily="34" charset="0"/>
            </a:endParaRPr>
          </a:p>
        </p:txBody>
      </p:sp>
      <p:sp>
        <p:nvSpPr>
          <p:cNvPr id="4" name="テキスト ボックス 3">
            <a:extLst>
              <a:ext uri="{FF2B5EF4-FFF2-40B4-BE49-F238E27FC236}">
                <a16:creationId xmlns:a16="http://schemas.microsoft.com/office/drawing/2014/main" id="{B8952B77-F3E5-CA4B-CDE3-F3A42FD5D108}"/>
              </a:ext>
            </a:extLst>
          </p:cNvPr>
          <p:cNvSpPr txBox="1"/>
          <p:nvPr/>
        </p:nvSpPr>
        <p:spPr>
          <a:xfrm>
            <a:off x="908694" y="2938702"/>
            <a:ext cx="10230678" cy="1569660"/>
          </a:xfrm>
          <a:prstGeom prst="rect">
            <a:avLst/>
          </a:prstGeom>
          <a:noFill/>
        </p:spPr>
        <p:txBody>
          <a:bodyPr wrap="square">
            <a:spAutoFit/>
          </a:bodyPr>
          <a:lstStyle/>
          <a:p>
            <a:pPr algn="ctr"/>
            <a:r>
              <a:rPr lang="en-US" altLang="ja-JP" sz="8000" dirty="0">
                <a:solidFill>
                  <a:srgbClr val="ECEC24"/>
                </a:solidFill>
                <a:latin typeface="Plus Jakarta Sans SemiBold" pitchFamily="2" charset="0"/>
                <a:ea typeface="Zen Old Mincho Black" pitchFamily="2" charset="-128"/>
                <a:cs typeface="Plus Jakarta Sans SemiBold" pitchFamily="2" charset="0"/>
              </a:rPr>
              <a:t>\</a:t>
            </a:r>
            <a:r>
              <a:rPr lang="en-US" altLang="ja-JP" sz="9600" dirty="0">
                <a:solidFill>
                  <a:srgbClr val="ECEC24"/>
                </a:solidFill>
                <a:latin typeface="Plus Jakarta Sans SemiBold" pitchFamily="2" charset="0"/>
                <a:ea typeface="Zen Old Mincho Black" pitchFamily="2" charset="-128"/>
                <a:cs typeface="Plus Jakarta Sans SemiBold" pitchFamily="2" charset="0"/>
              </a:rPr>
              <a:t>3,900~</a:t>
            </a:r>
            <a:endParaRPr lang="en-US" altLang="ja-JP" sz="9600" dirty="0">
              <a:solidFill>
                <a:srgbClr val="ECEC24"/>
              </a:solidFill>
              <a:effectLst/>
              <a:latin typeface="Plus Jakarta Sans SemiBold" pitchFamily="2" charset="0"/>
              <a:ea typeface="Zen Old Mincho Black" pitchFamily="2" charset="-128"/>
              <a:cs typeface="Plus Jakarta Sans SemiBold" pitchFamily="2" charset="0"/>
            </a:endParaRPr>
          </a:p>
        </p:txBody>
      </p:sp>
      <p:sp>
        <p:nvSpPr>
          <p:cNvPr id="16" name="テキスト ボックス 15">
            <a:extLst>
              <a:ext uri="{FF2B5EF4-FFF2-40B4-BE49-F238E27FC236}">
                <a16:creationId xmlns:a16="http://schemas.microsoft.com/office/drawing/2014/main" id="{A691F467-A639-BF61-4CCC-D161DD2C676F}"/>
              </a:ext>
            </a:extLst>
          </p:cNvPr>
          <p:cNvSpPr txBox="1"/>
          <p:nvPr/>
        </p:nvSpPr>
        <p:spPr>
          <a:xfrm>
            <a:off x="486096" y="349250"/>
            <a:ext cx="237066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b="1" dirty="0">
                <a:solidFill>
                  <a:srgbClr val="ECEC24"/>
                </a:solidFill>
                <a:latin typeface="Plus Jakarta Sans SemiBold" pitchFamily="2" charset="0"/>
                <a:ea typeface="Noto Sans JP" panose="020B0200000000000000" pitchFamily="50" charset="-128"/>
                <a:cs typeface="Plus Jakarta Sans SemiBold" pitchFamily="2" charset="0"/>
              </a:rPr>
              <a:t>Plan</a:t>
            </a:r>
            <a:endParaRPr kumimoji="1" lang="ja-JP" altLang="en-US" sz="1400" b="1" i="0" u="none" strike="noStrike" kern="1200" cap="none" spc="0" normalizeH="0" baseline="0" noProof="0" dirty="0">
              <a:ln>
                <a:noFill/>
              </a:ln>
              <a:solidFill>
                <a:srgbClr val="ECEC24"/>
              </a:solidFill>
              <a:effectLst/>
              <a:uLnTx/>
              <a:uFillTx/>
              <a:latin typeface="Plus Jakarta Sans SemiBold" pitchFamily="2" charset="0"/>
              <a:ea typeface="Noto Sans JP" panose="020B0200000000000000" pitchFamily="50" charset="-128"/>
              <a:cs typeface="Plus Jakarta Sans SemiBold" pitchFamily="2" charset="0"/>
            </a:endParaRPr>
          </a:p>
        </p:txBody>
      </p:sp>
      <p:sp>
        <p:nvSpPr>
          <p:cNvPr id="17" name="テキスト ボックス 16">
            <a:extLst>
              <a:ext uri="{FF2B5EF4-FFF2-40B4-BE49-F238E27FC236}">
                <a16:creationId xmlns:a16="http://schemas.microsoft.com/office/drawing/2014/main" id="{03B5F5E7-11B8-08DB-783B-6923051DE7DD}"/>
              </a:ext>
            </a:extLst>
          </p:cNvPr>
          <p:cNvSpPr txBox="1"/>
          <p:nvPr/>
        </p:nvSpPr>
        <p:spPr>
          <a:xfrm>
            <a:off x="486096" y="663352"/>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chemeClr val="bg1"/>
                </a:solidFill>
                <a:effectLst/>
                <a:uLnTx/>
                <a:uFillTx/>
                <a:latin typeface="IBM Plex Sans JP" panose="020B0503050203000203" pitchFamily="50" charset="-128"/>
                <a:ea typeface="IBM Plex Sans JP" panose="020B0503050203000203" pitchFamily="50" charset="-128"/>
              </a:rPr>
              <a:t>安心して使える月額</a:t>
            </a:r>
            <a:r>
              <a:rPr lang="ja-JP" altLang="en-US" sz="2000" b="1" dirty="0">
                <a:solidFill>
                  <a:schemeClr val="bg1"/>
                </a:solidFill>
                <a:latin typeface="IBM Plex Sans JP" panose="020B0503050203000203" pitchFamily="50" charset="-128"/>
                <a:ea typeface="IBM Plex Sans JP" panose="020B0503050203000203" pitchFamily="50" charset="-128"/>
              </a:rPr>
              <a:t>料金設定</a:t>
            </a:r>
            <a:endParaRPr kumimoji="1" lang="ja-JP" altLang="en-US" sz="2000" b="1" i="0" u="none" strike="noStrike" kern="1200" cap="none" spc="0" normalizeH="0" baseline="0" noProof="0" dirty="0">
              <a:ln>
                <a:noFill/>
              </a:ln>
              <a:solidFill>
                <a:schemeClr val="bg1"/>
              </a:solidFill>
              <a:effectLst/>
              <a:uLnTx/>
              <a:uFillTx/>
              <a:latin typeface="IBM Plex Sans JP" panose="020B0503050203000203" pitchFamily="50" charset="-128"/>
              <a:ea typeface="IBM Plex Sans JP" panose="020B0503050203000203" pitchFamily="50" charset="-128"/>
            </a:endParaRPr>
          </a:p>
        </p:txBody>
      </p:sp>
      <p:sp>
        <p:nvSpPr>
          <p:cNvPr id="18" name="テキスト ボックス 17">
            <a:extLst>
              <a:ext uri="{FF2B5EF4-FFF2-40B4-BE49-F238E27FC236}">
                <a16:creationId xmlns:a16="http://schemas.microsoft.com/office/drawing/2014/main" id="{B256CD53-7E84-647E-67A3-E52C20B2E76B}"/>
              </a:ext>
            </a:extLst>
          </p:cNvPr>
          <p:cNvSpPr txBox="1"/>
          <p:nvPr/>
        </p:nvSpPr>
        <p:spPr>
          <a:xfrm>
            <a:off x="3822700" y="4379539"/>
            <a:ext cx="4402666" cy="707886"/>
          </a:xfrm>
          <a:prstGeom prst="rect">
            <a:avLst/>
          </a:prstGeom>
          <a:noFill/>
        </p:spPr>
        <p:txBody>
          <a:bodyPr wrap="square">
            <a:spAutoFit/>
          </a:bodyPr>
          <a:lstStyle/>
          <a:p>
            <a:pPr algn="ctr"/>
            <a:r>
              <a:rPr lang="ja-JP" altLang="en-US" sz="4000" b="1" dirty="0">
                <a:solidFill>
                  <a:schemeClr val="tx1">
                    <a:lumMod val="50000"/>
                    <a:lumOff val="50000"/>
                  </a:schemeClr>
                </a:solidFill>
                <a:effectLst/>
                <a:latin typeface="IBM Plex Sans JP" panose="020B0503050203000203" pitchFamily="50" charset="-128"/>
                <a:ea typeface="IBM Plex Sans JP" panose="020B0503050203000203" pitchFamily="50" charset="-128"/>
                <a:cs typeface="Arial" panose="020B0604020202020204" pitchFamily="34" charset="0"/>
              </a:rPr>
              <a:t>＋</a:t>
            </a:r>
            <a:endParaRPr lang="en-US" altLang="ja-JP" sz="4000" b="1" dirty="0">
              <a:solidFill>
                <a:schemeClr val="tx1">
                  <a:lumMod val="50000"/>
                  <a:lumOff val="50000"/>
                </a:schemeClr>
              </a:solidFill>
              <a:effectLst/>
              <a:latin typeface="IBM Plex Sans JP" panose="020B0503050203000203" pitchFamily="50" charset="-128"/>
              <a:ea typeface="IBM Plex Sans JP" panose="020B0503050203000203" pitchFamily="50"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AF6000E4-8EB8-E381-461F-39FD73CB0E22}"/>
              </a:ext>
            </a:extLst>
          </p:cNvPr>
          <p:cNvSpPr txBox="1"/>
          <p:nvPr/>
        </p:nvSpPr>
        <p:spPr>
          <a:xfrm>
            <a:off x="4722911" y="5100814"/>
            <a:ext cx="2448356" cy="735747"/>
          </a:xfrm>
          <a:prstGeom prst="roundRect">
            <a:avLst>
              <a:gd name="adj" fmla="val 50000"/>
            </a:avLst>
          </a:prstGeom>
          <a:solidFill>
            <a:srgbClr val="056632"/>
          </a:solidFill>
        </p:spPr>
        <p:txBody>
          <a:bodyPr wrap="square">
            <a:spAutoFit/>
          </a:bodyPr>
          <a:lstStyle/>
          <a:p>
            <a:pPr algn="ctr"/>
            <a:r>
              <a:rPr lang="en-US" altLang="ja-JP" sz="2800" b="1" dirty="0">
                <a:solidFill>
                  <a:schemeClr val="bg1"/>
                </a:solidFill>
                <a:latin typeface="Plus Jakarta Sans SemiBold" pitchFamily="2" charset="0"/>
                <a:ea typeface="IBM Plex Sans JP" panose="020B0503050203000203" pitchFamily="50" charset="-128"/>
                <a:cs typeface="Plus Jakarta Sans SemiBold" pitchFamily="2" charset="0"/>
              </a:rPr>
              <a:t>Option</a:t>
            </a:r>
            <a:endParaRPr lang="en-US" altLang="ja-JP" sz="2800" b="1" dirty="0">
              <a:solidFill>
                <a:schemeClr val="bg1"/>
              </a:solidFill>
              <a:effectLst/>
              <a:latin typeface="Plus Jakarta Sans SemiBold" pitchFamily="2" charset="0"/>
              <a:ea typeface="IBM Plex Sans JP" panose="020B0503050203000203" pitchFamily="50" charset="-128"/>
              <a:cs typeface="Plus Jakarta Sans SemiBold" pitchFamily="2" charset="0"/>
            </a:endParaRPr>
          </a:p>
        </p:txBody>
      </p:sp>
      <p:grpSp>
        <p:nvGrpSpPr>
          <p:cNvPr id="20" name="グラフィックス 1">
            <a:extLst>
              <a:ext uri="{FF2B5EF4-FFF2-40B4-BE49-F238E27FC236}">
                <a16:creationId xmlns:a16="http://schemas.microsoft.com/office/drawing/2014/main" id="{4F830C9A-8C78-89B4-8BE0-31306B081C33}"/>
              </a:ext>
            </a:extLst>
          </p:cNvPr>
          <p:cNvGrpSpPr/>
          <p:nvPr/>
        </p:nvGrpSpPr>
        <p:grpSpPr>
          <a:xfrm>
            <a:off x="9410450" y="622465"/>
            <a:ext cx="2345221" cy="249602"/>
            <a:chOff x="1010708" y="3115365"/>
            <a:chExt cx="2897741" cy="308407"/>
          </a:xfrm>
          <a:solidFill>
            <a:schemeClr val="bg1"/>
          </a:solidFill>
        </p:grpSpPr>
        <p:sp>
          <p:nvSpPr>
            <p:cNvPr id="21" name="フリーフォーム: 図形 20">
              <a:extLst>
                <a:ext uri="{FF2B5EF4-FFF2-40B4-BE49-F238E27FC236}">
                  <a16:creationId xmlns:a16="http://schemas.microsoft.com/office/drawing/2014/main" id="{C73A6D4C-6226-32CF-735D-73CF36D1057F}"/>
                </a:ext>
              </a:extLst>
            </p:cNvPr>
            <p:cNvSpPr/>
            <p:nvPr/>
          </p:nvSpPr>
          <p:spPr>
            <a:xfrm>
              <a:off x="1010708" y="3116410"/>
              <a:ext cx="307363" cy="307362"/>
            </a:xfrm>
            <a:custGeom>
              <a:avLst/>
              <a:gdLst>
                <a:gd name="connsiteX0" fmla="*/ 153798 w 307363"/>
                <a:gd name="connsiteY0" fmla="*/ 307362 h 307362"/>
                <a:gd name="connsiteX1" fmla="*/ 0 w 307363"/>
                <a:gd name="connsiteY1" fmla="*/ 153565 h 307362"/>
                <a:gd name="connsiteX2" fmla="*/ 0 w 307363"/>
                <a:gd name="connsiteY2" fmla="*/ 0 h 307362"/>
                <a:gd name="connsiteX3" fmla="*/ 131147 w 307363"/>
                <a:gd name="connsiteY3" fmla="*/ 0 h 307362"/>
                <a:gd name="connsiteX4" fmla="*/ 131147 w 307363"/>
                <a:gd name="connsiteY4" fmla="*/ 84914 h 307362"/>
                <a:gd name="connsiteX5" fmla="*/ 84682 w 307363"/>
                <a:gd name="connsiteY5" fmla="*/ 84914 h 307362"/>
                <a:gd name="connsiteX6" fmla="*/ 84682 w 307363"/>
                <a:gd name="connsiteY6" fmla="*/ 153565 h 307362"/>
                <a:gd name="connsiteX7" fmla="*/ 156455 w 307363"/>
                <a:gd name="connsiteY7" fmla="*/ 219676 h 307362"/>
                <a:gd name="connsiteX8" fmla="*/ 222566 w 307363"/>
                <a:gd name="connsiteY8" fmla="*/ 153565 h 307362"/>
                <a:gd name="connsiteX9" fmla="*/ 307364 w 307363"/>
                <a:gd name="connsiteY9" fmla="*/ 153565 h 307362"/>
                <a:gd name="connsiteX10" fmla="*/ 153798 w 307363"/>
                <a:gd name="connsiteY10" fmla="*/ 307362 h 30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7363" h="307362">
                  <a:moveTo>
                    <a:pt x="153798" y="307362"/>
                  </a:moveTo>
                  <a:cubicBezTo>
                    <a:pt x="68911" y="307235"/>
                    <a:pt x="128" y="238452"/>
                    <a:pt x="0" y="153565"/>
                  </a:cubicBezTo>
                  <a:lnTo>
                    <a:pt x="0" y="0"/>
                  </a:lnTo>
                  <a:lnTo>
                    <a:pt x="131147" y="0"/>
                  </a:lnTo>
                  <a:lnTo>
                    <a:pt x="131147" y="84914"/>
                  </a:lnTo>
                  <a:lnTo>
                    <a:pt x="84682" y="84914"/>
                  </a:lnTo>
                  <a:lnTo>
                    <a:pt x="84682" y="153565"/>
                  </a:lnTo>
                  <a:cubicBezTo>
                    <a:pt x="86245" y="191640"/>
                    <a:pt x="118379" y="221239"/>
                    <a:pt x="156455" y="219676"/>
                  </a:cubicBezTo>
                  <a:cubicBezTo>
                    <a:pt x="192338" y="218203"/>
                    <a:pt x="221093" y="189449"/>
                    <a:pt x="222566" y="153565"/>
                  </a:cubicBezTo>
                  <a:lnTo>
                    <a:pt x="307364" y="153565"/>
                  </a:lnTo>
                  <a:cubicBezTo>
                    <a:pt x="307300" y="238388"/>
                    <a:pt x="238622" y="307171"/>
                    <a:pt x="153798" y="307362"/>
                  </a:cubicBezTo>
                  <a:close/>
                </a:path>
              </a:pathLst>
            </a:custGeom>
            <a:grpFill/>
            <a:ln w="11591" cap="flat">
              <a:noFill/>
              <a:prstDash val="solid"/>
              <a:miter/>
            </a:ln>
          </p:spPr>
          <p:txBody>
            <a:bodyPr rtlCol="0" anchor="ctr"/>
            <a:lstStyle/>
            <a:p>
              <a:endParaRPr lang="ja-JP" altLang="en-US"/>
            </a:p>
          </p:txBody>
        </p:sp>
        <p:sp>
          <p:nvSpPr>
            <p:cNvPr id="22" name="フリーフォーム: 図形 21">
              <a:extLst>
                <a:ext uri="{FF2B5EF4-FFF2-40B4-BE49-F238E27FC236}">
                  <a16:creationId xmlns:a16="http://schemas.microsoft.com/office/drawing/2014/main" id="{2E652480-C64C-257B-3658-0DCEFF195E55}"/>
                </a:ext>
              </a:extLst>
            </p:cNvPr>
            <p:cNvSpPr/>
            <p:nvPr/>
          </p:nvSpPr>
          <p:spPr>
            <a:xfrm>
              <a:off x="1232461" y="3115365"/>
              <a:ext cx="86888" cy="86888"/>
            </a:xfrm>
            <a:custGeom>
              <a:avLst/>
              <a:gdLst>
                <a:gd name="connsiteX0" fmla="*/ 0 w 86888"/>
                <a:gd name="connsiteY0" fmla="*/ 0 h 86888"/>
                <a:gd name="connsiteX1" fmla="*/ 86889 w 86888"/>
                <a:gd name="connsiteY1" fmla="*/ 0 h 86888"/>
                <a:gd name="connsiteX2" fmla="*/ 86889 w 86888"/>
                <a:gd name="connsiteY2" fmla="*/ 86889 h 86888"/>
                <a:gd name="connsiteX3" fmla="*/ 0 w 86888"/>
                <a:gd name="connsiteY3" fmla="*/ 86889 h 86888"/>
              </a:gdLst>
              <a:ahLst/>
              <a:cxnLst>
                <a:cxn ang="0">
                  <a:pos x="connsiteX0" y="connsiteY0"/>
                </a:cxn>
                <a:cxn ang="0">
                  <a:pos x="connsiteX1" y="connsiteY1"/>
                </a:cxn>
                <a:cxn ang="0">
                  <a:pos x="connsiteX2" y="connsiteY2"/>
                </a:cxn>
                <a:cxn ang="0">
                  <a:pos x="connsiteX3" y="connsiteY3"/>
                </a:cxn>
              </a:cxnLst>
              <a:rect l="l" t="t" r="r" b="b"/>
              <a:pathLst>
                <a:path w="86888" h="86888">
                  <a:moveTo>
                    <a:pt x="0" y="0"/>
                  </a:moveTo>
                  <a:lnTo>
                    <a:pt x="86889" y="0"/>
                  </a:lnTo>
                  <a:lnTo>
                    <a:pt x="86889" y="86889"/>
                  </a:lnTo>
                  <a:lnTo>
                    <a:pt x="0" y="86889"/>
                  </a:lnTo>
                  <a:close/>
                </a:path>
              </a:pathLst>
            </a:custGeom>
            <a:grpFill/>
            <a:ln w="11591" cap="flat">
              <a:noFill/>
              <a:prstDash val="solid"/>
              <a:miter/>
            </a:ln>
          </p:spPr>
          <p:txBody>
            <a:bodyPr rtlCol="0" anchor="ctr"/>
            <a:lstStyle/>
            <a:p>
              <a:endParaRPr lang="ja-JP" altLang="en-US"/>
            </a:p>
          </p:txBody>
        </p:sp>
        <p:sp>
          <p:nvSpPr>
            <p:cNvPr id="23" name="フリーフォーム: 図形 22">
              <a:extLst>
                <a:ext uri="{FF2B5EF4-FFF2-40B4-BE49-F238E27FC236}">
                  <a16:creationId xmlns:a16="http://schemas.microsoft.com/office/drawing/2014/main" id="{10DEA2F9-82F5-67D9-902C-4193E4E76DF8}"/>
                </a:ext>
              </a:extLst>
            </p:cNvPr>
            <p:cNvSpPr/>
            <p:nvPr/>
          </p:nvSpPr>
          <p:spPr>
            <a:xfrm>
              <a:off x="1512039" y="3142395"/>
              <a:ext cx="200402" cy="206297"/>
            </a:xfrm>
            <a:custGeom>
              <a:avLst/>
              <a:gdLst>
                <a:gd name="connsiteX0" fmla="*/ 45443 w 200402"/>
                <a:gd name="connsiteY0" fmla="*/ 195999 h 206297"/>
                <a:gd name="connsiteX1" fmla="*/ 11640 w 200402"/>
                <a:gd name="connsiteY1" fmla="*/ 165681 h 206297"/>
                <a:gd name="connsiteX2" fmla="*/ 23 w 200402"/>
                <a:gd name="connsiteY2" fmla="*/ 120842 h 206297"/>
                <a:gd name="connsiteX3" fmla="*/ 15473 w 200402"/>
                <a:gd name="connsiteY3" fmla="*/ 59393 h 206297"/>
                <a:gd name="connsiteX4" fmla="*/ 59034 w 200402"/>
                <a:gd name="connsiteY4" fmla="*/ 15949 h 206297"/>
                <a:gd name="connsiteX5" fmla="*/ 123619 w 200402"/>
                <a:gd name="connsiteY5" fmla="*/ 35 h 206297"/>
                <a:gd name="connsiteX6" fmla="*/ 170084 w 200402"/>
                <a:gd name="connsiteY6" fmla="*/ 8631 h 206297"/>
                <a:gd name="connsiteX7" fmla="*/ 200402 w 200402"/>
                <a:gd name="connsiteY7" fmla="*/ 33605 h 206297"/>
                <a:gd name="connsiteX8" fmla="*/ 173337 w 200402"/>
                <a:gd name="connsiteY8" fmla="*/ 56838 h 206297"/>
                <a:gd name="connsiteX9" fmla="*/ 121412 w 200402"/>
                <a:gd name="connsiteY9" fmla="*/ 33605 h 206297"/>
                <a:gd name="connsiteX10" fmla="*/ 77503 w 200402"/>
                <a:gd name="connsiteY10" fmla="*/ 45221 h 206297"/>
                <a:gd name="connsiteX11" fmla="*/ 48231 w 200402"/>
                <a:gd name="connsiteY11" fmla="*/ 76353 h 206297"/>
                <a:gd name="connsiteX12" fmla="*/ 37892 w 200402"/>
                <a:gd name="connsiteY12" fmla="*/ 119565 h 206297"/>
                <a:gd name="connsiteX13" fmla="*/ 53806 w 200402"/>
                <a:gd name="connsiteY13" fmla="*/ 158827 h 206297"/>
                <a:gd name="connsiteX14" fmla="*/ 100271 w 200402"/>
                <a:gd name="connsiteY14" fmla="*/ 173812 h 206297"/>
                <a:gd name="connsiteX15" fmla="*/ 157423 w 200402"/>
                <a:gd name="connsiteY15" fmla="*/ 150580 h 206297"/>
                <a:gd name="connsiteX16" fmla="*/ 179261 w 200402"/>
                <a:gd name="connsiteY16" fmla="*/ 173812 h 206297"/>
                <a:gd name="connsiteX17" fmla="*/ 144412 w 200402"/>
                <a:gd name="connsiteY17" fmla="*/ 198206 h 206297"/>
                <a:gd name="connsiteX18" fmla="*/ 97948 w 200402"/>
                <a:gd name="connsiteY18" fmla="*/ 206221 h 206297"/>
                <a:gd name="connsiteX19" fmla="*/ 45443 w 200402"/>
                <a:gd name="connsiteY19" fmla="*/ 195999 h 20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0402" h="206297">
                  <a:moveTo>
                    <a:pt x="45443" y="195999"/>
                  </a:moveTo>
                  <a:cubicBezTo>
                    <a:pt x="31446" y="189425"/>
                    <a:pt x="19692" y="178881"/>
                    <a:pt x="11640" y="165681"/>
                  </a:cubicBezTo>
                  <a:cubicBezTo>
                    <a:pt x="3676" y="152105"/>
                    <a:pt x="-347" y="136578"/>
                    <a:pt x="23" y="120842"/>
                  </a:cubicBezTo>
                  <a:cubicBezTo>
                    <a:pt x="-275" y="99362"/>
                    <a:pt x="5051" y="78178"/>
                    <a:pt x="15473" y="59393"/>
                  </a:cubicBezTo>
                  <a:cubicBezTo>
                    <a:pt x="25663" y="41136"/>
                    <a:pt x="40750" y="26089"/>
                    <a:pt x="59034" y="15949"/>
                  </a:cubicBezTo>
                  <a:cubicBezTo>
                    <a:pt x="78780" y="5035"/>
                    <a:pt x="101063" y="-455"/>
                    <a:pt x="123619" y="35"/>
                  </a:cubicBezTo>
                  <a:cubicBezTo>
                    <a:pt x="139537" y="-357"/>
                    <a:pt x="155361" y="2570"/>
                    <a:pt x="170084" y="8631"/>
                  </a:cubicBezTo>
                  <a:cubicBezTo>
                    <a:pt x="182506" y="13659"/>
                    <a:pt x="193089" y="22376"/>
                    <a:pt x="200402" y="33605"/>
                  </a:cubicBezTo>
                  <a:lnTo>
                    <a:pt x="173337" y="56838"/>
                  </a:lnTo>
                  <a:cubicBezTo>
                    <a:pt x="161067" y="40816"/>
                    <a:pt x="141534" y="32077"/>
                    <a:pt x="121412" y="33605"/>
                  </a:cubicBezTo>
                  <a:cubicBezTo>
                    <a:pt x="105977" y="33291"/>
                    <a:pt x="90764" y="37316"/>
                    <a:pt x="77503" y="45221"/>
                  </a:cubicBezTo>
                  <a:cubicBezTo>
                    <a:pt x="65059" y="52698"/>
                    <a:pt x="54927" y="63473"/>
                    <a:pt x="48231" y="76353"/>
                  </a:cubicBezTo>
                  <a:cubicBezTo>
                    <a:pt x="41252" y="89675"/>
                    <a:pt x="37698" y="104526"/>
                    <a:pt x="37892" y="119565"/>
                  </a:cubicBezTo>
                  <a:cubicBezTo>
                    <a:pt x="37447" y="134307"/>
                    <a:pt x="43223" y="148556"/>
                    <a:pt x="53806" y="158827"/>
                  </a:cubicBezTo>
                  <a:cubicBezTo>
                    <a:pt x="66843" y="169516"/>
                    <a:pt x="83445" y="174871"/>
                    <a:pt x="100271" y="173812"/>
                  </a:cubicBezTo>
                  <a:cubicBezTo>
                    <a:pt x="121750" y="174499"/>
                    <a:pt x="142515" y="166058"/>
                    <a:pt x="157423" y="150580"/>
                  </a:cubicBezTo>
                  <a:lnTo>
                    <a:pt x="179261" y="173812"/>
                  </a:lnTo>
                  <a:cubicBezTo>
                    <a:pt x="169797" y="184652"/>
                    <a:pt x="157836" y="193024"/>
                    <a:pt x="144412" y="198206"/>
                  </a:cubicBezTo>
                  <a:cubicBezTo>
                    <a:pt x="129543" y="203690"/>
                    <a:pt x="113796" y="206407"/>
                    <a:pt x="97948" y="206221"/>
                  </a:cubicBezTo>
                  <a:cubicBezTo>
                    <a:pt x="79895" y="206872"/>
                    <a:pt x="61933" y="203376"/>
                    <a:pt x="45443" y="195999"/>
                  </a:cubicBezTo>
                  <a:close/>
                </a:path>
              </a:pathLst>
            </a:custGeom>
            <a:grpFill/>
            <a:ln w="11591" cap="flat">
              <a:noFill/>
              <a:prstDash val="solid"/>
              <a:miter/>
            </a:ln>
          </p:spPr>
          <p:txBody>
            <a:bodyPr rtlCol="0" anchor="ctr"/>
            <a:lstStyle/>
            <a:p>
              <a:endParaRPr lang="ja-JP" altLang="en-US"/>
            </a:p>
          </p:txBody>
        </p:sp>
        <p:sp>
          <p:nvSpPr>
            <p:cNvPr id="24" name="フリーフォーム: 図形 23">
              <a:extLst>
                <a:ext uri="{FF2B5EF4-FFF2-40B4-BE49-F238E27FC236}">
                  <a16:creationId xmlns:a16="http://schemas.microsoft.com/office/drawing/2014/main" id="{DFA5F426-23A6-BB0C-7FFE-176D17FD8DF3}"/>
                </a:ext>
              </a:extLst>
            </p:cNvPr>
            <p:cNvSpPr/>
            <p:nvPr/>
          </p:nvSpPr>
          <p:spPr>
            <a:xfrm>
              <a:off x="1714276" y="3191546"/>
              <a:ext cx="165233" cy="156208"/>
            </a:xfrm>
            <a:custGeom>
              <a:avLst/>
              <a:gdLst>
                <a:gd name="connsiteX0" fmla="*/ 35221 w 165233"/>
                <a:gd name="connsiteY0" fmla="*/ 148242 h 156208"/>
                <a:gd name="connsiteX1" fmla="*/ 9200 w 165233"/>
                <a:gd name="connsiteY1" fmla="*/ 125009 h 156208"/>
                <a:gd name="connsiteX2" fmla="*/ 24 w 165233"/>
                <a:gd name="connsiteY2" fmla="*/ 90161 h 156208"/>
                <a:gd name="connsiteX3" fmla="*/ 11640 w 165233"/>
                <a:gd name="connsiteY3" fmla="*/ 43697 h 156208"/>
                <a:gd name="connsiteX4" fmla="*/ 44049 w 165233"/>
                <a:gd name="connsiteY4" fmla="*/ 11636 h 156208"/>
                <a:gd name="connsiteX5" fmla="*/ 90514 w 165233"/>
                <a:gd name="connsiteY5" fmla="*/ 20 h 156208"/>
                <a:gd name="connsiteX6" fmla="*/ 129892 w 165233"/>
                <a:gd name="connsiteY6" fmla="*/ 8384 h 156208"/>
                <a:gd name="connsiteX7" fmla="*/ 155913 w 165233"/>
                <a:gd name="connsiteY7" fmla="*/ 31616 h 156208"/>
                <a:gd name="connsiteX8" fmla="*/ 165206 w 165233"/>
                <a:gd name="connsiteY8" fmla="*/ 66464 h 156208"/>
                <a:gd name="connsiteX9" fmla="*/ 153589 w 165233"/>
                <a:gd name="connsiteY9" fmla="*/ 112929 h 156208"/>
                <a:gd name="connsiteX10" fmla="*/ 121180 w 165233"/>
                <a:gd name="connsiteY10" fmla="*/ 144525 h 156208"/>
                <a:gd name="connsiteX11" fmla="*/ 74716 w 165233"/>
                <a:gd name="connsiteY11" fmla="*/ 156141 h 156208"/>
                <a:gd name="connsiteX12" fmla="*/ 35221 w 165233"/>
                <a:gd name="connsiteY12" fmla="*/ 148242 h 156208"/>
                <a:gd name="connsiteX13" fmla="*/ 103872 w 165233"/>
                <a:gd name="connsiteY13" fmla="*/ 118621 h 156208"/>
                <a:gd name="connsiteX14" fmla="*/ 122690 w 165233"/>
                <a:gd name="connsiteY14" fmla="*/ 98060 h 156208"/>
                <a:gd name="connsiteX15" fmla="*/ 129544 w 165233"/>
                <a:gd name="connsiteY15" fmla="*/ 68323 h 156208"/>
                <a:gd name="connsiteX16" fmla="*/ 118973 w 165233"/>
                <a:gd name="connsiteY16" fmla="*/ 39980 h 156208"/>
                <a:gd name="connsiteX17" fmla="*/ 89120 w 165233"/>
                <a:gd name="connsiteY17" fmla="*/ 29757 h 156208"/>
                <a:gd name="connsiteX18" fmla="*/ 61938 w 165233"/>
                <a:gd name="connsiteY18" fmla="*/ 37075 h 156208"/>
                <a:gd name="connsiteX19" fmla="*/ 43120 w 165233"/>
                <a:gd name="connsiteY19" fmla="*/ 57404 h 156208"/>
                <a:gd name="connsiteX20" fmla="*/ 36266 w 165233"/>
                <a:gd name="connsiteY20" fmla="*/ 87141 h 156208"/>
                <a:gd name="connsiteX21" fmla="*/ 46837 w 165233"/>
                <a:gd name="connsiteY21" fmla="*/ 115484 h 156208"/>
                <a:gd name="connsiteX22" fmla="*/ 76690 w 165233"/>
                <a:gd name="connsiteY22" fmla="*/ 125590 h 156208"/>
                <a:gd name="connsiteX23" fmla="*/ 103872 w 165233"/>
                <a:gd name="connsiteY23" fmla="*/ 118621 h 15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5233" h="156208">
                  <a:moveTo>
                    <a:pt x="35221" y="148242"/>
                  </a:moveTo>
                  <a:cubicBezTo>
                    <a:pt x="24550" y="143077"/>
                    <a:pt x="15537" y="135030"/>
                    <a:pt x="9200" y="125009"/>
                  </a:cubicBezTo>
                  <a:cubicBezTo>
                    <a:pt x="3051" y="114435"/>
                    <a:pt x="-120" y="102393"/>
                    <a:pt x="24" y="90161"/>
                  </a:cubicBezTo>
                  <a:cubicBezTo>
                    <a:pt x="-348" y="73911"/>
                    <a:pt x="3665" y="57860"/>
                    <a:pt x="11640" y="43697"/>
                  </a:cubicBezTo>
                  <a:cubicBezTo>
                    <a:pt x="19226" y="30185"/>
                    <a:pt x="30456" y="19076"/>
                    <a:pt x="44049" y="11636"/>
                  </a:cubicBezTo>
                  <a:cubicBezTo>
                    <a:pt x="58275" y="3821"/>
                    <a:pt x="74282" y="-181"/>
                    <a:pt x="90514" y="20"/>
                  </a:cubicBezTo>
                  <a:cubicBezTo>
                    <a:pt x="104109" y="-270"/>
                    <a:pt x="117589" y="2592"/>
                    <a:pt x="129892" y="8384"/>
                  </a:cubicBezTo>
                  <a:cubicBezTo>
                    <a:pt x="140670" y="13389"/>
                    <a:pt x="149724" y="21473"/>
                    <a:pt x="155913" y="31616"/>
                  </a:cubicBezTo>
                  <a:cubicBezTo>
                    <a:pt x="162135" y="42165"/>
                    <a:pt x="165350" y="54217"/>
                    <a:pt x="165206" y="66464"/>
                  </a:cubicBezTo>
                  <a:cubicBezTo>
                    <a:pt x="165612" y="82719"/>
                    <a:pt x="161596" y="98778"/>
                    <a:pt x="153589" y="112929"/>
                  </a:cubicBezTo>
                  <a:cubicBezTo>
                    <a:pt x="145812" y="126173"/>
                    <a:pt x="134619" y="137086"/>
                    <a:pt x="121180" y="144525"/>
                  </a:cubicBezTo>
                  <a:cubicBezTo>
                    <a:pt x="106947" y="152325"/>
                    <a:pt x="90945" y="156325"/>
                    <a:pt x="74716" y="156141"/>
                  </a:cubicBezTo>
                  <a:cubicBezTo>
                    <a:pt x="61110" y="156682"/>
                    <a:pt x="47571" y="153974"/>
                    <a:pt x="35221" y="148242"/>
                  </a:cubicBezTo>
                  <a:close/>
                  <a:moveTo>
                    <a:pt x="103872" y="118621"/>
                  </a:moveTo>
                  <a:cubicBezTo>
                    <a:pt x="111894" y="113601"/>
                    <a:pt x="118399" y="106493"/>
                    <a:pt x="122690" y="98060"/>
                  </a:cubicBezTo>
                  <a:cubicBezTo>
                    <a:pt x="127361" y="88853"/>
                    <a:pt x="129713" y="78645"/>
                    <a:pt x="129544" y="68323"/>
                  </a:cubicBezTo>
                  <a:cubicBezTo>
                    <a:pt x="130213" y="57801"/>
                    <a:pt x="126368" y="47493"/>
                    <a:pt x="118973" y="39980"/>
                  </a:cubicBezTo>
                  <a:cubicBezTo>
                    <a:pt x="110771" y="32749"/>
                    <a:pt x="100033" y="29072"/>
                    <a:pt x="89120" y="29757"/>
                  </a:cubicBezTo>
                  <a:cubicBezTo>
                    <a:pt x="79549" y="29579"/>
                    <a:pt x="70125" y="32117"/>
                    <a:pt x="61938" y="37075"/>
                  </a:cubicBezTo>
                  <a:cubicBezTo>
                    <a:pt x="53947" y="42031"/>
                    <a:pt x="47445" y="49055"/>
                    <a:pt x="43120" y="57404"/>
                  </a:cubicBezTo>
                  <a:cubicBezTo>
                    <a:pt x="38463" y="66615"/>
                    <a:pt x="36110" y="76820"/>
                    <a:pt x="36266" y="87141"/>
                  </a:cubicBezTo>
                  <a:cubicBezTo>
                    <a:pt x="35656" y="97654"/>
                    <a:pt x="39492" y="107938"/>
                    <a:pt x="46837" y="115484"/>
                  </a:cubicBezTo>
                  <a:cubicBezTo>
                    <a:pt x="55083" y="122628"/>
                    <a:pt x="65800" y="126257"/>
                    <a:pt x="76690" y="125590"/>
                  </a:cubicBezTo>
                  <a:cubicBezTo>
                    <a:pt x="86226" y="125874"/>
                    <a:pt x="95649" y="123458"/>
                    <a:pt x="103872" y="118621"/>
                  </a:cubicBezTo>
                  <a:close/>
                </a:path>
              </a:pathLst>
            </a:custGeom>
            <a:grpFill/>
            <a:ln w="11591" cap="flat">
              <a:noFill/>
              <a:prstDash val="solid"/>
              <a:miter/>
            </a:ln>
          </p:spPr>
          <p:txBody>
            <a:bodyPr rtlCol="0" anchor="ctr"/>
            <a:lstStyle/>
            <a:p>
              <a:endParaRPr lang="ja-JP" altLang="en-US"/>
            </a:p>
          </p:txBody>
        </p:sp>
        <p:sp>
          <p:nvSpPr>
            <p:cNvPr id="25" name="フリーフォーム: 図形 24">
              <a:extLst>
                <a:ext uri="{FF2B5EF4-FFF2-40B4-BE49-F238E27FC236}">
                  <a16:creationId xmlns:a16="http://schemas.microsoft.com/office/drawing/2014/main" id="{643508E4-A050-0C94-1877-A35EE8E7639A}"/>
                </a:ext>
              </a:extLst>
            </p:cNvPr>
            <p:cNvSpPr/>
            <p:nvPr/>
          </p:nvSpPr>
          <p:spPr>
            <a:xfrm>
              <a:off x="1898067" y="3191117"/>
              <a:ext cx="275517" cy="155640"/>
            </a:xfrm>
            <a:custGeom>
              <a:avLst/>
              <a:gdLst>
                <a:gd name="connsiteX0" fmla="*/ 260667 w 275517"/>
                <a:gd name="connsiteY0" fmla="*/ 13343 h 155640"/>
                <a:gd name="connsiteX1" fmla="*/ 275419 w 275517"/>
                <a:gd name="connsiteY1" fmla="*/ 51212 h 155640"/>
                <a:gd name="connsiteX2" fmla="*/ 273445 w 275517"/>
                <a:gd name="connsiteY2" fmla="*/ 70146 h 155640"/>
                <a:gd name="connsiteX3" fmla="*/ 256485 w 275517"/>
                <a:gd name="connsiteY3" fmla="*/ 155176 h 155640"/>
                <a:gd name="connsiteX4" fmla="*/ 220591 w 275517"/>
                <a:gd name="connsiteY4" fmla="*/ 155176 h 155640"/>
                <a:gd name="connsiteX5" fmla="*/ 237551 w 275517"/>
                <a:gd name="connsiteY5" fmla="*/ 70959 h 155640"/>
                <a:gd name="connsiteX6" fmla="*/ 238596 w 275517"/>
                <a:gd name="connsiteY6" fmla="*/ 59343 h 155640"/>
                <a:gd name="connsiteX7" fmla="*/ 209323 w 275517"/>
                <a:gd name="connsiteY7" fmla="*/ 31813 h 155640"/>
                <a:gd name="connsiteX8" fmla="*/ 162859 w 275517"/>
                <a:gd name="connsiteY8" fmla="*/ 75722 h 155640"/>
                <a:gd name="connsiteX9" fmla="*/ 146480 w 275517"/>
                <a:gd name="connsiteY9" fmla="*/ 155176 h 155640"/>
                <a:gd name="connsiteX10" fmla="*/ 110354 w 275517"/>
                <a:gd name="connsiteY10" fmla="*/ 155176 h 155640"/>
                <a:gd name="connsiteX11" fmla="*/ 127197 w 275517"/>
                <a:gd name="connsiteY11" fmla="*/ 70959 h 155640"/>
                <a:gd name="connsiteX12" fmla="*/ 128359 w 275517"/>
                <a:gd name="connsiteY12" fmla="*/ 59343 h 155640"/>
                <a:gd name="connsiteX13" fmla="*/ 99086 w 275517"/>
                <a:gd name="connsiteY13" fmla="*/ 31813 h 155640"/>
                <a:gd name="connsiteX14" fmla="*/ 52621 w 275517"/>
                <a:gd name="connsiteY14" fmla="*/ 76070 h 155640"/>
                <a:gd name="connsiteX15" fmla="*/ 36475 w 275517"/>
                <a:gd name="connsiteY15" fmla="*/ 155640 h 155640"/>
                <a:gd name="connsiteX16" fmla="*/ 0 w 275517"/>
                <a:gd name="connsiteY16" fmla="*/ 155640 h 155640"/>
                <a:gd name="connsiteX17" fmla="*/ 30318 w 275517"/>
                <a:gd name="connsiteY17" fmla="*/ 1843 h 155640"/>
                <a:gd name="connsiteX18" fmla="*/ 65167 w 275517"/>
                <a:gd name="connsiteY18" fmla="*/ 1843 h 155640"/>
                <a:gd name="connsiteX19" fmla="*/ 61914 w 275517"/>
                <a:gd name="connsiteY19" fmla="*/ 18454 h 155640"/>
                <a:gd name="connsiteX20" fmla="*/ 111631 w 275517"/>
                <a:gd name="connsiteY20" fmla="*/ 101 h 155640"/>
                <a:gd name="connsiteX21" fmla="*/ 140672 w 275517"/>
                <a:gd name="connsiteY21" fmla="*/ 6490 h 155640"/>
                <a:gd name="connsiteX22" fmla="*/ 159258 w 275517"/>
                <a:gd name="connsiteY22" fmla="*/ 25308 h 155640"/>
                <a:gd name="connsiteX23" fmla="*/ 219894 w 275517"/>
                <a:gd name="connsiteY23" fmla="*/ 101 h 155640"/>
                <a:gd name="connsiteX24" fmla="*/ 260667 w 275517"/>
                <a:gd name="connsiteY24" fmla="*/ 13343 h 155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5517" h="155640">
                  <a:moveTo>
                    <a:pt x="260667" y="13343"/>
                  </a:moveTo>
                  <a:cubicBezTo>
                    <a:pt x="270925" y="23175"/>
                    <a:pt x="276325" y="37031"/>
                    <a:pt x="275419" y="51212"/>
                  </a:cubicBezTo>
                  <a:cubicBezTo>
                    <a:pt x="275373" y="57573"/>
                    <a:pt x="274711" y="63914"/>
                    <a:pt x="273445" y="70146"/>
                  </a:cubicBezTo>
                  <a:lnTo>
                    <a:pt x="256485" y="155176"/>
                  </a:lnTo>
                  <a:lnTo>
                    <a:pt x="220591" y="155176"/>
                  </a:lnTo>
                  <a:lnTo>
                    <a:pt x="237551" y="70959"/>
                  </a:lnTo>
                  <a:cubicBezTo>
                    <a:pt x="238237" y="67125"/>
                    <a:pt x="238587" y="63238"/>
                    <a:pt x="238596" y="59343"/>
                  </a:cubicBezTo>
                  <a:cubicBezTo>
                    <a:pt x="238596" y="40989"/>
                    <a:pt x="228838" y="31813"/>
                    <a:pt x="209323" y="31813"/>
                  </a:cubicBezTo>
                  <a:cubicBezTo>
                    <a:pt x="183922" y="31813"/>
                    <a:pt x="168434" y="46449"/>
                    <a:pt x="162859" y="75722"/>
                  </a:cubicBezTo>
                  <a:lnTo>
                    <a:pt x="146480" y="155176"/>
                  </a:lnTo>
                  <a:lnTo>
                    <a:pt x="110354" y="155176"/>
                  </a:lnTo>
                  <a:lnTo>
                    <a:pt x="127197" y="70959"/>
                  </a:lnTo>
                  <a:cubicBezTo>
                    <a:pt x="127973" y="67136"/>
                    <a:pt x="128362" y="63244"/>
                    <a:pt x="128359" y="59343"/>
                  </a:cubicBezTo>
                  <a:cubicBezTo>
                    <a:pt x="128359" y="40989"/>
                    <a:pt x="118601" y="31813"/>
                    <a:pt x="99086" y="31813"/>
                  </a:cubicBezTo>
                  <a:cubicBezTo>
                    <a:pt x="73685" y="31813"/>
                    <a:pt x="58197" y="46565"/>
                    <a:pt x="52621" y="76070"/>
                  </a:cubicBezTo>
                  <a:lnTo>
                    <a:pt x="36475" y="155640"/>
                  </a:lnTo>
                  <a:lnTo>
                    <a:pt x="0" y="155640"/>
                  </a:lnTo>
                  <a:lnTo>
                    <a:pt x="30318" y="1843"/>
                  </a:lnTo>
                  <a:lnTo>
                    <a:pt x="65167" y="1843"/>
                  </a:lnTo>
                  <a:lnTo>
                    <a:pt x="61914" y="18454"/>
                  </a:lnTo>
                  <a:cubicBezTo>
                    <a:pt x="75482" y="6125"/>
                    <a:pt x="93307" y="-455"/>
                    <a:pt x="111631" y="101"/>
                  </a:cubicBezTo>
                  <a:cubicBezTo>
                    <a:pt x="121685" y="-146"/>
                    <a:pt x="131649" y="2046"/>
                    <a:pt x="140672" y="6490"/>
                  </a:cubicBezTo>
                  <a:cubicBezTo>
                    <a:pt x="148650" y="10709"/>
                    <a:pt x="155137" y="17278"/>
                    <a:pt x="159258" y="25308"/>
                  </a:cubicBezTo>
                  <a:cubicBezTo>
                    <a:pt x="174863" y="8517"/>
                    <a:pt x="196985" y="-679"/>
                    <a:pt x="219894" y="101"/>
                  </a:cubicBezTo>
                  <a:cubicBezTo>
                    <a:pt x="234666" y="-764"/>
                    <a:pt x="249223" y="3964"/>
                    <a:pt x="260667" y="13343"/>
                  </a:cubicBezTo>
                  <a:close/>
                </a:path>
              </a:pathLst>
            </a:custGeom>
            <a:grpFill/>
            <a:ln w="11591" cap="flat">
              <a:noFill/>
              <a:prstDash val="solid"/>
              <a:miter/>
            </a:ln>
          </p:spPr>
          <p:txBody>
            <a:bodyPr rtlCol="0" anchor="ctr"/>
            <a:lstStyle/>
            <a:p>
              <a:endParaRPr lang="ja-JP" altLang="en-US"/>
            </a:p>
          </p:txBody>
        </p:sp>
        <p:sp>
          <p:nvSpPr>
            <p:cNvPr id="26" name="フリーフォーム: 図形 25">
              <a:extLst>
                <a:ext uri="{FF2B5EF4-FFF2-40B4-BE49-F238E27FC236}">
                  <a16:creationId xmlns:a16="http://schemas.microsoft.com/office/drawing/2014/main" id="{1D40988F-99DD-C6DE-377B-4543F98EA2A4}"/>
                </a:ext>
              </a:extLst>
            </p:cNvPr>
            <p:cNvSpPr/>
            <p:nvPr/>
          </p:nvSpPr>
          <p:spPr>
            <a:xfrm>
              <a:off x="2189285" y="3191262"/>
              <a:ext cx="190410" cy="211020"/>
            </a:xfrm>
            <a:custGeom>
              <a:avLst/>
              <a:gdLst>
                <a:gd name="connsiteX0" fmla="*/ 157283 w 190410"/>
                <a:gd name="connsiteY0" fmla="*/ 7971 h 211020"/>
                <a:gd name="connsiteX1" fmla="*/ 181561 w 190410"/>
                <a:gd name="connsiteY1" fmla="*/ 31203 h 211020"/>
                <a:gd name="connsiteX2" fmla="*/ 190389 w 190410"/>
                <a:gd name="connsiteY2" fmla="*/ 67097 h 211020"/>
                <a:gd name="connsiteX3" fmla="*/ 178773 w 190410"/>
                <a:gd name="connsiteY3" fmla="*/ 113561 h 211020"/>
                <a:gd name="connsiteX4" fmla="*/ 103965 w 190410"/>
                <a:gd name="connsiteY4" fmla="*/ 157354 h 211020"/>
                <a:gd name="connsiteX5" fmla="*/ 72369 w 190410"/>
                <a:gd name="connsiteY5" fmla="*/ 150965 h 211020"/>
                <a:gd name="connsiteX6" fmla="*/ 51343 w 190410"/>
                <a:gd name="connsiteY6" fmla="*/ 132611 h 211020"/>
                <a:gd name="connsiteX7" fmla="*/ 35894 w 190410"/>
                <a:gd name="connsiteY7" fmla="*/ 211020 h 211020"/>
                <a:gd name="connsiteX8" fmla="*/ 0 w 190410"/>
                <a:gd name="connsiteY8" fmla="*/ 211020 h 211020"/>
                <a:gd name="connsiteX9" fmla="*/ 41586 w 190410"/>
                <a:gd name="connsiteY9" fmla="*/ 1930 h 211020"/>
                <a:gd name="connsiteX10" fmla="*/ 75970 w 190410"/>
                <a:gd name="connsiteY10" fmla="*/ 1930 h 211020"/>
                <a:gd name="connsiteX11" fmla="*/ 72833 w 190410"/>
                <a:gd name="connsiteY11" fmla="*/ 17960 h 211020"/>
                <a:gd name="connsiteX12" fmla="*/ 157283 w 190410"/>
                <a:gd name="connsiteY12" fmla="*/ 7971 h 211020"/>
                <a:gd name="connsiteX13" fmla="*/ 128591 w 190410"/>
                <a:gd name="connsiteY13" fmla="*/ 118904 h 211020"/>
                <a:gd name="connsiteX14" fmla="*/ 146945 w 190410"/>
                <a:gd name="connsiteY14" fmla="*/ 98344 h 211020"/>
                <a:gd name="connsiteX15" fmla="*/ 153914 w 190410"/>
                <a:gd name="connsiteY15" fmla="*/ 68607 h 211020"/>
                <a:gd name="connsiteX16" fmla="*/ 143227 w 190410"/>
                <a:gd name="connsiteY16" fmla="*/ 40380 h 211020"/>
                <a:gd name="connsiteX17" fmla="*/ 113374 w 190410"/>
                <a:gd name="connsiteY17" fmla="*/ 30157 h 211020"/>
                <a:gd name="connsiteX18" fmla="*/ 66909 w 190410"/>
                <a:gd name="connsiteY18" fmla="*/ 57804 h 211020"/>
                <a:gd name="connsiteX19" fmla="*/ 59939 w 190410"/>
                <a:gd name="connsiteY19" fmla="*/ 87541 h 211020"/>
                <a:gd name="connsiteX20" fmla="*/ 70626 w 190410"/>
                <a:gd name="connsiteY20" fmla="*/ 115884 h 211020"/>
                <a:gd name="connsiteX21" fmla="*/ 100480 w 190410"/>
                <a:gd name="connsiteY21" fmla="*/ 125990 h 211020"/>
                <a:gd name="connsiteX22" fmla="*/ 128242 w 190410"/>
                <a:gd name="connsiteY22" fmla="*/ 118904 h 21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0410" h="211020">
                  <a:moveTo>
                    <a:pt x="157283" y="7971"/>
                  </a:moveTo>
                  <a:cubicBezTo>
                    <a:pt x="167401" y="13273"/>
                    <a:pt x="175822" y="21326"/>
                    <a:pt x="181561" y="31203"/>
                  </a:cubicBezTo>
                  <a:cubicBezTo>
                    <a:pt x="187659" y="42165"/>
                    <a:pt x="190703" y="54558"/>
                    <a:pt x="190389" y="67097"/>
                  </a:cubicBezTo>
                  <a:cubicBezTo>
                    <a:pt x="190598" y="83329"/>
                    <a:pt x="186602" y="99338"/>
                    <a:pt x="178773" y="113561"/>
                  </a:cubicBezTo>
                  <a:cubicBezTo>
                    <a:pt x="163939" y="140951"/>
                    <a:pt x="135108" y="157825"/>
                    <a:pt x="103965" y="157354"/>
                  </a:cubicBezTo>
                  <a:cubicBezTo>
                    <a:pt x="93092" y="157627"/>
                    <a:pt x="82289" y="155443"/>
                    <a:pt x="72369" y="150965"/>
                  </a:cubicBezTo>
                  <a:cubicBezTo>
                    <a:pt x="63645" y="147147"/>
                    <a:pt x="56304" y="140739"/>
                    <a:pt x="51343" y="132611"/>
                  </a:cubicBezTo>
                  <a:lnTo>
                    <a:pt x="35894" y="211020"/>
                  </a:lnTo>
                  <a:lnTo>
                    <a:pt x="0" y="211020"/>
                  </a:lnTo>
                  <a:lnTo>
                    <a:pt x="41586" y="1930"/>
                  </a:lnTo>
                  <a:lnTo>
                    <a:pt x="75970" y="1930"/>
                  </a:lnTo>
                  <a:lnTo>
                    <a:pt x="72833" y="17960"/>
                  </a:lnTo>
                  <a:cubicBezTo>
                    <a:pt x="96588" y="-1643"/>
                    <a:pt x="129613" y="-5549"/>
                    <a:pt x="157283" y="7971"/>
                  </a:cubicBezTo>
                  <a:close/>
                  <a:moveTo>
                    <a:pt x="128591" y="118904"/>
                  </a:moveTo>
                  <a:cubicBezTo>
                    <a:pt x="136478" y="113861"/>
                    <a:pt x="142821" y="106748"/>
                    <a:pt x="146945" y="98344"/>
                  </a:cubicBezTo>
                  <a:cubicBezTo>
                    <a:pt x="151707" y="89166"/>
                    <a:pt x="154100" y="78945"/>
                    <a:pt x="153914" y="68607"/>
                  </a:cubicBezTo>
                  <a:cubicBezTo>
                    <a:pt x="154507" y="58109"/>
                    <a:pt x="150627" y="47853"/>
                    <a:pt x="143227" y="40380"/>
                  </a:cubicBezTo>
                  <a:cubicBezTo>
                    <a:pt x="135038" y="33126"/>
                    <a:pt x="124293" y="29446"/>
                    <a:pt x="113374" y="30157"/>
                  </a:cubicBezTo>
                  <a:cubicBezTo>
                    <a:pt x="93835" y="29586"/>
                    <a:pt x="75726" y="40360"/>
                    <a:pt x="66909" y="57804"/>
                  </a:cubicBezTo>
                  <a:cubicBezTo>
                    <a:pt x="62158" y="66985"/>
                    <a:pt x="59765" y="77204"/>
                    <a:pt x="59939" y="87541"/>
                  </a:cubicBezTo>
                  <a:cubicBezTo>
                    <a:pt x="59359" y="98071"/>
                    <a:pt x="63238" y="108358"/>
                    <a:pt x="70626" y="115884"/>
                  </a:cubicBezTo>
                  <a:cubicBezTo>
                    <a:pt x="78862" y="123050"/>
                    <a:pt x="89584" y="126681"/>
                    <a:pt x="100480" y="125990"/>
                  </a:cubicBezTo>
                  <a:cubicBezTo>
                    <a:pt x="110214" y="126317"/>
                    <a:pt x="119856" y="123859"/>
                    <a:pt x="128242" y="118904"/>
                  </a:cubicBezTo>
                  <a:close/>
                </a:path>
              </a:pathLst>
            </a:custGeom>
            <a:grpFill/>
            <a:ln w="11591" cap="flat">
              <a:noFill/>
              <a:prstDash val="solid"/>
              <a:miter/>
            </a:ln>
          </p:spPr>
          <p:txBody>
            <a:bodyPr rtlCol="0" anchor="ctr"/>
            <a:lstStyle/>
            <a:p>
              <a:endParaRPr lang="ja-JP" altLang="en-US"/>
            </a:p>
          </p:txBody>
        </p:sp>
        <p:sp>
          <p:nvSpPr>
            <p:cNvPr id="27" name="フリーフォーム: 図形 26">
              <a:extLst>
                <a:ext uri="{FF2B5EF4-FFF2-40B4-BE49-F238E27FC236}">
                  <a16:creationId xmlns:a16="http://schemas.microsoft.com/office/drawing/2014/main" id="{EEEB2360-51D1-80D3-BE34-7C0E1C969358}"/>
                </a:ext>
              </a:extLst>
            </p:cNvPr>
            <p:cNvSpPr/>
            <p:nvPr/>
          </p:nvSpPr>
          <p:spPr>
            <a:xfrm>
              <a:off x="2398821" y="3190741"/>
              <a:ext cx="178907" cy="157518"/>
            </a:xfrm>
            <a:custGeom>
              <a:avLst/>
              <a:gdLst>
                <a:gd name="connsiteX0" fmla="*/ 178908 w 178907"/>
                <a:gd name="connsiteY0" fmla="*/ 2219 h 157518"/>
                <a:gd name="connsiteX1" fmla="*/ 148473 w 178907"/>
                <a:gd name="connsiteY1" fmla="*/ 155552 h 157518"/>
                <a:gd name="connsiteX2" fmla="*/ 114322 w 178907"/>
                <a:gd name="connsiteY2" fmla="*/ 155552 h 157518"/>
                <a:gd name="connsiteX3" fmla="*/ 117458 w 178907"/>
                <a:gd name="connsiteY3" fmla="*/ 139754 h 157518"/>
                <a:gd name="connsiteX4" fmla="*/ 33241 w 178907"/>
                <a:gd name="connsiteY4" fmla="*/ 149511 h 157518"/>
                <a:gd name="connsiteX5" fmla="*/ 8963 w 178907"/>
                <a:gd name="connsiteY5" fmla="*/ 126279 h 157518"/>
                <a:gd name="connsiteX6" fmla="*/ 19 w 178907"/>
                <a:gd name="connsiteY6" fmla="*/ 90269 h 157518"/>
                <a:gd name="connsiteX7" fmla="*/ 11635 w 178907"/>
                <a:gd name="connsiteY7" fmla="*/ 43805 h 157518"/>
                <a:gd name="connsiteX8" fmla="*/ 42650 w 178907"/>
                <a:gd name="connsiteY8" fmla="*/ 11860 h 157518"/>
                <a:gd name="connsiteX9" fmla="*/ 86675 w 178907"/>
                <a:gd name="connsiteY9" fmla="*/ 244 h 157518"/>
                <a:gd name="connsiteX10" fmla="*/ 138948 w 178907"/>
                <a:gd name="connsiteY10" fmla="*/ 24638 h 157518"/>
                <a:gd name="connsiteX11" fmla="*/ 143246 w 178907"/>
                <a:gd name="connsiteY11" fmla="*/ 1406 h 157518"/>
                <a:gd name="connsiteX12" fmla="*/ 103867 w 178907"/>
                <a:gd name="connsiteY12" fmla="*/ 119426 h 157518"/>
                <a:gd name="connsiteX13" fmla="*/ 122685 w 178907"/>
                <a:gd name="connsiteY13" fmla="*/ 98865 h 157518"/>
                <a:gd name="connsiteX14" fmla="*/ 129539 w 178907"/>
                <a:gd name="connsiteY14" fmla="*/ 69128 h 157518"/>
                <a:gd name="connsiteX15" fmla="*/ 118968 w 178907"/>
                <a:gd name="connsiteY15" fmla="*/ 40901 h 157518"/>
                <a:gd name="connsiteX16" fmla="*/ 89115 w 178907"/>
                <a:gd name="connsiteY16" fmla="*/ 30678 h 157518"/>
                <a:gd name="connsiteX17" fmla="*/ 61933 w 178907"/>
                <a:gd name="connsiteY17" fmla="*/ 37997 h 157518"/>
                <a:gd name="connsiteX18" fmla="*/ 43115 w 178907"/>
                <a:gd name="connsiteY18" fmla="*/ 58325 h 157518"/>
                <a:gd name="connsiteX19" fmla="*/ 36261 w 178907"/>
                <a:gd name="connsiteY19" fmla="*/ 88062 h 157518"/>
                <a:gd name="connsiteX20" fmla="*/ 46832 w 178907"/>
                <a:gd name="connsiteY20" fmla="*/ 116405 h 157518"/>
                <a:gd name="connsiteX21" fmla="*/ 76685 w 178907"/>
                <a:gd name="connsiteY21" fmla="*/ 126511 h 157518"/>
                <a:gd name="connsiteX22" fmla="*/ 103867 w 178907"/>
                <a:gd name="connsiteY22" fmla="*/ 119426 h 15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8907" h="157518">
                  <a:moveTo>
                    <a:pt x="178908" y="2219"/>
                  </a:moveTo>
                  <a:lnTo>
                    <a:pt x="148473" y="155552"/>
                  </a:lnTo>
                  <a:lnTo>
                    <a:pt x="114322" y="155552"/>
                  </a:lnTo>
                  <a:lnTo>
                    <a:pt x="117458" y="139754"/>
                  </a:lnTo>
                  <a:cubicBezTo>
                    <a:pt x="93715" y="159211"/>
                    <a:pt x="60806" y="163024"/>
                    <a:pt x="33241" y="149511"/>
                  </a:cubicBezTo>
                  <a:cubicBezTo>
                    <a:pt x="23088" y="144252"/>
                    <a:pt x="14667" y="136188"/>
                    <a:pt x="8963" y="126279"/>
                  </a:cubicBezTo>
                  <a:cubicBezTo>
                    <a:pt x="2818" y="115289"/>
                    <a:pt x="-272" y="102855"/>
                    <a:pt x="19" y="90269"/>
                  </a:cubicBezTo>
                  <a:cubicBezTo>
                    <a:pt x="-190" y="74037"/>
                    <a:pt x="3806" y="58027"/>
                    <a:pt x="11635" y="43805"/>
                  </a:cubicBezTo>
                  <a:cubicBezTo>
                    <a:pt x="18825" y="30500"/>
                    <a:pt x="29559" y="19445"/>
                    <a:pt x="42650" y="11860"/>
                  </a:cubicBezTo>
                  <a:cubicBezTo>
                    <a:pt x="56009" y="4085"/>
                    <a:pt x="71226" y="71"/>
                    <a:pt x="86675" y="244"/>
                  </a:cubicBezTo>
                  <a:cubicBezTo>
                    <a:pt x="107224" y="-1659"/>
                    <a:pt x="127204" y="7665"/>
                    <a:pt x="138948" y="24638"/>
                  </a:cubicBezTo>
                  <a:lnTo>
                    <a:pt x="143246" y="1406"/>
                  </a:lnTo>
                  <a:close/>
                  <a:moveTo>
                    <a:pt x="103867" y="119426"/>
                  </a:moveTo>
                  <a:cubicBezTo>
                    <a:pt x="111894" y="114406"/>
                    <a:pt x="118399" y="107298"/>
                    <a:pt x="122685" y="98865"/>
                  </a:cubicBezTo>
                  <a:cubicBezTo>
                    <a:pt x="127355" y="89658"/>
                    <a:pt x="129713" y="79450"/>
                    <a:pt x="129539" y="69128"/>
                  </a:cubicBezTo>
                  <a:cubicBezTo>
                    <a:pt x="130178" y="58645"/>
                    <a:pt x="126333" y="48387"/>
                    <a:pt x="118968" y="40901"/>
                  </a:cubicBezTo>
                  <a:cubicBezTo>
                    <a:pt x="110767" y="33670"/>
                    <a:pt x="100022" y="29993"/>
                    <a:pt x="89115" y="30678"/>
                  </a:cubicBezTo>
                  <a:cubicBezTo>
                    <a:pt x="79543" y="30500"/>
                    <a:pt x="70122" y="33038"/>
                    <a:pt x="61933" y="37997"/>
                  </a:cubicBezTo>
                  <a:cubicBezTo>
                    <a:pt x="53941" y="42952"/>
                    <a:pt x="47436" y="49976"/>
                    <a:pt x="43115" y="58325"/>
                  </a:cubicBezTo>
                  <a:cubicBezTo>
                    <a:pt x="38457" y="67536"/>
                    <a:pt x="36110" y="77741"/>
                    <a:pt x="36261" y="88062"/>
                  </a:cubicBezTo>
                  <a:cubicBezTo>
                    <a:pt x="35646" y="98575"/>
                    <a:pt x="39490" y="108860"/>
                    <a:pt x="46832" y="116405"/>
                  </a:cubicBezTo>
                  <a:cubicBezTo>
                    <a:pt x="55079" y="123549"/>
                    <a:pt x="65801" y="127178"/>
                    <a:pt x="76685" y="126511"/>
                  </a:cubicBezTo>
                  <a:cubicBezTo>
                    <a:pt x="86234" y="126740"/>
                    <a:pt x="95643" y="124286"/>
                    <a:pt x="103867" y="119426"/>
                  </a:cubicBezTo>
                  <a:close/>
                </a:path>
              </a:pathLst>
            </a:custGeom>
            <a:grpFill/>
            <a:ln w="11591" cap="flat">
              <a:noFill/>
              <a:prstDash val="solid"/>
              <a:miter/>
            </a:ln>
          </p:spPr>
          <p:txBody>
            <a:bodyPr rtlCol="0" anchor="ctr"/>
            <a:lstStyle/>
            <a:p>
              <a:endParaRPr lang="ja-JP" altLang="en-US"/>
            </a:p>
          </p:txBody>
        </p:sp>
        <p:sp>
          <p:nvSpPr>
            <p:cNvPr id="28" name="フリーフォーム: 図形 27">
              <a:extLst>
                <a:ext uri="{FF2B5EF4-FFF2-40B4-BE49-F238E27FC236}">
                  <a16:creationId xmlns:a16="http://schemas.microsoft.com/office/drawing/2014/main" id="{C8F8178C-BFCA-9A66-1E0A-070712D7F019}"/>
                </a:ext>
              </a:extLst>
            </p:cNvPr>
            <p:cNvSpPr/>
            <p:nvPr/>
          </p:nvSpPr>
          <p:spPr>
            <a:xfrm>
              <a:off x="2594456" y="3191155"/>
              <a:ext cx="170382" cy="155370"/>
            </a:xfrm>
            <a:custGeom>
              <a:avLst/>
              <a:gdLst>
                <a:gd name="connsiteX0" fmla="*/ 154844 w 170382"/>
                <a:gd name="connsiteY0" fmla="*/ 13538 h 155370"/>
                <a:gd name="connsiteX1" fmla="*/ 170293 w 170382"/>
                <a:gd name="connsiteY1" fmla="*/ 51987 h 155370"/>
                <a:gd name="connsiteX2" fmla="*/ 168318 w 170382"/>
                <a:gd name="connsiteY2" fmla="*/ 70341 h 155370"/>
                <a:gd name="connsiteX3" fmla="*/ 151359 w 170382"/>
                <a:gd name="connsiteY3" fmla="*/ 155370 h 155370"/>
                <a:gd name="connsiteX4" fmla="*/ 115465 w 170382"/>
                <a:gd name="connsiteY4" fmla="*/ 155370 h 155370"/>
                <a:gd name="connsiteX5" fmla="*/ 132076 w 170382"/>
                <a:gd name="connsiteY5" fmla="*/ 71154 h 155370"/>
                <a:gd name="connsiteX6" fmla="*/ 133237 w 170382"/>
                <a:gd name="connsiteY6" fmla="*/ 59538 h 155370"/>
                <a:gd name="connsiteX7" fmla="*/ 102571 w 170382"/>
                <a:gd name="connsiteY7" fmla="*/ 31659 h 155370"/>
                <a:gd name="connsiteX8" fmla="*/ 69813 w 170382"/>
                <a:gd name="connsiteY8" fmla="*/ 42694 h 155370"/>
                <a:gd name="connsiteX9" fmla="*/ 51924 w 170382"/>
                <a:gd name="connsiteY9" fmla="*/ 75219 h 155370"/>
                <a:gd name="connsiteX10" fmla="*/ 35894 w 170382"/>
                <a:gd name="connsiteY10" fmla="*/ 154790 h 155370"/>
                <a:gd name="connsiteX11" fmla="*/ 0 w 170382"/>
                <a:gd name="connsiteY11" fmla="*/ 154790 h 155370"/>
                <a:gd name="connsiteX12" fmla="*/ 30899 w 170382"/>
                <a:gd name="connsiteY12" fmla="*/ 1805 h 155370"/>
                <a:gd name="connsiteX13" fmla="*/ 65051 w 170382"/>
                <a:gd name="connsiteY13" fmla="*/ 1805 h 155370"/>
                <a:gd name="connsiteX14" fmla="*/ 61566 w 170382"/>
                <a:gd name="connsiteY14" fmla="*/ 18649 h 155370"/>
                <a:gd name="connsiteX15" fmla="*/ 114419 w 170382"/>
                <a:gd name="connsiteY15" fmla="*/ 63 h 155370"/>
                <a:gd name="connsiteX16" fmla="*/ 154844 w 170382"/>
                <a:gd name="connsiteY16" fmla="*/ 13538 h 15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0382" h="155370">
                  <a:moveTo>
                    <a:pt x="154844" y="13538"/>
                  </a:moveTo>
                  <a:cubicBezTo>
                    <a:pt x="165507" y="23384"/>
                    <a:pt x="171176" y="37501"/>
                    <a:pt x="170293" y="51987"/>
                  </a:cubicBezTo>
                  <a:cubicBezTo>
                    <a:pt x="170107" y="58147"/>
                    <a:pt x="169445" y="64283"/>
                    <a:pt x="168318" y="70341"/>
                  </a:cubicBezTo>
                  <a:lnTo>
                    <a:pt x="151359" y="155370"/>
                  </a:lnTo>
                  <a:lnTo>
                    <a:pt x="115465" y="155370"/>
                  </a:lnTo>
                  <a:lnTo>
                    <a:pt x="132076" y="71154"/>
                  </a:lnTo>
                  <a:cubicBezTo>
                    <a:pt x="132866" y="67333"/>
                    <a:pt x="133261" y="63439"/>
                    <a:pt x="133237" y="59538"/>
                  </a:cubicBezTo>
                  <a:cubicBezTo>
                    <a:pt x="133237" y="40952"/>
                    <a:pt x="123015" y="31659"/>
                    <a:pt x="102571" y="31659"/>
                  </a:cubicBezTo>
                  <a:cubicBezTo>
                    <a:pt x="90676" y="31216"/>
                    <a:pt x="79025" y="35141"/>
                    <a:pt x="69813" y="42694"/>
                  </a:cubicBezTo>
                  <a:cubicBezTo>
                    <a:pt x="60451" y="51288"/>
                    <a:pt x="54166" y="62712"/>
                    <a:pt x="51924" y="75219"/>
                  </a:cubicBezTo>
                  <a:lnTo>
                    <a:pt x="35894" y="154790"/>
                  </a:lnTo>
                  <a:lnTo>
                    <a:pt x="0" y="154790"/>
                  </a:lnTo>
                  <a:lnTo>
                    <a:pt x="30899" y="1805"/>
                  </a:lnTo>
                  <a:lnTo>
                    <a:pt x="65051" y="1805"/>
                  </a:lnTo>
                  <a:lnTo>
                    <a:pt x="61566" y="18649"/>
                  </a:lnTo>
                  <a:cubicBezTo>
                    <a:pt x="76167" y="5936"/>
                    <a:pt x="95078" y="-713"/>
                    <a:pt x="114419" y="63"/>
                  </a:cubicBezTo>
                  <a:cubicBezTo>
                    <a:pt x="129102" y="-615"/>
                    <a:pt x="143506" y="4188"/>
                    <a:pt x="154844" y="13538"/>
                  </a:cubicBezTo>
                  <a:close/>
                </a:path>
              </a:pathLst>
            </a:custGeom>
            <a:grpFill/>
            <a:ln w="11591" cap="flat">
              <a:noFill/>
              <a:prstDash val="solid"/>
              <a:miter/>
            </a:ln>
          </p:spPr>
          <p:txBody>
            <a:bodyPr rtlCol="0" anchor="ctr"/>
            <a:lstStyle/>
            <a:p>
              <a:endParaRPr lang="ja-JP" altLang="en-US"/>
            </a:p>
          </p:txBody>
        </p:sp>
        <p:sp>
          <p:nvSpPr>
            <p:cNvPr id="29" name="フリーフォーム: 図形 28">
              <a:extLst>
                <a:ext uri="{FF2B5EF4-FFF2-40B4-BE49-F238E27FC236}">
                  <a16:creationId xmlns:a16="http://schemas.microsoft.com/office/drawing/2014/main" id="{1301E405-48ED-F9C4-2243-92DAAB36E1B4}"/>
                </a:ext>
              </a:extLst>
            </p:cNvPr>
            <p:cNvSpPr/>
            <p:nvPr/>
          </p:nvSpPr>
          <p:spPr>
            <a:xfrm>
              <a:off x="2754063" y="3192960"/>
              <a:ext cx="211298" cy="210758"/>
            </a:xfrm>
            <a:custGeom>
              <a:avLst/>
              <a:gdLst>
                <a:gd name="connsiteX0" fmla="*/ 211298 w 211298"/>
                <a:gd name="connsiteY0" fmla="*/ 0 h 210758"/>
                <a:gd name="connsiteX1" fmla="*/ 105707 w 211298"/>
                <a:gd name="connsiteY1" fmla="*/ 166343 h 210758"/>
                <a:gd name="connsiteX2" fmla="*/ 75621 w 211298"/>
                <a:gd name="connsiteY2" fmla="*/ 201191 h 210758"/>
                <a:gd name="connsiteX3" fmla="*/ 40773 w 211298"/>
                <a:gd name="connsiteY3" fmla="*/ 210716 h 210758"/>
                <a:gd name="connsiteX4" fmla="*/ 17540 w 211298"/>
                <a:gd name="connsiteY4" fmla="*/ 206999 h 210758"/>
                <a:gd name="connsiteX5" fmla="*/ 0 w 211298"/>
                <a:gd name="connsiteY5" fmla="*/ 197242 h 210758"/>
                <a:gd name="connsiteX6" fmla="*/ 17889 w 211298"/>
                <a:gd name="connsiteY6" fmla="*/ 171105 h 210758"/>
                <a:gd name="connsiteX7" fmla="*/ 43096 w 211298"/>
                <a:gd name="connsiteY7" fmla="*/ 180863 h 210758"/>
                <a:gd name="connsiteX8" fmla="*/ 59242 w 211298"/>
                <a:gd name="connsiteY8" fmla="*/ 176216 h 210758"/>
                <a:gd name="connsiteX9" fmla="*/ 73298 w 211298"/>
                <a:gd name="connsiteY9" fmla="*/ 159954 h 210758"/>
                <a:gd name="connsiteX10" fmla="*/ 78177 w 211298"/>
                <a:gd name="connsiteY10" fmla="*/ 152520 h 210758"/>
                <a:gd name="connsiteX11" fmla="*/ 42747 w 211298"/>
                <a:gd name="connsiteY11" fmla="*/ 0 h 210758"/>
                <a:gd name="connsiteX12" fmla="*/ 78641 w 211298"/>
                <a:gd name="connsiteY12" fmla="*/ 0 h 210758"/>
                <a:gd name="connsiteX13" fmla="*/ 104545 w 211298"/>
                <a:gd name="connsiteY13" fmla="*/ 113606 h 210758"/>
                <a:gd name="connsiteX14" fmla="*/ 175404 w 211298"/>
                <a:gd name="connsiteY14" fmla="*/ 0 h 210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298" h="210758">
                  <a:moveTo>
                    <a:pt x="211298" y="0"/>
                  </a:moveTo>
                  <a:lnTo>
                    <a:pt x="105707" y="166343"/>
                  </a:lnTo>
                  <a:cubicBezTo>
                    <a:pt x="98040" y="179807"/>
                    <a:pt x="87818" y="191645"/>
                    <a:pt x="75621" y="201191"/>
                  </a:cubicBezTo>
                  <a:cubicBezTo>
                    <a:pt x="65248" y="207854"/>
                    <a:pt x="53086" y="211179"/>
                    <a:pt x="40773" y="210716"/>
                  </a:cubicBezTo>
                  <a:cubicBezTo>
                    <a:pt x="32874" y="210802"/>
                    <a:pt x="25021" y="209545"/>
                    <a:pt x="17540" y="206999"/>
                  </a:cubicBezTo>
                  <a:cubicBezTo>
                    <a:pt x="11047" y="205064"/>
                    <a:pt x="5065" y="201734"/>
                    <a:pt x="0" y="197242"/>
                  </a:cubicBezTo>
                  <a:lnTo>
                    <a:pt x="17889" y="171105"/>
                  </a:lnTo>
                  <a:cubicBezTo>
                    <a:pt x="24708" y="177507"/>
                    <a:pt x="33745" y="181007"/>
                    <a:pt x="43096" y="180863"/>
                  </a:cubicBezTo>
                  <a:cubicBezTo>
                    <a:pt x="48823" y="181003"/>
                    <a:pt x="54468" y="179382"/>
                    <a:pt x="59242" y="176216"/>
                  </a:cubicBezTo>
                  <a:cubicBezTo>
                    <a:pt x="64900" y="171717"/>
                    <a:pt x="69662" y="166202"/>
                    <a:pt x="73298" y="159954"/>
                  </a:cubicBezTo>
                  <a:lnTo>
                    <a:pt x="78177" y="152520"/>
                  </a:lnTo>
                  <a:lnTo>
                    <a:pt x="42747" y="0"/>
                  </a:lnTo>
                  <a:lnTo>
                    <a:pt x="78641" y="0"/>
                  </a:lnTo>
                  <a:lnTo>
                    <a:pt x="104545" y="113606"/>
                  </a:lnTo>
                  <a:lnTo>
                    <a:pt x="175404" y="0"/>
                  </a:lnTo>
                  <a:close/>
                </a:path>
              </a:pathLst>
            </a:custGeom>
            <a:grpFill/>
            <a:ln w="11591" cap="flat">
              <a:noFill/>
              <a:prstDash val="solid"/>
              <a:miter/>
            </a:ln>
          </p:spPr>
          <p:txBody>
            <a:bodyPr rtlCol="0" anchor="ctr"/>
            <a:lstStyle/>
            <a:p>
              <a:endParaRPr lang="ja-JP" altLang="en-US"/>
            </a:p>
          </p:txBody>
        </p:sp>
        <p:sp>
          <p:nvSpPr>
            <p:cNvPr id="30" name="フリーフォーム: 図形 29">
              <a:extLst>
                <a:ext uri="{FF2B5EF4-FFF2-40B4-BE49-F238E27FC236}">
                  <a16:creationId xmlns:a16="http://schemas.microsoft.com/office/drawing/2014/main" id="{A884B05E-44DF-56BA-0E1E-18FE41DBD597}"/>
                </a:ext>
              </a:extLst>
            </p:cNvPr>
            <p:cNvSpPr/>
            <p:nvPr/>
          </p:nvSpPr>
          <p:spPr>
            <a:xfrm>
              <a:off x="3043537" y="3145218"/>
              <a:ext cx="198404" cy="201074"/>
            </a:xfrm>
            <a:custGeom>
              <a:avLst/>
              <a:gdLst>
                <a:gd name="connsiteX0" fmla="*/ 198404 w 198404"/>
                <a:gd name="connsiteY0" fmla="*/ 0 h 201074"/>
                <a:gd name="connsiteX1" fmla="*/ 158212 w 198404"/>
                <a:gd name="connsiteY1" fmla="*/ 201075 h 201074"/>
                <a:gd name="connsiteX2" fmla="*/ 153333 w 198404"/>
                <a:gd name="connsiteY2" fmla="*/ 201075 h 201074"/>
                <a:gd name="connsiteX3" fmla="*/ 44141 w 198404"/>
                <a:gd name="connsiteY3" fmla="*/ 9525 h 201074"/>
                <a:gd name="connsiteX4" fmla="*/ 5924 w 198404"/>
                <a:gd name="connsiteY4" fmla="*/ 201075 h 201074"/>
                <a:gd name="connsiteX5" fmla="*/ 0 w 198404"/>
                <a:gd name="connsiteY5" fmla="*/ 201075 h 201074"/>
                <a:gd name="connsiteX6" fmla="*/ 40192 w 198404"/>
                <a:gd name="connsiteY6" fmla="*/ 0 h 201074"/>
                <a:gd name="connsiteX7" fmla="*/ 45071 w 198404"/>
                <a:gd name="connsiteY7" fmla="*/ 0 h 201074"/>
                <a:gd name="connsiteX8" fmla="*/ 154147 w 198404"/>
                <a:gd name="connsiteY8" fmla="*/ 191550 h 201074"/>
                <a:gd name="connsiteX9" fmla="*/ 192364 w 198404"/>
                <a:gd name="connsiteY9" fmla="*/ 0 h 2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404" h="201074">
                  <a:moveTo>
                    <a:pt x="198404" y="0"/>
                  </a:moveTo>
                  <a:lnTo>
                    <a:pt x="158212" y="201075"/>
                  </a:lnTo>
                  <a:lnTo>
                    <a:pt x="153333" y="201075"/>
                  </a:lnTo>
                  <a:lnTo>
                    <a:pt x="44141" y="9525"/>
                  </a:lnTo>
                  <a:lnTo>
                    <a:pt x="5924" y="201075"/>
                  </a:lnTo>
                  <a:lnTo>
                    <a:pt x="0" y="201075"/>
                  </a:lnTo>
                  <a:lnTo>
                    <a:pt x="40192" y="0"/>
                  </a:lnTo>
                  <a:lnTo>
                    <a:pt x="45071" y="0"/>
                  </a:lnTo>
                  <a:lnTo>
                    <a:pt x="154147" y="191550"/>
                  </a:lnTo>
                  <a:lnTo>
                    <a:pt x="192364" y="0"/>
                  </a:lnTo>
                  <a:close/>
                </a:path>
              </a:pathLst>
            </a:custGeom>
            <a:grpFill/>
            <a:ln w="11591" cap="flat">
              <a:noFill/>
              <a:prstDash val="solid"/>
              <a:miter/>
            </a:ln>
          </p:spPr>
          <p:txBody>
            <a:bodyPr rtlCol="0" anchor="ctr"/>
            <a:lstStyle/>
            <a:p>
              <a:endParaRPr lang="ja-JP" altLang="en-US"/>
            </a:p>
          </p:txBody>
        </p:sp>
        <p:sp>
          <p:nvSpPr>
            <p:cNvPr id="31" name="フリーフォーム: 図形 30">
              <a:extLst>
                <a:ext uri="{FF2B5EF4-FFF2-40B4-BE49-F238E27FC236}">
                  <a16:creationId xmlns:a16="http://schemas.microsoft.com/office/drawing/2014/main" id="{C71A7ECE-D569-D3B5-1F99-A265193F0C5A}"/>
                </a:ext>
              </a:extLst>
            </p:cNvPr>
            <p:cNvSpPr/>
            <p:nvPr/>
          </p:nvSpPr>
          <p:spPr>
            <a:xfrm>
              <a:off x="3268473" y="3196594"/>
              <a:ext cx="160953" cy="150614"/>
            </a:xfrm>
            <a:custGeom>
              <a:avLst/>
              <a:gdLst>
                <a:gd name="connsiteX0" fmla="*/ 160953 w 160953"/>
                <a:gd name="connsiteY0" fmla="*/ 1245 h 150614"/>
                <a:gd name="connsiteX1" fmla="*/ 131332 w 160953"/>
                <a:gd name="connsiteY1" fmla="*/ 149699 h 150614"/>
                <a:gd name="connsiteX2" fmla="*/ 125640 w 160953"/>
                <a:gd name="connsiteY2" fmla="*/ 149699 h 150614"/>
                <a:gd name="connsiteX3" fmla="*/ 133423 w 160953"/>
                <a:gd name="connsiteY3" fmla="*/ 110901 h 150614"/>
                <a:gd name="connsiteX4" fmla="*/ 104498 w 160953"/>
                <a:gd name="connsiteY4" fmla="*/ 140058 h 150614"/>
                <a:gd name="connsiteX5" fmla="*/ 63610 w 160953"/>
                <a:gd name="connsiteY5" fmla="*/ 150512 h 150614"/>
                <a:gd name="connsiteX6" fmla="*/ 17145 w 160953"/>
                <a:gd name="connsiteY6" fmla="*/ 134250 h 150614"/>
                <a:gd name="connsiteX7" fmla="*/ 69 w 160953"/>
                <a:gd name="connsiteY7" fmla="*/ 90225 h 150614"/>
                <a:gd name="connsiteX8" fmla="*/ 10872 w 160953"/>
                <a:gd name="connsiteY8" fmla="*/ 43760 h 150614"/>
                <a:gd name="connsiteX9" fmla="*/ 41074 w 160953"/>
                <a:gd name="connsiteY9" fmla="*/ 11700 h 150614"/>
                <a:gd name="connsiteX10" fmla="*/ 84286 w 160953"/>
                <a:gd name="connsiteY10" fmla="*/ 84 h 150614"/>
                <a:gd name="connsiteX11" fmla="*/ 126453 w 160953"/>
                <a:gd name="connsiteY11" fmla="*/ 12861 h 150614"/>
                <a:gd name="connsiteX12" fmla="*/ 145387 w 160953"/>
                <a:gd name="connsiteY12" fmla="*/ 49220 h 150614"/>
                <a:gd name="connsiteX13" fmla="*/ 155145 w 160953"/>
                <a:gd name="connsiteY13" fmla="*/ 1013 h 150614"/>
                <a:gd name="connsiteX14" fmla="*/ 103918 w 160953"/>
                <a:gd name="connsiteY14" fmla="*/ 134133 h 150614"/>
                <a:gd name="connsiteX15" fmla="*/ 131680 w 160953"/>
                <a:gd name="connsiteY15" fmla="*/ 104629 h 150614"/>
                <a:gd name="connsiteX16" fmla="*/ 141670 w 160953"/>
                <a:gd name="connsiteY16" fmla="*/ 61533 h 150614"/>
                <a:gd name="connsiteX17" fmla="*/ 126337 w 160953"/>
                <a:gd name="connsiteY17" fmla="*/ 20876 h 150614"/>
                <a:gd name="connsiteX18" fmla="*/ 83357 w 160953"/>
                <a:gd name="connsiteY18" fmla="*/ 6356 h 150614"/>
                <a:gd name="connsiteX19" fmla="*/ 43862 w 160953"/>
                <a:gd name="connsiteY19" fmla="*/ 17275 h 150614"/>
                <a:gd name="connsiteX20" fmla="*/ 16216 w 160953"/>
                <a:gd name="connsiteY20" fmla="*/ 47477 h 150614"/>
                <a:gd name="connsiteX21" fmla="*/ 6110 w 160953"/>
                <a:gd name="connsiteY21" fmla="*/ 90457 h 150614"/>
                <a:gd name="connsiteX22" fmla="*/ 21559 w 160953"/>
                <a:gd name="connsiteY22" fmla="*/ 131113 h 150614"/>
                <a:gd name="connsiteX23" fmla="*/ 64423 w 160953"/>
                <a:gd name="connsiteY23" fmla="*/ 145633 h 150614"/>
                <a:gd name="connsiteX24" fmla="*/ 103918 w 160953"/>
                <a:gd name="connsiteY24" fmla="*/ 134133 h 15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0953" h="150614">
                  <a:moveTo>
                    <a:pt x="160953" y="1245"/>
                  </a:moveTo>
                  <a:lnTo>
                    <a:pt x="131332" y="149699"/>
                  </a:lnTo>
                  <a:lnTo>
                    <a:pt x="125640" y="149699"/>
                  </a:lnTo>
                  <a:lnTo>
                    <a:pt x="133423" y="110901"/>
                  </a:lnTo>
                  <a:cubicBezTo>
                    <a:pt x="126581" y="123045"/>
                    <a:pt x="116591" y="133118"/>
                    <a:pt x="104498" y="140058"/>
                  </a:cubicBezTo>
                  <a:cubicBezTo>
                    <a:pt x="92023" y="147081"/>
                    <a:pt x="77921" y="150686"/>
                    <a:pt x="63610" y="150512"/>
                  </a:cubicBezTo>
                  <a:cubicBezTo>
                    <a:pt x="46580" y="151476"/>
                    <a:pt x="29865" y="145625"/>
                    <a:pt x="17145" y="134250"/>
                  </a:cubicBezTo>
                  <a:cubicBezTo>
                    <a:pt x="5471" y="122656"/>
                    <a:pt x="-732" y="106656"/>
                    <a:pt x="69" y="90225"/>
                  </a:cubicBezTo>
                  <a:cubicBezTo>
                    <a:pt x="-268" y="74077"/>
                    <a:pt x="3449" y="58104"/>
                    <a:pt x="10872" y="43760"/>
                  </a:cubicBezTo>
                  <a:cubicBezTo>
                    <a:pt x="17795" y="30498"/>
                    <a:pt x="28250" y="19404"/>
                    <a:pt x="41074" y="11700"/>
                  </a:cubicBezTo>
                  <a:cubicBezTo>
                    <a:pt x="54073" y="3792"/>
                    <a:pt x="69069" y="-238"/>
                    <a:pt x="84286" y="84"/>
                  </a:cubicBezTo>
                  <a:cubicBezTo>
                    <a:pt x="99399" y="-682"/>
                    <a:pt x="114302" y="3836"/>
                    <a:pt x="126453" y="12861"/>
                  </a:cubicBezTo>
                  <a:cubicBezTo>
                    <a:pt x="137314" y="22006"/>
                    <a:pt x="144121" y="35076"/>
                    <a:pt x="145387" y="49220"/>
                  </a:cubicBezTo>
                  <a:lnTo>
                    <a:pt x="155145" y="1013"/>
                  </a:lnTo>
                  <a:close/>
                  <a:moveTo>
                    <a:pt x="103918" y="134133"/>
                  </a:moveTo>
                  <a:cubicBezTo>
                    <a:pt x="115662" y="126979"/>
                    <a:pt x="125257" y="116785"/>
                    <a:pt x="131680" y="104629"/>
                  </a:cubicBezTo>
                  <a:cubicBezTo>
                    <a:pt x="138429" y="91277"/>
                    <a:pt x="141856" y="76493"/>
                    <a:pt x="141670" y="61533"/>
                  </a:cubicBezTo>
                  <a:cubicBezTo>
                    <a:pt x="142576" y="46416"/>
                    <a:pt x="137001" y="31628"/>
                    <a:pt x="126337" y="20876"/>
                  </a:cubicBezTo>
                  <a:cubicBezTo>
                    <a:pt x="114442" y="10625"/>
                    <a:pt x="99027" y="5416"/>
                    <a:pt x="83357" y="6356"/>
                  </a:cubicBezTo>
                  <a:cubicBezTo>
                    <a:pt x="69418" y="6180"/>
                    <a:pt x="55722" y="9967"/>
                    <a:pt x="43862" y="17275"/>
                  </a:cubicBezTo>
                  <a:cubicBezTo>
                    <a:pt x="32072" y="24641"/>
                    <a:pt x="22512" y="35083"/>
                    <a:pt x="16216" y="47477"/>
                  </a:cubicBezTo>
                  <a:cubicBezTo>
                    <a:pt x="9374" y="60757"/>
                    <a:pt x="5900" y="75517"/>
                    <a:pt x="6110" y="90457"/>
                  </a:cubicBezTo>
                  <a:cubicBezTo>
                    <a:pt x="5192" y="105598"/>
                    <a:pt x="10814" y="120407"/>
                    <a:pt x="21559" y="131113"/>
                  </a:cubicBezTo>
                  <a:cubicBezTo>
                    <a:pt x="33408" y="141357"/>
                    <a:pt x="48787" y="146568"/>
                    <a:pt x="64423" y="145633"/>
                  </a:cubicBezTo>
                  <a:cubicBezTo>
                    <a:pt x="78420" y="145655"/>
                    <a:pt x="92127" y="141664"/>
                    <a:pt x="103918" y="134133"/>
                  </a:cubicBezTo>
                  <a:close/>
                </a:path>
              </a:pathLst>
            </a:custGeom>
            <a:grpFill/>
            <a:ln w="11591" cap="flat">
              <a:noFill/>
              <a:prstDash val="solid"/>
              <a:miter/>
            </a:ln>
          </p:spPr>
          <p:txBody>
            <a:bodyPr rtlCol="0" anchor="ctr"/>
            <a:lstStyle/>
            <a:p>
              <a:endParaRPr lang="ja-JP" altLang="en-US"/>
            </a:p>
          </p:txBody>
        </p:sp>
        <p:sp>
          <p:nvSpPr>
            <p:cNvPr id="32" name="フリーフォーム: 図形 31">
              <a:extLst>
                <a:ext uri="{FF2B5EF4-FFF2-40B4-BE49-F238E27FC236}">
                  <a16:creationId xmlns:a16="http://schemas.microsoft.com/office/drawing/2014/main" id="{17E36B32-F7F1-D126-DC59-E5B00A20F103}"/>
                </a:ext>
              </a:extLst>
            </p:cNvPr>
            <p:cNvSpPr/>
            <p:nvPr/>
          </p:nvSpPr>
          <p:spPr>
            <a:xfrm>
              <a:off x="3465320" y="3196554"/>
              <a:ext cx="261890" cy="149738"/>
            </a:xfrm>
            <a:custGeom>
              <a:avLst/>
              <a:gdLst>
                <a:gd name="connsiteX0" fmla="*/ 249051 w 261890"/>
                <a:gd name="connsiteY0" fmla="*/ 12552 h 149738"/>
                <a:gd name="connsiteX1" fmla="*/ 261828 w 261890"/>
                <a:gd name="connsiteY1" fmla="*/ 46007 h 149738"/>
                <a:gd name="connsiteX2" fmla="*/ 260086 w 261890"/>
                <a:gd name="connsiteY2" fmla="*/ 62153 h 149738"/>
                <a:gd name="connsiteX3" fmla="*/ 242662 w 261890"/>
                <a:gd name="connsiteY3" fmla="*/ 149739 h 149738"/>
                <a:gd name="connsiteX4" fmla="*/ 236854 w 261890"/>
                <a:gd name="connsiteY4" fmla="*/ 149739 h 149738"/>
                <a:gd name="connsiteX5" fmla="*/ 254394 w 261890"/>
                <a:gd name="connsiteY5" fmla="*/ 62153 h 149738"/>
                <a:gd name="connsiteX6" fmla="*/ 256136 w 261890"/>
                <a:gd name="connsiteY6" fmla="*/ 46355 h 149738"/>
                <a:gd name="connsiteX7" fmla="*/ 244520 w 261890"/>
                <a:gd name="connsiteY7" fmla="*/ 16502 h 149738"/>
                <a:gd name="connsiteX8" fmla="*/ 210950 w 261890"/>
                <a:gd name="connsiteY8" fmla="*/ 5815 h 149738"/>
                <a:gd name="connsiteX9" fmla="*/ 165647 w 261890"/>
                <a:gd name="connsiteY9" fmla="*/ 20451 h 149738"/>
                <a:gd name="connsiteX10" fmla="*/ 141717 w 261890"/>
                <a:gd name="connsiteY10" fmla="*/ 62385 h 149738"/>
                <a:gd name="connsiteX11" fmla="*/ 124177 w 261890"/>
                <a:gd name="connsiteY11" fmla="*/ 149739 h 149738"/>
                <a:gd name="connsiteX12" fmla="*/ 118485 w 261890"/>
                <a:gd name="connsiteY12" fmla="*/ 149739 h 149738"/>
                <a:gd name="connsiteX13" fmla="*/ 135909 w 261890"/>
                <a:gd name="connsiteY13" fmla="*/ 62153 h 149738"/>
                <a:gd name="connsiteX14" fmla="*/ 137652 w 261890"/>
                <a:gd name="connsiteY14" fmla="*/ 46355 h 149738"/>
                <a:gd name="connsiteX15" fmla="*/ 126035 w 261890"/>
                <a:gd name="connsiteY15" fmla="*/ 16502 h 149738"/>
                <a:gd name="connsiteX16" fmla="*/ 92465 w 261890"/>
                <a:gd name="connsiteY16" fmla="*/ 5815 h 149738"/>
                <a:gd name="connsiteX17" fmla="*/ 46697 w 261890"/>
                <a:gd name="connsiteY17" fmla="*/ 21729 h 149738"/>
                <a:gd name="connsiteX18" fmla="*/ 22187 w 261890"/>
                <a:gd name="connsiteY18" fmla="*/ 67264 h 149738"/>
                <a:gd name="connsiteX19" fmla="*/ 5808 w 261890"/>
                <a:gd name="connsiteY19" fmla="*/ 149739 h 149738"/>
                <a:gd name="connsiteX20" fmla="*/ 0 w 261890"/>
                <a:gd name="connsiteY20" fmla="*/ 149739 h 149738"/>
                <a:gd name="connsiteX21" fmla="*/ 29854 w 261890"/>
                <a:gd name="connsiteY21" fmla="*/ 1285 h 149738"/>
                <a:gd name="connsiteX22" fmla="*/ 35545 w 261890"/>
                <a:gd name="connsiteY22" fmla="*/ 1285 h 149738"/>
                <a:gd name="connsiteX23" fmla="*/ 28343 w 261890"/>
                <a:gd name="connsiteY23" fmla="*/ 37411 h 149738"/>
                <a:gd name="connsiteX24" fmla="*/ 93278 w 261890"/>
                <a:gd name="connsiteY24" fmla="*/ 123 h 149738"/>
                <a:gd name="connsiteX25" fmla="*/ 129172 w 261890"/>
                <a:gd name="connsiteY25" fmla="*/ 10926 h 149738"/>
                <a:gd name="connsiteX26" fmla="*/ 143227 w 261890"/>
                <a:gd name="connsiteY26" fmla="*/ 40663 h 149738"/>
                <a:gd name="connsiteX27" fmla="*/ 171455 w 261890"/>
                <a:gd name="connsiteY27" fmla="*/ 10345 h 149738"/>
                <a:gd name="connsiteX28" fmla="*/ 211298 w 261890"/>
                <a:gd name="connsiteY28" fmla="*/ 123 h 149738"/>
                <a:gd name="connsiteX29" fmla="*/ 249051 w 261890"/>
                <a:gd name="connsiteY29" fmla="*/ 12552 h 149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61890" h="149738">
                  <a:moveTo>
                    <a:pt x="249051" y="12552"/>
                  </a:moveTo>
                  <a:cubicBezTo>
                    <a:pt x="257844" y="21398"/>
                    <a:pt x="262490" y="33551"/>
                    <a:pt x="261828" y="46007"/>
                  </a:cubicBezTo>
                  <a:cubicBezTo>
                    <a:pt x="261782" y="51433"/>
                    <a:pt x="261201" y="56841"/>
                    <a:pt x="260086" y="62153"/>
                  </a:cubicBezTo>
                  <a:lnTo>
                    <a:pt x="242662" y="149739"/>
                  </a:lnTo>
                  <a:lnTo>
                    <a:pt x="236854" y="149739"/>
                  </a:lnTo>
                  <a:lnTo>
                    <a:pt x="254394" y="62153"/>
                  </a:lnTo>
                  <a:cubicBezTo>
                    <a:pt x="255486" y="56957"/>
                    <a:pt x="256078" y="51665"/>
                    <a:pt x="256136" y="46355"/>
                  </a:cubicBezTo>
                  <a:cubicBezTo>
                    <a:pt x="256775" y="35191"/>
                    <a:pt x="252535" y="24298"/>
                    <a:pt x="244520" y="16502"/>
                  </a:cubicBezTo>
                  <a:cubicBezTo>
                    <a:pt x="235100" y="8790"/>
                    <a:pt x="223088" y="4967"/>
                    <a:pt x="210950" y="5815"/>
                  </a:cubicBezTo>
                  <a:cubicBezTo>
                    <a:pt x="194617" y="5323"/>
                    <a:pt x="178610" y="10494"/>
                    <a:pt x="165647" y="20451"/>
                  </a:cubicBezTo>
                  <a:cubicBezTo>
                    <a:pt x="152834" y="31057"/>
                    <a:pt x="144331" y="45964"/>
                    <a:pt x="141717" y="62385"/>
                  </a:cubicBezTo>
                  <a:lnTo>
                    <a:pt x="124177" y="149739"/>
                  </a:lnTo>
                  <a:lnTo>
                    <a:pt x="118485" y="149739"/>
                  </a:lnTo>
                  <a:lnTo>
                    <a:pt x="135909" y="62153"/>
                  </a:lnTo>
                  <a:cubicBezTo>
                    <a:pt x="137001" y="56957"/>
                    <a:pt x="137593" y="51665"/>
                    <a:pt x="137652" y="46355"/>
                  </a:cubicBezTo>
                  <a:cubicBezTo>
                    <a:pt x="138290" y="35191"/>
                    <a:pt x="134051" y="24298"/>
                    <a:pt x="126035" y="16502"/>
                  </a:cubicBezTo>
                  <a:cubicBezTo>
                    <a:pt x="116626" y="8769"/>
                    <a:pt x="104615" y="4943"/>
                    <a:pt x="92465" y="5815"/>
                  </a:cubicBezTo>
                  <a:cubicBezTo>
                    <a:pt x="75772" y="5316"/>
                    <a:pt x="59475" y="10981"/>
                    <a:pt x="46697" y="21729"/>
                  </a:cubicBezTo>
                  <a:cubicBezTo>
                    <a:pt x="33629" y="33716"/>
                    <a:pt x="24998" y="49760"/>
                    <a:pt x="22187" y="67264"/>
                  </a:cubicBezTo>
                  <a:lnTo>
                    <a:pt x="5808" y="149739"/>
                  </a:lnTo>
                  <a:lnTo>
                    <a:pt x="0" y="149739"/>
                  </a:lnTo>
                  <a:lnTo>
                    <a:pt x="29854" y="1285"/>
                  </a:lnTo>
                  <a:lnTo>
                    <a:pt x="35545" y="1285"/>
                  </a:lnTo>
                  <a:lnTo>
                    <a:pt x="28343" y="37411"/>
                  </a:lnTo>
                  <a:cubicBezTo>
                    <a:pt x="40912" y="13423"/>
                    <a:pt x="66224" y="-1117"/>
                    <a:pt x="93278" y="123"/>
                  </a:cubicBezTo>
                  <a:cubicBezTo>
                    <a:pt x="106160" y="-728"/>
                    <a:pt x="118903" y="3109"/>
                    <a:pt x="129172" y="10926"/>
                  </a:cubicBezTo>
                  <a:cubicBezTo>
                    <a:pt x="137803" y="18443"/>
                    <a:pt x="142902" y="29224"/>
                    <a:pt x="143227" y="40663"/>
                  </a:cubicBezTo>
                  <a:cubicBezTo>
                    <a:pt x="149512" y="28042"/>
                    <a:pt x="159316" y="17511"/>
                    <a:pt x="171455" y="10345"/>
                  </a:cubicBezTo>
                  <a:cubicBezTo>
                    <a:pt x="183570" y="3394"/>
                    <a:pt x="197335" y="-139"/>
                    <a:pt x="211298" y="123"/>
                  </a:cubicBezTo>
                  <a:cubicBezTo>
                    <a:pt x="225017" y="-816"/>
                    <a:pt x="238573" y="3644"/>
                    <a:pt x="249051" y="12552"/>
                  </a:cubicBezTo>
                  <a:close/>
                </a:path>
              </a:pathLst>
            </a:custGeom>
            <a:grpFill/>
            <a:ln w="11591" cap="flat">
              <a:noFill/>
              <a:prstDash val="solid"/>
              <a:miter/>
            </a:ln>
          </p:spPr>
          <p:txBody>
            <a:bodyPr rtlCol="0" anchor="ctr"/>
            <a:lstStyle/>
            <a:p>
              <a:endParaRPr lang="ja-JP" altLang="en-US"/>
            </a:p>
          </p:txBody>
        </p:sp>
        <p:sp>
          <p:nvSpPr>
            <p:cNvPr id="33" name="フリーフォーム: 図形 32">
              <a:extLst>
                <a:ext uri="{FF2B5EF4-FFF2-40B4-BE49-F238E27FC236}">
                  <a16:creationId xmlns:a16="http://schemas.microsoft.com/office/drawing/2014/main" id="{E71AEDF8-2C4A-7397-3131-85C969097429}"/>
                </a:ext>
              </a:extLst>
            </p:cNvPr>
            <p:cNvSpPr/>
            <p:nvPr/>
          </p:nvSpPr>
          <p:spPr>
            <a:xfrm>
              <a:off x="3768975" y="3196581"/>
              <a:ext cx="139474" cy="150649"/>
            </a:xfrm>
            <a:custGeom>
              <a:avLst/>
              <a:gdLst>
                <a:gd name="connsiteX0" fmla="*/ 6381 w 139474"/>
                <a:gd name="connsiteY0" fmla="*/ 75253 h 150649"/>
                <a:gd name="connsiteX1" fmla="*/ 5568 w 139474"/>
                <a:gd name="connsiteY1" fmla="*/ 89308 h 150649"/>
                <a:gd name="connsiteX2" fmla="*/ 21017 w 139474"/>
                <a:gd name="connsiteY2" fmla="*/ 130661 h 150649"/>
                <a:gd name="connsiteX3" fmla="*/ 65856 w 139474"/>
                <a:gd name="connsiteY3" fmla="*/ 145065 h 150649"/>
                <a:gd name="connsiteX4" fmla="*/ 96638 w 139474"/>
                <a:gd name="connsiteY4" fmla="*/ 139141 h 150649"/>
                <a:gd name="connsiteX5" fmla="*/ 119871 w 139474"/>
                <a:gd name="connsiteY5" fmla="*/ 122995 h 150649"/>
                <a:gd name="connsiteX6" fmla="*/ 123239 w 139474"/>
                <a:gd name="connsiteY6" fmla="*/ 126712 h 150649"/>
                <a:gd name="connsiteX7" fmla="*/ 98729 w 139474"/>
                <a:gd name="connsiteY7" fmla="*/ 144020 h 150649"/>
                <a:gd name="connsiteX8" fmla="*/ 65623 w 139474"/>
                <a:gd name="connsiteY8" fmla="*/ 150525 h 150649"/>
                <a:gd name="connsiteX9" fmla="*/ 17300 w 139474"/>
                <a:gd name="connsiteY9" fmla="*/ 134611 h 150649"/>
                <a:gd name="connsiteX10" fmla="*/ 108 w 139474"/>
                <a:gd name="connsiteY10" fmla="*/ 89308 h 150649"/>
                <a:gd name="connsiteX11" fmla="*/ 10447 w 139474"/>
                <a:gd name="connsiteY11" fmla="*/ 44005 h 150649"/>
                <a:gd name="connsiteX12" fmla="*/ 38325 w 139474"/>
                <a:gd name="connsiteY12" fmla="*/ 11712 h 150649"/>
                <a:gd name="connsiteX13" fmla="*/ 78749 w 139474"/>
                <a:gd name="connsiteY13" fmla="*/ 96 h 150649"/>
                <a:gd name="connsiteX14" fmla="*/ 123123 w 139474"/>
                <a:gd name="connsiteY14" fmla="*/ 16243 h 150649"/>
                <a:gd name="connsiteX15" fmla="*/ 139386 w 139474"/>
                <a:gd name="connsiteY15" fmla="*/ 60384 h 150649"/>
                <a:gd name="connsiteX16" fmla="*/ 137992 w 139474"/>
                <a:gd name="connsiteY16" fmla="*/ 75020 h 150649"/>
                <a:gd name="connsiteX17" fmla="*/ 32169 w 139474"/>
                <a:gd name="connsiteY17" fmla="*/ 23329 h 150649"/>
                <a:gd name="connsiteX18" fmla="*/ 6381 w 139474"/>
                <a:gd name="connsiteY18" fmla="*/ 69793 h 150649"/>
                <a:gd name="connsiteX19" fmla="*/ 132997 w 139474"/>
                <a:gd name="connsiteY19" fmla="*/ 69793 h 150649"/>
                <a:gd name="connsiteX20" fmla="*/ 132997 w 139474"/>
                <a:gd name="connsiteY20" fmla="*/ 58874 h 150649"/>
                <a:gd name="connsiteX21" fmla="*/ 117896 w 139474"/>
                <a:gd name="connsiteY21" fmla="*/ 19728 h 150649"/>
                <a:gd name="connsiteX22" fmla="*/ 77820 w 139474"/>
                <a:gd name="connsiteY22" fmla="*/ 5788 h 150649"/>
                <a:gd name="connsiteX23" fmla="*/ 32169 w 139474"/>
                <a:gd name="connsiteY23" fmla="*/ 23329 h 15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9474" h="150649">
                  <a:moveTo>
                    <a:pt x="6381" y="75253"/>
                  </a:moveTo>
                  <a:cubicBezTo>
                    <a:pt x="5870" y="79921"/>
                    <a:pt x="5603" y="84613"/>
                    <a:pt x="5568" y="89308"/>
                  </a:cubicBezTo>
                  <a:cubicBezTo>
                    <a:pt x="4580" y="104666"/>
                    <a:pt x="10202" y="119714"/>
                    <a:pt x="21017" y="130661"/>
                  </a:cubicBezTo>
                  <a:cubicBezTo>
                    <a:pt x="33574" y="141018"/>
                    <a:pt x="49616" y="146172"/>
                    <a:pt x="65856" y="145065"/>
                  </a:cubicBezTo>
                  <a:cubicBezTo>
                    <a:pt x="76415" y="145177"/>
                    <a:pt x="86881" y="143162"/>
                    <a:pt x="96638" y="139141"/>
                  </a:cubicBezTo>
                  <a:cubicBezTo>
                    <a:pt x="105502" y="135581"/>
                    <a:pt x="113447" y="130061"/>
                    <a:pt x="119871" y="122995"/>
                  </a:cubicBezTo>
                  <a:lnTo>
                    <a:pt x="123239" y="126712"/>
                  </a:lnTo>
                  <a:cubicBezTo>
                    <a:pt x="116607" y="134393"/>
                    <a:pt x="108185" y="140335"/>
                    <a:pt x="98729" y="144020"/>
                  </a:cubicBezTo>
                  <a:cubicBezTo>
                    <a:pt x="88240" y="148390"/>
                    <a:pt x="76984" y="150603"/>
                    <a:pt x="65623" y="150525"/>
                  </a:cubicBezTo>
                  <a:cubicBezTo>
                    <a:pt x="48071" y="151581"/>
                    <a:pt x="30786" y="145888"/>
                    <a:pt x="17300" y="134611"/>
                  </a:cubicBezTo>
                  <a:cubicBezTo>
                    <a:pt x="5347" y="122667"/>
                    <a:pt x="-914" y="106173"/>
                    <a:pt x="108" y="89308"/>
                  </a:cubicBezTo>
                  <a:cubicBezTo>
                    <a:pt x="-78" y="73602"/>
                    <a:pt x="3465" y="58075"/>
                    <a:pt x="10447" y="44005"/>
                  </a:cubicBezTo>
                  <a:cubicBezTo>
                    <a:pt x="16661" y="30926"/>
                    <a:pt x="26291" y="19769"/>
                    <a:pt x="38325" y="11712"/>
                  </a:cubicBezTo>
                  <a:cubicBezTo>
                    <a:pt x="50395" y="4012"/>
                    <a:pt x="64438" y="-23"/>
                    <a:pt x="78749" y="96"/>
                  </a:cubicBezTo>
                  <a:cubicBezTo>
                    <a:pt x="95128" y="-834"/>
                    <a:pt x="111170" y="5004"/>
                    <a:pt x="123123" y="16243"/>
                  </a:cubicBezTo>
                  <a:cubicBezTo>
                    <a:pt x="134391" y="28089"/>
                    <a:pt x="140280" y="44059"/>
                    <a:pt x="139386" y="60384"/>
                  </a:cubicBezTo>
                  <a:cubicBezTo>
                    <a:pt x="139398" y="65296"/>
                    <a:pt x="138933" y="70197"/>
                    <a:pt x="137992" y="75020"/>
                  </a:cubicBezTo>
                  <a:close/>
                  <a:moveTo>
                    <a:pt x="32169" y="23329"/>
                  </a:moveTo>
                  <a:cubicBezTo>
                    <a:pt x="18671" y="35542"/>
                    <a:pt x="9610" y="51881"/>
                    <a:pt x="6381" y="69793"/>
                  </a:cubicBezTo>
                  <a:lnTo>
                    <a:pt x="132997" y="69793"/>
                  </a:lnTo>
                  <a:cubicBezTo>
                    <a:pt x="133241" y="66157"/>
                    <a:pt x="133241" y="62510"/>
                    <a:pt x="132997" y="58874"/>
                  </a:cubicBezTo>
                  <a:cubicBezTo>
                    <a:pt x="133857" y="44256"/>
                    <a:pt x="128351" y="29980"/>
                    <a:pt x="117896" y="19728"/>
                  </a:cubicBezTo>
                  <a:cubicBezTo>
                    <a:pt x="106861" y="10047"/>
                    <a:pt x="92480" y="5047"/>
                    <a:pt x="77820" y="5788"/>
                  </a:cubicBezTo>
                  <a:cubicBezTo>
                    <a:pt x="60942" y="5699"/>
                    <a:pt x="44645" y="11960"/>
                    <a:pt x="32169" y="23329"/>
                  </a:cubicBezTo>
                  <a:close/>
                </a:path>
              </a:pathLst>
            </a:custGeom>
            <a:grpFill/>
            <a:ln w="11591" cap="flat">
              <a:noFill/>
              <a:prstDash val="solid"/>
              <a:miter/>
            </a:ln>
          </p:spPr>
          <p:txBody>
            <a:bodyPr rtlCol="0" anchor="ctr"/>
            <a:lstStyle/>
            <a:p>
              <a:endParaRPr lang="ja-JP" altLang="en-US"/>
            </a:p>
          </p:txBody>
        </p:sp>
      </p:grpSp>
    </p:spTree>
    <p:extLst>
      <p:ext uri="{BB962C8B-B14F-4D97-AF65-F5344CB8AC3E}">
        <p14:creationId xmlns:p14="http://schemas.microsoft.com/office/powerpoint/2010/main" val="327660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51BA2C"/>
        </a:solidFill>
        <a:effectLst/>
      </p:bgPr>
    </p:bg>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51FD0AA-660E-15D0-0C32-460879221DF8}"/>
              </a:ext>
            </a:extLst>
          </p:cNvPr>
          <p:cNvSpPr txBox="1"/>
          <p:nvPr/>
        </p:nvSpPr>
        <p:spPr>
          <a:xfrm>
            <a:off x="6070600" y="1247730"/>
            <a:ext cx="5257415" cy="4362541"/>
          </a:xfrm>
          <a:prstGeom prst="rect">
            <a:avLst/>
          </a:prstGeom>
          <a:noFill/>
        </p:spPr>
        <p:txBody>
          <a:bodyPr wrap="square">
            <a:spAutoFit/>
          </a:bodyPr>
          <a:lstStyle/>
          <a:p>
            <a:pPr>
              <a:lnSpc>
                <a:spcPct val="130000"/>
              </a:lnSpc>
              <a:spcAft>
                <a:spcPts val="1800"/>
              </a:spcAft>
            </a:pPr>
            <a:r>
              <a:rPr lang="ja-JP" altLang="en-US" sz="1200" dirty="0">
                <a:solidFill>
                  <a:schemeClr val="bg1"/>
                </a:solidFill>
                <a:latin typeface="Noto Sans JP" panose="020B0200000000000000" pitchFamily="50" charset="-128"/>
                <a:ea typeface="Noto Sans JP" panose="020B0200000000000000" pitchFamily="50" charset="-128"/>
              </a:rPr>
              <a:t>株式会社プラスは、持続可能な未来を築く使命を胸に、革新とテクノロジーの力を駆使して、世界をより良くすることを約束します。</a:t>
            </a:r>
          </a:p>
          <a:p>
            <a:pPr>
              <a:lnSpc>
                <a:spcPct val="130000"/>
              </a:lnSpc>
              <a:spcAft>
                <a:spcPts val="1800"/>
              </a:spcAft>
            </a:pPr>
            <a:r>
              <a:rPr lang="ja-JP" altLang="en-US" sz="1200" dirty="0">
                <a:solidFill>
                  <a:schemeClr val="bg1"/>
                </a:solidFill>
                <a:latin typeface="Noto Sans JP" panose="020B0200000000000000" pitchFamily="50" charset="-128"/>
                <a:ea typeface="Noto Sans JP" panose="020B0200000000000000" pitchFamily="50" charset="-128"/>
              </a:rPr>
              <a:t>私たちの想いは、地球環境への負担を最小限に抑えつつ、効率的で持続可能なソリューションを提供し、持続可能性を強調することです。クリーンエネルギーの開発、リサイクルプロセスの最適化、環境保護プロジェクトへの参加、社会貢献活動への熱心な支援</a:t>
            </a:r>
            <a:r>
              <a:rPr lang="en-US" altLang="ja-JP" sz="1200" dirty="0">
                <a:solidFill>
                  <a:schemeClr val="bg1"/>
                </a:solidFill>
                <a:latin typeface="Noto Sans JP" panose="020B0200000000000000" pitchFamily="50" charset="-128"/>
                <a:ea typeface="Noto Sans JP" panose="020B0200000000000000" pitchFamily="50" charset="-128"/>
              </a:rPr>
              <a:t>―</a:t>
            </a:r>
            <a:r>
              <a:rPr lang="ja-JP" altLang="en-US" sz="1200" dirty="0">
                <a:solidFill>
                  <a:schemeClr val="bg1"/>
                </a:solidFill>
                <a:latin typeface="Noto Sans JP" panose="020B0200000000000000" pitchFamily="50" charset="-128"/>
                <a:ea typeface="Noto Sans JP" panose="020B0200000000000000" pitchFamily="50" charset="-128"/>
              </a:rPr>
              <a:t>これらは私たちの日常です。</a:t>
            </a:r>
          </a:p>
          <a:p>
            <a:pPr>
              <a:lnSpc>
                <a:spcPct val="130000"/>
              </a:lnSpc>
              <a:spcAft>
                <a:spcPts val="1800"/>
              </a:spcAft>
            </a:pPr>
            <a:r>
              <a:rPr lang="ja-JP" altLang="en-US" sz="1200" dirty="0">
                <a:solidFill>
                  <a:schemeClr val="bg1"/>
                </a:solidFill>
                <a:latin typeface="Noto Sans JP" panose="020B0200000000000000" pitchFamily="50" charset="-128"/>
                <a:ea typeface="Noto Sans JP" panose="020B0200000000000000" pitchFamily="50" charset="-128"/>
              </a:rPr>
              <a:t>また、私たちはイノベーションへの情熱を持ち、新たなアイデアとテクノロジーを通じて、社会に新たな価値を提供します。技術の発展を活かし、持続可能な未来に向けた新たな解決策を導き出すことに力を注ぎます。私たちの目標は、このイノベーションを通じて、持続可能性を実現し、次世代に良い影響をもたらすことです。</a:t>
            </a:r>
          </a:p>
          <a:p>
            <a:pPr>
              <a:lnSpc>
                <a:spcPct val="130000"/>
              </a:lnSpc>
              <a:spcAft>
                <a:spcPts val="1800"/>
              </a:spcAft>
            </a:pPr>
            <a:r>
              <a:rPr lang="ja-JP" altLang="en-US" sz="1200" dirty="0">
                <a:solidFill>
                  <a:schemeClr val="bg1"/>
                </a:solidFill>
                <a:latin typeface="Noto Sans JP" panose="020B0200000000000000" pitchFamily="50" charset="-128"/>
                <a:ea typeface="Noto Sans JP" panose="020B0200000000000000" pitchFamily="50" charset="-128"/>
              </a:rPr>
              <a:t>顧客、パートナー、従業員、そして地域社会との連携を大切にし、協力の中でより持続可能で輝かしい未来への一歩を踏み出していきます。プラスは、信念と情熱が結集する場所であり、皆様と共に変化し、進化し続けます。私たちは未来に向かって共に歩んでいく準備ができています。</a:t>
            </a:r>
          </a:p>
        </p:txBody>
      </p:sp>
      <p:grpSp>
        <p:nvGrpSpPr>
          <p:cNvPr id="7" name="グループ化 6">
            <a:extLst>
              <a:ext uri="{FF2B5EF4-FFF2-40B4-BE49-F238E27FC236}">
                <a16:creationId xmlns:a16="http://schemas.microsoft.com/office/drawing/2014/main" id="{82D10641-7BB4-B210-5E28-462F11576FD4}"/>
              </a:ext>
            </a:extLst>
          </p:cNvPr>
          <p:cNvGrpSpPr/>
          <p:nvPr/>
        </p:nvGrpSpPr>
        <p:grpSpPr>
          <a:xfrm>
            <a:off x="1109265" y="1540301"/>
            <a:ext cx="5200649" cy="3851622"/>
            <a:chOff x="1204515" y="1412875"/>
            <a:chExt cx="5200649" cy="3851622"/>
          </a:xfrm>
        </p:grpSpPr>
        <p:sp>
          <p:nvSpPr>
            <p:cNvPr id="6" name="テキスト ボックス 5">
              <a:extLst>
                <a:ext uri="{FF2B5EF4-FFF2-40B4-BE49-F238E27FC236}">
                  <a16:creationId xmlns:a16="http://schemas.microsoft.com/office/drawing/2014/main" id="{5B6324B5-2190-ABA8-CA20-85B9A436B2E3}"/>
                </a:ext>
              </a:extLst>
            </p:cNvPr>
            <p:cNvSpPr txBox="1"/>
            <p:nvPr/>
          </p:nvSpPr>
          <p:spPr>
            <a:xfrm>
              <a:off x="1973182" y="2678924"/>
              <a:ext cx="2704465" cy="598177"/>
            </a:xfrm>
            <a:prstGeom prst="rect">
              <a:avLst/>
            </a:prstGeom>
            <a:noFill/>
          </p:spPr>
          <p:txBody>
            <a:bodyPr wrap="square">
              <a:spAutoFit/>
            </a:bodyPr>
            <a:lstStyle/>
            <a:p>
              <a:pPr algn="ctr">
                <a:lnSpc>
                  <a:spcPct val="130000"/>
                </a:lnSpc>
              </a:pPr>
              <a:r>
                <a:rPr lang="ja-JP" altLang="en-US" sz="2800" b="1" dirty="0">
                  <a:solidFill>
                    <a:schemeClr val="bg1"/>
                  </a:solidFill>
                  <a:latin typeface="Noto Sans JP" panose="020B0200000000000000" pitchFamily="50" charset="-128"/>
                  <a:ea typeface="Noto Sans JP" panose="020B0200000000000000" pitchFamily="50" charset="-128"/>
                </a:rPr>
                <a:t>私たちの想い</a:t>
              </a:r>
            </a:p>
          </p:txBody>
        </p:sp>
        <p:sp>
          <p:nvSpPr>
            <p:cNvPr id="2" name="テキスト ボックス 1">
              <a:extLst>
                <a:ext uri="{FF2B5EF4-FFF2-40B4-BE49-F238E27FC236}">
                  <a16:creationId xmlns:a16="http://schemas.microsoft.com/office/drawing/2014/main" id="{317DA1FE-25FB-B6EB-D772-286082DD20C0}"/>
                </a:ext>
              </a:extLst>
            </p:cNvPr>
            <p:cNvSpPr txBox="1"/>
            <p:nvPr/>
          </p:nvSpPr>
          <p:spPr>
            <a:xfrm>
              <a:off x="1973182" y="3196807"/>
              <a:ext cx="2704465" cy="544765"/>
            </a:xfrm>
            <a:prstGeom prst="rect">
              <a:avLst/>
            </a:prstGeom>
            <a:noFill/>
          </p:spPr>
          <p:txBody>
            <a:bodyPr wrap="square">
              <a:spAutoFit/>
            </a:bodyPr>
            <a:lstStyle/>
            <a:p>
              <a:pPr algn="ctr">
                <a:lnSpc>
                  <a:spcPct val="130000"/>
                </a:lnSpc>
              </a:pPr>
              <a:r>
                <a:rPr lang="en-US" altLang="ja-JP" sz="2400" dirty="0">
                  <a:solidFill>
                    <a:schemeClr val="bg1"/>
                  </a:solidFill>
                  <a:latin typeface="Josefin Sans" pitchFamily="2" charset="0"/>
                  <a:ea typeface="Noto Sans JP" panose="020B0200000000000000" pitchFamily="50" charset="-128"/>
                  <a:cs typeface="Poppins" panose="00000500000000000000" pitchFamily="2" charset="0"/>
                </a:rPr>
                <a:t>Message</a:t>
              </a:r>
              <a:endParaRPr lang="ja-JP" altLang="en-US" sz="2400" dirty="0">
                <a:solidFill>
                  <a:schemeClr val="bg1"/>
                </a:solidFill>
                <a:latin typeface="Josefin Sans" pitchFamily="2" charset="0"/>
                <a:ea typeface="Noto Sans JP" panose="020B0200000000000000" pitchFamily="50" charset="-128"/>
                <a:cs typeface="Poppins" panose="00000500000000000000" pitchFamily="2" charset="0"/>
              </a:endParaRPr>
            </a:p>
          </p:txBody>
        </p:sp>
        <p:sp>
          <p:nvSpPr>
            <p:cNvPr id="3" name="テキスト ボックス 2">
              <a:extLst>
                <a:ext uri="{FF2B5EF4-FFF2-40B4-BE49-F238E27FC236}">
                  <a16:creationId xmlns:a16="http://schemas.microsoft.com/office/drawing/2014/main" id="{BCC5C14D-8D54-89A8-2A8B-AF2977D7B1AC}"/>
                </a:ext>
              </a:extLst>
            </p:cNvPr>
            <p:cNvSpPr txBox="1"/>
            <p:nvPr/>
          </p:nvSpPr>
          <p:spPr>
            <a:xfrm>
              <a:off x="1204515" y="1412875"/>
              <a:ext cx="1968499" cy="3108672"/>
            </a:xfrm>
            <a:prstGeom prst="rect">
              <a:avLst/>
            </a:prstGeom>
            <a:noFill/>
          </p:spPr>
          <p:txBody>
            <a:bodyPr wrap="square">
              <a:spAutoFit/>
            </a:bodyPr>
            <a:lstStyle/>
            <a:p>
              <a:pPr>
                <a:lnSpc>
                  <a:spcPct val="130000"/>
                </a:lnSpc>
                <a:spcAft>
                  <a:spcPts val="1800"/>
                </a:spcAft>
              </a:pPr>
              <a:r>
                <a:rPr lang="en-US" altLang="ja-JP" sz="16600" dirty="0">
                  <a:solidFill>
                    <a:srgbClr val="D9F4D0"/>
                  </a:solidFill>
                  <a:latin typeface="Cabin" pitchFamily="2" charset="0"/>
                  <a:ea typeface="Noto Sans JP" panose="020B0200000000000000" pitchFamily="50" charset="-128"/>
                </a:rPr>
                <a:t>“</a:t>
              </a:r>
              <a:endParaRPr lang="ja-JP" altLang="en-US" sz="16600" dirty="0">
                <a:solidFill>
                  <a:srgbClr val="D9F4D0"/>
                </a:solidFill>
                <a:latin typeface="Cabin" pitchFamily="2" charset="0"/>
                <a:ea typeface="Noto Sans JP" panose="020B0200000000000000" pitchFamily="50" charset="-128"/>
              </a:endParaRPr>
            </a:p>
          </p:txBody>
        </p:sp>
        <p:sp>
          <p:nvSpPr>
            <p:cNvPr id="4" name="テキスト ボックス 3">
              <a:extLst>
                <a:ext uri="{FF2B5EF4-FFF2-40B4-BE49-F238E27FC236}">
                  <a16:creationId xmlns:a16="http://schemas.microsoft.com/office/drawing/2014/main" id="{B1CD50DE-3F21-28C1-F193-336F50844F97}"/>
                </a:ext>
              </a:extLst>
            </p:cNvPr>
            <p:cNvSpPr txBox="1"/>
            <p:nvPr/>
          </p:nvSpPr>
          <p:spPr>
            <a:xfrm>
              <a:off x="4436665" y="2155825"/>
              <a:ext cx="1968499" cy="3108672"/>
            </a:xfrm>
            <a:prstGeom prst="rect">
              <a:avLst/>
            </a:prstGeom>
            <a:noFill/>
          </p:spPr>
          <p:txBody>
            <a:bodyPr wrap="square">
              <a:spAutoFit/>
            </a:bodyPr>
            <a:lstStyle/>
            <a:p>
              <a:pPr>
                <a:lnSpc>
                  <a:spcPct val="130000"/>
                </a:lnSpc>
                <a:spcAft>
                  <a:spcPts val="1800"/>
                </a:spcAft>
              </a:pPr>
              <a:r>
                <a:rPr lang="en-US" altLang="ja-JP" sz="16600" dirty="0">
                  <a:solidFill>
                    <a:srgbClr val="D9F4D0"/>
                  </a:solidFill>
                  <a:latin typeface="Cabin" pitchFamily="2" charset="0"/>
                  <a:ea typeface="Noto Sans JP" panose="020B0200000000000000" pitchFamily="50" charset="-128"/>
                </a:rPr>
                <a:t>”</a:t>
              </a:r>
              <a:endParaRPr lang="ja-JP" altLang="en-US" sz="16600" dirty="0">
                <a:solidFill>
                  <a:srgbClr val="D9F4D0"/>
                </a:solidFill>
                <a:latin typeface="Cabin" pitchFamily="2" charset="0"/>
                <a:ea typeface="Noto Sans JP" panose="020B0200000000000000" pitchFamily="50" charset="-128"/>
              </a:endParaRPr>
            </a:p>
          </p:txBody>
        </p:sp>
      </p:grpSp>
    </p:spTree>
    <p:extLst>
      <p:ext uri="{BB962C8B-B14F-4D97-AF65-F5344CB8AC3E}">
        <p14:creationId xmlns:p14="http://schemas.microsoft.com/office/powerpoint/2010/main" val="3748227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フリーフォーム: 図形 22">
            <a:extLst>
              <a:ext uri="{FF2B5EF4-FFF2-40B4-BE49-F238E27FC236}">
                <a16:creationId xmlns:a16="http://schemas.microsoft.com/office/drawing/2014/main" id="{B64042A2-C8EB-75F3-EB40-0E4ED9645469}"/>
              </a:ext>
            </a:extLst>
          </p:cNvPr>
          <p:cNvSpPr/>
          <p:nvPr/>
        </p:nvSpPr>
        <p:spPr>
          <a:xfrm>
            <a:off x="9014634" y="1354642"/>
            <a:ext cx="3177366" cy="5503358"/>
          </a:xfrm>
          <a:custGeom>
            <a:avLst/>
            <a:gdLst>
              <a:gd name="connsiteX0" fmla="*/ 3177366 w 3177366"/>
              <a:gd name="connsiteY0" fmla="*/ 0 h 5503358"/>
              <a:gd name="connsiteX1" fmla="*/ 3177366 w 3177366"/>
              <a:gd name="connsiteY1" fmla="*/ 5503358 h 5503358"/>
              <a:gd name="connsiteX2" fmla="*/ 0 w 3177366"/>
              <a:gd name="connsiteY2" fmla="*/ 5503358 h 5503358"/>
            </a:gdLst>
            <a:ahLst/>
            <a:cxnLst>
              <a:cxn ang="0">
                <a:pos x="connsiteX0" y="connsiteY0"/>
              </a:cxn>
              <a:cxn ang="0">
                <a:pos x="connsiteX1" y="connsiteY1"/>
              </a:cxn>
              <a:cxn ang="0">
                <a:pos x="connsiteX2" y="connsiteY2"/>
              </a:cxn>
            </a:cxnLst>
            <a:rect l="l" t="t" r="r" b="b"/>
            <a:pathLst>
              <a:path w="3177366" h="5503358">
                <a:moveTo>
                  <a:pt x="3177366" y="0"/>
                </a:moveTo>
                <a:lnTo>
                  <a:pt x="3177366" y="5503358"/>
                </a:lnTo>
                <a:lnTo>
                  <a:pt x="0" y="5503358"/>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2" name="正方形/長方形 1">
            <a:extLst>
              <a:ext uri="{FF2B5EF4-FFF2-40B4-BE49-F238E27FC236}">
                <a16:creationId xmlns:a16="http://schemas.microsoft.com/office/drawing/2014/main" id="{7F3F7E5F-42AB-60AC-16F2-0A966E4D210A}"/>
              </a:ext>
            </a:extLst>
          </p:cNvPr>
          <p:cNvSpPr/>
          <p:nvPr/>
        </p:nvSpPr>
        <p:spPr>
          <a:xfrm rot="1800000">
            <a:off x="-1792448" y="-3058196"/>
            <a:ext cx="6581613" cy="10406061"/>
          </a:xfrm>
          <a:prstGeom prst="rect">
            <a:avLst/>
          </a:prstGeom>
          <a:gradFill flip="none" rotWithShape="1">
            <a:gsLst>
              <a:gs pos="0">
                <a:srgbClr val="4D0B1B"/>
              </a:gs>
              <a:gs pos="100000">
                <a:srgbClr val="B162A3"/>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51FD0AA-660E-15D0-0C32-460879221DF8}"/>
              </a:ext>
            </a:extLst>
          </p:cNvPr>
          <p:cNvSpPr txBox="1"/>
          <p:nvPr/>
        </p:nvSpPr>
        <p:spPr>
          <a:xfrm>
            <a:off x="3688595" y="596631"/>
            <a:ext cx="8146943" cy="5599995"/>
          </a:xfrm>
          <a:prstGeom prst="rect">
            <a:avLst/>
          </a:prstGeom>
          <a:noFill/>
        </p:spPr>
        <p:txBody>
          <a:bodyPr wrap="square">
            <a:spAutoFit/>
          </a:bodyPr>
          <a:lstStyle/>
          <a:p>
            <a:pPr>
              <a:lnSpc>
                <a:spcPct val="130000"/>
              </a:lnSpc>
            </a:pPr>
            <a:endParaRPr lang="en-US" altLang="ja-JP" sz="1200" dirty="0">
              <a:latin typeface="IBM Plex Sans JP" panose="020B0503050203000203" pitchFamily="50" charset="-128"/>
              <a:ea typeface="IBM Plex Sans JP" panose="020B0503050203000203" pitchFamily="50" charset="-128"/>
            </a:endParaRPr>
          </a:p>
          <a:p>
            <a:pPr>
              <a:lnSpc>
                <a:spcPct val="130000"/>
              </a:lnSpc>
            </a:pPr>
            <a:r>
              <a:rPr lang="ja-JP" altLang="en-US" sz="1200" dirty="0">
                <a:latin typeface="IBM Plex Sans JP" panose="020B0503050203000203" pitchFamily="50" charset="-128"/>
                <a:ea typeface="IBM Plex Sans JP" panose="020B0503050203000203" pitchFamily="50" charset="-128"/>
              </a:rPr>
              <a:t>　　　　　　　　　　　　　　　　　</a:t>
            </a:r>
            <a:r>
              <a:rPr lang="ja-JP" altLang="en-US" sz="1200" b="1" dirty="0">
                <a:latin typeface="IBM Plex Sans JP" panose="020B0503050203000203" pitchFamily="50" charset="-128"/>
                <a:ea typeface="IBM Plex Sans JP" panose="020B0503050203000203" pitchFamily="50" charset="-128"/>
              </a:rPr>
              <a:t>　　株式会社プラス</a:t>
            </a:r>
            <a:r>
              <a:rPr lang="ja-JP" altLang="en-US" sz="1200" dirty="0">
                <a:latin typeface="IBM Plex Sans JP" panose="020B0503050203000203" pitchFamily="50" charset="-128"/>
                <a:ea typeface="IBM Plex Sans JP" panose="020B0503050203000203" pitchFamily="50" charset="-128"/>
              </a:rPr>
              <a:t>は、持続可能な未来を築く使命を胸に、革新とテクノロ</a:t>
            </a:r>
            <a:endParaRPr lang="en-US" altLang="ja-JP" sz="1200" dirty="0">
              <a:latin typeface="IBM Plex Sans JP" panose="020B0503050203000203" pitchFamily="50" charset="-128"/>
              <a:ea typeface="IBM Plex Sans JP" panose="020B0503050203000203" pitchFamily="50" charset="-128"/>
            </a:endParaRPr>
          </a:p>
          <a:p>
            <a:pPr>
              <a:lnSpc>
                <a:spcPct val="130000"/>
              </a:lnSpc>
            </a:pPr>
            <a:r>
              <a:rPr lang="ja-JP" altLang="en-US" sz="1200" dirty="0">
                <a:latin typeface="IBM Plex Sans JP" panose="020B0503050203000203" pitchFamily="50" charset="-128"/>
                <a:ea typeface="IBM Plex Sans JP" panose="020B0503050203000203" pitchFamily="50" charset="-128"/>
              </a:rPr>
              <a:t>　　　　　　　　　　　　　　　　　　ジーの力を駆使して、世界をより良くすることを約束します。</a:t>
            </a:r>
          </a:p>
          <a:p>
            <a:pPr>
              <a:lnSpc>
                <a:spcPct val="130000"/>
              </a:lnSpc>
            </a:pPr>
            <a:endParaRPr lang="ja-JP" altLang="en-US" sz="1200" dirty="0">
              <a:latin typeface="IBM Plex Sans JP" panose="020B0503050203000203" pitchFamily="50" charset="-128"/>
              <a:ea typeface="IBM Plex Sans JP" panose="020B0503050203000203" pitchFamily="50" charset="-128"/>
            </a:endParaRPr>
          </a:p>
          <a:p>
            <a:pPr>
              <a:lnSpc>
                <a:spcPct val="130000"/>
              </a:lnSpc>
            </a:pPr>
            <a:endParaRPr lang="en-US" altLang="ja-JP" sz="1200" dirty="0">
              <a:latin typeface="IBM Plex Sans JP" panose="020B0503050203000203" pitchFamily="50" charset="-128"/>
              <a:ea typeface="IBM Plex Sans JP" panose="020B0503050203000203" pitchFamily="50" charset="-128"/>
            </a:endParaRPr>
          </a:p>
          <a:p>
            <a:pPr>
              <a:lnSpc>
                <a:spcPct val="130000"/>
              </a:lnSpc>
            </a:pPr>
            <a:r>
              <a:rPr lang="ja-JP" altLang="en-US" sz="1200" dirty="0">
                <a:latin typeface="IBM Plex Sans JP" panose="020B0503050203000203" pitchFamily="50" charset="-128"/>
                <a:ea typeface="IBM Plex Sans JP" panose="020B0503050203000203" pitchFamily="50" charset="-128"/>
              </a:rPr>
              <a:t>　　　　　　　　　　　　　　　私たちの想いは、地球環境への負担を最小限に抑えつつ、効率的で持続可</a:t>
            </a:r>
            <a:endParaRPr lang="en-US" altLang="ja-JP" sz="1200" dirty="0">
              <a:latin typeface="IBM Plex Sans JP" panose="020B0503050203000203" pitchFamily="50" charset="-128"/>
              <a:ea typeface="IBM Plex Sans JP" panose="020B0503050203000203" pitchFamily="50" charset="-128"/>
            </a:endParaRPr>
          </a:p>
          <a:p>
            <a:pPr>
              <a:lnSpc>
                <a:spcPct val="130000"/>
              </a:lnSpc>
            </a:pPr>
            <a:r>
              <a:rPr lang="ja-JP" altLang="en-US" sz="1200" dirty="0">
                <a:latin typeface="IBM Plex Sans JP" panose="020B0503050203000203" pitchFamily="50" charset="-128"/>
                <a:ea typeface="IBM Plex Sans JP" panose="020B0503050203000203" pitchFamily="50" charset="-128"/>
              </a:rPr>
              <a:t>　　　　　　　　　　　　　　能なソリューションを提供し、持続可能性を強調することです。クリーン</a:t>
            </a:r>
            <a:endParaRPr lang="en-US" altLang="ja-JP" sz="1200" dirty="0">
              <a:latin typeface="IBM Plex Sans JP" panose="020B0503050203000203" pitchFamily="50" charset="-128"/>
              <a:ea typeface="IBM Plex Sans JP" panose="020B0503050203000203" pitchFamily="50" charset="-128"/>
            </a:endParaRPr>
          </a:p>
          <a:p>
            <a:pPr>
              <a:lnSpc>
                <a:spcPct val="130000"/>
              </a:lnSpc>
            </a:pPr>
            <a:r>
              <a:rPr lang="ja-JP" altLang="en-US" sz="1200" dirty="0">
                <a:latin typeface="IBM Plex Sans JP" panose="020B0503050203000203" pitchFamily="50" charset="-128"/>
                <a:ea typeface="IBM Plex Sans JP" panose="020B0503050203000203" pitchFamily="50" charset="-128"/>
              </a:rPr>
              <a:t>　　　　　　　　　　　　　エネルギーの開発、リサイクルプロセスの最適化、環境保護プロジェクト</a:t>
            </a:r>
            <a:endParaRPr lang="en-US" altLang="ja-JP" sz="1200" dirty="0">
              <a:latin typeface="IBM Plex Sans JP" panose="020B0503050203000203" pitchFamily="50" charset="-128"/>
              <a:ea typeface="IBM Plex Sans JP" panose="020B0503050203000203" pitchFamily="50" charset="-128"/>
            </a:endParaRPr>
          </a:p>
          <a:p>
            <a:pPr>
              <a:lnSpc>
                <a:spcPct val="130000"/>
              </a:lnSpc>
            </a:pPr>
            <a:r>
              <a:rPr lang="ja-JP" altLang="en-US" sz="1200" dirty="0">
                <a:latin typeface="IBM Plex Sans JP" panose="020B0503050203000203" pitchFamily="50" charset="-128"/>
                <a:ea typeface="IBM Plex Sans JP" panose="020B0503050203000203" pitchFamily="50" charset="-128"/>
              </a:rPr>
              <a:t>　　　　　　　　　　　　への参加、社会貢献活動への熱心な支援</a:t>
            </a:r>
            <a:r>
              <a:rPr lang="en-US" altLang="ja-JP" sz="1200" dirty="0">
                <a:latin typeface="IBM Plex Sans JP" panose="020B0503050203000203" pitchFamily="50" charset="-128"/>
                <a:ea typeface="IBM Plex Sans JP" panose="020B0503050203000203" pitchFamily="50" charset="-128"/>
              </a:rPr>
              <a:t>―</a:t>
            </a:r>
            <a:r>
              <a:rPr lang="ja-JP" altLang="en-US" sz="1200" dirty="0">
                <a:latin typeface="IBM Plex Sans JP" panose="020B0503050203000203" pitchFamily="50" charset="-128"/>
                <a:ea typeface="IBM Plex Sans JP" panose="020B0503050203000203" pitchFamily="50" charset="-128"/>
              </a:rPr>
              <a:t>これらは私たちの日常です。</a:t>
            </a:r>
          </a:p>
          <a:p>
            <a:pPr>
              <a:lnSpc>
                <a:spcPct val="130000"/>
              </a:lnSpc>
            </a:pPr>
            <a:endParaRPr lang="ja-JP" altLang="en-US" sz="1200" dirty="0">
              <a:latin typeface="IBM Plex Sans JP" panose="020B0503050203000203" pitchFamily="50" charset="-128"/>
              <a:ea typeface="IBM Plex Sans JP" panose="020B0503050203000203" pitchFamily="50" charset="-128"/>
            </a:endParaRPr>
          </a:p>
          <a:p>
            <a:pPr>
              <a:lnSpc>
                <a:spcPct val="130000"/>
              </a:lnSpc>
            </a:pPr>
            <a:endParaRPr lang="en-US" altLang="ja-JP" sz="1200" dirty="0">
              <a:latin typeface="IBM Plex Sans JP" panose="020B0503050203000203" pitchFamily="50" charset="-128"/>
              <a:ea typeface="IBM Plex Sans JP" panose="020B0503050203000203" pitchFamily="50" charset="-128"/>
            </a:endParaRPr>
          </a:p>
          <a:p>
            <a:pPr>
              <a:lnSpc>
                <a:spcPct val="130000"/>
              </a:lnSpc>
            </a:pPr>
            <a:r>
              <a:rPr lang="ja-JP" altLang="en-US" sz="1200" dirty="0">
                <a:latin typeface="IBM Plex Sans JP" panose="020B0503050203000203" pitchFamily="50" charset="-128"/>
                <a:ea typeface="IBM Plex Sans JP" panose="020B0503050203000203" pitchFamily="50" charset="-128"/>
              </a:rPr>
              <a:t>　　　　　　　　　　また、私たちはイノベーションへの情熱を持ち、新たなアイデアとテクノ</a:t>
            </a:r>
            <a:endParaRPr lang="en-US" altLang="ja-JP" sz="1200" dirty="0">
              <a:latin typeface="IBM Plex Sans JP" panose="020B0503050203000203" pitchFamily="50" charset="-128"/>
              <a:ea typeface="IBM Plex Sans JP" panose="020B0503050203000203" pitchFamily="50" charset="-128"/>
            </a:endParaRPr>
          </a:p>
          <a:p>
            <a:pPr>
              <a:lnSpc>
                <a:spcPct val="130000"/>
              </a:lnSpc>
            </a:pPr>
            <a:r>
              <a:rPr lang="ja-JP" altLang="en-US" sz="1200" dirty="0">
                <a:latin typeface="IBM Plex Sans JP" panose="020B0503050203000203" pitchFamily="50" charset="-128"/>
                <a:ea typeface="IBM Plex Sans JP" panose="020B0503050203000203" pitchFamily="50" charset="-128"/>
              </a:rPr>
              <a:t>　　　　　　　　　ロジーを通じて、社会に新たな価値を提供します。技術の発展を活かし、</a:t>
            </a:r>
            <a:endParaRPr lang="en-US" altLang="ja-JP" sz="1200" dirty="0">
              <a:latin typeface="IBM Plex Sans JP" panose="020B0503050203000203" pitchFamily="50" charset="-128"/>
              <a:ea typeface="IBM Plex Sans JP" panose="020B0503050203000203" pitchFamily="50" charset="-128"/>
            </a:endParaRPr>
          </a:p>
          <a:p>
            <a:pPr>
              <a:lnSpc>
                <a:spcPct val="130000"/>
              </a:lnSpc>
            </a:pPr>
            <a:r>
              <a:rPr lang="ja-JP" altLang="en-US" sz="1200" dirty="0">
                <a:latin typeface="IBM Plex Sans JP" panose="020B0503050203000203" pitchFamily="50" charset="-128"/>
                <a:ea typeface="IBM Plex Sans JP" panose="020B0503050203000203" pitchFamily="50" charset="-128"/>
              </a:rPr>
              <a:t>　　　　　　　　持続可能な未来に向けた新たな解決策を導き出すことに力を注ぎます。私</a:t>
            </a:r>
            <a:endParaRPr lang="en-US" altLang="ja-JP" sz="1200" dirty="0">
              <a:latin typeface="IBM Plex Sans JP" panose="020B0503050203000203" pitchFamily="50" charset="-128"/>
              <a:ea typeface="IBM Plex Sans JP" panose="020B0503050203000203" pitchFamily="50" charset="-128"/>
            </a:endParaRPr>
          </a:p>
          <a:p>
            <a:pPr>
              <a:lnSpc>
                <a:spcPct val="130000"/>
              </a:lnSpc>
            </a:pPr>
            <a:r>
              <a:rPr lang="ja-JP" altLang="en-US" sz="1200" dirty="0">
                <a:latin typeface="IBM Plex Sans JP" panose="020B0503050203000203" pitchFamily="50" charset="-128"/>
                <a:ea typeface="IBM Plex Sans JP" panose="020B0503050203000203" pitchFamily="50" charset="-128"/>
              </a:rPr>
              <a:t>　　　　　　　たちの目標は、このイノベーションを通じて、持続可能性を実現し、次世</a:t>
            </a:r>
            <a:endParaRPr lang="en-US" altLang="ja-JP" sz="1200" dirty="0">
              <a:latin typeface="IBM Plex Sans JP" panose="020B0503050203000203" pitchFamily="50" charset="-128"/>
              <a:ea typeface="IBM Plex Sans JP" panose="020B0503050203000203" pitchFamily="50" charset="-128"/>
            </a:endParaRPr>
          </a:p>
          <a:p>
            <a:pPr>
              <a:lnSpc>
                <a:spcPct val="130000"/>
              </a:lnSpc>
            </a:pPr>
            <a:r>
              <a:rPr lang="ja-JP" altLang="en-US" sz="1200" dirty="0">
                <a:latin typeface="IBM Plex Sans JP" panose="020B0503050203000203" pitchFamily="50" charset="-128"/>
                <a:ea typeface="IBM Plex Sans JP" panose="020B0503050203000203" pitchFamily="50" charset="-128"/>
              </a:rPr>
              <a:t>　　　　　　代に良い影響をもたらすことです。</a:t>
            </a:r>
          </a:p>
          <a:p>
            <a:pPr>
              <a:lnSpc>
                <a:spcPct val="130000"/>
              </a:lnSpc>
            </a:pPr>
            <a:endParaRPr lang="ja-JP" altLang="en-US" sz="1200" dirty="0">
              <a:latin typeface="IBM Plex Sans JP" panose="020B0503050203000203" pitchFamily="50" charset="-128"/>
              <a:ea typeface="IBM Plex Sans JP" panose="020B0503050203000203" pitchFamily="50" charset="-128"/>
            </a:endParaRPr>
          </a:p>
          <a:p>
            <a:pPr>
              <a:lnSpc>
                <a:spcPct val="130000"/>
              </a:lnSpc>
            </a:pPr>
            <a:endParaRPr lang="en-US" altLang="ja-JP" sz="1200" dirty="0">
              <a:latin typeface="IBM Plex Sans JP" panose="020B0503050203000203" pitchFamily="50" charset="-128"/>
              <a:ea typeface="IBM Plex Sans JP" panose="020B0503050203000203" pitchFamily="50" charset="-128"/>
            </a:endParaRPr>
          </a:p>
          <a:p>
            <a:pPr>
              <a:lnSpc>
                <a:spcPct val="130000"/>
              </a:lnSpc>
            </a:pPr>
            <a:r>
              <a:rPr lang="ja-JP" altLang="en-US" sz="1200" dirty="0">
                <a:latin typeface="IBM Plex Sans JP" panose="020B0503050203000203" pitchFamily="50" charset="-128"/>
                <a:ea typeface="IBM Plex Sans JP" panose="020B0503050203000203" pitchFamily="50" charset="-128"/>
              </a:rPr>
              <a:t>　　　　顧客、パートナー、従業員、そして地域社会との連携を大切にし、協力の</a:t>
            </a:r>
            <a:endParaRPr lang="en-US" altLang="ja-JP" sz="1200" dirty="0">
              <a:latin typeface="IBM Plex Sans JP" panose="020B0503050203000203" pitchFamily="50" charset="-128"/>
              <a:ea typeface="IBM Plex Sans JP" panose="020B0503050203000203" pitchFamily="50" charset="-128"/>
            </a:endParaRPr>
          </a:p>
          <a:p>
            <a:pPr>
              <a:lnSpc>
                <a:spcPct val="130000"/>
              </a:lnSpc>
            </a:pPr>
            <a:r>
              <a:rPr lang="ja-JP" altLang="en-US" sz="1200" dirty="0">
                <a:latin typeface="IBM Plex Sans JP" panose="020B0503050203000203" pitchFamily="50" charset="-128"/>
                <a:ea typeface="IBM Plex Sans JP" panose="020B0503050203000203" pitchFamily="50" charset="-128"/>
              </a:rPr>
              <a:t>　　　中でより持続可能で輝かしい未来への一歩を踏み出していきます。</a:t>
            </a:r>
            <a:endParaRPr lang="en-US" altLang="ja-JP" sz="1200" dirty="0">
              <a:latin typeface="IBM Plex Sans JP" panose="020B0503050203000203" pitchFamily="50" charset="-128"/>
              <a:ea typeface="IBM Plex Sans JP" panose="020B0503050203000203" pitchFamily="50" charset="-128"/>
            </a:endParaRPr>
          </a:p>
          <a:p>
            <a:pPr>
              <a:lnSpc>
                <a:spcPct val="130000"/>
              </a:lnSpc>
            </a:pPr>
            <a:endParaRPr lang="en-US" altLang="ja-JP" sz="1200" dirty="0">
              <a:latin typeface="IBM Plex Sans JP" panose="020B0503050203000203" pitchFamily="50" charset="-128"/>
              <a:ea typeface="IBM Plex Sans JP" panose="020B0503050203000203" pitchFamily="50" charset="-128"/>
            </a:endParaRPr>
          </a:p>
          <a:p>
            <a:pPr>
              <a:lnSpc>
                <a:spcPct val="130000"/>
              </a:lnSpc>
            </a:pPr>
            <a:r>
              <a:rPr lang="ja-JP" altLang="en-US" sz="1200" dirty="0">
                <a:latin typeface="IBM Plex Sans JP" panose="020B0503050203000203" pitchFamily="50" charset="-128"/>
                <a:ea typeface="IBM Plex Sans JP" panose="020B0503050203000203" pitchFamily="50" charset="-128"/>
              </a:rPr>
              <a:t>　</a:t>
            </a:r>
            <a:r>
              <a:rPr lang="ja-JP" altLang="en-US" sz="1200" b="1" dirty="0">
                <a:latin typeface="IBM Plex Sans JP" panose="020B0503050203000203" pitchFamily="50" charset="-128"/>
                <a:ea typeface="IBM Plex Sans JP" panose="020B0503050203000203" pitchFamily="50" charset="-128"/>
              </a:rPr>
              <a:t>プラスは、信念と情熱が結集する場所であり、皆様と共に変化し、進化し</a:t>
            </a:r>
            <a:endParaRPr lang="en-US" altLang="ja-JP" sz="1200" b="1" dirty="0">
              <a:latin typeface="IBM Plex Sans JP" panose="020B0503050203000203" pitchFamily="50" charset="-128"/>
              <a:ea typeface="IBM Plex Sans JP" panose="020B0503050203000203" pitchFamily="50" charset="-128"/>
            </a:endParaRPr>
          </a:p>
          <a:p>
            <a:pPr>
              <a:lnSpc>
                <a:spcPct val="130000"/>
              </a:lnSpc>
            </a:pPr>
            <a:r>
              <a:rPr lang="ja-JP" altLang="en-US" sz="1200" b="1" dirty="0">
                <a:latin typeface="IBM Plex Sans JP" panose="020B0503050203000203" pitchFamily="50" charset="-128"/>
                <a:ea typeface="IBM Plex Sans JP" panose="020B0503050203000203" pitchFamily="50" charset="-128"/>
              </a:rPr>
              <a:t>続けます。私たちは未来に向かって共に歩んでいく準備ができています。</a:t>
            </a:r>
          </a:p>
        </p:txBody>
      </p:sp>
      <p:sp>
        <p:nvSpPr>
          <p:cNvPr id="6" name="テキスト ボックス 5">
            <a:extLst>
              <a:ext uri="{FF2B5EF4-FFF2-40B4-BE49-F238E27FC236}">
                <a16:creationId xmlns:a16="http://schemas.microsoft.com/office/drawing/2014/main" id="{5B6324B5-2190-ABA8-CA20-85B9A436B2E3}"/>
              </a:ext>
            </a:extLst>
          </p:cNvPr>
          <p:cNvSpPr txBox="1"/>
          <p:nvPr/>
        </p:nvSpPr>
        <p:spPr>
          <a:xfrm>
            <a:off x="966365" y="1738435"/>
            <a:ext cx="2704465" cy="431657"/>
          </a:xfrm>
          <a:prstGeom prst="rect">
            <a:avLst/>
          </a:prstGeom>
          <a:noFill/>
        </p:spPr>
        <p:txBody>
          <a:bodyPr wrap="square">
            <a:spAutoFit/>
          </a:bodyPr>
          <a:lstStyle/>
          <a:p>
            <a:pPr>
              <a:lnSpc>
                <a:spcPct val="130000"/>
              </a:lnSpc>
            </a:pPr>
            <a:r>
              <a:rPr lang="ja-JP" altLang="en-US" dirty="0">
                <a:solidFill>
                  <a:schemeClr val="bg1"/>
                </a:solidFill>
                <a:latin typeface="IBM Plex Sans JP" panose="020B0503050203000203" pitchFamily="50" charset="-128"/>
                <a:ea typeface="IBM Plex Sans JP" panose="020B0503050203000203" pitchFamily="50" charset="-128"/>
              </a:rPr>
              <a:t>私たちの想い</a:t>
            </a:r>
          </a:p>
        </p:txBody>
      </p:sp>
      <p:sp>
        <p:nvSpPr>
          <p:cNvPr id="4" name="テキスト ボックス 3">
            <a:extLst>
              <a:ext uri="{FF2B5EF4-FFF2-40B4-BE49-F238E27FC236}">
                <a16:creationId xmlns:a16="http://schemas.microsoft.com/office/drawing/2014/main" id="{65850013-5535-6216-EB29-7567D80EA8DD}"/>
              </a:ext>
            </a:extLst>
          </p:cNvPr>
          <p:cNvSpPr txBox="1"/>
          <p:nvPr/>
        </p:nvSpPr>
        <p:spPr>
          <a:xfrm>
            <a:off x="904687" y="1954263"/>
            <a:ext cx="3878978" cy="908775"/>
          </a:xfrm>
          <a:prstGeom prst="rect">
            <a:avLst/>
          </a:prstGeom>
          <a:noFill/>
        </p:spPr>
        <p:txBody>
          <a:bodyPr wrap="square">
            <a:spAutoFit/>
          </a:bodyPr>
          <a:lstStyle/>
          <a:p>
            <a:pPr>
              <a:lnSpc>
                <a:spcPct val="130000"/>
              </a:lnSpc>
            </a:pPr>
            <a:r>
              <a:rPr lang="en-US" altLang="ja-JP" sz="4400" dirty="0">
                <a:solidFill>
                  <a:schemeClr val="bg1"/>
                </a:solidFill>
                <a:latin typeface="Tektur" pitchFamily="2" charset="0"/>
                <a:ea typeface="Noto Sans JP" panose="020B0200000000000000" pitchFamily="50" charset="-128"/>
                <a:cs typeface="Poppins" panose="00000500000000000000" pitchFamily="2" charset="0"/>
              </a:rPr>
              <a:t>Message</a:t>
            </a:r>
            <a:endParaRPr lang="ja-JP" altLang="en-US" sz="4400" dirty="0">
              <a:solidFill>
                <a:schemeClr val="bg1"/>
              </a:solidFill>
              <a:latin typeface="Tektur" pitchFamily="2" charset="0"/>
              <a:ea typeface="Noto Sans JP" panose="020B0200000000000000" pitchFamily="50" charset="-128"/>
              <a:cs typeface="Poppins" panose="00000500000000000000" pitchFamily="2" charset="0"/>
            </a:endParaRPr>
          </a:p>
        </p:txBody>
      </p:sp>
    </p:spTree>
    <p:extLst>
      <p:ext uri="{BB962C8B-B14F-4D97-AF65-F5344CB8AC3E}">
        <p14:creationId xmlns:p14="http://schemas.microsoft.com/office/powerpoint/2010/main" val="2083157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1F3E29A-BF3D-3804-64D0-A27A84677838}"/>
              </a:ext>
            </a:extLst>
          </p:cNvPr>
          <p:cNvSpPr txBox="1"/>
          <p:nvPr/>
        </p:nvSpPr>
        <p:spPr>
          <a:xfrm>
            <a:off x="666750" y="1233879"/>
            <a:ext cx="5257415" cy="2469715"/>
          </a:xfrm>
          <a:prstGeom prst="rect">
            <a:avLst/>
          </a:prstGeom>
          <a:noFill/>
        </p:spPr>
        <p:txBody>
          <a:bodyPr wrap="square">
            <a:spAutoFit/>
          </a:bodyPr>
          <a:lstStyle/>
          <a:p>
            <a:pPr>
              <a:lnSpc>
                <a:spcPct val="130000"/>
              </a:lnSpc>
            </a:pPr>
            <a:r>
              <a:rPr lang="ja-JP" altLang="en-US" sz="1200" dirty="0">
                <a:solidFill>
                  <a:srgbClr val="274353"/>
                </a:solidFill>
                <a:latin typeface="Zen Kaku Gothic New" pitchFamily="2" charset="-128"/>
                <a:ea typeface="Zen Kaku Gothic New" pitchFamily="2" charset="-128"/>
              </a:rPr>
              <a:t>株式会社プラスは、持続可能な未来を築く使命を胸に、革新とテクノロジーの力を駆使して、世界をより良くすることを約束します。</a:t>
            </a:r>
          </a:p>
          <a:p>
            <a:pPr>
              <a:lnSpc>
                <a:spcPct val="130000"/>
              </a:lnSpc>
            </a:pPr>
            <a:endParaRPr lang="ja-JP" altLang="en-US" sz="1200" dirty="0">
              <a:solidFill>
                <a:srgbClr val="274353"/>
              </a:solidFill>
              <a:latin typeface="Zen Kaku Gothic New" pitchFamily="2" charset="-128"/>
              <a:ea typeface="Zen Kaku Gothic New" pitchFamily="2" charset="-128"/>
            </a:endParaRPr>
          </a:p>
          <a:p>
            <a:pPr>
              <a:lnSpc>
                <a:spcPct val="130000"/>
              </a:lnSpc>
            </a:pPr>
            <a:r>
              <a:rPr lang="ja-JP" altLang="en-US" sz="1200" dirty="0">
                <a:solidFill>
                  <a:srgbClr val="274353"/>
                </a:solidFill>
                <a:latin typeface="Zen Kaku Gothic New" pitchFamily="2" charset="-128"/>
                <a:ea typeface="Zen Kaku Gothic New" pitchFamily="2" charset="-128"/>
              </a:rPr>
              <a:t>私たちの想いは、地球環境への負担を最小限に抑えつつ、効率的で持続可能なソリューションを提供し、持続可能性を強調することです。クリーンエネルギーの開発、リサイクルプロセスの最適化、環境保護プロジェクトへの参加、社会貢献活動への熱心な</a:t>
            </a:r>
            <a:endParaRPr lang="en-US" altLang="ja-JP" sz="1200" dirty="0">
              <a:solidFill>
                <a:srgbClr val="274353"/>
              </a:solidFill>
              <a:latin typeface="Zen Kaku Gothic New" pitchFamily="2" charset="-128"/>
              <a:ea typeface="Zen Kaku Gothic New" pitchFamily="2" charset="-128"/>
            </a:endParaRPr>
          </a:p>
          <a:p>
            <a:pPr>
              <a:lnSpc>
                <a:spcPct val="130000"/>
              </a:lnSpc>
            </a:pPr>
            <a:r>
              <a:rPr lang="ja-JP" altLang="en-US" sz="1200" dirty="0">
                <a:solidFill>
                  <a:srgbClr val="274353"/>
                </a:solidFill>
                <a:latin typeface="Zen Kaku Gothic New" pitchFamily="2" charset="-128"/>
                <a:ea typeface="Zen Kaku Gothic New" pitchFamily="2" charset="-128"/>
              </a:rPr>
              <a:t>支援</a:t>
            </a:r>
            <a:r>
              <a:rPr lang="en-US" altLang="ja-JP" sz="1200" dirty="0">
                <a:solidFill>
                  <a:srgbClr val="274353"/>
                </a:solidFill>
                <a:latin typeface="Zen Kaku Gothic New" pitchFamily="2" charset="-128"/>
                <a:ea typeface="Zen Kaku Gothic New" pitchFamily="2" charset="-128"/>
              </a:rPr>
              <a:t>―</a:t>
            </a:r>
            <a:r>
              <a:rPr lang="ja-JP" altLang="en-US" sz="1200" dirty="0">
                <a:solidFill>
                  <a:srgbClr val="274353"/>
                </a:solidFill>
                <a:latin typeface="Zen Kaku Gothic New" pitchFamily="2" charset="-128"/>
                <a:ea typeface="Zen Kaku Gothic New" pitchFamily="2" charset="-128"/>
              </a:rPr>
              <a:t>これらは私たちの</a:t>
            </a:r>
            <a:endParaRPr lang="en-US" altLang="ja-JP" sz="1200" dirty="0">
              <a:solidFill>
                <a:srgbClr val="274353"/>
              </a:solidFill>
              <a:latin typeface="Zen Kaku Gothic New" pitchFamily="2" charset="-128"/>
              <a:ea typeface="Zen Kaku Gothic New" pitchFamily="2" charset="-128"/>
            </a:endParaRPr>
          </a:p>
          <a:p>
            <a:pPr>
              <a:lnSpc>
                <a:spcPct val="130000"/>
              </a:lnSpc>
            </a:pPr>
            <a:r>
              <a:rPr lang="ja-JP" altLang="en-US" sz="1200" dirty="0">
                <a:solidFill>
                  <a:srgbClr val="274353"/>
                </a:solidFill>
                <a:latin typeface="Zen Kaku Gothic New" pitchFamily="2" charset="-128"/>
                <a:ea typeface="Zen Kaku Gothic New" pitchFamily="2" charset="-128"/>
              </a:rPr>
              <a:t>日常です。</a:t>
            </a:r>
          </a:p>
          <a:p>
            <a:pPr>
              <a:lnSpc>
                <a:spcPct val="130000"/>
              </a:lnSpc>
            </a:pPr>
            <a:endParaRPr lang="ja-JP" altLang="en-US" sz="1200" dirty="0">
              <a:solidFill>
                <a:srgbClr val="274353"/>
              </a:solidFill>
              <a:latin typeface="Zen Kaku Gothic New" pitchFamily="2" charset="-128"/>
              <a:ea typeface="Zen Kaku Gothic New" pitchFamily="2" charset="-128"/>
            </a:endParaRPr>
          </a:p>
        </p:txBody>
      </p:sp>
      <p:sp>
        <p:nvSpPr>
          <p:cNvPr id="11" name="テキスト ボックス 10">
            <a:extLst>
              <a:ext uri="{FF2B5EF4-FFF2-40B4-BE49-F238E27FC236}">
                <a16:creationId xmlns:a16="http://schemas.microsoft.com/office/drawing/2014/main" id="{7A706449-B759-DD57-A470-19179BFDE706}"/>
              </a:ext>
            </a:extLst>
          </p:cNvPr>
          <p:cNvSpPr txBox="1"/>
          <p:nvPr/>
        </p:nvSpPr>
        <p:spPr>
          <a:xfrm>
            <a:off x="6375400" y="1233879"/>
            <a:ext cx="5257415" cy="2709781"/>
          </a:xfrm>
          <a:prstGeom prst="rect">
            <a:avLst/>
          </a:prstGeom>
          <a:noFill/>
        </p:spPr>
        <p:txBody>
          <a:bodyPr wrap="square">
            <a:spAutoFit/>
          </a:bodyPr>
          <a:lstStyle/>
          <a:p>
            <a:pPr>
              <a:lnSpc>
                <a:spcPct val="130000"/>
              </a:lnSpc>
            </a:pPr>
            <a:r>
              <a:rPr lang="ja-JP" altLang="en-US" sz="1200" dirty="0">
                <a:solidFill>
                  <a:srgbClr val="274353"/>
                </a:solidFill>
                <a:latin typeface="Zen Kaku Gothic New" pitchFamily="2" charset="-128"/>
                <a:ea typeface="Zen Kaku Gothic New" pitchFamily="2" charset="-128"/>
              </a:rPr>
              <a:t>また、私たちはイノベーションへの情熱を持ち、新たなアイデアとテクノロジーを通じて、社会に新たな価値を提供します。技術の発展を活かし、持続可能な未来に向けた新たな解決策を導き出すことに力を注ぎます。私たちの目標は、このイノベーションを通じて、持続可能性を実現し、次世代に良い影響をもたらすことです。</a:t>
            </a:r>
          </a:p>
          <a:p>
            <a:pPr>
              <a:lnSpc>
                <a:spcPct val="130000"/>
              </a:lnSpc>
            </a:pPr>
            <a:endParaRPr lang="ja-JP" altLang="en-US" sz="1200" dirty="0">
              <a:solidFill>
                <a:srgbClr val="274353"/>
              </a:solidFill>
              <a:latin typeface="Zen Kaku Gothic New" pitchFamily="2" charset="-128"/>
              <a:ea typeface="Zen Kaku Gothic New" pitchFamily="2" charset="-128"/>
            </a:endParaRPr>
          </a:p>
          <a:p>
            <a:pPr>
              <a:lnSpc>
                <a:spcPct val="130000"/>
              </a:lnSpc>
            </a:pPr>
            <a:r>
              <a:rPr lang="ja-JP" altLang="en-US" sz="1200" dirty="0">
                <a:solidFill>
                  <a:srgbClr val="274353"/>
                </a:solidFill>
                <a:latin typeface="Zen Kaku Gothic New" pitchFamily="2" charset="-128"/>
                <a:ea typeface="Zen Kaku Gothic New" pitchFamily="2" charset="-128"/>
              </a:rPr>
              <a:t>顧客、パートナー、従業員、そして地域社会との連携を大切にし、協力の</a:t>
            </a:r>
            <a:endParaRPr lang="en-US" altLang="ja-JP" sz="1200" dirty="0">
              <a:solidFill>
                <a:srgbClr val="274353"/>
              </a:solidFill>
              <a:latin typeface="Zen Kaku Gothic New" pitchFamily="2" charset="-128"/>
              <a:ea typeface="Zen Kaku Gothic New" pitchFamily="2" charset="-128"/>
            </a:endParaRPr>
          </a:p>
          <a:p>
            <a:pPr>
              <a:lnSpc>
                <a:spcPct val="130000"/>
              </a:lnSpc>
            </a:pPr>
            <a:r>
              <a:rPr lang="ja-JP" altLang="en-US" sz="1200" dirty="0">
                <a:solidFill>
                  <a:srgbClr val="274353"/>
                </a:solidFill>
                <a:latin typeface="Zen Kaku Gothic New" pitchFamily="2" charset="-128"/>
                <a:ea typeface="Zen Kaku Gothic New" pitchFamily="2" charset="-128"/>
              </a:rPr>
              <a:t>　　　　　　中でより持続可能で輝かしい未来への一歩を踏み出していき</a:t>
            </a:r>
            <a:endParaRPr lang="en-US" altLang="ja-JP" sz="1200" dirty="0">
              <a:solidFill>
                <a:srgbClr val="274353"/>
              </a:solidFill>
              <a:latin typeface="Zen Kaku Gothic New" pitchFamily="2" charset="-128"/>
              <a:ea typeface="Zen Kaku Gothic New" pitchFamily="2" charset="-128"/>
            </a:endParaRPr>
          </a:p>
          <a:p>
            <a:pPr>
              <a:lnSpc>
                <a:spcPct val="130000"/>
              </a:lnSpc>
            </a:pPr>
            <a:r>
              <a:rPr lang="ja-JP" altLang="en-US" sz="1200" dirty="0">
                <a:solidFill>
                  <a:srgbClr val="274353"/>
                </a:solidFill>
                <a:latin typeface="Zen Kaku Gothic New" pitchFamily="2" charset="-128"/>
                <a:ea typeface="Zen Kaku Gothic New" pitchFamily="2" charset="-128"/>
              </a:rPr>
              <a:t>　　　　　　　　ます。プラスは、信念と情熱が結集する場所であり、皆</a:t>
            </a:r>
            <a:endParaRPr lang="en-US" altLang="ja-JP" sz="1200" dirty="0">
              <a:solidFill>
                <a:srgbClr val="274353"/>
              </a:solidFill>
              <a:latin typeface="Zen Kaku Gothic New" pitchFamily="2" charset="-128"/>
              <a:ea typeface="Zen Kaku Gothic New" pitchFamily="2" charset="-128"/>
            </a:endParaRPr>
          </a:p>
          <a:p>
            <a:pPr>
              <a:lnSpc>
                <a:spcPct val="130000"/>
              </a:lnSpc>
            </a:pPr>
            <a:r>
              <a:rPr lang="ja-JP" altLang="en-US" sz="1200" dirty="0">
                <a:solidFill>
                  <a:srgbClr val="274353"/>
                </a:solidFill>
                <a:latin typeface="Zen Kaku Gothic New" pitchFamily="2" charset="-128"/>
                <a:ea typeface="Zen Kaku Gothic New" pitchFamily="2" charset="-128"/>
              </a:rPr>
              <a:t>　　　　　　　　　　様と共に変化し、進化し続けます。私たちは未来に</a:t>
            </a:r>
            <a:endParaRPr lang="en-US" altLang="ja-JP" sz="1200" dirty="0">
              <a:solidFill>
                <a:srgbClr val="274353"/>
              </a:solidFill>
              <a:latin typeface="Zen Kaku Gothic New" pitchFamily="2" charset="-128"/>
              <a:ea typeface="Zen Kaku Gothic New" pitchFamily="2" charset="-128"/>
            </a:endParaRPr>
          </a:p>
          <a:p>
            <a:pPr>
              <a:lnSpc>
                <a:spcPct val="130000"/>
              </a:lnSpc>
            </a:pPr>
            <a:r>
              <a:rPr lang="ja-JP" altLang="en-US" sz="1200" dirty="0">
                <a:solidFill>
                  <a:srgbClr val="274353"/>
                </a:solidFill>
                <a:latin typeface="Zen Kaku Gothic New" pitchFamily="2" charset="-128"/>
                <a:ea typeface="Zen Kaku Gothic New" pitchFamily="2" charset="-128"/>
              </a:rPr>
              <a:t>　　　　　　　　　　　　　向かって共に歩んでいく準備ができています。</a:t>
            </a:r>
          </a:p>
        </p:txBody>
      </p:sp>
      <p:sp>
        <p:nvSpPr>
          <p:cNvPr id="12" name="テキスト ボックス 11">
            <a:extLst>
              <a:ext uri="{FF2B5EF4-FFF2-40B4-BE49-F238E27FC236}">
                <a16:creationId xmlns:a16="http://schemas.microsoft.com/office/drawing/2014/main" id="{E4258988-178D-F810-6B12-2AAD9C881ED6}"/>
              </a:ext>
            </a:extLst>
          </p:cNvPr>
          <p:cNvSpPr txBox="1"/>
          <p:nvPr/>
        </p:nvSpPr>
        <p:spPr>
          <a:xfrm>
            <a:off x="666750" y="381682"/>
            <a:ext cx="3124200" cy="598177"/>
          </a:xfrm>
          <a:prstGeom prst="rect">
            <a:avLst/>
          </a:prstGeom>
          <a:noFill/>
        </p:spPr>
        <p:txBody>
          <a:bodyPr wrap="square">
            <a:spAutoFit/>
          </a:bodyPr>
          <a:lstStyle/>
          <a:p>
            <a:pPr>
              <a:lnSpc>
                <a:spcPct val="130000"/>
              </a:lnSpc>
            </a:pPr>
            <a:r>
              <a:rPr lang="ja-JP" altLang="en-US" sz="2800" b="1" dirty="0">
                <a:solidFill>
                  <a:srgbClr val="274353"/>
                </a:solidFill>
                <a:latin typeface="Zen Kaku Gothic New" pitchFamily="2" charset="-128"/>
                <a:ea typeface="Zen Kaku Gothic New" pitchFamily="2" charset="-128"/>
              </a:rPr>
              <a:t>わたしたちの想い</a:t>
            </a:r>
          </a:p>
        </p:txBody>
      </p:sp>
      <p:sp>
        <p:nvSpPr>
          <p:cNvPr id="2" name="テキスト ボックス 1">
            <a:extLst>
              <a:ext uri="{FF2B5EF4-FFF2-40B4-BE49-F238E27FC236}">
                <a16:creationId xmlns:a16="http://schemas.microsoft.com/office/drawing/2014/main" id="{32DDE632-21CC-F0CE-0C13-82B3F426C377}"/>
              </a:ext>
            </a:extLst>
          </p:cNvPr>
          <p:cNvSpPr txBox="1"/>
          <p:nvPr/>
        </p:nvSpPr>
        <p:spPr>
          <a:xfrm>
            <a:off x="8928350" y="627198"/>
            <a:ext cx="2704465" cy="352661"/>
          </a:xfrm>
          <a:prstGeom prst="rect">
            <a:avLst/>
          </a:prstGeom>
          <a:noFill/>
        </p:spPr>
        <p:txBody>
          <a:bodyPr wrap="square">
            <a:spAutoFit/>
          </a:bodyPr>
          <a:lstStyle/>
          <a:p>
            <a:pPr algn="r">
              <a:lnSpc>
                <a:spcPct val="130000"/>
              </a:lnSpc>
            </a:pPr>
            <a:r>
              <a:rPr lang="en-US" altLang="ja-JP" sz="1400" dirty="0">
                <a:solidFill>
                  <a:srgbClr val="274353"/>
                </a:solidFill>
                <a:latin typeface="Lato" panose="020F0502020204030203" pitchFamily="34" charset="0"/>
                <a:ea typeface="Noto Sans JP" panose="020B0200000000000000" pitchFamily="50" charset="-128"/>
                <a:cs typeface="Poppins" panose="00000500000000000000" pitchFamily="2" charset="0"/>
              </a:rPr>
              <a:t>Message</a:t>
            </a:r>
            <a:endParaRPr lang="ja-JP" altLang="en-US" sz="1400" dirty="0">
              <a:solidFill>
                <a:srgbClr val="274353"/>
              </a:solidFill>
              <a:latin typeface="Lato" panose="020F0502020204030203" pitchFamily="34" charset="0"/>
              <a:ea typeface="Noto Sans JP" panose="020B0200000000000000" pitchFamily="50" charset="-128"/>
              <a:cs typeface="Poppins" panose="00000500000000000000" pitchFamily="2" charset="0"/>
            </a:endParaRPr>
          </a:p>
        </p:txBody>
      </p:sp>
      <p:cxnSp>
        <p:nvCxnSpPr>
          <p:cNvPr id="5" name="直線コネクタ 4">
            <a:extLst>
              <a:ext uri="{FF2B5EF4-FFF2-40B4-BE49-F238E27FC236}">
                <a16:creationId xmlns:a16="http://schemas.microsoft.com/office/drawing/2014/main" id="{E3363CEA-2B6F-AD72-57E8-2974048BFFBC}"/>
              </a:ext>
            </a:extLst>
          </p:cNvPr>
          <p:cNvCxnSpPr>
            <a:cxnSpLocks/>
          </p:cNvCxnSpPr>
          <p:nvPr/>
        </p:nvCxnSpPr>
        <p:spPr>
          <a:xfrm>
            <a:off x="587375" y="1041400"/>
            <a:ext cx="11017250" cy="0"/>
          </a:xfrm>
          <a:prstGeom prst="line">
            <a:avLst/>
          </a:prstGeom>
          <a:ln>
            <a:solidFill>
              <a:srgbClr val="081A2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652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F946648-C18B-D354-9288-A4C828D7DDBE}"/>
              </a:ext>
            </a:extLst>
          </p:cNvPr>
          <p:cNvSpPr/>
          <p:nvPr/>
        </p:nvSpPr>
        <p:spPr>
          <a:xfrm>
            <a:off x="0" y="0"/>
            <a:ext cx="6096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6" name="正方形/長方形 5">
            <a:extLst>
              <a:ext uri="{FF2B5EF4-FFF2-40B4-BE49-F238E27FC236}">
                <a16:creationId xmlns:a16="http://schemas.microsoft.com/office/drawing/2014/main" id="{E7AAF583-2A64-32E7-8F54-3329BC433CFA}"/>
              </a:ext>
            </a:extLst>
          </p:cNvPr>
          <p:cNvSpPr/>
          <p:nvPr/>
        </p:nvSpPr>
        <p:spPr>
          <a:xfrm>
            <a:off x="6096000" y="0"/>
            <a:ext cx="6096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7" name="正方形/長方形 6">
            <a:extLst>
              <a:ext uri="{FF2B5EF4-FFF2-40B4-BE49-F238E27FC236}">
                <a16:creationId xmlns:a16="http://schemas.microsoft.com/office/drawing/2014/main" id="{2974F818-FBCE-F891-53DE-FEF55F0D0649}"/>
              </a:ext>
            </a:extLst>
          </p:cNvPr>
          <p:cNvSpPr/>
          <p:nvPr/>
        </p:nvSpPr>
        <p:spPr>
          <a:xfrm>
            <a:off x="0" y="0"/>
            <a:ext cx="6198669" cy="6858000"/>
          </a:xfrm>
          <a:prstGeom prst="rect">
            <a:avLst/>
          </a:prstGeom>
          <a:solidFill>
            <a:schemeClr val="tx1">
              <a:alpha val="2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DE68F921-56B8-E3FF-1E82-4431E64FF865}"/>
              </a:ext>
            </a:extLst>
          </p:cNvPr>
          <p:cNvSpPr/>
          <p:nvPr/>
        </p:nvSpPr>
        <p:spPr>
          <a:xfrm>
            <a:off x="6209497" y="0"/>
            <a:ext cx="5982503" cy="6858000"/>
          </a:xfrm>
          <a:prstGeom prst="rect">
            <a:avLst/>
          </a:prstGeom>
          <a:solidFill>
            <a:schemeClr val="tx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十字形 2">
            <a:extLst>
              <a:ext uri="{FF2B5EF4-FFF2-40B4-BE49-F238E27FC236}">
                <a16:creationId xmlns:a16="http://schemas.microsoft.com/office/drawing/2014/main" id="{BF3F1749-53CD-489C-6981-4508BA9CFB38}"/>
              </a:ext>
            </a:extLst>
          </p:cNvPr>
          <p:cNvSpPr/>
          <p:nvPr/>
        </p:nvSpPr>
        <p:spPr>
          <a:xfrm rot="2700000">
            <a:off x="4739946" y="2200080"/>
            <a:ext cx="2939102" cy="2939100"/>
          </a:xfrm>
          <a:prstGeom prst="plus">
            <a:avLst>
              <a:gd name="adj" fmla="val 50000"/>
            </a:avLst>
          </a:prstGeom>
          <a:solidFill>
            <a:srgbClr val="30903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F653974-DB0C-57D6-E87E-6DF1DBB116E2}"/>
              </a:ext>
            </a:extLst>
          </p:cNvPr>
          <p:cNvSpPr txBox="1"/>
          <p:nvPr/>
        </p:nvSpPr>
        <p:spPr>
          <a:xfrm>
            <a:off x="583933" y="2561635"/>
            <a:ext cx="11024134" cy="2215991"/>
          </a:xfrm>
          <a:prstGeom prst="rect">
            <a:avLst/>
          </a:prstGeom>
          <a:noFill/>
        </p:spPr>
        <p:txBody>
          <a:bodyPr wrap="square">
            <a:spAutoFit/>
          </a:bodyPr>
          <a:lstStyle/>
          <a:p>
            <a:pPr algn="ctr"/>
            <a:r>
              <a:rPr lang="ja-JP" altLang="en-US" sz="13800" b="1" dirty="0">
                <a:solidFill>
                  <a:schemeClr val="bg1"/>
                </a:solidFill>
                <a:latin typeface="Shippori Mincho ExtraBold" panose="00000900000000000000" pitchFamily="2" charset="-128"/>
                <a:ea typeface="Shippori Mincho ExtraBold" panose="00000900000000000000" pitchFamily="2" charset="-128"/>
              </a:rPr>
              <a:t>技術</a:t>
            </a:r>
            <a:r>
              <a:rPr lang="ja-JP" altLang="en-US" sz="9600" b="1" dirty="0">
                <a:solidFill>
                  <a:schemeClr val="bg1"/>
                </a:solidFill>
                <a:latin typeface="Shippori Mincho ExtraBold" panose="00000900000000000000" pitchFamily="2" charset="-128"/>
                <a:ea typeface="Shippori Mincho ExtraBold" panose="00000900000000000000" pitchFamily="2" charset="-128"/>
              </a:rPr>
              <a:t>　　 </a:t>
            </a:r>
            <a:r>
              <a:rPr lang="ja-JP" altLang="en-US" sz="13800" b="1" dirty="0">
                <a:solidFill>
                  <a:schemeClr val="bg1"/>
                </a:solidFill>
                <a:latin typeface="Shippori Mincho ExtraBold" panose="00000900000000000000" pitchFamily="2" charset="-128"/>
                <a:ea typeface="Shippori Mincho ExtraBold" panose="00000900000000000000" pitchFamily="2" charset="-128"/>
              </a:rPr>
              <a:t>革新</a:t>
            </a:r>
            <a:endParaRPr lang="ja-JP" altLang="en-US" sz="9600" b="1" dirty="0">
              <a:solidFill>
                <a:schemeClr val="bg1"/>
              </a:solidFill>
              <a:latin typeface="Shippori Mincho ExtraBold" panose="00000900000000000000" pitchFamily="2" charset="-128"/>
              <a:ea typeface="Shippori Mincho ExtraBold" panose="00000900000000000000" pitchFamily="2" charset="-128"/>
            </a:endParaRPr>
          </a:p>
        </p:txBody>
      </p:sp>
      <p:sp>
        <p:nvSpPr>
          <p:cNvPr id="2" name="テキスト ボックス 1">
            <a:extLst>
              <a:ext uri="{FF2B5EF4-FFF2-40B4-BE49-F238E27FC236}">
                <a16:creationId xmlns:a16="http://schemas.microsoft.com/office/drawing/2014/main" id="{53A5D176-6D28-C7DE-18E1-98C617756305}"/>
              </a:ext>
            </a:extLst>
          </p:cNvPr>
          <p:cNvSpPr txBox="1"/>
          <p:nvPr/>
        </p:nvSpPr>
        <p:spPr>
          <a:xfrm>
            <a:off x="554790" y="1432366"/>
            <a:ext cx="11024134" cy="523220"/>
          </a:xfrm>
          <a:prstGeom prst="rect">
            <a:avLst/>
          </a:prstGeom>
          <a:noFill/>
        </p:spPr>
        <p:txBody>
          <a:bodyPr wrap="square">
            <a:spAutoFit/>
          </a:bodyPr>
          <a:lstStyle/>
          <a:p>
            <a:pPr algn="ctr"/>
            <a:r>
              <a:rPr lang="ja-JP" altLang="en-US" sz="2800" b="1" dirty="0">
                <a:solidFill>
                  <a:schemeClr val="bg1"/>
                </a:solidFill>
                <a:latin typeface="Shippori Mincho ExtraBold" panose="00000900000000000000" pitchFamily="2" charset="-128"/>
                <a:ea typeface="Shippori Mincho ExtraBold" panose="00000900000000000000" pitchFamily="2" charset="-128"/>
              </a:rPr>
              <a:t>株式会社プラネットの強み</a:t>
            </a:r>
          </a:p>
        </p:txBody>
      </p:sp>
    </p:spTree>
    <p:extLst>
      <p:ext uri="{BB962C8B-B14F-4D97-AF65-F5344CB8AC3E}">
        <p14:creationId xmlns:p14="http://schemas.microsoft.com/office/powerpoint/2010/main" val="836993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6D35FB63-6B59-59F8-3B10-33F3B978B908}"/>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5" name="テキスト ボックス 4">
            <a:extLst>
              <a:ext uri="{FF2B5EF4-FFF2-40B4-BE49-F238E27FC236}">
                <a16:creationId xmlns:a16="http://schemas.microsoft.com/office/drawing/2014/main" id="{F51FD0AA-660E-15D0-0C32-460879221DF8}"/>
              </a:ext>
            </a:extLst>
          </p:cNvPr>
          <p:cNvSpPr txBox="1"/>
          <p:nvPr/>
        </p:nvSpPr>
        <p:spPr>
          <a:xfrm>
            <a:off x="521777" y="3263548"/>
            <a:ext cx="7110924" cy="3184141"/>
          </a:xfrm>
          <a:prstGeom prst="rect">
            <a:avLst/>
          </a:prstGeom>
          <a:noFill/>
        </p:spPr>
        <p:txBody>
          <a:bodyPr wrap="square">
            <a:spAutoFit/>
          </a:bodyPr>
          <a:lstStyle/>
          <a:p>
            <a:pPr>
              <a:lnSpc>
                <a:spcPct val="130000"/>
              </a:lnSpc>
              <a:spcAft>
                <a:spcPts val="1800"/>
              </a:spcAft>
            </a:pPr>
            <a:r>
              <a:rPr lang="ja-JP" altLang="en-US" sz="1100" dirty="0">
                <a:solidFill>
                  <a:srgbClr val="081A28"/>
                </a:solidFill>
                <a:latin typeface="Noto Sans JP" panose="020B0200000000000000" pitchFamily="50" charset="-128"/>
                <a:ea typeface="Noto Sans JP" panose="020B0200000000000000" pitchFamily="50" charset="-128"/>
              </a:rPr>
              <a:t>株式会社プラスは、持続可能な未来を築く使命を胸に、革新とテクノロジーの力を駆使して、世界をより良くすることを約束します。</a:t>
            </a:r>
          </a:p>
          <a:p>
            <a:pPr>
              <a:lnSpc>
                <a:spcPct val="130000"/>
              </a:lnSpc>
              <a:spcAft>
                <a:spcPts val="1800"/>
              </a:spcAft>
            </a:pPr>
            <a:r>
              <a:rPr lang="ja-JP" altLang="en-US" sz="1100" dirty="0">
                <a:solidFill>
                  <a:srgbClr val="081A28"/>
                </a:solidFill>
                <a:latin typeface="Noto Sans JP" panose="020B0200000000000000" pitchFamily="50" charset="-128"/>
                <a:ea typeface="Noto Sans JP" panose="020B0200000000000000" pitchFamily="50" charset="-128"/>
              </a:rPr>
              <a:t>私たちの想いは、地球環境への負担を最小限に抑えつつ、効率的で持続可能なソリューションを提供し、持続可能性を強調することです。クリーンエネルギーの開発、リサイクルプロセスの最適化、環境保護プロジェクトへの参加、社会貢献活動への熱心な支援</a:t>
            </a:r>
            <a:r>
              <a:rPr lang="en-US" altLang="ja-JP" sz="1100" dirty="0">
                <a:solidFill>
                  <a:srgbClr val="081A28"/>
                </a:solidFill>
                <a:latin typeface="Noto Sans JP" panose="020B0200000000000000" pitchFamily="50" charset="-128"/>
                <a:ea typeface="Noto Sans JP" panose="020B0200000000000000" pitchFamily="50" charset="-128"/>
              </a:rPr>
              <a:t>―</a:t>
            </a:r>
            <a:r>
              <a:rPr lang="ja-JP" altLang="en-US" sz="1100" dirty="0">
                <a:solidFill>
                  <a:srgbClr val="081A28"/>
                </a:solidFill>
                <a:latin typeface="Noto Sans JP" panose="020B0200000000000000" pitchFamily="50" charset="-128"/>
                <a:ea typeface="Noto Sans JP" panose="020B0200000000000000" pitchFamily="50" charset="-128"/>
              </a:rPr>
              <a:t>これらは私たちの日常です。</a:t>
            </a:r>
          </a:p>
          <a:p>
            <a:pPr>
              <a:lnSpc>
                <a:spcPct val="130000"/>
              </a:lnSpc>
              <a:spcAft>
                <a:spcPts val="1800"/>
              </a:spcAft>
            </a:pPr>
            <a:r>
              <a:rPr lang="ja-JP" altLang="en-US" sz="1100" dirty="0">
                <a:solidFill>
                  <a:srgbClr val="081A28"/>
                </a:solidFill>
                <a:latin typeface="Noto Sans JP" panose="020B0200000000000000" pitchFamily="50" charset="-128"/>
                <a:ea typeface="Noto Sans JP" panose="020B0200000000000000" pitchFamily="50" charset="-128"/>
              </a:rPr>
              <a:t>また、私たちはイノベーションへの情熱を持ち、新たなアイデアとテクノロジーを通じて、社会に新たな価値を提供します。技術の発展を活かし、持続可能な未来に向けた新たな解決策を導き出すことに力を注ぎます。私たちの目標は、このイノベーションを通じて、持続可能性を実現し、次世代に良い影響をもたらすことです。</a:t>
            </a:r>
          </a:p>
          <a:p>
            <a:pPr>
              <a:lnSpc>
                <a:spcPct val="130000"/>
              </a:lnSpc>
              <a:spcAft>
                <a:spcPts val="1800"/>
              </a:spcAft>
            </a:pPr>
            <a:r>
              <a:rPr lang="ja-JP" altLang="en-US" sz="1100" dirty="0">
                <a:solidFill>
                  <a:srgbClr val="081A28"/>
                </a:solidFill>
                <a:latin typeface="Noto Sans JP" panose="020B0200000000000000" pitchFamily="50" charset="-128"/>
                <a:ea typeface="Noto Sans JP" panose="020B0200000000000000" pitchFamily="50" charset="-128"/>
              </a:rPr>
              <a:t>顧客、パートナー、従業員、そして地域社会との連携を大切にし、協力の中でより持続可能で輝かしい未来への一歩を踏み出していきます。プラスは、信念と情熱が結集する場所であり、皆様と共に変化し、進化し続けます。私たちは未来に向かって共に歩んでいく準備ができています。</a:t>
            </a:r>
          </a:p>
        </p:txBody>
      </p:sp>
      <p:sp>
        <p:nvSpPr>
          <p:cNvPr id="6" name="テキスト ボックス 5">
            <a:extLst>
              <a:ext uri="{FF2B5EF4-FFF2-40B4-BE49-F238E27FC236}">
                <a16:creationId xmlns:a16="http://schemas.microsoft.com/office/drawing/2014/main" id="{5B6324B5-2190-ABA8-CA20-85B9A436B2E3}"/>
              </a:ext>
            </a:extLst>
          </p:cNvPr>
          <p:cNvSpPr txBox="1"/>
          <p:nvPr/>
        </p:nvSpPr>
        <p:spPr>
          <a:xfrm>
            <a:off x="8965758" y="5997886"/>
            <a:ext cx="2704465" cy="417487"/>
          </a:xfrm>
          <a:prstGeom prst="rect">
            <a:avLst/>
          </a:prstGeom>
          <a:noFill/>
        </p:spPr>
        <p:txBody>
          <a:bodyPr wrap="square">
            <a:spAutoFit/>
          </a:bodyPr>
          <a:lstStyle/>
          <a:p>
            <a:pPr algn="r">
              <a:lnSpc>
                <a:spcPct val="130000"/>
              </a:lnSpc>
            </a:pPr>
            <a:r>
              <a:rPr lang="ja-JP" altLang="en-US" dirty="0">
                <a:solidFill>
                  <a:srgbClr val="081A28"/>
                </a:solidFill>
                <a:latin typeface="Noto Sans JP" panose="020B0200000000000000" pitchFamily="50" charset="-128"/>
                <a:ea typeface="Noto Sans JP" panose="020B0200000000000000" pitchFamily="50" charset="-128"/>
              </a:rPr>
              <a:t>私たちの想い</a:t>
            </a:r>
          </a:p>
        </p:txBody>
      </p:sp>
      <p:sp>
        <p:nvSpPr>
          <p:cNvPr id="9" name="テキスト ボックス 8">
            <a:extLst>
              <a:ext uri="{FF2B5EF4-FFF2-40B4-BE49-F238E27FC236}">
                <a16:creationId xmlns:a16="http://schemas.microsoft.com/office/drawing/2014/main" id="{9AD3EB7E-7966-5DBD-9514-94727C9154F0}"/>
              </a:ext>
            </a:extLst>
          </p:cNvPr>
          <p:cNvSpPr txBox="1"/>
          <p:nvPr/>
        </p:nvSpPr>
        <p:spPr>
          <a:xfrm>
            <a:off x="10176933" y="5774046"/>
            <a:ext cx="1467890" cy="313487"/>
          </a:xfrm>
          <a:prstGeom prst="rect">
            <a:avLst/>
          </a:prstGeom>
          <a:noFill/>
        </p:spPr>
        <p:txBody>
          <a:bodyPr wrap="square">
            <a:spAutoFit/>
          </a:bodyPr>
          <a:lstStyle/>
          <a:p>
            <a:pPr algn="r">
              <a:lnSpc>
                <a:spcPct val="130000"/>
              </a:lnSpc>
            </a:pPr>
            <a:r>
              <a:rPr lang="en-US" altLang="ja-JP" sz="1200" dirty="0">
                <a:solidFill>
                  <a:srgbClr val="081A28"/>
                </a:solidFill>
                <a:latin typeface="Cabin" pitchFamily="2" charset="0"/>
                <a:ea typeface="Noto Sans JP" panose="020B0200000000000000" pitchFamily="50" charset="-128"/>
                <a:cs typeface="Poppins" panose="00000500000000000000" pitchFamily="2" charset="0"/>
              </a:rPr>
              <a:t>Message</a:t>
            </a:r>
            <a:endParaRPr lang="ja-JP" altLang="en-US" sz="1200" dirty="0">
              <a:solidFill>
                <a:srgbClr val="081A28"/>
              </a:solidFill>
              <a:latin typeface="Cabin" pitchFamily="2" charset="0"/>
              <a:ea typeface="Noto Sans JP" panose="020B0200000000000000" pitchFamily="50" charset="-128"/>
              <a:cs typeface="Poppins" panose="00000500000000000000" pitchFamily="2" charset="0"/>
            </a:endParaRPr>
          </a:p>
        </p:txBody>
      </p:sp>
    </p:spTree>
    <p:extLst>
      <p:ext uri="{BB962C8B-B14F-4D97-AF65-F5344CB8AC3E}">
        <p14:creationId xmlns:p14="http://schemas.microsoft.com/office/powerpoint/2010/main" val="42390840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89878DE5-E6C8-F457-CB99-06450CDC35CF}"/>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2" name="正方形/長方形 1">
            <a:extLst>
              <a:ext uri="{FF2B5EF4-FFF2-40B4-BE49-F238E27FC236}">
                <a16:creationId xmlns:a16="http://schemas.microsoft.com/office/drawing/2014/main" id="{B2E0F32E-C69C-A225-36EA-4D8DA0B9FBBC}"/>
              </a:ext>
            </a:extLst>
          </p:cNvPr>
          <p:cNvSpPr/>
          <p:nvPr/>
        </p:nvSpPr>
        <p:spPr>
          <a:xfrm>
            <a:off x="587375" y="1412875"/>
            <a:ext cx="7022293" cy="4778644"/>
          </a:xfrm>
          <a:prstGeom prst="rect">
            <a:avLst/>
          </a:prstGeom>
          <a:solidFill>
            <a:schemeClr val="tx1">
              <a:alpha val="6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51FD0AA-660E-15D0-0C32-460879221DF8}"/>
              </a:ext>
            </a:extLst>
          </p:cNvPr>
          <p:cNvSpPr txBox="1"/>
          <p:nvPr/>
        </p:nvSpPr>
        <p:spPr>
          <a:xfrm>
            <a:off x="945398" y="1740960"/>
            <a:ext cx="6338806" cy="4122475"/>
          </a:xfrm>
          <a:prstGeom prst="rect">
            <a:avLst/>
          </a:prstGeom>
          <a:noFill/>
        </p:spPr>
        <p:txBody>
          <a:bodyPr wrap="square">
            <a:spAutoFit/>
          </a:bodyPr>
          <a:lstStyle/>
          <a:p>
            <a:pPr>
              <a:lnSpc>
                <a:spcPct val="130000"/>
              </a:lnSpc>
              <a:spcAft>
                <a:spcPts val="1800"/>
              </a:spcAft>
            </a:pPr>
            <a:r>
              <a:rPr lang="ja-JP" altLang="en-US" sz="1200" dirty="0">
                <a:solidFill>
                  <a:schemeClr val="bg1"/>
                </a:solidFill>
                <a:latin typeface="Noto Sans JP" panose="020B0200000000000000" pitchFamily="50" charset="-128"/>
                <a:ea typeface="Noto Sans JP" panose="020B0200000000000000" pitchFamily="50" charset="-128"/>
              </a:rPr>
              <a:t>株式会社プラスは、持続可能な未来を築く使命を胸に、革新とテクノロジーの力を駆使して、世界をより良くすることを約束します。</a:t>
            </a:r>
          </a:p>
          <a:p>
            <a:pPr>
              <a:lnSpc>
                <a:spcPct val="130000"/>
              </a:lnSpc>
              <a:spcAft>
                <a:spcPts val="1800"/>
              </a:spcAft>
            </a:pPr>
            <a:r>
              <a:rPr lang="ja-JP" altLang="en-US" sz="1200" dirty="0">
                <a:solidFill>
                  <a:schemeClr val="bg1"/>
                </a:solidFill>
                <a:latin typeface="Noto Sans JP" panose="020B0200000000000000" pitchFamily="50" charset="-128"/>
                <a:ea typeface="Noto Sans JP" panose="020B0200000000000000" pitchFamily="50" charset="-128"/>
              </a:rPr>
              <a:t>私たちの想いは、地球環境への負担を最小限に抑えつつ、効率的で持続可能なソリューションを提供し、持続可能性を強調することです。クリーンエネルギーの開発、リサイクルプロセスの最適化、環境保護プロジェクトへの参加、社会貢献活動への熱心な支援</a:t>
            </a:r>
            <a:r>
              <a:rPr lang="en-US" altLang="ja-JP" sz="1200" dirty="0">
                <a:solidFill>
                  <a:schemeClr val="bg1"/>
                </a:solidFill>
                <a:latin typeface="Noto Sans JP" panose="020B0200000000000000" pitchFamily="50" charset="-128"/>
                <a:ea typeface="Noto Sans JP" panose="020B0200000000000000" pitchFamily="50" charset="-128"/>
              </a:rPr>
              <a:t>―</a:t>
            </a:r>
            <a:r>
              <a:rPr lang="ja-JP" altLang="en-US" sz="1200" dirty="0">
                <a:solidFill>
                  <a:schemeClr val="bg1"/>
                </a:solidFill>
                <a:latin typeface="Noto Sans JP" panose="020B0200000000000000" pitchFamily="50" charset="-128"/>
                <a:ea typeface="Noto Sans JP" panose="020B0200000000000000" pitchFamily="50" charset="-128"/>
              </a:rPr>
              <a:t>これらは私たちの日常です。</a:t>
            </a:r>
          </a:p>
          <a:p>
            <a:pPr>
              <a:lnSpc>
                <a:spcPct val="130000"/>
              </a:lnSpc>
              <a:spcAft>
                <a:spcPts val="1800"/>
              </a:spcAft>
            </a:pPr>
            <a:r>
              <a:rPr lang="ja-JP" altLang="en-US" sz="1200" dirty="0">
                <a:solidFill>
                  <a:schemeClr val="bg1"/>
                </a:solidFill>
                <a:latin typeface="Noto Sans JP" panose="020B0200000000000000" pitchFamily="50" charset="-128"/>
                <a:ea typeface="Noto Sans JP" panose="020B0200000000000000" pitchFamily="50" charset="-128"/>
              </a:rPr>
              <a:t>また、私たちはイノベーションへの情熱を持ち、新たなアイデアとテクノロジーを通じて、社会に新たな価値を提供します。技術の発展を活かし、持続可能な未来に向けた新たな解決策を導き出すことに力を注ぎます。私たちの目標は、このイノベーションを通じて、持続可能性を実現し、次世代に良い影響をもたらすことです。</a:t>
            </a:r>
          </a:p>
          <a:p>
            <a:pPr>
              <a:lnSpc>
                <a:spcPct val="130000"/>
              </a:lnSpc>
              <a:spcAft>
                <a:spcPts val="1800"/>
              </a:spcAft>
            </a:pPr>
            <a:r>
              <a:rPr lang="ja-JP" altLang="en-US" sz="1200" dirty="0">
                <a:solidFill>
                  <a:schemeClr val="bg1"/>
                </a:solidFill>
                <a:latin typeface="Noto Sans JP" panose="020B0200000000000000" pitchFamily="50" charset="-128"/>
                <a:ea typeface="Noto Sans JP" panose="020B0200000000000000" pitchFamily="50" charset="-128"/>
              </a:rPr>
              <a:t>顧客、パートナー、従業員、そして地域社会との連携を大切にし、協力の中でより持続可能で輝かしい未来への一歩を踏み出していきます。プラスは、信念と情熱が結集する場所であり、皆様と共に変化し、進化し続けます。私たちは未来に向かって共に歩んでいく準備ができています。</a:t>
            </a:r>
          </a:p>
        </p:txBody>
      </p:sp>
      <p:sp>
        <p:nvSpPr>
          <p:cNvPr id="6" name="テキスト ボックス 5">
            <a:extLst>
              <a:ext uri="{FF2B5EF4-FFF2-40B4-BE49-F238E27FC236}">
                <a16:creationId xmlns:a16="http://schemas.microsoft.com/office/drawing/2014/main" id="{5B6324B5-2190-ABA8-CA20-85B9A436B2E3}"/>
              </a:ext>
            </a:extLst>
          </p:cNvPr>
          <p:cNvSpPr txBox="1"/>
          <p:nvPr/>
        </p:nvSpPr>
        <p:spPr>
          <a:xfrm>
            <a:off x="932698" y="706813"/>
            <a:ext cx="2704465" cy="453650"/>
          </a:xfrm>
          <a:prstGeom prst="rect">
            <a:avLst/>
          </a:prstGeom>
          <a:noFill/>
        </p:spPr>
        <p:txBody>
          <a:bodyPr wrap="square">
            <a:spAutoFit/>
          </a:bodyPr>
          <a:lstStyle/>
          <a:p>
            <a:pPr>
              <a:lnSpc>
                <a:spcPct val="130000"/>
              </a:lnSpc>
            </a:pPr>
            <a:r>
              <a:rPr lang="ja-JP" altLang="en-US" sz="2000" b="1" dirty="0">
                <a:latin typeface="Noto Sans JP" panose="020B0200000000000000" pitchFamily="50" charset="-128"/>
                <a:ea typeface="Noto Sans JP" panose="020B0200000000000000" pitchFamily="50" charset="-128"/>
              </a:rPr>
              <a:t>私たちの想い</a:t>
            </a:r>
          </a:p>
        </p:txBody>
      </p:sp>
      <p:sp>
        <p:nvSpPr>
          <p:cNvPr id="7" name="テキスト ボックス 6">
            <a:extLst>
              <a:ext uri="{FF2B5EF4-FFF2-40B4-BE49-F238E27FC236}">
                <a16:creationId xmlns:a16="http://schemas.microsoft.com/office/drawing/2014/main" id="{CDE63B92-78A4-5E49-FA1A-1184E2499238}"/>
              </a:ext>
            </a:extLst>
          </p:cNvPr>
          <p:cNvSpPr txBox="1"/>
          <p:nvPr/>
        </p:nvSpPr>
        <p:spPr>
          <a:xfrm>
            <a:off x="932698" y="460339"/>
            <a:ext cx="6096000" cy="315471"/>
          </a:xfrm>
          <a:prstGeom prst="rect">
            <a:avLst/>
          </a:prstGeom>
          <a:noFill/>
        </p:spPr>
        <p:txBody>
          <a:bodyPr wrap="square">
            <a:spAutoFit/>
          </a:bodyPr>
          <a:lstStyle/>
          <a:p>
            <a:pPr>
              <a:lnSpc>
                <a:spcPct val="130000"/>
              </a:lnSpc>
            </a:pPr>
            <a:r>
              <a:rPr lang="en-US" altLang="ja-JP" sz="1200" dirty="0">
                <a:solidFill>
                  <a:srgbClr val="C41E51"/>
                </a:solidFill>
                <a:latin typeface="Poppins" panose="00000500000000000000" pitchFamily="2" charset="0"/>
                <a:ea typeface="Noto Sans JP" panose="020B0200000000000000" pitchFamily="50" charset="-128"/>
                <a:cs typeface="Poppins" panose="00000500000000000000" pitchFamily="2" charset="0"/>
              </a:rPr>
              <a:t>Message</a:t>
            </a:r>
            <a:endParaRPr lang="ja-JP" altLang="en-US" sz="1200" dirty="0">
              <a:solidFill>
                <a:srgbClr val="C41E51"/>
              </a:solidFill>
              <a:latin typeface="Poppins" panose="00000500000000000000" pitchFamily="2" charset="0"/>
              <a:ea typeface="Noto Sans JP" panose="020B0200000000000000" pitchFamily="50" charset="-128"/>
              <a:cs typeface="Poppins" panose="00000500000000000000" pitchFamily="2" charset="0"/>
            </a:endParaRPr>
          </a:p>
        </p:txBody>
      </p:sp>
      <p:cxnSp>
        <p:nvCxnSpPr>
          <p:cNvPr id="9" name="直線コネクタ 8">
            <a:extLst>
              <a:ext uri="{FF2B5EF4-FFF2-40B4-BE49-F238E27FC236}">
                <a16:creationId xmlns:a16="http://schemas.microsoft.com/office/drawing/2014/main" id="{E86FA22C-4611-0B7A-597B-70385D2EBE20}"/>
              </a:ext>
            </a:extLst>
          </p:cNvPr>
          <p:cNvCxnSpPr/>
          <p:nvPr/>
        </p:nvCxnSpPr>
        <p:spPr>
          <a:xfrm>
            <a:off x="587375" y="1412875"/>
            <a:ext cx="0" cy="4778644"/>
          </a:xfrm>
          <a:prstGeom prst="line">
            <a:avLst/>
          </a:prstGeom>
          <a:ln w="22225">
            <a:solidFill>
              <a:srgbClr val="C41E5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0028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05FD1E8D-8F97-0DC0-34A9-BF77FDF29510}"/>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4" name="正方形/長方形 3">
            <a:extLst>
              <a:ext uri="{FF2B5EF4-FFF2-40B4-BE49-F238E27FC236}">
                <a16:creationId xmlns:a16="http://schemas.microsoft.com/office/drawing/2014/main" id="{FDD5047D-11F2-6D7C-2CB6-AB245BD4A406}"/>
              </a:ext>
            </a:extLst>
          </p:cNvPr>
          <p:cNvSpPr/>
          <p:nvPr/>
        </p:nvSpPr>
        <p:spPr>
          <a:xfrm>
            <a:off x="3359159" y="0"/>
            <a:ext cx="8832841" cy="6858000"/>
          </a:xfrm>
          <a:prstGeom prst="rect">
            <a:avLst/>
          </a:prstGeom>
          <a:solidFill>
            <a:schemeClr val="bg1">
              <a:alpha val="8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5B6324B5-2190-ABA8-CA20-85B9A436B2E3}"/>
              </a:ext>
            </a:extLst>
          </p:cNvPr>
          <p:cNvSpPr txBox="1"/>
          <p:nvPr/>
        </p:nvSpPr>
        <p:spPr>
          <a:xfrm>
            <a:off x="440854" y="1390051"/>
            <a:ext cx="2704465" cy="598177"/>
          </a:xfrm>
          <a:prstGeom prst="rect">
            <a:avLst/>
          </a:prstGeom>
          <a:noFill/>
        </p:spPr>
        <p:txBody>
          <a:bodyPr wrap="square">
            <a:spAutoFit/>
          </a:bodyPr>
          <a:lstStyle/>
          <a:p>
            <a:pPr algn="ctr">
              <a:lnSpc>
                <a:spcPct val="130000"/>
              </a:lnSpc>
            </a:pPr>
            <a:r>
              <a:rPr lang="ja-JP" altLang="en-US" sz="2800" b="1" dirty="0">
                <a:solidFill>
                  <a:schemeClr val="bg1"/>
                </a:solidFill>
                <a:latin typeface="Shippori Mincho" panose="00000500000000000000" pitchFamily="2" charset="-128"/>
                <a:ea typeface="Shippori Mincho" panose="00000500000000000000" pitchFamily="2" charset="-128"/>
              </a:rPr>
              <a:t>私たちの想い</a:t>
            </a:r>
          </a:p>
        </p:txBody>
      </p:sp>
      <p:sp>
        <p:nvSpPr>
          <p:cNvPr id="8" name="テキスト ボックス 7">
            <a:extLst>
              <a:ext uri="{FF2B5EF4-FFF2-40B4-BE49-F238E27FC236}">
                <a16:creationId xmlns:a16="http://schemas.microsoft.com/office/drawing/2014/main" id="{BBC4AC3B-9A18-9B19-1D65-4CA5CCD70E8F}"/>
              </a:ext>
            </a:extLst>
          </p:cNvPr>
          <p:cNvSpPr txBox="1"/>
          <p:nvPr/>
        </p:nvSpPr>
        <p:spPr>
          <a:xfrm rot="20778288">
            <a:off x="298736" y="677980"/>
            <a:ext cx="2002804" cy="846386"/>
          </a:xfrm>
          <a:prstGeom prst="rect">
            <a:avLst/>
          </a:prstGeom>
          <a:noFill/>
        </p:spPr>
        <p:txBody>
          <a:bodyPr wrap="square">
            <a:spAutoFit/>
          </a:bodyPr>
          <a:lstStyle/>
          <a:p>
            <a:pPr>
              <a:lnSpc>
                <a:spcPct val="130000"/>
              </a:lnSpc>
            </a:pPr>
            <a:r>
              <a:rPr lang="en-US" altLang="ja-JP" sz="4000" dirty="0">
                <a:solidFill>
                  <a:srgbClr val="181CCA"/>
                </a:solidFill>
                <a:latin typeface="Water Brush" pitchFamily="2" charset="0"/>
                <a:ea typeface="Noto Sans JP" panose="020B0200000000000000" pitchFamily="50" charset="-128"/>
                <a:cs typeface="Poppins" panose="00000500000000000000" pitchFamily="2" charset="0"/>
              </a:rPr>
              <a:t>Message</a:t>
            </a:r>
            <a:endParaRPr lang="ja-JP" altLang="en-US" sz="4000" dirty="0">
              <a:solidFill>
                <a:srgbClr val="181CCA"/>
              </a:solidFill>
              <a:latin typeface="Water Brush" pitchFamily="2" charset="0"/>
              <a:ea typeface="Noto Sans JP" panose="020B0200000000000000" pitchFamily="50" charset="-128"/>
              <a:cs typeface="Poppins" panose="00000500000000000000" pitchFamily="2" charset="0"/>
            </a:endParaRPr>
          </a:p>
        </p:txBody>
      </p:sp>
      <p:sp>
        <p:nvSpPr>
          <p:cNvPr id="5" name="テキスト ボックス 4">
            <a:extLst>
              <a:ext uri="{FF2B5EF4-FFF2-40B4-BE49-F238E27FC236}">
                <a16:creationId xmlns:a16="http://schemas.microsoft.com/office/drawing/2014/main" id="{F51FD0AA-660E-15D0-0C32-460879221DF8}"/>
              </a:ext>
            </a:extLst>
          </p:cNvPr>
          <p:cNvSpPr txBox="1"/>
          <p:nvPr/>
        </p:nvSpPr>
        <p:spPr>
          <a:xfrm>
            <a:off x="4141792" y="1498534"/>
            <a:ext cx="7267575" cy="4488345"/>
          </a:xfrm>
          <a:prstGeom prst="rect">
            <a:avLst/>
          </a:prstGeom>
          <a:noFill/>
        </p:spPr>
        <p:txBody>
          <a:bodyPr wrap="square">
            <a:spAutoFit/>
          </a:bodyPr>
          <a:lstStyle/>
          <a:p>
            <a:pPr>
              <a:lnSpc>
                <a:spcPct val="130000"/>
              </a:lnSpc>
            </a:pPr>
            <a:r>
              <a:rPr lang="ja-JP" altLang="en-US" sz="1300" dirty="0">
                <a:latin typeface="Shippori Mincho" panose="00000500000000000000" pitchFamily="2" charset="-128"/>
                <a:ea typeface="Shippori Mincho" panose="00000500000000000000" pitchFamily="2" charset="-128"/>
              </a:rPr>
              <a:t>株式会社プラスは、持続可能な未来を築く使命を胸に、革新とテクノロジーの力を駆使して、世界をより良くすることを約束します。</a:t>
            </a:r>
          </a:p>
          <a:p>
            <a:pPr>
              <a:lnSpc>
                <a:spcPct val="130000"/>
              </a:lnSpc>
            </a:pPr>
            <a:endParaRPr lang="ja-JP" altLang="en-US" sz="1300" dirty="0">
              <a:latin typeface="Shippori Mincho" panose="00000500000000000000" pitchFamily="2" charset="-128"/>
              <a:ea typeface="Shippori Mincho" panose="00000500000000000000" pitchFamily="2" charset="-128"/>
            </a:endParaRPr>
          </a:p>
          <a:p>
            <a:pPr>
              <a:lnSpc>
                <a:spcPct val="130000"/>
              </a:lnSpc>
            </a:pPr>
            <a:r>
              <a:rPr lang="ja-JP" altLang="en-US" sz="1300" dirty="0">
                <a:latin typeface="Shippori Mincho" panose="00000500000000000000" pitchFamily="2" charset="-128"/>
                <a:ea typeface="Shippori Mincho" panose="00000500000000000000" pitchFamily="2" charset="-128"/>
              </a:rPr>
              <a:t>私たちの想いは、地球環境への負担を最小限に抑えつつ、効率的で持続可能なソリューションを提供し、持続可能性を強調することです。クリーンエネルギーの開発、リサイクルプロセスの最適化、環境保護プロジェクトへの参加、社会貢献活動への熱心な支援</a:t>
            </a:r>
            <a:r>
              <a:rPr lang="en-US" altLang="ja-JP" sz="1300" dirty="0">
                <a:latin typeface="Shippori Mincho" panose="00000500000000000000" pitchFamily="2" charset="-128"/>
                <a:ea typeface="Shippori Mincho" panose="00000500000000000000" pitchFamily="2" charset="-128"/>
              </a:rPr>
              <a:t>―</a:t>
            </a:r>
            <a:r>
              <a:rPr lang="ja-JP" altLang="en-US" sz="1300" dirty="0">
                <a:latin typeface="Shippori Mincho" panose="00000500000000000000" pitchFamily="2" charset="-128"/>
                <a:ea typeface="Shippori Mincho" panose="00000500000000000000" pitchFamily="2" charset="-128"/>
              </a:rPr>
              <a:t>これらは私たちの日常です。</a:t>
            </a:r>
          </a:p>
          <a:p>
            <a:pPr>
              <a:lnSpc>
                <a:spcPct val="130000"/>
              </a:lnSpc>
            </a:pPr>
            <a:endParaRPr lang="ja-JP" altLang="en-US" sz="1300" dirty="0">
              <a:latin typeface="Shippori Mincho" panose="00000500000000000000" pitchFamily="2" charset="-128"/>
              <a:ea typeface="Shippori Mincho" panose="00000500000000000000" pitchFamily="2" charset="-128"/>
            </a:endParaRPr>
          </a:p>
          <a:p>
            <a:pPr>
              <a:lnSpc>
                <a:spcPct val="130000"/>
              </a:lnSpc>
            </a:pPr>
            <a:r>
              <a:rPr lang="ja-JP" altLang="en-US" sz="1300" dirty="0">
                <a:latin typeface="Shippori Mincho" panose="00000500000000000000" pitchFamily="2" charset="-128"/>
                <a:ea typeface="Shippori Mincho" panose="00000500000000000000" pitchFamily="2" charset="-128"/>
              </a:rPr>
              <a:t>また、私たちはイノベーションへの情熱を持ち、新たなアイデアとテクノロジーを通じて、社会に新たな価値を提供します。技術の発展を活かし、持続可能な未来に向けた新たな解決策を導き出すことに力を注ぎます。私たちの目標は、このイノベーションを通じて、持続可能性を実現し、次世代に良い影響をもたらすことです。</a:t>
            </a:r>
          </a:p>
          <a:p>
            <a:pPr>
              <a:lnSpc>
                <a:spcPct val="130000"/>
              </a:lnSpc>
            </a:pPr>
            <a:endParaRPr lang="ja-JP" altLang="en-US" sz="1300" dirty="0">
              <a:latin typeface="Shippori Mincho" panose="00000500000000000000" pitchFamily="2" charset="-128"/>
              <a:ea typeface="Shippori Mincho" panose="00000500000000000000" pitchFamily="2" charset="-128"/>
            </a:endParaRPr>
          </a:p>
          <a:p>
            <a:pPr>
              <a:lnSpc>
                <a:spcPct val="130000"/>
              </a:lnSpc>
            </a:pPr>
            <a:r>
              <a:rPr lang="ja-JP" altLang="en-US" sz="1300" dirty="0">
                <a:latin typeface="Shippori Mincho" panose="00000500000000000000" pitchFamily="2" charset="-128"/>
                <a:ea typeface="Shippori Mincho" panose="00000500000000000000" pitchFamily="2" charset="-128"/>
              </a:rPr>
              <a:t>顧客、パートナー、従業員、そして地域社会との連携を大切にし、協力の中でより持続可能で輝かしい未来への一歩を踏み出していきます。プラスは、信念と情熱が結集する場所であり、皆様と共に変化し、進化し続けます。私たちは未来に向かって共に歩んでいく準備ができています。</a:t>
            </a:r>
          </a:p>
        </p:txBody>
      </p:sp>
    </p:spTree>
    <p:extLst>
      <p:ext uri="{BB962C8B-B14F-4D97-AF65-F5344CB8AC3E}">
        <p14:creationId xmlns:p14="http://schemas.microsoft.com/office/powerpoint/2010/main" val="3641169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四角形: 角を丸くする 28">
            <a:extLst>
              <a:ext uri="{FF2B5EF4-FFF2-40B4-BE49-F238E27FC236}">
                <a16:creationId xmlns:a16="http://schemas.microsoft.com/office/drawing/2014/main" id="{EA118702-9E75-4F29-1A48-3ECE8E544203}"/>
              </a:ext>
            </a:extLst>
          </p:cNvPr>
          <p:cNvSpPr/>
          <p:nvPr/>
        </p:nvSpPr>
        <p:spPr>
          <a:xfrm>
            <a:off x="6286500" y="3405482"/>
            <a:ext cx="5318125" cy="2815021"/>
          </a:xfrm>
          <a:prstGeom prst="roundRect">
            <a:avLst>
              <a:gd name="adj" fmla="val 5163"/>
            </a:avLst>
          </a:prstGeom>
          <a:solidFill>
            <a:srgbClr val="D5460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573155" y="544114"/>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srgbClr val="D5460D"/>
                </a:solidFill>
                <a:latin typeface="Noto Sans JP" panose="020B0200000000000000" pitchFamily="50" charset="-128"/>
                <a:ea typeface="Noto Sans JP" panose="020B0200000000000000" pitchFamily="50" charset="-128"/>
              </a:rPr>
              <a:t>これからの健康管理について</a:t>
            </a:r>
            <a:endParaRPr kumimoji="1" lang="ja-JP" altLang="en-US" sz="2000" b="1" i="0" u="none" strike="noStrike" kern="1200" cap="none" spc="0" normalizeH="0" baseline="0" noProof="0" dirty="0">
              <a:ln>
                <a:noFill/>
              </a:ln>
              <a:solidFill>
                <a:srgbClr val="D5460D"/>
              </a:solidFill>
              <a:effectLst/>
              <a:uLnTx/>
              <a:uFillTx/>
              <a:latin typeface="Noto Sans JP" panose="020B0200000000000000" pitchFamily="50" charset="-128"/>
              <a:ea typeface="Noto Sans JP" panose="020B0200000000000000" pitchFamily="50" charset="-128"/>
              <a:cs typeface="+mn-cs"/>
            </a:endParaRPr>
          </a:p>
        </p:txBody>
      </p:sp>
      <p:sp>
        <p:nvSpPr>
          <p:cNvPr id="5" name="テキスト ボックス 4">
            <a:extLst>
              <a:ext uri="{FF2B5EF4-FFF2-40B4-BE49-F238E27FC236}">
                <a16:creationId xmlns:a16="http://schemas.microsoft.com/office/drawing/2014/main" id="{F51FD0AA-660E-15D0-0C32-460879221DF8}"/>
              </a:ext>
            </a:extLst>
          </p:cNvPr>
          <p:cNvSpPr txBox="1"/>
          <p:nvPr/>
        </p:nvSpPr>
        <p:spPr>
          <a:xfrm>
            <a:off x="587375" y="1418114"/>
            <a:ext cx="5257415" cy="4870372"/>
          </a:xfrm>
          <a:prstGeom prst="rect">
            <a:avLst/>
          </a:prstGeom>
          <a:noFill/>
        </p:spPr>
        <p:txBody>
          <a:bodyPr wrap="square">
            <a:spAutoFit/>
          </a:bodyPr>
          <a:lstStyle/>
          <a:p>
            <a:pPr>
              <a:lnSpc>
                <a:spcPct val="130000"/>
              </a:lnSpc>
            </a:pPr>
            <a:r>
              <a:rPr lang="ja-JP" altLang="en-US" sz="1200" dirty="0">
                <a:latin typeface="Noto Sans JP" panose="020B0200000000000000" pitchFamily="50" charset="-128"/>
                <a:ea typeface="Noto Sans JP" panose="020B0200000000000000" pitchFamily="50" charset="-128"/>
              </a:rPr>
              <a:t>これからの健康管理は、個々のライフスタイルに合わせたカスタマイズされたケアが重要です。テクノロジーの進歩により、遠隔医療やオンライン健康相談が一般的になり、人々は場所や時間に縛られずに健康管理を行い、専門家の助言を受けることができます。個人の健康状態に合わせたパーソナライズされた健康計画が増え、個人が自分のペースで健康を管理し、生活習慣を改善できる環境が整っています。</a:t>
            </a:r>
          </a:p>
          <a:p>
            <a:pPr>
              <a:lnSpc>
                <a:spcPct val="130000"/>
              </a:lnSpc>
            </a:pPr>
            <a:endParaRPr lang="ja-JP" altLang="en-US" sz="1200" dirty="0">
              <a:latin typeface="Noto Sans JP" panose="020B0200000000000000" pitchFamily="50" charset="-128"/>
              <a:ea typeface="Noto Sans JP" panose="020B0200000000000000" pitchFamily="50" charset="-128"/>
            </a:endParaRPr>
          </a:p>
          <a:p>
            <a:pPr>
              <a:lnSpc>
                <a:spcPct val="130000"/>
              </a:lnSpc>
            </a:pPr>
            <a:r>
              <a:rPr lang="ja-JP" altLang="en-US" sz="1200" dirty="0">
                <a:latin typeface="Noto Sans JP" panose="020B0200000000000000" pitchFamily="50" charset="-128"/>
                <a:ea typeface="Noto Sans JP" panose="020B0200000000000000" pitchFamily="50" charset="-128"/>
              </a:rPr>
              <a:t>デジタルヘルスケアの発展や</a:t>
            </a:r>
            <a:r>
              <a:rPr lang="en-US" altLang="ja-JP" sz="1200" dirty="0">
                <a:latin typeface="Noto Sans JP" panose="020B0200000000000000" pitchFamily="50" charset="-128"/>
                <a:ea typeface="Noto Sans JP" panose="020B0200000000000000" pitchFamily="50" charset="-128"/>
              </a:rPr>
              <a:t>AI</a:t>
            </a:r>
            <a:r>
              <a:rPr lang="ja-JP" altLang="en-US" sz="1200" dirty="0">
                <a:latin typeface="Noto Sans JP" panose="020B0200000000000000" pitchFamily="50" charset="-128"/>
                <a:ea typeface="Noto Sans JP" panose="020B0200000000000000" pitchFamily="50" charset="-128"/>
              </a:rPr>
              <a:t>の導入も進み、医療専門家はより効果的な治療とアドバイスを提供できるようになります。しかし、患者と医療提供者との人間的な関係や相互作用の重要性も高まっています。</a:t>
            </a:r>
          </a:p>
          <a:p>
            <a:pPr>
              <a:lnSpc>
                <a:spcPct val="130000"/>
              </a:lnSpc>
            </a:pPr>
            <a:endParaRPr lang="ja-JP" altLang="en-US" sz="1200" dirty="0">
              <a:latin typeface="Noto Sans JP" panose="020B0200000000000000" pitchFamily="50" charset="-128"/>
              <a:ea typeface="Noto Sans JP" panose="020B0200000000000000" pitchFamily="50" charset="-128"/>
            </a:endParaRPr>
          </a:p>
          <a:p>
            <a:pPr>
              <a:lnSpc>
                <a:spcPct val="130000"/>
              </a:lnSpc>
            </a:pPr>
            <a:r>
              <a:rPr lang="ja-JP" altLang="en-US" sz="1200" dirty="0">
                <a:latin typeface="Noto Sans JP" panose="020B0200000000000000" pitchFamily="50" charset="-128"/>
                <a:ea typeface="Noto Sans JP" panose="020B0200000000000000" pitchFamily="50" charset="-128"/>
              </a:rPr>
              <a:t>また、健康管理は単に病気の治療だけでなく、予防医療、ストレス管理、メンタルヘルスのケアなど、生活全般にわたる健康の維持を目指すべきです。アクティブなライフスタイルの促進や社会的サポートの重要性が高まり、個人は日常生活の中で実践的な健康習慣を身につける機会を持つべきです。</a:t>
            </a:r>
          </a:p>
          <a:p>
            <a:pPr>
              <a:lnSpc>
                <a:spcPct val="130000"/>
              </a:lnSpc>
            </a:pPr>
            <a:endParaRPr lang="ja-JP" altLang="en-US" sz="1200" dirty="0">
              <a:latin typeface="Noto Sans JP" panose="020B0200000000000000" pitchFamily="50" charset="-128"/>
              <a:ea typeface="Noto Sans JP" panose="020B0200000000000000" pitchFamily="50" charset="-128"/>
            </a:endParaRPr>
          </a:p>
          <a:p>
            <a:pPr>
              <a:lnSpc>
                <a:spcPct val="130000"/>
              </a:lnSpc>
            </a:pPr>
            <a:r>
              <a:rPr lang="ja-JP" altLang="en-US" sz="1200" dirty="0">
                <a:latin typeface="Noto Sans JP" panose="020B0200000000000000" pitchFamily="50" charset="-128"/>
                <a:ea typeface="Noto Sans JP" panose="020B0200000000000000" pitchFamily="50" charset="-128"/>
              </a:rPr>
              <a:t>最も重要なのは、健康ケアのアクセスを向上させ、社会的・経済的格差を減少させることです。健康は人々の生活の質を向上させ、より健康で持続可能な社会のための基盤を築く鍵です。</a:t>
            </a:r>
          </a:p>
        </p:txBody>
      </p:sp>
      <p:sp>
        <p:nvSpPr>
          <p:cNvPr id="21" name="二等辺三角形 20">
            <a:extLst>
              <a:ext uri="{FF2B5EF4-FFF2-40B4-BE49-F238E27FC236}">
                <a16:creationId xmlns:a16="http://schemas.microsoft.com/office/drawing/2014/main" id="{4AF08F55-B22D-E672-69A1-217BA122CC01}"/>
              </a:ext>
            </a:extLst>
          </p:cNvPr>
          <p:cNvSpPr/>
          <p:nvPr/>
        </p:nvSpPr>
        <p:spPr>
          <a:xfrm rot="10800000">
            <a:off x="8732837" y="2374574"/>
            <a:ext cx="425450" cy="195706"/>
          </a:xfrm>
          <a:prstGeom prst="triangle">
            <a:avLst/>
          </a:prstGeom>
          <a:solidFill>
            <a:srgbClr val="D5460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ECA17746-5B5F-347C-CCC2-7F11A3178C0F}"/>
              </a:ext>
            </a:extLst>
          </p:cNvPr>
          <p:cNvSpPr txBox="1"/>
          <p:nvPr/>
        </p:nvSpPr>
        <p:spPr>
          <a:xfrm>
            <a:off x="6524632" y="2683873"/>
            <a:ext cx="4841860" cy="417487"/>
          </a:xfrm>
          <a:prstGeom prst="rect">
            <a:avLst/>
          </a:prstGeom>
          <a:noFill/>
        </p:spPr>
        <p:txBody>
          <a:bodyPr wrap="square">
            <a:spAutoFit/>
          </a:bodyPr>
          <a:lstStyle>
            <a:defPPr>
              <a:defRPr lang="ja-JP"/>
            </a:defPPr>
            <a:lvl1pPr>
              <a:lnSpc>
                <a:spcPct val="130000"/>
              </a:lnSpc>
              <a:defRPr sz="1200">
                <a:latin typeface="Noto Sans JP" panose="020B0200000000000000" pitchFamily="50" charset="-128"/>
                <a:ea typeface="Noto Sans JP" panose="020B0200000000000000" pitchFamily="50" charset="-128"/>
              </a:defRPr>
            </a:lvl1pPr>
          </a:lstStyle>
          <a:p>
            <a:pPr algn="ctr"/>
            <a:r>
              <a:rPr lang="ja-JP" altLang="en-US" sz="1400" b="1" dirty="0"/>
              <a:t>個人の特性やライフスタイルにあった</a:t>
            </a:r>
            <a:r>
              <a:rPr lang="ja-JP" altLang="en-US" sz="1800" b="1" dirty="0">
                <a:solidFill>
                  <a:srgbClr val="D5460D"/>
                </a:solidFill>
              </a:rPr>
              <a:t>健康管理</a:t>
            </a:r>
            <a:r>
              <a:rPr lang="ja-JP" altLang="en-US" sz="1400" b="1" dirty="0"/>
              <a:t>が実現</a:t>
            </a:r>
            <a:endParaRPr lang="en-US" altLang="ja-JP" sz="1400" b="1" dirty="0"/>
          </a:p>
        </p:txBody>
      </p:sp>
      <p:sp>
        <p:nvSpPr>
          <p:cNvPr id="24" name="テキスト ボックス 23">
            <a:extLst>
              <a:ext uri="{FF2B5EF4-FFF2-40B4-BE49-F238E27FC236}">
                <a16:creationId xmlns:a16="http://schemas.microsoft.com/office/drawing/2014/main" id="{D75505F5-E821-0DCD-5504-5062A6B8196D}"/>
              </a:ext>
            </a:extLst>
          </p:cNvPr>
          <p:cNvSpPr txBox="1"/>
          <p:nvPr/>
        </p:nvSpPr>
        <p:spPr>
          <a:xfrm>
            <a:off x="7811116" y="746544"/>
            <a:ext cx="2268892" cy="345223"/>
          </a:xfrm>
          <a:prstGeom prst="rect">
            <a:avLst/>
          </a:prstGeom>
          <a:noFill/>
        </p:spPr>
        <p:txBody>
          <a:bodyPr wrap="square">
            <a:spAutoFit/>
          </a:bodyPr>
          <a:lstStyle>
            <a:defPPr>
              <a:defRPr lang="ja-JP"/>
            </a:defPPr>
            <a:lvl1pPr>
              <a:lnSpc>
                <a:spcPct val="130000"/>
              </a:lnSpc>
              <a:defRPr sz="1200">
                <a:latin typeface="Noto Sans JP" panose="020B0200000000000000" pitchFamily="50" charset="-128"/>
                <a:ea typeface="Noto Sans JP" panose="020B0200000000000000" pitchFamily="50" charset="-128"/>
              </a:defRPr>
            </a:lvl1pPr>
          </a:lstStyle>
          <a:p>
            <a:pPr algn="ctr"/>
            <a:r>
              <a:rPr lang="ja-JP" altLang="en-US" sz="1400" b="1" dirty="0"/>
              <a:t>テクノロジーの進歩</a:t>
            </a:r>
            <a:endParaRPr lang="en-US" altLang="ja-JP" sz="1400" b="1" dirty="0"/>
          </a:p>
        </p:txBody>
      </p:sp>
      <p:grpSp>
        <p:nvGrpSpPr>
          <p:cNvPr id="30" name="グループ化 29">
            <a:extLst>
              <a:ext uri="{FF2B5EF4-FFF2-40B4-BE49-F238E27FC236}">
                <a16:creationId xmlns:a16="http://schemas.microsoft.com/office/drawing/2014/main" id="{323E0B15-E14E-3344-2AFF-A3DBAB61D7AF}"/>
              </a:ext>
            </a:extLst>
          </p:cNvPr>
          <p:cNvGrpSpPr/>
          <p:nvPr/>
        </p:nvGrpSpPr>
        <p:grpSpPr>
          <a:xfrm>
            <a:off x="9068844" y="3627921"/>
            <a:ext cx="1862033" cy="1711979"/>
            <a:chOff x="8748570" y="4010416"/>
            <a:chExt cx="1862033" cy="1711979"/>
          </a:xfrm>
          <a:solidFill>
            <a:srgbClr val="D5460D"/>
          </a:solidFill>
        </p:grpSpPr>
        <p:sp>
          <p:nvSpPr>
            <p:cNvPr id="14" name="楕円 13">
              <a:extLst>
                <a:ext uri="{FF2B5EF4-FFF2-40B4-BE49-F238E27FC236}">
                  <a16:creationId xmlns:a16="http://schemas.microsoft.com/office/drawing/2014/main" id="{9D1B2DBC-BFBD-48CC-978A-A7C932BB13FC}"/>
                </a:ext>
              </a:extLst>
            </p:cNvPr>
            <p:cNvSpPr/>
            <p:nvPr/>
          </p:nvSpPr>
          <p:spPr>
            <a:xfrm>
              <a:off x="9232653" y="4010416"/>
              <a:ext cx="898316" cy="89831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latin typeface="Noto Sans JP" panose="020B0200000000000000" pitchFamily="50" charset="-128"/>
                  <a:ea typeface="Noto Sans JP" panose="020B0200000000000000" pitchFamily="50" charset="-128"/>
                </a:rPr>
                <a:t>予防医療</a:t>
              </a:r>
            </a:p>
          </p:txBody>
        </p:sp>
        <p:sp>
          <p:nvSpPr>
            <p:cNvPr id="15" name="楕円 14">
              <a:extLst>
                <a:ext uri="{FF2B5EF4-FFF2-40B4-BE49-F238E27FC236}">
                  <a16:creationId xmlns:a16="http://schemas.microsoft.com/office/drawing/2014/main" id="{4B67E1AA-4CB4-FAE5-9435-283541E469E8}"/>
                </a:ext>
              </a:extLst>
            </p:cNvPr>
            <p:cNvSpPr/>
            <p:nvPr/>
          </p:nvSpPr>
          <p:spPr>
            <a:xfrm>
              <a:off x="8748570" y="4824079"/>
              <a:ext cx="898316" cy="89831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latin typeface="Noto Sans JP" panose="020B0200000000000000" pitchFamily="50" charset="-128"/>
                  <a:ea typeface="Noto Sans JP" panose="020B0200000000000000" pitchFamily="50" charset="-128"/>
                </a:rPr>
                <a:t>ストレス管理</a:t>
              </a:r>
            </a:p>
          </p:txBody>
        </p:sp>
        <p:sp>
          <p:nvSpPr>
            <p:cNvPr id="16" name="楕円 15">
              <a:extLst>
                <a:ext uri="{FF2B5EF4-FFF2-40B4-BE49-F238E27FC236}">
                  <a16:creationId xmlns:a16="http://schemas.microsoft.com/office/drawing/2014/main" id="{26A0EE38-4CFE-D57B-11CA-EDCD0CBF2AD8}"/>
                </a:ext>
              </a:extLst>
            </p:cNvPr>
            <p:cNvSpPr/>
            <p:nvPr/>
          </p:nvSpPr>
          <p:spPr>
            <a:xfrm>
              <a:off x="9712287" y="4824079"/>
              <a:ext cx="898316" cy="89831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latin typeface="Noto Sans JP" panose="020B0200000000000000" pitchFamily="50" charset="-128"/>
                  <a:ea typeface="Noto Sans JP" panose="020B0200000000000000" pitchFamily="50" charset="-128"/>
                </a:rPr>
                <a:t>メンタル</a:t>
              </a:r>
              <a:endParaRPr lang="en-US" altLang="ja-JP" sz="900" b="1" dirty="0">
                <a:latin typeface="Noto Sans JP" panose="020B0200000000000000" pitchFamily="50" charset="-128"/>
                <a:ea typeface="Noto Sans JP" panose="020B0200000000000000" pitchFamily="50" charset="-128"/>
              </a:endParaRPr>
            </a:p>
            <a:p>
              <a:pPr algn="ctr"/>
              <a:r>
                <a:rPr lang="ja-JP" altLang="en-US" sz="900" b="1" dirty="0">
                  <a:latin typeface="Noto Sans JP" panose="020B0200000000000000" pitchFamily="50" charset="-128"/>
                  <a:ea typeface="Noto Sans JP" panose="020B0200000000000000" pitchFamily="50" charset="-128"/>
                </a:rPr>
                <a:t>ヘルスケア</a:t>
              </a:r>
            </a:p>
          </p:txBody>
        </p:sp>
      </p:grpSp>
      <p:sp>
        <p:nvSpPr>
          <p:cNvPr id="25" name="楕円 24">
            <a:extLst>
              <a:ext uri="{FF2B5EF4-FFF2-40B4-BE49-F238E27FC236}">
                <a16:creationId xmlns:a16="http://schemas.microsoft.com/office/drawing/2014/main" id="{2E680FC2-DEDD-EC1C-AF6E-3982546C9E3B}"/>
              </a:ext>
            </a:extLst>
          </p:cNvPr>
          <p:cNvSpPr/>
          <p:nvPr/>
        </p:nvSpPr>
        <p:spPr>
          <a:xfrm>
            <a:off x="6960247" y="3904512"/>
            <a:ext cx="1199788" cy="1199788"/>
          </a:xfrm>
          <a:prstGeom prst="ellips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1100" b="1" dirty="0">
                <a:latin typeface="Noto Sans JP" panose="020B0200000000000000" pitchFamily="50" charset="-128"/>
                <a:ea typeface="Noto Sans JP" panose="020B0200000000000000" pitchFamily="50" charset="-128"/>
              </a:rPr>
              <a:t>病気の</a:t>
            </a:r>
            <a:endParaRPr lang="en-US" altLang="ja-JP" sz="1100" b="1" dirty="0">
              <a:latin typeface="Noto Sans JP" panose="020B0200000000000000" pitchFamily="50" charset="-128"/>
              <a:ea typeface="Noto Sans JP" panose="020B0200000000000000" pitchFamily="50" charset="-128"/>
            </a:endParaRPr>
          </a:p>
          <a:p>
            <a:pPr algn="ctr"/>
            <a:r>
              <a:rPr lang="ja-JP" altLang="en-US" sz="1100" b="1" dirty="0">
                <a:latin typeface="Noto Sans JP" panose="020B0200000000000000" pitchFamily="50" charset="-128"/>
                <a:ea typeface="Noto Sans JP" panose="020B0200000000000000" pitchFamily="50" charset="-128"/>
              </a:rPr>
              <a:t>治療</a:t>
            </a:r>
          </a:p>
        </p:txBody>
      </p:sp>
      <p:sp>
        <p:nvSpPr>
          <p:cNvPr id="26" name="加算記号 25">
            <a:extLst>
              <a:ext uri="{FF2B5EF4-FFF2-40B4-BE49-F238E27FC236}">
                <a16:creationId xmlns:a16="http://schemas.microsoft.com/office/drawing/2014/main" id="{FE1ABA6E-5DCF-4A77-A768-4931EDF904C3}"/>
              </a:ext>
            </a:extLst>
          </p:cNvPr>
          <p:cNvSpPr/>
          <p:nvPr/>
        </p:nvSpPr>
        <p:spPr>
          <a:xfrm>
            <a:off x="8360401" y="4217178"/>
            <a:ext cx="533466" cy="533466"/>
          </a:xfrm>
          <a:prstGeom prst="mathPlus">
            <a:avLst>
              <a:gd name="adj1" fmla="val 0"/>
            </a:avLst>
          </a:prstGeom>
          <a:solidFill>
            <a:srgbClr val="309030"/>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7" name="テキスト ボックス 26">
            <a:extLst>
              <a:ext uri="{FF2B5EF4-FFF2-40B4-BE49-F238E27FC236}">
                <a16:creationId xmlns:a16="http://schemas.microsoft.com/office/drawing/2014/main" id="{770AFB22-DEAB-A055-C771-4E0857ACF3CE}"/>
              </a:ext>
            </a:extLst>
          </p:cNvPr>
          <p:cNvSpPr txBox="1"/>
          <p:nvPr/>
        </p:nvSpPr>
        <p:spPr>
          <a:xfrm>
            <a:off x="7003568" y="5457158"/>
            <a:ext cx="3883988" cy="549189"/>
          </a:xfrm>
          <a:prstGeom prst="rect">
            <a:avLst/>
          </a:prstGeom>
          <a:noFill/>
        </p:spPr>
        <p:txBody>
          <a:bodyPr wrap="square">
            <a:spAutoFit/>
          </a:bodyPr>
          <a:lstStyle>
            <a:defPPr>
              <a:defRPr lang="ja-JP"/>
            </a:defPPr>
            <a:lvl1pPr>
              <a:lnSpc>
                <a:spcPct val="130000"/>
              </a:lnSpc>
              <a:defRPr sz="1200">
                <a:latin typeface="Noto Sans JP" panose="020B0200000000000000" pitchFamily="50" charset="-128"/>
                <a:ea typeface="Noto Sans JP" panose="020B0200000000000000" pitchFamily="50" charset="-128"/>
              </a:defRPr>
            </a:lvl1pPr>
          </a:lstStyle>
          <a:p>
            <a:pPr algn="ctr"/>
            <a:r>
              <a:rPr lang="ja-JP" altLang="en-US" b="1" dirty="0"/>
              <a:t>病気の治療だけなく、</a:t>
            </a:r>
            <a:endParaRPr lang="en-US" altLang="ja-JP" b="1" dirty="0"/>
          </a:p>
          <a:p>
            <a:pPr algn="ctr"/>
            <a:r>
              <a:rPr lang="ja-JP" altLang="en-US" b="1" dirty="0"/>
              <a:t>生活全般にわたる健康習慣を身につけることが重要</a:t>
            </a:r>
            <a:endParaRPr lang="en-US" altLang="ja-JP" b="1" dirty="0"/>
          </a:p>
        </p:txBody>
      </p:sp>
      <p:grpSp>
        <p:nvGrpSpPr>
          <p:cNvPr id="32" name="グループ化 31">
            <a:extLst>
              <a:ext uri="{FF2B5EF4-FFF2-40B4-BE49-F238E27FC236}">
                <a16:creationId xmlns:a16="http://schemas.microsoft.com/office/drawing/2014/main" id="{3CCD9599-7D4A-9CE8-ADCF-27746A108C03}"/>
              </a:ext>
            </a:extLst>
          </p:cNvPr>
          <p:cNvGrpSpPr/>
          <p:nvPr/>
        </p:nvGrpSpPr>
        <p:grpSpPr>
          <a:xfrm>
            <a:off x="6405444" y="1223278"/>
            <a:ext cx="5080237" cy="898316"/>
            <a:chOff x="6646455" y="1527400"/>
            <a:chExt cx="5080237" cy="898316"/>
          </a:xfrm>
          <a:solidFill>
            <a:srgbClr val="309030">
              <a:alpha val="10000"/>
            </a:srgbClr>
          </a:solidFill>
        </p:grpSpPr>
        <p:sp>
          <p:nvSpPr>
            <p:cNvPr id="18" name="楕円 17">
              <a:extLst>
                <a:ext uri="{FF2B5EF4-FFF2-40B4-BE49-F238E27FC236}">
                  <a16:creationId xmlns:a16="http://schemas.microsoft.com/office/drawing/2014/main" id="{48ED2B82-01FD-CC5E-EE68-717274B2EFDB}"/>
                </a:ext>
              </a:extLst>
            </p:cNvPr>
            <p:cNvSpPr/>
            <p:nvPr/>
          </p:nvSpPr>
          <p:spPr>
            <a:xfrm>
              <a:off x="6646455" y="1527400"/>
              <a:ext cx="898316" cy="898316"/>
            </a:xfrm>
            <a:prstGeom prst="ellipse">
              <a:avLst/>
            </a:prstGeom>
            <a:solidFill>
              <a:srgbClr val="D5460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solidFill>
                    <a:srgbClr val="D5460D"/>
                  </a:solidFill>
                  <a:latin typeface="Noto Sans JP" panose="020B0200000000000000" pitchFamily="50" charset="-128"/>
                  <a:ea typeface="Noto Sans JP" panose="020B0200000000000000" pitchFamily="50" charset="-128"/>
                </a:rPr>
                <a:t>遠隔医療</a:t>
              </a:r>
            </a:p>
          </p:txBody>
        </p:sp>
        <p:sp>
          <p:nvSpPr>
            <p:cNvPr id="19" name="楕円 18">
              <a:extLst>
                <a:ext uri="{FF2B5EF4-FFF2-40B4-BE49-F238E27FC236}">
                  <a16:creationId xmlns:a16="http://schemas.microsoft.com/office/drawing/2014/main" id="{2965FDD4-9927-2856-D433-6C84FB954640}"/>
                </a:ext>
              </a:extLst>
            </p:cNvPr>
            <p:cNvSpPr/>
            <p:nvPr/>
          </p:nvSpPr>
          <p:spPr>
            <a:xfrm>
              <a:off x="7691935" y="1527400"/>
              <a:ext cx="898316" cy="898316"/>
            </a:xfrm>
            <a:prstGeom prst="ellipse">
              <a:avLst/>
            </a:prstGeom>
            <a:solidFill>
              <a:srgbClr val="D5460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solidFill>
                    <a:srgbClr val="D5460D"/>
                  </a:solidFill>
                  <a:latin typeface="Noto Sans JP" panose="020B0200000000000000" pitchFamily="50" charset="-128"/>
                  <a:ea typeface="Noto Sans JP" panose="020B0200000000000000" pitchFamily="50" charset="-128"/>
                </a:rPr>
                <a:t>オンライン</a:t>
              </a:r>
              <a:endParaRPr lang="en-US" altLang="ja-JP" sz="900" b="1" dirty="0">
                <a:solidFill>
                  <a:srgbClr val="D5460D"/>
                </a:solidFill>
                <a:latin typeface="Noto Sans JP" panose="020B0200000000000000" pitchFamily="50" charset="-128"/>
                <a:ea typeface="Noto Sans JP" panose="020B0200000000000000" pitchFamily="50" charset="-128"/>
              </a:endParaRPr>
            </a:p>
            <a:p>
              <a:pPr algn="ctr"/>
              <a:r>
                <a:rPr lang="ja-JP" altLang="en-US" sz="900" b="1" dirty="0">
                  <a:solidFill>
                    <a:srgbClr val="D5460D"/>
                  </a:solidFill>
                  <a:latin typeface="Noto Sans JP" panose="020B0200000000000000" pitchFamily="50" charset="-128"/>
                  <a:ea typeface="Noto Sans JP" panose="020B0200000000000000" pitchFamily="50" charset="-128"/>
                </a:rPr>
                <a:t>健康診断</a:t>
              </a:r>
            </a:p>
          </p:txBody>
        </p:sp>
        <p:sp>
          <p:nvSpPr>
            <p:cNvPr id="20" name="楕円 19">
              <a:extLst>
                <a:ext uri="{FF2B5EF4-FFF2-40B4-BE49-F238E27FC236}">
                  <a16:creationId xmlns:a16="http://schemas.microsoft.com/office/drawing/2014/main" id="{9DF189FF-7A64-8311-0228-FB2453A14648}"/>
                </a:ext>
              </a:extLst>
            </p:cNvPr>
            <p:cNvSpPr/>
            <p:nvPr/>
          </p:nvSpPr>
          <p:spPr>
            <a:xfrm>
              <a:off x="9782895" y="1527400"/>
              <a:ext cx="898316" cy="898316"/>
            </a:xfrm>
            <a:prstGeom prst="ellipse">
              <a:avLst/>
            </a:prstGeom>
            <a:solidFill>
              <a:srgbClr val="D5460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solidFill>
                    <a:srgbClr val="D5460D"/>
                  </a:solidFill>
                  <a:latin typeface="Noto Sans JP" panose="020B0200000000000000" pitchFamily="50" charset="-128"/>
                  <a:ea typeface="Noto Sans JP" panose="020B0200000000000000" pitchFamily="50" charset="-128"/>
                </a:rPr>
                <a:t>ウェアラブル</a:t>
              </a:r>
              <a:endParaRPr lang="en-US" altLang="ja-JP" sz="900" b="1" dirty="0">
                <a:solidFill>
                  <a:srgbClr val="D5460D"/>
                </a:solidFill>
                <a:latin typeface="Noto Sans JP" panose="020B0200000000000000" pitchFamily="50" charset="-128"/>
                <a:ea typeface="Noto Sans JP" panose="020B0200000000000000" pitchFamily="50" charset="-128"/>
              </a:endParaRPr>
            </a:p>
            <a:p>
              <a:pPr algn="ctr"/>
              <a:r>
                <a:rPr lang="ja-JP" altLang="en-US" sz="900" b="1" dirty="0">
                  <a:solidFill>
                    <a:srgbClr val="D5460D"/>
                  </a:solidFill>
                  <a:latin typeface="Noto Sans JP" panose="020B0200000000000000" pitchFamily="50" charset="-128"/>
                  <a:ea typeface="Noto Sans JP" panose="020B0200000000000000" pitchFamily="50" charset="-128"/>
                </a:rPr>
                <a:t>端末</a:t>
              </a:r>
            </a:p>
          </p:txBody>
        </p:sp>
        <p:sp>
          <p:nvSpPr>
            <p:cNvPr id="23" name="楕円 22">
              <a:extLst>
                <a:ext uri="{FF2B5EF4-FFF2-40B4-BE49-F238E27FC236}">
                  <a16:creationId xmlns:a16="http://schemas.microsoft.com/office/drawing/2014/main" id="{A9573DC0-0787-B991-7999-61E0AE048D5B}"/>
                </a:ext>
              </a:extLst>
            </p:cNvPr>
            <p:cNvSpPr/>
            <p:nvPr/>
          </p:nvSpPr>
          <p:spPr>
            <a:xfrm>
              <a:off x="8737415" y="1527400"/>
              <a:ext cx="898316" cy="898316"/>
            </a:xfrm>
            <a:prstGeom prst="ellipse">
              <a:avLst/>
            </a:prstGeom>
            <a:solidFill>
              <a:srgbClr val="D5460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solidFill>
                    <a:srgbClr val="D5460D"/>
                  </a:solidFill>
                  <a:latin typeface="Noto Sans JP" panose="020B0200000000000000" pitchFamily="50" charset="-128"/>
                  <a:ea typeface="Noto Sans JP" panose="020B0200000000000000" pitchFamily="50" charset="-128"/>
                </a:rPr>
                <a:t>遺伝子研究</a:t>
              </a:r>
              <a:endParaRPr lang="en-US" altLang="ja-JP" sz="900" b="1" dirty="0">
                <a:solidFill>
                  <a:srgbClr val="D5460D"/>
                </a:solidFill>
                <a:latin typeface="Noto Sans JP" panose="020B0200000000000000" pitchFamily="50" charset="-128"/>
                <a:ea typeface="Noto Sans JP" panose="020B0200000000000000" pitchFamily="50" charset="-128"/>
              </a:endParaRPr>
            </a:p>
            <a:p>
              <a:pPr algn="ctr"/>
              <a:r>
                <a:rPr lang="ja-JP" altLang="en-US" sz="900" b="1" dirty="0">
                  <a:solidFill>
                    <a:srgbClr val="D5460D"/>
                  </a:solidFill>
                  <a:latin typeface="Noto Sans JP" panose="020B0200000000000000" pitchFamily="50" charset="-128"/>
                  <a:ea typeface="Noto Sans JP" panose="020B0200000000000000" pitchFamily="50" charset="-128"/>
                </a:rPr>
                <a:t>の発展</a:t>
              </a:r>
              <a:endParaRPr lang="en-US" altLang="ja-JP" sz="900" b="1" dirty="0">
                <a:solidFill>
                  <a:srgbClr val="D5460D"/>
                </a:solidFill>
                <a:latin typeface="Noto Sans JP" panose="020B0200000000000000" pitchFamily="50" charset="-128"/>
                <a:ea typeface="Noto Sans JP" panose="020B0200000000000000" pitchFamily="50" charset="-128"/>
              </a:endParaRPr>
            </a:p>
          </p:txBody>
        </p:sp>
        <p:sp>
          <p:nvSpPr>
            <p:cNvPr id="28" name="楕円 27">
              <a:extLst>
                <a:ext uri="{FF2B5EF4-FFF2-40B4-BE49-F238E27FC236}">
                  <a16:creationId xmlns:a16="http://schemas.microsoft.com/office/drawing/2014/main" id="{E2E93E32-91D2-A1DB-46A7-85D8B965D95A}"/>
                </a:ext>
              </a:extLst>
            </p:cNvPr>
            <p:cNvSpPr/>
            <p:nvPr/>
          </p:nvSpPr>
          <p:spPr>
            <a:xfrm>
              <a:off x="10828376" y="1527400"/>
              <a:ext cx="898316" cy="898316"/>
            </a:xfrm>
            <a:prstGeom prst="ellipse">
              <a:avLst/>
            </a:prstGeom>
            <a:solidFill>
              <a:srgbClr val="D5460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ja-JP" sz="900" b="1" dirty="0">
                  <a:solidFill>
                    <a:srgbClr val="D5460D"/>
                  </a:solidFill>
                  <a:latin typeface="Noto Sans JP" panose="020B0200000000000000" pitchFamily="50" charset="-128"/>
                  <a:ea typeface="Noto Sans JP" panose="020B0200000000000000" pitchFamily="50" charset="-128"/>
                </a:rPr>
                <a:t>AI</a:t>
              </a:r>
              <a:r>
                <a:rPr lang="ja-JP" altLang="en-US" sz="900" b="1" dirty="0">
                  <a:solidFill>
                    <a:srgbClr val="D5460D"/>
                  </a:solidFill>
                  <a:latin typeface="Noto Sans JP" panose="020B0200000000000000" pitchFamily="50" charset="-128"/>
                  <a:ea typeface="Noto Sans JP" panose="020B0200000000000000" pitchFamily="50" charset="-128"/>
                </a:rPr>
                <a:t>の進歩</a:t>
              </a:r>
            </a:p>
          </p:txBody>
        </p:sp>
      </p:grpSp>
      <p:cxnSp>
        <p:nvCxnSpPr>
          <p:cNvPr id="85" name="直線コネクタ 84">
            <a:extLst>
              <a:ext uri="{FF2B5EF4-FFF2-40B4-BE49-F238E27FC236}">
                <a16:creationId xmlns:a16="http://schemas.microsoft.com/office/drawing/2014/main" id="{4655E2CB-C5C8-60ED-42D6-3CFAFE6C6EE0}"/>
              </a:ext>
            </a:extLst>
          </p:cNvPr>
          <p:cNvCxnSpPr/>
          <p:nvPr/>
        </p:nvCxnSpPr>
        <p:spPr>
          <a:xfrm>
            <a:off x="704850" y="1076066"/>
            <a:ext cx="419100" cy="0"/>
          </a:xfrm>
          <a:prstGeom prst="line">
            <a:avLst/>
          </a:prstGeom>
          <a:ln w="34925">
            <a:solidFill>
              <a:srgbClr val="D546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7708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フリーフォーム: 図形 72">
            <a:extLst>
              <a:ext uri="{FF2B5EF4-FFF2-40B4-BE49-F238E27FC236}">
                <a16:creationId xmlns:a16="http://schemas.microsoft.com/office/drawing/2014/main" id="{2114CBA0-8D78-13F4-D55F-FD383FE5E8E3}"/>
              </a:ext>
            </a:extLst>
          </p:cNvPr>
          <p:cNvSpPr/>
          <p:nvPr/>
        </p:nvSpPr>
        <p:spPr>
          <a:xfrm>
            <a:off x="0" y="5990968"/>
            <a:ext cx="12192000" cy="862161"/>
          </a:xfrm>
          <a:custGeom>
            <a:avLst/>
            <a:gdLst>
              <a:gd name="connsiteX0" fmla="*/ 0 w 12192000"/>
              <a:gd name="connsiteY0" fmla="*/ 0 h 1253164"/>
              <a:gd name="connsiteX1" fmla="*/ 646220 w 12192000"/>
              <a:gd name="connsiteY1" fmla="*/ 105015 h 1253164"/>
              <a:gd name="connsiteX2" fmla="*/ 6096000 w 12192000"/>
              <a:gd name="connsiteY2" fmla="*/ 466775 h 1253164"/>
              <a:gd name="connsiteX3" fmla="*/ 11545780 w 12192000"/>
              <a:gd name="connsiteY3" fmla="*/ 105015 h 1253164"/>
              <a:gd name="connsiteX4" fmla="*/ 12192000 w 12192000"/>
              <a:gd name="connsiteY4" fmla="*/ 0 h 1253164"/>
              <a:gd name="connsiteX5" fmla="*/ 12192000 w 12192000"/>
              <a:gd name="connsiteY5" fmla="*/ 1253164 h 1253164"/>
              <a:gd name="connsiteX6" fmla="*/ 0 w 12192000"/>
              <a:gd name="connsiteY6" fmla="*/ 1253164 h 125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253164">
                <a:moveTo>
                  <a:pt x="0" y="0"/>
                </a:moveTo>
                <a:lnTo>
                  <a:pt x="646220" y="105015"/>
                </a:lnTo>
                <a:cubicBezTo>
                  <a:pt x="2201891" y="333412"/>
                  <a:pt x="4077278" y="466775"/>
                  <a:pt x="6096000" y="466775"/>
                </a:cubicBezTo>
                <a:cubicBezTo>
                  <a:pt x="8114722" y="466775"/>
                  <a:pt x="9990109" y="333412"/>
                  <a:pt x="11545780" y="105015"/>
                </a:cubicBezTo>
                <a:lnTo>
                  <a:pt x="12192000" y="0"/>
                </a:lnTo>
                <a:lnTo>
                  <a:pt x="12192000" y="1253164"/>
                </a:lnTo>
                <a:lnTo>
                  <a:pt x="0" y="1253164"/>
                </a:lnTo>
                <a:close/>
              </a:path>
            </a:pathLst>
          </a:cu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581025" y="177892"/>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309030"/>
                </a:solidFill>
                <a:effectLst/>
                <a:uLnTx/>
                <a:uFillTx/>
                <a:latin typeface="Noto Sans JP" panose="020B0200000000000000" pitchFamily="50" charset="-128"/>
                <a:ea typeface="Noto Sans JP" panose="020B0200000000000000" pitchFamily="50" charset="-128"/>
                <a:cs typeface="+mn-cs"/>
              </a:rPr>
              <a:t>これからの健康管理について</a:t>
            </a:r>
          </a:p>
        </p:txBody>
      </p:sp>
      <p:sp>
        <p:nvSpPr>
          <p:cNvPr id="5" name="テキスト ボックス 4">
            <a:extLst>
              <a:ext uri="{FF2B5EF4-FFF2-40B4-BE49-F238E27FC236}">
                <a16:creationId xmlns:a16="http://schemas.microsoft.com/office/drawing/2014/main" id="{F51FD0AA-660E-15D0-0C32-460879221DF8}"/>
              </a:ext>
            </a:extLst>
          </p:cNvPr>
          <p:cNvSpPr txBox="1"/>
          <p:nvPr/>
        </p:nvSpPr>
        <p:spPr>
          <a:xfrm>
            <a:off x="6354996" y="1035148"/>
            <a:ext cx="5257415" cy="4870372"/>
          </a:xfrm>
          <a:prstGeom prst="rect">
            <a:avLst/>
          </a:prstGeom>
          <a:noFill/>
        </p:spPr>
        <p:txBody>
          <a:bodyPr wrap="square">
            <a:spAutoFit/>
          </a:bodyPr>
          <a:lstStyle/>
          <a:p>
            <a:pPr>
              <a:lnSpc>
                <a:spcPct val="130000"/>
              </a:lnSpc>
            </a:pPr>
            <a:r>
              <a:rPr lang="ja-JP" altLang="en-US" sz="1200" dirty="0">
                <a:latin typeface="Noto Sans JP" panose="020B0200000000000000" pitchFamily="50" charset="-128"/>
                <a:ea typeface="Noto Sans JP" panose="020B0200000000000000" pitchFamily="50" charset="-128"/>
              </a:rPr>
              <a:t>これからの健康管理は、個々のライフスタイルに合わせたカスタマイズされたケアが重要です。テクノロジーの進歩により、遠隔医療やオンライン健康相談が一般的になり、人々は場所や時間に縛られずに健康管理を行い、専門家の助言を受けることができます。個人の健康状態に合わせたパーソナライズされた健康計画が増え、個人が自分のペースで健康を管理し、生活習慣を改善できる環境が整っています。</a:t>
            </a:r>
          </a:p>
          <a:p>
            <a:pPr>
              <a:lnSpc>
                <a:spcPct val="130000"/>
              </a:lnSpc>
            </a:pPr>
            <a:endParaRPr lang="ja-JP" altLang="en-US" sz="1200" dirty="0">
              <a:latin typeface="Noto Sans JP" panose="020B0200000000000000" pitchFamily="50" charset="-128"/>
              <a:ea typeface="Noto Sans JP" panose="020B0200000000000000" pitchFamily="50" charset="-128"/>
            </a:endParaRPr>
          </a:p>
          <a:p>
            <a:pPr>
              <a:lnSpc>
                <a:spcPct val="130000"/>
              </a:lnSpc>
            </a:pPr>
            <a:r>
              <a:rPr lang="ja-JP" altLang="en-US" sz="1200" dirty="0">
                <a:latin typeface="Noto Sans JP" panose="020B0200000000000000" pitchFamily="50" charset="-128"/>
                <a:ea typeface="Noto Sans JP" panose="020B0200000000000000" pitchFamily="50" charset="-128"/>
              </a:rPr>
              <a:t>デジタルヘルスケアの発展や</a:t>
            </a:r>
            <a:r>
              <a:rPr lang="en-US" altLang="ja-JP" sz="1200" dirty="0">
                <a:latin typeface="Noto Sans JP" panose="020B0200000000000000" pitchFamily="50" charset="-128"/>
                <a:ea typeface="Noto Sans JP" panose="020B0200000000000000" pitchFamily="50" charset="-128"/>
              </a:rPr>
              <a:t>AI</a:t>
            </a:r>
            <a:r>
              <a:rPr lang="ja-JP" altLang="en-US" sz="1200" dirty="0">
                <a:latin typeface="Noto Sans JP" panose="020B0200000000000000" pitchFamily="50" charset="-128"/>
                <a:ea typeface="Noto Sans JP" panose="020B0200000000000000" pitchFamily="50" charset="-128"/>
              </a:rPr>
              <a:t>の導入も進み、医療専門家はより効果的な治療とアドバイスを提供できるようになります。しかし、患者と医療提供者との人間的な関係や相互作用の重要性も高まっています。</a:t>
            </a:r>
            <a:endParaRPr lang="en-US" altLang="ja-JP" sz="1200" dirty="0">
              <a:latin typeface="Noto Sans JP" panose="020B0200000000000000" pitchFamily="50" charset="-128"/>
              <a:ea typeface="Noto Sans JP" panose="020B0200000000000000" pitchFamily="50" charset="-128"/>
            </a:endParaRPr>
          </a:p>
          <a:p>
            <a:pPr>
              <a:lnSpc>
                <a:spcPct val="130000"/>
              </a:lnSpc>
            </a:pPr>
            <a:endParaRPr lang="en-US" altLang="ja-JP" sz="1200" dirty="0">
              <a:latin typeface="Noto Sans JP" panose="020B0200000000000000" pitchFamily="50" charset="-128"/>
              <a:ea typeface="Noto Sans JP" panose="020B0200000000000000" pitchFamily="50" charset="-128"/>
            </a:endParaRPr>
          </a:p>
          <a:p>
            <a:pPr>
              <a:lnSpc>
                <a:spcPct val="130000"/>
              </a:lnSpc>
            </a:pPr>
            <a:r>
              <a:rPr lang="ja-JP" altLang="en-US" sz="1200" dirty="0">
                <a:latin typeface="Noto Sans JP" panose="020B0200000000000000" pitchFamily="50" charset="-128"/>
                <a:ea typeface="Noto Sans JP" panose="020B0200000000000000" pitchFamily="50" charset="-128"/>
              </a:rPr>
              <a:t>また、健康管理は単に病気の治療だけでなく、予防医療、ストレス管理、メンタルヘルスのケアなど、生活全般にわたる健康の維持を目指すべきです。アクティブなライフスタイルの促進や社会的サポートの重要性が高まり、個人は日常生活の中で実践的な健康習慣を身につける機会を持つべきです。</a:t>
            </a:r>
          </a:p>
          <a:p>
            <a:pPr>
              <a:lnSpc>
                <a:spcPct val="130000"/>
              </a:lnSpc>
            </a:pPr>
            <a:endParaRPr lang="ja-JP" altLang="en-US" sz="1200" dirty="0">
              <a:latin typeface="Noto Sans JP" panose="020B0200000000000000" pitchFamily="50" charset="-128"/>
              <a:ea typeface="Noto Sans JP" panose="020B0200000000000000" pitchFamily="50" charset="-128"/>
            </a:endParaRPr>
          </a:p>
          <a:p>
            <a:pPr>
              <a:lnSpc>
                <a:spcPct val="130000"/>
              </a:lnSpc>
            </a:pPr>
            <a:r>
              <a:rPr lang="ja-JP" altLang="en-US" sz="1200" dirty="0">
                <a:latin typeface="Noto Sans JP" panose="020B0200000000000000" pitchFamily="50" charset="-128"/>
                <a:ea typeface="Noto Sans JP" panose="020B0200000000000000" pitchFamily="50" charset="-128"/>
              </a:rPr>
              <a:t>最も重要なのは、健康ケアのアクセスを向上させ、社会的・経済的格差を減少させることです。健康は人々の生活の質を向上させ、より健康で持続可能な社会のための基盤を築く鍵です。</a:t>
            </a:r>
          </a:p>
        </p:txBody>
      </p:sp>
      <p:sp>
        <p:nvSpPr>
          <p:cNvPr id="6" name="四角形: 角を丸くする 5">
            <a:extLst>
              <a:ext uri="{FF2B5EF4-FFF2-40B4-BE49-F238E27FC236}">
                <a16:creationId xmlns:a16="http://schemas.microsoft.com/office/drawing/2014/main" id="{87CBE985-F796-7CB4-534A-16089A2E3994}"/>
              </a:ext>
            </a:extLst>
          </p:cNvPr>
          <p:cNvSpPr/>
          <p:nvPr/>
        </p:nvSpPr>
        <p:spPr>
          <a:xfrm>
            <a:off x="587375" y="3608682"/>
            <a:ext cx="5318125" cy="2815021"/>
          </a:xfrm>
          <a:prstGeom prst="roundRect">
            <a:avLst>
              <a:gd name="adj" fmla="val 5163"/>
            </a:avLst>
          </a:prstGeom>
          <a:solidFill>
            <a:srgbClr val="EAF4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a:extLst>
              <a:ext uri="{FF2B5EF4-FFF2-40B4-BE49-F238E27FC236}">
                <a16:creationId xmlns:a16="http://schemas.microsoft.com/office/drawing/2014/main" id="{B8F0776B-A000-4A78-0D6E-C04C292FC25A}"/>
              </a:ext>
            </a:extLst>
          </p:cNvPr>
          <p:cNvSpPr/>
          <p:nvPr/>
        </p:nvSpPr>
        <p:spPr>
          <a:xfrm rot="10800000">
            <a:off x="3033712" y="2577774"/>
            <a:ext cx="425450" cy="195706"/>
          </a:xfrm>
          <a:prstGeom prs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66DCFDE-C250-118E-3CC8-0348B07E86CE}"/>
              </a:ext>
            </a:extLst>
          </p:cNvPr>
          <p:cNvSpPr txBox="1"/>
          <p:nvPr/>
        </p:nvSpPr>
        <p:spPr>
          <a:xfrm>
            <a:off x="825507" y="2887073"/>
            <a:ext cx="4841860" cy="417487"/>
          </a:xfrm>
          <a:prstGeom prst="rect">
            <a:avLst/>
          </a:prstGeom>
          <a:noFill/>
        </p:spPr>
        <p:txBody>
          <a:bodyPr wrap="square">
            <a:spAutoFit/>
          </a:bodyPr>
          <a:lstStyle>
            <a:defPPr>
              <a:defRPr lang="ja-JP"/>
            </a:defPPr>
            <a:lvl1pPr>
              <a:lnSpc>
                <a:spcPct val="130000"/>
              </a:lnSpc>
              <a:defRPr sz="1200">
                <a:latin typeface="Noto Sans JP" panose="020B0200000000000000" pitchFamily="50" charset="-128"/>
                <a:ea typeface="Noto Sans JP" panose="020B0200000000000000" pitchFamily="50" charset="-128"/>
              </a:defRPr>
            </a:lvl1pPr>
          </a:lstStyle>
          <a:p>
            <a:pPr algn="ctr"/>
            <a:r>
              <a:rPr lang="ja-JP" altLang="en-US" sz="1400" b="1" dirty="0"/>
              <a:t>個人の特性やライフスタイルにあった</a:t>
            </a:r>
            <a:r>
              <a:rPr lang="ja-JP" altLang="en-US" sz="1800" b="1" dirty="0">
                <a:solidFill>
                  <a:srgbClr val="309030"/>
                </a:solidFill>
              </a:rPr>
              <a:t>健康管理</a:t>
            </a:r>
            <a:r>
              <a:rPr lang="ja-JP" altLang="en-US" sz="1400" b="1" dirty="0"/>
              <a:t>が実現</a:t>
            </a:r>
            <a:endParaRPr lang="en-US" altLang="ja-JP" sz="1400" b="1" dirty="0"/>
          </a:p>
        </p:txBody>
      </p:sp>
      <p:sp>
        <p:nvSpPr>
          <p:cNvPr id="58" name="テキスト ボックス 57">
            <a:extLst>
              <a:ext uri="{FF2B5EF4-FFF2-40B4-BE49-F238E27FC236}">
                <a16:creationId xmlns:a16="http://schemas.microsoft.com/office/drawing/2014/main" id="{990C8D84-6FB5-83F8-75BA-FBF9FE499DD4}"/>
              </a:ext>
            </a:extLst>
          </p:cNvPr>
          <p:cNvSpPr txBox="1"/>
          <p:nvPr/>
        </p:nvSpPr>
        <p:spPr>
          <a:xfrm>
            <a:off x="2111991" y="917994"/>
            <a:ext cx="2268892" cy="345223"/>
          </a:xfrm>
          <a:prstGeom prst="rect">
            <a:avLst/>
          </a:prstGeom>
          <a:noFill/>
        </p:spPr>
        <p:txBody>
          <a:bodyPr wrap="square">
            <a:spAutoFit/>
          </a:bodyPr>
          <a:lstStyle>
            <a:defPPr>
              <a:defRPr lang="ja-JP"/>
            </a:defPPr>
            <a:lvl1pPr>
              <a:lnSpc>
                <a:spcPct val="130000"/>
              </a:lnSpc>
              <a:defRPr sz="1200">
                <a:latin typeface="Noto Sans JP" panose="020B0200000000000000" pitchFamily="50" charset="-128"/>
                <a:ea typeface="Noto Sans JP" panose="020B0200000000000000" pitchFamily="50" charset="-128"/>
              </a:defRPr>
            </a:lvl1pPr>
          </a:lstStyle>
          <a:p>
            <a:pPr algn="ctr"/>
            <a:r>
              <a:rPr lang="ja-JP" altLang="en-US" sz="1400" b="1" dirty="0"/>
              <a:t>テクノロジーの進歩</a:t>
            </a:r>
            <a:endParaRPr lang="en-US" altLang="ja-JP" sz="1400" b="1" dirty="0"/>
          </a:p>
        </p:txBody>
      </p:sp>
      <p:grpSp>
        <p:nvGrpSpPr>
          <p:cNvPr id="59" name="グループ化 58">
            <a:extLst>
              <a:ext uri="{FF2B5EF4-FFF2-40B4-BE49-F238E27FC236}">
                <a16:creationId xmlns:a16="http://schemas.microsoft.com/office/drawing/2014/main" id="{3D23DF06-3166-4901-7CFC-71666EA2A657}"/>
              </a:ext>
            </a:extLst>
          </p:cNvPr>
          <p:cNvGrpSpPr/>
          <p:nvPr/>
        </p:nvGrpSpPr>
        <p:grpSpPr>
          <a:xfrm>
            <a:off x="1261122" y="3831121"/>
            <a:ext cx="3970630" cy="1711979"/>
            <a:chOff x="6864712" y="3932043"/>
            <a:chExt cx="3970630" cy="1711979"/>
          </a:xfrm>
        </p:grpSpPr>
        <p:grpSp>
          <p:nvGrpSpPr>
            <p:cNvPr id="60" name="グループ化 59">
              <a:extLst>
                <a:ext uri="{FF2B5EF4-FFF2-40B4-BE49-F238E27FC236}">
                  <a16:creationId xmlns:a16="http://schemas.microsoft.com/office/drawing/2014/main" id="{35351B87-0EE4-8EB7-7644-309BF1117749}"/>
                </a:ext>
              </a:extLst>
            </p:cNvPr>
            <p:cNvGrpSpPr/>
            <p:nvPr/>
          </p:nvGrpSpPr>
          <p:grpSpPr>
            <a:xfrm>
              <a:off x="8973309" y="3932043"/>
              <a:ext cx="1862033" cy="1711979"/>
              <a:chOff x="8748570" y="4010416"/>
              <a:chExt cx="1862033" cy="1711979"/>
            </a:xfrm>
          </p:grpSpPr>
          <p:sp>
            <p:nvSpPr>
              <p:cNvPr id="63" name="楕円 62">
                <a:extLst>
                  <a:ext uri="{FF2B5EF4-FFF2-40B4-BE49-F238E27FC236}">
                    <a16:creationId xmlns:a16="http://schemas.microsoft.com/office/drawing/2014/main" id="{1B4FA827-01AD-E35E-6FF2-F743B576C2A6}"/>
                  </a:ext>
                </a:extLst>
              </p:cNvPr>
              <p:cNvSpPr/>
              <p:nvPr/>
            </p:nvSpPr>
            <p:spPr>
              <a:xfrm>
                <a:off x="9232653" y="4010416"/>
                <a:ext cx="898316" cy="898316"/>
              </a:xfrm>
              <a:prstGeom prst="ellips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latin typeface="Noto Sans JP" panose="020B0200000000000000" pitchFamily="50" charset="-128"/>
                    <a:ea typeface="Noto Sans JP" panose="020B0200000000000000" pitchFamily="50" charset="-128"/>
                  </a:rPr>
                  <a:t>予防医療</a:t>
                </a:r>
              </a:p>
            </p:txBody>
          </p:sp>
          <p:sp>
            <p:nvSpPr>
              <p:cNvPr id="64" name="楕円 63">
                <a:extLst>
                  <a:ext uri="{FF2B5EF4-FFF2-40B4-BE49-F238E27FC236}">
                    <a16:creationId xmlns:a16="http://schemas.microsoft.com/office/drawing/2014/main" id="{048D165C-E251-CA08-765F-BE093FBCEC41}"/>
                  </a:ext>
                </a:extLst>
              </p:cNvPr>
              <p:cNvSpPr/>
              <p:nvPr/>
            </p:nvSpPr>
            <p:spPr>
              <a:xfrm>
                <a:off x="8748570" y="4824079"/>
                <a:ext cx="898316" cy="898316"/>
              </a:xfrm>
              <a:prstGeom prst="ellips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latin typeface="Noto Sans JP" panose="020B0200000000000000" pitchFamily="50" charset="-128"/>
                    <a:ea typeface="Noto Sans JP" panose="020B0200000000000000" pitchFamily="50" charset="-128"/>
                  </a:rPr>
                  <a:t>ストレス管理</a:t>
                </a:r>
              </a:p>
            </p:txBody>
          </p:sp>
          <p:sp>
            <p:nvSpPr>
              <p:cNvPr id="65" name="楕円 64">
                <a:extLst>
                  <a:ext uri="{FF2B5EF4-FFF2-40B4-BE49-F238E27FC236}">
                    <a16:creationId xmlns:a16="http://schemas.microsoft.com/office/drawing/2014/main" id="{091B367B-EF8F-7400-EED3-1061C84DDC04}"/>
                  </a:ext>
                </a:extLst>
              </p:cNvPr>
              <p:cNvSpPr/>
              <p:nvPr/>
            </p:nvSpPr>
            <p:spPr>
              <a:xfrm>
                <a:off x="9712287" y="4824079"/>
                <a:ext cx="898316" cy="898316"/>
              </a:xfrm>
              <a:prstGeom prst="ellips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latin typeface="Noto Sans JP" panose="020B0200000000000000" pitchFamily="50" charset="-128"/>
                    <a:ea typeface="Noto Sans JP" panose="020B0200000000000000" pitchFamily="50" charset="-128"/>
                  </a:rPr>
                  <a:t>メンタル</a:t>
                </a:r>
                <a:endParaRPr lang="en-US" altLang="ja-JP" sz="900" b="1" dirty="0">
                  <a:latin typeface="Noto Sans JP" panose="020B0200000000000000" pitchFamily="50" charset="-128"/>
                  <a:ea typeface="Noto Sans JP" panose="020B0200000000000000" pitchFamily="50" charset="-128"/>
                </a:endParaRPr>
              </a:p>
              <a:p>
                <a:pPr algn="ctr"/>
                <a:r>
                  <a:rPr lang="ja-JP" altLang="en-US" sz="900" b="1" dirty="0">
                    <a:latin typeface="Noto Sans JP" panose="020B0200000000000000" pitchFamily="50" charset="-128"/>
                    <a:ea typeface="Noto Sans JP" panose="020B0200000000000000" pitchFamily="50" charset="-128"/>
                  </a:rPr>
                  <a:t>ヘルスケア</a:t>
                </a:r>
              </a:p>
            </p:txBody>
          </p:sp>
        </p:grpSp>
        <p:sp>
          <p:nvSpPr>
            <p:cNvPr id="61" name="楕円 60">
              <a:extLst>
                <a:ext uri="{FF2B5EF4-FFF2-40B4-BE49-F238E27FC236}">
                  <a16:creationId xmlns:a16="http://schemas.microsoft.com/office/drawing/2014/main" id="{A19FD63C-4430-CE95-804A-DD52F8794937}"/>
                </a:ext>
              </a:extLst>
            </p:cNvPr>
            <p:cNvSpPr/>
            <p:nvPr/>
          </p:nvSpPr>
          <p:spPr>
            <a:xfrm>
              <a:off x="6864712" y="4208634"/>
              <a:ext cx="1199788" cy="1199788"/>
            </a:xfrm>
            <a:prstGeom prst="ellips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1100" b="1" dirty="0">
                  <a:latin typeface="Noto Sans JP" panose="020B0200000000000000" pitchFamily="50" charset="-128"/>
                  <a:ea typeface="Noto Sans JP" panose="020B0200000000000000" pitchFamily="50" charset="-128"/>
                </a:rPr>
                <a:t>病気の</a:t>
              </a:r>
              <a:endParaRPr lang="en-US" altLang="ja-JP" sz="1100" b="1" dirty="0">
                <a:latin typeface="Noto Sans JP" panose="020B0200000000000000" pitchFamily="50" charset="-128"/>
                <a:ea typeface="Noto Sans JP" panose="020B0200000000000000" pitchFamily="50" charset="-128"/>
              </a:endParaRPr>
            </a:p>
            <a:p>
              <a:pPr algn="ctr"/>
              <a:r>
                <a:rPr lang="ja-JP" altLang="en-US" sz="1100" b="1" dirty="0">
                  <a:latin typeface="Noto Sans JP" panose="020B0200000000000000" pitchFamily="50" charset="-128"/>
                  <a:ea typeface="Noto Sans JP" panose="020B0200000000000000" pitchFamily="50" charset="-128"/>
                </a:rPr>
                <a:t>治療</a:t>
              </a:r>
            </a:p>
          </p:txBody>
        </p:sp>
        <p:sp>
          <p:nvSpPr>
            <p:cNvPr id="62" name="加算記号 61">
              <a:extLst>
                <a:ext uri="{FF2B5EF4-FFF2-40B4-BE49-F238E27FC236}">
                  <a16:creationId xmlns:a16="http://schemas.microsoft.com/office/drawing/2014/main" id="{BB2BF224-F485-75C3-EFCA-3A2EEC8E730D}"/>
                </a:ext>
              </a:extLst>
            </p:cNvPr>
            <p:cNvSpPr/>
            <p:nvPr/>
          </p:nvSpPr>
          <p:spPr>
            <a:xfrm>
              <a:off x="8264866" y="4521300"/>
              <a:ext cx="533466" cy="533466"/>
            </a:xfrm>
            <a:prstGeom prst="mathPlus">
              <a:avLst>
                <a:gd name="adj1" fmla="val 0"/>
              </a:avLst>
            </a:prstGeom>
            <a:solidFill>
              <a:srgbClr val="309030"/>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grpSp>
      <p:sp>
        <p:nvSpPr>
          <p:cNvPr id="66" name="テキスト ボックス 65">
            <a:extLst>
              <a:ext uri="{FF2B5EF4-FFF2-40B4-BE49-F238E27FC236}">
                <a16:creationId xmlns:a16="http://schemas.microsoft.com/office/drawing/2014/main" id="{34567EFF-5AF4-7CBD-A990-1D1C34C2BFCB}"/>
              </a:ext>
            </a:extLst>
          </p:cNvPr>
          <p:cNvSpPr txBox="1"/>
          <p:nvPr/>
        </p:nvSpPr>
        <p:spPr>
          <a:xfrm>
            <a:off x="1304443" y="5660358"/>
            <a:ext cx="3883988" cy="549189"/>
          </a:xfrm>
          <a:prstGeom prst="rect">
            <a:avLst/>
          </a:prstGeom>
          <a:noFill/>
        </p:spPr>
        <p:txBody>
          <a:bodyPr wrap="square">
            <a:spAutoFit/>
          </a:bodyPr>
          <a:lstStyle>
            <a:defPPr>
              <a:defRPr lang="ja-JP"/>
            </a:defPPr>
            <a:lvl1pPr>
              <a:lnSpc>
                <a:spcPct val="130000"/>
              </a:lnSpc>
              <a:defRPr sz="1200">
                <a:latin typeface="Noto Sans JP" panose="020B0200000000000000" pitchFamily="50" charset="-128"/>
                <a:ea typeface="Noto Sans JP" panose="020B0200000000000000" pitchFamily="50" charset="-128"/>
              </a:defRPr>
            </a:lvl1pPr>
          </a:lstStyle>
          <a:p>
            <a:pPr algn="ctr"/>
            <a:r>
              <a:rPr lang="ja-JP" altLang="en-US" b="1" dirty="0"/>
              <a:t>病気の治療だけなく、</a:t>
            </a:r>
            <a:endParaRPr lang="en-US" altLang="ja-JP" b="1" dirty="0"/>
          </a:p>
          <a:p>
            <a:pPr algn="ctr"/>
            <a:r>
              <a:rPr lang="ja-JP" altLang="en-US" b="1" dirty="0"/>
              <a:t>生活全般にわたる健康習慣を身につけることが重要</a:t>
            </a:r>
            <a:endParaRPr lang="en-US" altLang="ja-JP" b="1" dirty="0"/>
          </a:p>
        </p:txBody>
      </p:sp>
      <p:grpSp>
        <p:nvGrpSpPr>
          <p:cNvPr id="67" name="グループ化 66">
            <a:extLst>
              <a:ext uri="{FF2B5EF4-FFF2-40B4-BE49-F238E27FC236}">
                <a16:creationId xmlns:a16="http://schemas.microsoft.com/office/drawing/2014/main" id="{D19ADBF4-1109-5F5B-2284-28A951890145}"/>
              </a:ext>
            </a:extLst>
          </p:cNvPr>
          <p:cNvGrpSpPr/>
          <p:nvPr/>
        </p:nvGrpSpPr>
        <p:grpSpPr>
          <a:xfrm>
            <a:off x="706319" y="1426478"/>
            <a:ext cx="5080237" cy="898316"/>
            <a:chOff x="6646455" y="1527400"/>
            <a:chExt cx="5080237" cy="898316"/>
          </a:xfrm>
          <a:solidFill>
            <a:srgbClr val="309030">
              <a:alpha val="10000"/>
            </a:srgbClr>
          </a:solidFill>
        </p:grpSpPr>
        <p:sp>
          <p:nvSpPr>
            <p:cNvPr id="68" name="楕円 67">
              <a:extLst>
                <a:ext uri="{FF2B5EF4-FFF2-40B4-BE49-F238E27FC236}">
                  <a16:creationId xmlns:a16="http://schemas.microsoft.com/office/drawing/2014/main" id="{69FCC5E7-11AF-D4A2-32B4-02CB89B599D0}"/>
                </a:ext>
              </a:extLst>
            </p:cNvPr>
            <p:cNvSpPr/>
            <p:nvPr/>
          </p:nvSpPr>
          <p:spPr>
            <a:xfrm>
              <a:off x="6646455" y="1527400"/>
              <a:ext cx="898316" cy="89831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solidFill>
                    <a:srgbClr val="309030"/>
                  </a:solidFill>
                  <a:latin typeface="Noto Sans JP" panose="020B0200000000000000" pitchFamily="50" charset="-128"/>
                  <a:ea typeface="Noto Sans JP" panose="020B0200000000000000" pitchFamily="50" charset="-128"/>
                </a:rPr>
                <a:t>遠隔医療</a:t>
              </a:r>
            </a:p>
          </p:txBody>
        </p:sp>
        <p:sp>
          <p:nvSpPr>
            <p:cNvPr id="69" name="楕円 68">
              <a:extLst>
                <a:ext uri="{FF2B5EF4-FFF2-40B4-BE49-F238E27FC236}">
                  <a16:creationId xmlns:a16="http://schemas.microsoft.com/office/drawing/2014/main" id="{26D0C7B9-9CA2-51C3-C2D7-2D3CF11C0B2B}"/>
                </a:ext>
              </a:extLst>
            </p:cNvPr>
            <p:cNvSpPr/>
            <p:nvPr/>
          </p:nvSpPr>
          <p:spPr>
            <a:xfrm>
              <a:off x="7691935" y="1527400"/>
              <a:ext cx="898316" cy="89831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solidFill>
                    <a:srgbClr val="309030"/>
                  </a:solidFill>
                  <a:latin typeface="Noto Sans JP" panose="020B0200000000000000" pitchFamily="50" charset="-128"/>
                  <a:ea typeface="Noto Sans JP" panose="020B0200000000000000" pitchFamily="50" charset="-128"/>
                </a:rPr>
                <a:t>オンライン</a:t>
              </a:r>
              <a:endParaRPr lang="en-US" altLang="ja-JP" sz="900" b="1" dirty="0">
                <a:solidFill>
                  <a:srgbClr val="309030"/>
                </a:solidFill>
                <a:latin typeface="Noto Sans JP" panose="020B0200000000000000" pitchFamily="50" charset="-128"/>
                <a:ea typeface="Noto Sans JP" panose="020B0200000000000000" pitchFamily="50" charset="-128"/>
              </a:endParaRPr>
            </a:p>
            <a:p>
              <a:pPr algn="ctr"/>
              <a:r>
                <a:rPr lang="ja-JP" altLang="en-US" sz="900" b="1" dirty="0">
                  <a:solidFill>
                    <a:srgbClr val="309030"/>
                  </a:solidFill>
                  <a:latin typeface="Noto Sans JP" panose="020B0200000000000000" pitchFamily="50" charset="-128"/>
                  <a:ea typeface="Noto Sans JP" panose="020B0200000000000000" pitchFamily="50" charset="-128"/>
                </a:rPr>
                <a:t>健康診断</a:t>
              </a:r>
            </a:p>
          </p:txBody>
        </p:sp>
        <p:sp>
          <p:nvSpPr>
            <p:cNvPr id="70" name="楕円 69">
              <a:extLst>
                <a:ext uri="{FF2B5EF4-FFF2-40B4-BE49-F238E27FC236}">
                  <a16:creationId xmlns:a16="http://schemas.microsoft.com/office/drawing/2014/main" id="{D1557E14-3B20-50CC-A922-10CDB15AEF94}"/>
                </a:ext>
              </a:extLst>
            </p:cNvPr>
            <p:cNvSpPr/>
            <p:nvPr/>
          </p:nvSpPr>
          <p:spPr>
            <a:xfrm>
              <a:off x="9782895" y="1527400"/>
              <a:ext cx="898316" cy="89831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solidFill>
                    <a:srgbClr val="309030"/>
                  </a:solidFill>
                  <a:latin typeface="Noto Sans JP" panose="020B0200000000000000" pitchFamily="50" charset="-128"/>
                  <a:ea typeface="Noto Sans JP" panose="020B0200000000000000" pitchFamily="50" charset="-128"/>
                </a:rPr>
                <a:t>ウェアラブル</a:t>
              </a:r>
              <a:endParaRPr lang="en-US" altLang="ja-JP" sz="900" b="1" dirty="0">
                <a:solidFill>
                  <a:srgbClr val="309030"/>
                </a:solidFill>
                <a:latin typeface="Noto Sans JP" panose="020B0200000000000000" pitchFamily="50" charset="-128"/>
                <a:ea typeface="Noto Sans JP" panose="020B0200000000000000" pitchFamily="50" charset="-128"/>
              </a:endParaRPr>
            </a:p>
            <a:p>
              <a:pPr algn="ctr"/>
              <a:r>
                <a:rPr lang="ja-JP" altLang="en-US" sz="900" b="1" dirty="0">
                  <a:solidFill>
                    <a:srgbClr val="309030"/>
                  </a:solidFill>
                  <a:latin typeface="Noto Sans JP" panose="020B0200000000000000" pitchFamily="50" charset="-128"/>
                  <a:ea typeface="Noto Sans JP" panose="020B0200000000000000" pitchFamily="50" charset="-128"/>
                </a:rPr>
                <a:t>端末</a:t>
              </a:r>
            </a:p>
          </p:txBody>
        </p:sp>
        <p:sp>
          <p:nvSpPr>
            <p:cNvPr id="71" name="楕円 70">
              <a:extLst>
                <a:ext uri="{FF2B5EF4-FFF2-40B4-BE49-F238E27FC236}">
                  <a16:creationId xmlns:a16="http://schemas.microsoft.com/office/drawing/2014/main" id="{835C2527-9E5B-84FE-082F-14AB979585EE}"/>
                </a:ext>
              </a:extLst>
            </p:cNvPr>
            <p:cNvSpPr/>
            <p:nvPr/>
          </p:nvSpPr>
          <p:spPr>
            <a:xfrm>
              <a:off x="8737415" y="1527400"/>
              <a:ext cx="898316" cy="89831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solidFill>
                    <a:srgbClr val="309030"/>
                  </a:solidFill>
                  <a:latin typeface="Noto Sans JP" panose="020B0200000000000000" pitchFamily="50" charset="-128"/>
                  <a:ea typeface="Noto Sans JP" panose="020B0200000000000000" pitchFamily="50" charset="-128"/>
                </a:rPr>
                <a:t>遺伝子研究</a:t>
              </a:r>
              <a:endParaRPr lang="en-US" altLang="ja-JP" sz="900" b="1" dirty="0">
                <a:solidFill>
                  <a:srgbClr val="309030"/>
                </a:solidFill>
                <a:latin typeface="Noto Sans JP" panose="020B0200000000000000" pitchFamily="50" charset="-128"/>
                <a:ea typeface="Noto Sans JP" panose="020B0200000000000000" pitchFamily="50" charset="-128"/>
              </a:endParaRPr>
            </a:p>
            <a:p>
              <a:pPr algn="ctr"/>
              <a:r>
                <a:rPr lang="ja-JP" altLang="en-US" sz="900" b="1" dirty="0">
                  <a:solidFill>
                    <a:srgbClr val="309030"/>
                  </a:solidFill>
                  <a:latin typeface="Noto Sans JP" panose="020B0200000000000000" pitchFamily="50" charset="-128"/>
                  <a:ea typeface="Noto Sans JP" panose="020B0200000000000000" pitchFamily="50" charset="-128"/>
                </a:rPr>
                <a:t>の発展</a:t>
              </a:r>
              <a:endParaRPr lang="en-US" altLang="ja-JP" sz="900" b="1" dirty="0">
                <a:solidFill>
                  <a:srgbClr val="309030"/>
                </a:solidFill>
                <a:latin typeface="Noto Sans JP" panose="020B0200000000000000" pitchFamily="50" charset="-128"/>
                <a:ea typeface="Noto Sans JP" panose="020B0200000000000000" pitchFamily="50" charset="-128"/>
              </a:endParaRPr>
            </a:p>
          </p:txBody>
        </p:sp>
        <p:sp>
          <p:nvSpPr>
            <p:cNvPr id="72" name="楕円 71">
              <a:extLst>
                <a:ext uri="{FF2B5EF4-FFF2-40B4-BE49-F238E27FC236}">
                  <a16:creationId xmlns:a16="http://schemas.microsoft.com/office/drawing/2014/main" id="{01A40A4E-EAFB-1D95-6A01-9D3C6B80CA4C}"/>
                </a:ext>
              </a:extLst>
            </p:cNvPr>
            <p:cNvSpPr/>
            <p:nvPr/>
          </p:nvSpPr>
          <p:spPr>
            <a:xfrm>
              <a:off x="10828376" y="1527400"/>
              <a:ext cx="898316" cy="89831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ja-JP" sz="900" b="1" dirty="0">
                  <a:solidFill>
                    <a:srgbClr val="309030"/>
                  </a:solidFill>
                  <a:latin typeface="Noto Sans JP" panose="020B0200000000000000" pitchFamily="50" charset="-128"/>
                  <a:ea typeface="Noto Sans JP" panose="020B0200000000000000" pitchFamily="50" charset="-128"/>
                </a:rPr>
                <a:t>AI</a:t>
              </a:r>
              <a:r>
                <a:rPr lang="ja-JP" altLang="en-US" sz="900" b="1" dirty="0">
                  <a:solidFill>
                    <a:srgbClr val="309030"/>
                  </a:solidFill>
                  <a:latin typeface="Noto Sans JP" panose="020B0200000000000000" pitchFamily="50" charset="-128"/>
                  <a:ea typeface="Noto Sans JP" panose="020B0200000000000000" pitchFamily="50" charset="-128"/>
                </a:rPr>
                <a:t>の進歩</a:t>
              </a:r>
            </a:p>
          </p:txBody>
        </p:sp>
      </p:grpSp>
      <p:cxnSp>
        <p:nvCxnSpPr>
          <p:cNvPr id="75" name="直線コネクタ 74">
            <a:extLst>
              <a:ext uri="{FF2B5EF4-FFF2-40B4-BE49-F238E27FC236}">
                <a16:creationId xmlns:a16="http://schemas.microsoft.com/office/drawing/2014/main" id="{9DB7BB5D-A88F-0072-0B58-EC0CD3CC66C0}"/>
              </a:ext>
            </a:extLst>
          </p:cNvPr>
          <p:cNvCxnSpPr>
            <a:cxnSpLocks/>
          </p:cNvCxnSpPr>
          <p:nvPr/>
        </p:nvCxnSpPr>
        <p:spPr>
          <a:xfrm>
            <a:off x="0" y="295397"/>
            <a:ext cx="503305" cy="0"/>
          </a:xfrm>
          <a:prstGeom prst="line">
            <a:avLst/>
          </a:prstGeom>
          <a:ln w="38100">
            <a:solidFill>
              <a:srgbClr val="30903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C9B679C1-F9A9-48F5-CB5F-4421DC6A8F8B}"/>
              </a:ext>
            </a:extLst>
          </p:cNvPr>
          <p:cNvCxnSpPr/>
          <p:nvPr/>
        </p:nvCxnSpPr>
        <p:spPr>
          <a:xfrm>
            <a:off x="0" y="416047"/>
            <a:ext cx="503305" cy="0"/>
          </a:xfrm>
          <a:prstGeom prst="line">
            <a:avLst/>
          </a:prstGeom>
          <a:ln w="117475">
            <a:solidFill>
              <a:srgbClr val="EAF4EA"/>
            </a:solidFill>
          </a:ln>
        </p:spPr>
        <p:style>
          <a:lnRef idx="1">
            <a:schemeClr val="accent1"/>
          </a:lnRef>
          <a:fillRef idx="0">
            <a:schemeClr val="accent1"/>
          </a:fillRef>
          <a:effectRef idx="0">
            <a:schemeClr val="accent1"/>
          </a:effectRef>
          <a:fontRef idx="minor">
            <a:schemeClr val="tx1"/>
          </a:fontRef>
        </p:style>
      </p:cxnSp>
      <p:grpSp>
        <p:nvGrpSpPr>
          <p:cNvPr id="81" name="グループ化 80">
            <a:extLst>
              <a:ext uri="{FF2B5EF4-FFF2-40B4-BE49-F238E27FC236}">
                <a16:creationId xmlns:a16="http://schemas.microsoft.com/office/drawing/2014/main" id="{AA005A91-6FDE-283D-AB99-DA620F3A4D72}"/>
              </a:ext>
            </a:extLst>
          </p:cNvPr>
          <p:cNvGrpSpPr/>
          <p:nvPr/>
        </p:nvGrpSpPr>
        <p:grpSpPr>
          <a:xfrm>
            <a:off x="4146549" y="295397"/>
            <a:ext cx="8045451" cy="120650"/>
            <a:chOff x="4146550" y="396125"/>
            <a:chExt cx="503305" cy="120650"/>
          </a:xfrm>
        </p:grpSpPr>
        <p:cxnSp>
          <p:nvCxnSpPr>
            <p:cNvPr id="77" name="直線コネクタ 76">
              <a:extLst>
                <a:ext uri="{FF2B5EF4-FFF2-40B4-BE49-F238E27FC236}">
                  <a16:creationId xmlns:a16="http://schemas.microsoft.com/office/drawing/2014/main" id="{945E4A91-B6AA-24ED-D9E4-049310A46835}"/>
                </a:ext>
              </a:extLst>
            </p:cNvPr>
            <p:cNvCxnSpPr>
              <a:cxnSpLocks/>
            </p:cNvCxnSpPr>
            <p:nvPr/>
          </p:nvCxnSpPr>
          <p:spPr>
            <a:xfrm>
              <a:off x="4146550" y="396125"/>
              <a:ext cx="503305" cy="0"/>
            </a:xfrm>
            <a:prstGeom prst="line">
              <a:avLst/>
            </a:prstGeom>
            <a:ln w="38100">
              <a:solidFill>
                <a:srgbClr val="30903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F93B857-C520-5063-C954-6C508A00888A}"/>
                </a:ext>
              </a:extLst>
            </p:cNvPr>
            <p:cNvCxnSpPr>
              <a:cxnSpLocks/>
            </p:cNvCxnSpPr>
            <p:nvPr/>
          </p:nvCxnSpPr>
          <p:spPr>
            <a:xfrm>
              <a:off x="4146550" y="516775"/>
              <a:ext cx="503305" cy="0"/>
            </a:xfrm>
            <a:prstGeom prst="line">
              <a:avLst/>
            </a:prstGeom>
            <a:ln w="117475">
              <a:solidFill>
                <a:srgbClr val="EAF4E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24191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51FD0AA-660E-15D0-0C32-460879221DF8}"/>
              </a:ext>
            </a:extLst>
          </p:cNvPr>
          <p:cNvSpPr txBox="1"/>
          <p:nvPr/>
        </p:nvSpPr>
        <p:spPr>
          <a:xfrm>
            <a:off x="493802" y="3901017"/>
            <a:ext cx="5257415" cy="2709781"/>
          </a:xfrm>
          <a:prstGeom prst="rect">
            <a:avLst/>
          </a:prstGeom>
          <a:noFill/>
        </p:spPr>
        <p:txBody>
          <a:bodyPr wrap="square">
            <a:spAutoFit/>
          </a:bodyPr>
          <a:lstStyle/>
          <a:p>
            <a:pPr>
              <a:lnSpc>
                <a:spcPct val="130000"/>
              </a:lnSpc>
            </a:pPr>
            <a:r>
              <a:rPr lang="ja-JP" altLang="en-US" sz="1200" dirty="0">
                <a:latin typeface="Noto Sans JP" panose="020B0200000000000000" pitchFamily="50" charset="-128"/>
                <a:ea typeface="Noto Sans JP" panose="020B0200000000000000" pitchFamily="50" charset="-128"/>
              </a:rPr>
              <a:t>これからの健康管理は、個々のライフスタイルに合わせたカスタマイズされたケアが重要です。テクノロジーの進歩により、遠隔医療やオンライン健康相談が一般的になり、人々は場所や時間に縛られずに健康管理を行い、専門家の助言を受けることができます。個人の健康状態に合わせたパーソナライズされた健康計画が増え、個人が自分のペースで健康を管理し、生活習慣を改善できる環境が整っています。</a:t>
            </a:r>
          </a:p>
          <a:p>
            <a:pPr>
              <a:lnSpc>
                <a:spcPct val="130000"/>
              </a:lnSpc>
            </a:pPr>
            <a:endParaRPr lang="ja-JP" altLang="en-US" sz="1200" dirty="0">
              <a:latin typeface="Noto Sans JP" panose="020B0200000000000000" pitchFamily="50" charset="-128"/>
              <a:ea typeface="Noto Sans JP" panose="020B0200000000000000" pitchFamily="50" charset="-128"/>
            </a:endParaRPr>
          </a:p>
          <a:p>
            <a:pPr>
              <a:lnSpc>
                <a:spcPct val="130000"/>
              </a:lnSpc>
            </a:pPr>
            <a:r>
              <a:rPr lang="ja-JP" altLang="en-US" sz="1200" dirty="0">
                <a:latin typeface="Noto Sans JP" panose="020B0200000000000000" pitchFamily="50" charset="-128"/>
                <a:ea typeface="Noto Sans JP" panose="020B0200000000000000" pitchFamily="50" charset="-128"/>
              </a:rPr>
              <a:t>デジタルヘルスケアの発展や</a:t>
            </a:r>
            <a:r>
              <a:rPr lang="en-US" altLang="ja-JP" sz="1200" dirty="0">
                <a:latin typeface="Noto Sans JP" panose="020B0200000000000000" pitchFamily="50" charset="-128"/>
                <a:ea typeface="Noto Sans JP" panose="020B0200000000000000" pitchFamily="50" charset="-128"/>
              </a:rPr>
              <a:t>AI</a:t>
            </a:r>
            <a:r>
              <a:rPr lang="ja-JP" altLang="en-US" sz="1200" dirty="0">
                <a:latin typeface="Noto Sans JP" panose="020B0200000000000000" pitchFamily="50" charset="-128"/>
                <a:ea typeface="Noto Sans JP" panose="020B0200000000000000" pitchFamily="50" charset="-128"/>
              </a:rPr>
              <a:t>の導入も進み、医療専門家はより効果的な治療とアドバイスを提供できるようになります。しかし、患者と医療提供者との人間的な関係や相互作用の重要性も高まっています。</a:t>
            </a:r>
          </a:p>
          <a:p>
            <a:pPr>
              <a:lnSpc>
                <a:spcPct val="130000"/>
              </a:lnSpc>
            </a:pPr>
            <a:endParaRPr lang="ja-JP" altLang="en-US" sz="1200" dirty="0">
              <a:latin typeface="Noto Sans JP" panose="020B0200000000000000" pitchFamily="50" charset="-128"/>
              <a:ea typeface="Noto Sans JP" panose="020B0200000000000000" pitchFamily="50" charset="-128"/>
            </a:endParaRPr>
          </a:p>
        </p:txBody>
      </p:sp>
      <p:sp>
        <p:nvSpPr>
          <p:cNvPr id="7" name="テキスト ボックス 6">
            <a:extLst>
              <a:ext uri="{FF2B5EF4-FFF2-40B4-BE49-F238E27FC236}">
                <a16:creationId xmlns:a16="http://schemas.microsoft.com/office/drawing/2014/main" id="{1E4537C0-32D5-41B2-3838-6445A09B5833}"/>
              </a:ext>
            </a:extLst>
          </p:cNvPr>
          <p:cNvSpPr txBox="1"/>
          <p:nvPr/>
        </p:nvSpPr>
        <p:spPr>
          <a:xfrm>
            <a:off x="6471140" y="627318"/>
            <a:ext cx="5257415" cy="2229649"/>
          </a:xfrm>
          <a:prstGeom prst="rect">
            <a:avLst/>
          </a:prstGeom>
          <a:noFill/>
        </p:spPr>
        <p:txBody>
          <a:bodyPr wrap="square">
            <a:spAutoFit/>
          </a:bodyPr>
          <a:lstStyle/>
          <a:p>
            <a:pPr>
              <a:lnSpc>
                <a:spcPct val="130000"/>
              </a:lnSpc>
            </a:pPr>
            <a:r>
              <a:rPr lang="ja-JP" altLang="en-US" sz="1200" dirty="0">
                <a:latin typeface="Noto Sans JP" panose="020B0200000000000000" pitchFamily="50" charset="-128"/>
                <a:ea typeface="Noto Sans JP" panose="020B0200000000000000" pitchFamily="50" charset="-128"/>
              </a:rPr>
              <a:t>また、健康管理は単に病気の治療だけでなく、予防医療、ストレス管理、メンタルヘルスのケアなど、生活全般にわたる健康の維持を目指すべきです。アクティブなライフスタイルの促進や社会的サポートの重要性が高まり、個人は日常生活の中で実践的な健康習慣を身につける機会を持つべきです。</a:t>
            </a:r>
          </a:p>
          <a:p>
            <a:pPr>
              <a:lnSpc>
                <a:spcPct val="130000"/>
              </a:lnSpc>
            </a:pPr>
            <a:endParaRPr lang="ja-JP" altLang="en-US" sz="1200" dirty="0">
              <a:latin typeface="Noto Sans JP" panose="020B0200000000000000" pitchFamily="50" charset="-128"/>
              <a:ea typeface="Noto Sans JP" panose="020B0200000000000000" pitchFamily="50" charset="-128"/>
            </a:endParaRPr>
          </a:p>
          <a:p>
            <a:pPr>
              <a:lnSpc>
                <a:spcPct val="130000"/>
              </a:lnSpc>
            </a:pPr>
            <a:r>
              <a:rPr lang="ja-JP" altLang="en-US" sz="1200" dirty="0">
                <a:latin typeface="Noto Sans JP" panose="020B0200000000000000" pitchFamily="50" charset="-128"/>
                <a:ea typeface="Noto Sans JP" panose="020B0200000000000000" pitchFamily="50" charset="-128"/>
              </a:rPr>
              <a:t>最も重要なのは、健康ケアのアクセスを向上させ、社会的・経済的格差を減少させることです。健康は人々の生活の質を向上させ、より健康で持続可能な社会のための基盤を築く鍵です。</a:t>
            </a:r>
          </a:p>
        </p:txBody>
      </p:sp>
      <p:sp>
        <p:nvSpPr>
          <p:cNvPr id="8" name="二等辺三角形 7">
            <a:extLst>
              <a:ext uri="{FF2B5EF4-FFF2-40B4-BE49-F238E27FC236}">
                <a16:creationId xmlns:a16="http://schemas.microsoft.com/office/drawing/2014/main" id="{F7249C7F-ACBA-3AA5-D500-1F884ABDC060}"/>
              </a:ext>
            </a:extLst>
          </p:cNvPr>
          <p:cNvSpPr/>
          <p:nvPr/>
        </p:nvSpPr>
        <p:spPr>
          <a:xfrm rot="10800000">
            <a:off x="2909785" y="2826753"/>
            <a:ext cx="425450" cy="195706"/>
          </a:xfrm>
          <a:prstGeom prst="triangle">
            <a:avLst/>
          </a:prstGeom>
          <a:solidFill>
            <a:srgbClr val="3F88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887E84E-3D5C-D12B-FFBC-6174C8AAD25F}"/>
              </a:ext>
            </a:extLst>
          </p:cNvPr>
          <p:cNvSpPr txBox="1"/>
          <p:nvPr/>
        </p:nvSpPr>
        <p:spPr>
          <a:xfrm>
            <a:off x="701579" y="3136052"/>
            <a:ext cx="4841860" cy="417487"/>
          </a:xfrm>
          <a:prstGeom prst="rect">
            <a:avLst/>
          </a:prstGeom>
          <a:noFill/>
        </p:spPr>
        <p:txBody>
          <a:bodyPr wrap="square">
            <a:spAutoFit/>
          </a:bodyPr>
          <a:lstStyle>
            <a:defPPr>
              <a:defRPr lang="ja-JP"/>
            </a:defPPr>
            <a:lvl1pPr>
              <a:lnSpc>
                <a:spcPct val="130000"/>
              </a:lnSpc>
              <a:defRPr sz="1200">
                <a:latin typeface="Noto Sans JP" panose="020B0200000000000000" pitchFamily="50" charset="-128"/>
                <a:ea typeface="Noto Sans JP" panose="020B0200000000000000" pitchFamily="50" charset="-128"/>
              </a:defRPr>
            </a:lvl1pPr>
          </a:lstStyle>
          <a:p>
            <a:pPr algn="ctr"/>
            <a:r>
              <a:rPr lang="ja-JP" altLang="en-US" sz="1400" b="1" dirty="0"/>
              <a:t>個人の特性やライフスタイルにあった</a:t>
            </a:r>
            <a:r>
              <a:rPr lang="ja-JP" altLang="en-US" sz="1800" b="1" dirty="0">
                <a:solidFill>
                  <a:srgbClr val="3F88C9"/>
                </a:solidFill>
              </a:rPr>
              <a:t>健康管理</a:t>
            </a:r>
            <a:r>
              <a:rPr lang="ja-JP" altLang="en-US" sz="1400" b="1" dirty="0"/>
              <a:t>が実現</a:t>
            </a:r>
            <a:endParaRPr lang="en-US" altLang="ja-JP" sz="1400" b="1" dirty="0"/>
          </a:p>
        </p:txBody>
      </p:sp>
      <p:sp>
        <p:nvSpPr>
          <p:cNvPr id="10" name="テキスト ボックス 9">
            <a:extLst>
              <a:ext uri="{FF2B5EF4-FFF2-40B4-BE49-F238E27FC236}">
                <a16:creationId xmlns:a16="http://schemas.microsoft.com/office/drawing/2014/main" id="{C031BB0D-7881-4C59-8464-8DD2F2FF42A7}"/>
              </a:ext>
            </a:extLst>
          </p:cNvPr>
          <p:cNvSpPr txBox="1"/>
          <p:nvPr/>
        </p:nvSpPr>
        <p:spPr>
          <a:xfrm>
            <a:off x="1988063" y="1166973"/>
            <a:ext cx="2268892" cy="345223"/>
          </a:xfrm>
          <a:prstGeom prst="rect">
            <a:avLst/>
          </a:prstGeom>
          <a:noFill/>
        </p:spPr>
        <p:txBody>
          <a:bodyPr wrap="square">
            <a:spAutoFit/>
          </a:bodyPr>
          <a:lstStyle>
            <a:defPPr>
              <a:defRPr lang="ja-JP"/>
            </a:defPPr>
            <a:lvl1pPr>
              <a:lnSpc>
                <a:spcPct val="130000"/>
              </a:lnSpc>
              <a:defRPr sz="1200">
                <a:latin typeface="Noto Sans JP" panose="020B0200000000000000" pitchFamily="50" charset="-128"/>
                <a:ea typeface="Noto Sans JP" panose="020B0200000000000000" pitchFamily="50" charset="-128"/>
              </a:defRPr>
            </a:lvl1pPr>
          </a:lstStyle>
          <a:p>
            <a:pPr algn="ctr"/>
            <a:r>
              <a:rPr lang="ja-JP" altLang="en-US" sz="1400" b="1" dirty="0"/>
              <a:t>テクノロジーの進歩</a:t>
            </a:r>
            <a:endParaRPr lang="en-US" altLang="ja-JP" sz="1400" b="1" dirty="0"/>
          </a:p>
        </p:txBody>
      </p:sp>
      <p:grpSp>
        <p:nvGrpSpPr>
          <p:cNvPr id="11" name="グループ化 10">
            <a:extLst>
              <a:ext uri="{FF2B5EF4-FFF2-40B4-BE49-F238E27FC236}">
                <a16:creationId xmlns:a16="http://schemas.microsoft.com/office/drawing/2014/main" id="{8A5A1155-5EF8-43B9-DBEF-94C1711780FF}"/>
              </a:ext>
            </a:extLst>
          </p:cNvPr>
          <p:cNvGrpSpPr/>
          <p:nvPr/>
        </p:nvGrpSpPr>
        <p:grpSpPr>
          <a:xfrm>
            <a:off x="582391" y="1675457"/>
            <a:ext cx="5080237" cy="898316"/>
            <a:chOff x="6646455" y="1527400"/>
            <a:chExt cx="5080237" cy="898316"/>
          </a:xfrm>
          <a:solidFill>
            <a:srgbClr val="309030">
              <a:alpha val="10000"/>
            </a:srgbClr>
          </a:solidFill>
        </p:grpSpPr>
        <p:sp>
          <p:nvSpPr>
            <p:cNvPr id="12" name="楕円 11">
              <a:extLst>
                <a:ext uri="{FF2B5EF4-FFF2-40B4-BE49-F238E27FC236}">
                  <a16:creationId xmlns:a16="http://schemas.microsoft.com/office/drawing/2014/main" id="{534F34F4-F9EB-8F1D-682E-31D3D1C6D238}"/>
                </a:ext>
              </a:extLst>
            </p:cNvPr>
            <p:cNvSpPr/>
            <p:nvPr/>
          </p:nvSpPr>
          <p:spPr>
            <a:xfrm>
              <a:off x="6646455" y="1527400"/>
              <a:ext cx="898316" cy="898316"/>
            </a:xfrm>
            <a:prstGeom prst="ellipse">
              <a:avLst/>
            </a:prstGeom>
            <a:solidFill>
              <a:srgbClr val="3F88C9">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solidFill>
                    <a:srgbClr val="3F88C9"/>
                  </a:solidFill>
                  <a:latin typeface="Noto Sans JP" panose="020B0200000000000000" pitchFamily="50" charset="-128"/>
                  <a:ea typeface="Noto Sans JP" panose="020B0200000000000000" pitchFamily="50" charset="-128"/>
                </a:rPr>
                <a:t>遠隔医療</a:t>
              </a:r>
            </a:p>
          </p:txBody>
        </p:sp>
        <p:sp>
          <p:nvSpPr>
            <p:cNvPr id="13" name="楕円 12">
              <a:extLst>
                <a:ext uri="{FF2B5EF4-FFF2-40B4-BE49-F238E27FC236}">
                  <a16:creationId xmlns:a16="http://schemas.microsoft.com/office/drawing/2014/main" id="{F9DC49AA-7DAE-1EE2-41B3-DEB30EE2F68E}"/>
                </a:ext>
              </a:extLst>
            </p:cNvPr>
            <p:cNvSpPr/>
            <p:nvPr/>
          </p:nvSpPr>
          <p:spPr>
            <a:xfrm>
              <a:off x="7691935" y="1527400"/>
              <a:ext cx="898316" cy="898316"/>
            </a:xfrm>
            <a:prstGeom prst="ellipse">
              <a:avLst/>
            </a:prstGeom>
            <a:solidFill>
              <a:srgbClr val="3F88C9">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solidFill>
                    <a:srgbClr val="3F88C9"/>
                  </a:solidFill>
                  <a:latin typeface="Noto Sans JP" panose="020B0200000000000000" pitchFamily="50" charset="-128"/>
                  <a:ea typeface="Noto Sans JP" panose="020B0200000000000000" pitchFamily="50" charset="-128"/>
                </a:rPr>
                <a:t>オンライン</a:t>
              </a:r>
              <a:endParaRPr lang="en-US" altLang="ja-JP" sz="900" b="1" dirty="0">
                <a:solidFill>
                  <a:srgbClr val="3F88C9"/>
                </a:solidFill>
                <a:latin typeface="Noto Sans JP" panose="020B0200000000000000" pitchFamily="50" charset="-128"/>
                <a:ea typeface="Noto Sans JP" panose="020B0200000000000000" pitchFamily="50" charset="-128"/>
              </a:endParaRPr>
            </a:p>
            <a:p>
              <a:pPr algn="ctr"/>
              <a:r>
                <a:rPr lang="ja-JP" altLang="en-US" sz="900" b="1" dirty="0">
                  <a:solidFill>
                    <a:srgbClr val="3F88C9"/>
                  </a:solidFill>
                  <a:latin typeface="Noto Sans JP" panose="020B0200000000000000" pitchFamily="50" charset="-128"/>
                  <a:ea typeface="Noto Sans JP" panose="020B0200000000000000" pitchFamily="50" charset="-128"/>
                </a:rPr>
                <a:t>健康診断</a:t>
              </a:r>
            </a:p>
          </p:txBody>
        </p:sp>
        <p:sp>
          <p:nvSpPr>
            <p:cNvPr id="14" name="楕円 13">
              <a:extLst>
                <a:ext uri="{FF2B5EF4-FFF2-40B4-BE49-F238E27FC236}">
                  <a16:creationId xmlns:a16="http://schemas.microsoft.com/office/drawing/2014/main" id="{DC99A915-FCF3-0189-3370-E08CA658252D}"/>
                </a:ext>
              </a:extLst>
            </p:cNvPr>
            <p:cNvSpPr/>
            <p:nvPr/>
          </p:nvSpPr>
          <p:spPr>
            <a:xfrm>
              <a:off x="9782895" y="1527400"/>
              <a:ext cx="898316" cy="898316"/>
            </a:xfrm>
            <a:prstGeom prst="ellipse">
              <a:avLst/>
            </a:prstGeom>
            <a:solidFill>
              <a:srgbClr val="3F88C9">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solidFill>
                    <a:srgbClr val="3F88C9"/>
                  </a:solidFill>
                  <a:latin typeface="Noto Sans JP" panose="020B0200000000000000" pitchFamily="50" charset="-128"/>
                  <a:ea typeface="Noto Sans JP" panose="020B0200000000000000" pitchFamily="50" charset="-128"/>
                </a:rPr>
                <a:t>ウェアラブル</a:t>
              </a:r>
              <a:endParaRPr lang="en-US" altLang="ja-JP" sz="900" b="1" dirty="0">
                <a:solidFill>
                  <a:srgbClr val="3F88C9"/>
                </a:solidFill>
                <a:latin typeface="Noto Sans JP" panose="020B0200000000000000" pitchFamily="50" charset="-128"/>
                <a:ea typeface="Noto Sans JP" panose="020B0200000000000000" pitchFamily="50" charset="-128"/>
              </a:endParaRPr>
            </a:p>
            <a:p>
              <a:pPr algn="ctr"/>
              <a:r>
                <a:rPr lang="ja-JP" altLang="en-US" sz="900" b="1" dirty="0">
                  <a:solidFill>
                    <a:srgbClr val="3F88C9"/>
                  </a:solidFill>
                  <a:latin typeface="Noto Sans JP" panose="020B0200000000000000" pitchFamily="50" charset="-128"/>
                  <a:ea typeface="Noto Sans JP" panose="020B0200000000000000" pitchFamily="50" charset="-128"/>
                </a:rPr>
                <a:t>端末</a:t>
              </a:r>
            </a:p>
          </p:txBody>
        </p:sp>
        <p:sp>
          <p:nvSpPr>
            <p:cNvPr id="15" name="楕円 14">
              <a:extLst>
                <a:ext uri="{FF2B5EF4-FFF2-40B4-BE49-F238E27FC236}">
                  <a16:creationId xmlns:a16="http://schemas.microsoft.com/office/drawing/2014/main" id="{8D38B1CA-8D78-5029-AB08-33A8A2BCDAEB}"/>
                </a:ext>
              </a:extLst>
            </p:cNvPr>
            <p:cNvSpPr/>
            <p:nvPr/>
          </p:nvSpPr>
          <p:spPr>
            <a:xfrm>
              <a:off x="8737415" y="1527400"/>
              <a:ext cx="898316" cy="898316"/>
            </a:xfrm>
            <a:prstGeom prst="ellipse">
              <a:avLst/>
            </a:prstGeom>
            <a:solidFill>
              <a:srgbClr val="3F88C9">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solidFill>
                    <a:srgbClr val="3F88C9"/>
                  </a:solidFill>
                  <a:latin typeface="Noto Sans JP" panose="020B0200000000000000" pitchFamily="50" charset="-128"/>
                  <a:ea typeface="Noto Sans JP" panose="020B0200000000000000" pitchFamily="50" charset="-128"/>
                </a:rPr>
                <a:t>遺伝子研究</a:t>
              </a:r>
              <a:endParaRPr lang="en-US" altLang="ja-JP" sz="900" b="1" dirty="0">
                <a:solidFill>
                  <a:srgbClr val="3F88C9"/>
                </a:solidFill>
                <a:latin typeface="Noto Sans JP" panose="020B0200000000000000" pitchFamily="50" charset="-128"/>
                <a:ea typeface="Noto Sans JP" panose="020B0200000000000000" pitchFamily="50" charset="-128"/>
              </a:endParaRPr>
            </a:p>
            <a:p>
              <a:pPr algn="ctr"/>
              <a:r>
                <a:rPr lang="ja-JP" altLang="en-US" sz="900" b="1" dirty="0">
                  <a:solidFill>
                    <a:srgbClr val="3F88C9"/>
                  </a:solidFill>
                  <a:latin typeface="Noto Sans JP" panose="020B0200000000000000" pitchFamily="50" charset="-128"/>
                  <a:ea typeface="Noto Sans JP" panose="020B0200000000000000" pitchFamily="50" charset="-128"/>
                </a:rPr>
                <a:t>の発展</a:t>
              </a:r>
              <a:endParaRPr lang="en-US" altLang="ja-JP" sz="900" b="1" dirty="0">
                <a:solidFill>
                  <a:srgbClr val="3F88C9"/>
                </a:solidFill>
                <a:latin typeface="Noto Sans JP" panose="020B0200000000000000" pitchFamily="50" charset="-128"/>
                <a:ea typeface="Noto Sans JP" panose="020B0200000000000000" pitchFamily="50" charset="-128"/>
              </a:endParaRPr>
            </a:p>
          </p:txBody>
        </p:sp>
        <p:sp>
          <p:nvSpPr>
            <p:cNvPr id="16" name="楕円 15">
              <a:extLst>
                <a:ext uri="{FF2B5EF4-FFF2-40B4-BE49-F238E27FC236}">
                  <a16:creationId xmlns:a16="http://schemas.microsoft.com/office/drawing/2014/main" id="{10BF8A1E-0922-D8CF-4F24-C9AE228AC8C7}"/>
                </a:ext>
              </a:extLst>
            </p:cNvPr>
            <p:cNvSpPr/>
            <p:nvPr/>
          </p:nvSpPr>
          <p:spPr>
            <a:xfrm>
              <a:off x="10828376" y="1527400"/>
              <a:ext cx="898316" cy="898316"/>
            </a:xfrm>
            <a:prstGeom prst="ellipse">
              <a:avLst/>
            </a:prstGeom>
            <a:solidFill>
              <a:srgbClr val="3F88C9">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ja-JP" sz="900" b="1" dirty="0">
                  <a:solidFill>
                    <a:srgbClr val="3F88C9"/>
                  </a:solidFill>
                  <a:latin typeface="Noto Sans JP" panose="020B0200000000000000" pitchFamily="50" charset="-128"/>
                  <a:ea typeface="Noto Sans JP" panose="020B0200000000000000" pitchFamily="50" charset="-128"/>
                </a:rPr>
                <a:t>AI</a:t>
              </a:r>
              <a:r>
                <a:rPr lang="ja-JP" altLang="en-US" sz="900" b="1" dirty="0">
                  <a:solidFill>
                    <a:srgbClr val="3F88C9"/>
                  </a:solidFill>
                  <a:latin typeface="Noto Sans JP" panose="020B0200000000000000" pitchFamily="50" charset="-128"/>
                  <a:ea typeface="Noto Sans JP" panose="020B0200000000000000" pitchFamily="50" charset="-128"/>
                </a:rPr>
                <a:t>の進歩</a:t>
              </a:r>
            </a:p>
          </p:txBody>
        </p:sp>
      </p:grpSp>
      <p:sp>
        <p:nvSpPr>
          <p:cNvPr id="17" name="四角形: 角を丸くする 16">
            <a:extLst>
              <a:ext uri="{FF2B5EF4-FFF2-40B4-BE49-F238E27FC236}">
                <a16:creationId xmlns:a16="http://schemas.microsoft.com/office/drawing/2014/main" id="{1D3F8788-5E0E-2F3C-64BD-28AA8D9FC4A9}"/>
              </a:ext>
            </a:extLst>
          </p:cNvPr>
          <p:cNvSpPr/>
          <p:nvPr/>
        </p:nvSpPr>
        <p:spPr>
          <a:xfrm>
            <a:off x="6440785" y="3093664"/>
            <a:ext cx="5318125" cy="3412329"/>
          </a:xfrm>
          <a:prstGeom prst="roundRect">
            <a:avLst>
              <a:gd name="adj" fmla="val 4419"/>
            </a:avLst>
          </a:prstGeom>
          <a:solidFill>
            <a:srgbClr val="3F88C9">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8" name="グループ化 77">
            <a:extLst>
              <a:ext uri="{FF2B5EF4-FFF2-40B4-BE49-F238E27FC236}">
                <a16:creationId xmlns:a16="http://schemas.microsoft.com/office/drawing/2014/main" id="{73F88867-D77A-84C4-1BFA-CEDFC8F7C0DA}"/>
              </a:ext>
            </a:extLst>
          </p:cNvPr>
          <p:cNvGrpSpPr/>
          <p:nvPr/>
        </p:nvGrpSpPr>
        <p:grpSpPr>
          <a:xfrm>
            <a:off x="7114532" y="3610615"/>
            <a:ext cx="3970630" cy="2378426"/>
            <a:chOff x="7197082" y="3553539"/>
            <a:chExt cx="3970630" cy="2378426"/>
          </a:xfrm>
        </p:grpSpPr>
        <p:grpSp>
          <p:nvGrpSpPr>
            <p:cNvPr id="67" name="グループ化 66">
              <a:extLst>
                <a:ext uri="{FF2B5EF4-FFF2-40B4-BE49-F238E27FC236}">
                  <a16:creationId xmlns:a16="http://schemas.microsoft.com/office/drawing/2014/main" id="{BEAD402B-1C23-9E71-020D-35C883A90594}"/>
                </a:ext>
              </a:extLst>
            </p:cNvPr>
            <p:cNvGrpSpPr/>
            <p:nvPr/>
          </p:nvGrpSpPr>
          <p:grpSpPr>
            <a:xfrm>
              <a:off x="7197082" y="3553539"/>
              <a:ext cx="3970630" cy="1711979"/>
              <a:chOff x="6864712" y="3932043"/>
              <a:chExt cx="3970630" cy="1711979"/>
            </a:xfrm>
          </p:grpSpPr>
          <p:grpSp>
            <p:nvGrpSpPr>
              <p:cNvPr id="68" name="グループ化 67">
                <a:extLst>
                  <a:ext uri="{FF2B5EF4-FFF2-40B4-BE49-F238E27FC236}">
                    <a16:creationId xmlns:a16="http://schemas.microsoft.com/office/drawing/2014/main" id="{69781BDD-2CF0-7DB2-2EAE-FE8FF0FC0612}"/>
                  </a:ext>
                </a:extLst>
              </p:cNvPr>
              <p:cNvGrpSpPr/>
              <p:nvPr/>
            </p:nvGrpSpPr>
            <p:grpSpPr>
              <a:xfrm>
                <a:off x="8973309" y="3932043"/>
                <a:ext cx="1862033" cy="1711979"/>
                <a:chOff x="8748570" y="4010416"/>
                <a:chExt cx="1862033" cy="1711979"/>
              </a:xfrm>
            </p:grpSpPr>
            <p:sp>
              <p:nvSpPr>
                <p:cNvPr id="71" name="楕円 70">
                  <a:extLst>
                    <a:ext uri="{FF2B5EF4-FFF2-40B4-BE49-F238E27FC236}">
                      <a16:creationId xmlns:a16="http://schemas.microsoft.com/office/drawing/2014/main" id="{17BFAA04-8443-7A60-8BC9-992E5DD3EAAB}"/>
                    </a:ext>
                  </a:extLst>
                </p:cNvPr>
                <p:cNvSpPr/>
                <p:nvPr/>
              </p:nvSpPr>
              <p:spPr>
                <a:xfrm>
                  <a:off x="9232653" y="4010416"/>
                  <a:ext cx="898316" cy="898316"/>
                </a:xfrm>
                <a:prstGeom prst="ellipse">
                  <a:avLst/>
                </a:prstGeom>
                <a:solidFill>
                  <a:srgbClr val="3F88C9"/>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latin typeface="Noto Sans JP" panose="020B0200000000000000" pitchFamily="50" charset="-128"/>
                      <a:ea typeface="Noto Sans JP" panose="020B0200000000000000" pitchFamily="50" charset="-128"/>
                    </a:rPr>
                    <a:t>予防医療</a:t>
                  </a:r>
                </a:p>
              </p:txBody>
            </p:sp>
            <p:sp>
              <p:nvSpPr>
                <p:cNvPr id="72" name="楕円 71">
                  <a:extLst>
                    <a:ext uri="{FF2B5EF4-FFF2-40B4-BE49-F238E27FC236}">
                      <a16:creationId xmlns:a16="http://schemas.microsoft.com/office/drawing/2014/main" id="{B9D5862F-5EB0-0AED-D95E-FDCE52436DB7}"/>
                    </a:ext>
                  </a:extLst>
                </p:cNvPr>
                <p:cNvSpPr/>
                <p:nvPr/>
              </p:nvSpPr>
              <p:spPr>
                <a:xfrm>
                  <a:off x="8748570" y="4824079"/>
                  <a:ext cx="898316" cy="898316"/>
                </a:xfrm>
                <a:prstGeom prst="ellipse">
                  <a:avLst/>
                </a:prstGeom>
                <a:solidFill>
                  <a:srgbClr val="3F88C9"/>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latin typeface="Noto Sans JP" panose="020B0200000000000000" pitchFamily="50" charset="-128"/>
                      <a:ea typeface="Noto Sans JP" panose="020B0200000000000000" pitchFamily="50" charset="-128"/>
                    </a:rPr>
                    <a:t>ストレス管理</a:t>
                  </a:r>
                </a:p>
              </p:txBody>
            </p:sp>
            <p:sp>
              <p:nvSpPr>
                <p:cNvPr id="73" name="楕円 72">
                  <a:extLst>
                    <a:ext uri="{FF2B5EF4-FFF2-40B4-BE49-F238E27FC236}">
                      <a16:creationId xmlns:a16="http://schemas.microsoft.com/office/drawing/2014/main" id="{FBC903F6-76A1-6AC3-563C-D3A61A869709}"/>
                    </a:ext>
                  </a:extLst>
                </p:cNvPr>
                <p:cNvSpPr/>
                <p:nvPr/>
              </p:nvSpPr>
              <p:spPr>
                <a:xfrm>
                  <a:off x="9712287" y="4824079"/>
                  <a:ext cx="898316" cy="898316"/>
                </a:xfrm>
                <a:prstGeom prst="ellipse">
                  <a:avLst/>
                </a:prstGeom>
                <a:solidFill>
                  <a:srgbClr val="3F88C9"/>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latin typeface="Noto Sans JP" panose="020B0200000000000000" pitchFamily="50" charset="-128"/>
                      <a:ea typeface="Noto Sans JP" panose="020B0200000000000000" pitchFamily="50" charset="-128"/>
                    </a:rPr>
                    <a:t>メンタル</a:t>
                  </a:r>
                  <a:endParaRPr lang="en-US" altLang="ja-JP" sz="900" b="1" dirty="0">
                    <a:latin typeface="Noto Sans JP" panose="020B0200000000000000" pitchFamily="50" charset="-128"/>
                    <a:ea typeface="Noto Sans JP" panose="020B0200000000000000" pitchFamily="50" charset="-128"/>
                  </a:endParaRPr>
                </a:p>
                <a:p>
                  <a:pPr algn="ctr"/>
                  <a:r>
                    <a:rPr lang="ja-JP" altLang="en-US" sz="900" b="1" dirty="0">
                      <a:latin typeface="Noto Sans JP" panose="020B0200000000000000" pitchFamily="50" charset="-128"/>
                      <a:ea typeface="Noto Sans JP" panose="020B0200000000000000" pitchFamily="50" charset="-128"/>
                    </a:rPr>
                    <a:t>ヘルスケア</a:t>
                  </a:r>
                </a:p>
              </p:txBody>
            </p:sp>
          </p:grpSp>
          <p:sp>
            <p:nvSpPr>
              <p:cNvPr id="69" name="楕円 68">
                <a:extLst>
                  <a:ext uri="{FF2B5EF4-FFF2-40B4-BE49-F238E27FC236}">
                    <a16:creationId xmlns:a16="http://schemas.microsoft.com/office/drawing/2014/main" id="{46E1A407-DD5E-89F7-E347-16FAC0165513}"/>
                  </a:ext>
                </a:extLst>
              </p:cNvPr>
              <p:cNvSpPr/>
              <p:nvPr/>
            </p:nvSpPr>
            <p:spPr>
              <a:xfrm>
                <a:off x="6864712" y="4208634"/>
                <a:ext cx="1199788" cy="1199788"/>
              </a:xfrm>
              <a:prstGeom prst="ellips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1100" b="1" dirty="0">
                    <a:latin typeface="Noto Sans JP" panose="020B0200000000000000" pitchFamily="50" charset="-128"/>
                    <a:ea typeface="Noto Sans JP" panose="020B0200000000000000" pitchFamily="50" charset="-128"/>
                  </a:rPr>
                  <a:t>病気の</a:t>
                </a:r>
                <a:endParaRPr lang="en-US" altLang="ja-JP" sz="1100" b="1" dirty="0">
                  <a:latin typeface="Noto Sans JP" panose="020B0200000000000000" pitchFamily="50" charset="-128"/>
                  <a:ea typeface="Noto Sans JP" panose="020B0200000000000000" pitchFamily="50" charset="-128"/>
                </a:endParaRPr>
              </a:p>
              <a:p>
                <a:pPr algn="ctr"/>
                <a:r>
                  <a:rPr lang="ja-JP" altLang="en-US" sz="1100" b="1" dirty="0">
                    <a:latin typeface="Noto Sans JP" panose="020B0200000000000000" pitchFamily="50" charset="-128"/>
                    <a:ea typeface="Noto Sans JP" panose="020B0200000000000000" pitchFamily="50" charset="-128"/>
                  </a:rPr>
                  <a:t>治療</a:t>
                </a:r>
              </a:p>
            </p:txBody>
          </p:sp>
          <p:sp>
            <p:nvSpPr>
              <p:cNvPr id="70" name="加算記号 69">
                <a:extLst>
                  <a:ext uri="{FF2B5EF4-FFF2-40B4-BE49-F238E27FC236}">
                    <a16:creationId xmlns:a16="http://schemas.microsoft.com/office/drawing/2014/main" id="{2D11E515-C248-140A-908C-69E4FD7C64EE}"/>
                  </a:ext>
                </a:extLst>
              </p:cNvPr>
              <p:cNvSpPr/>
              <p:nvPr/>
            </p:nvSpPr>
            <p:spPr>
              <a:xfrm>
                <a:off x="8264866" y="4521300"/>
                <a:ext cx="533466" cy="533466"/>
              </a:xfrm>
              <a:prstGeom prst="mathPlus">
                <a:avLst>
                  <a:gd name="adj1" fmla="val 0"/>
                </a:avLst>
              </a:prstGeom>
              <a:solidFill>
                <a:srgbClr val="309030"/>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grpSp>
        <p:sp>
          <p:nvSpPr>
            <p:cNvPr id="74" name="テキスト ボックス 73">
              <a:extLst>
                <a:ext uri="{FF2B5EF4-FFF2-40B4-BE49-F238E27FC236}">
                  <a16:creationId xmlns:a16="http://schemas.microsoft.com/office/drawing/2014/main" id="{D44FD8C0-0A44-D1EB-1618-7F36B1145A28}"/>
                </a:ext>
              </a:extLst>
            </p:cNvPr>
            <p:cNvSpPr txBox="1"/>
            <p:nvPr/>
          </p:nvSpPr>
          <p:spPr>
            <a:xfrm>
              <a:off x="7240403" y="5382776"/>
              <a:ext cx="3883988" cy="549189"/>
            </a:xfrm>
            <a:prstGeom prst="rect">
              <a:avLst/>
            </a:prstGeom>
            <a:noFill/>
          </p:spPr>
          <p:txBody>
            <a:bodyPr wrap="square">
              <a:spAutoFit/>
            </a:bodyPr>
            <a:lstStyle>
              <a:defPPr>
                <a:defRPr lang="ja-JP"/>
              </a:defPPr>
              <a:lvl1pPr>
                <a:lnSpc>
                  <a:spcPct val="130000"/>
                </a:lnSpc>
                <a:defRPr sz="1200">
                  <a:latin typeface="Noto Sans JP" panose="020B0200000000000000" pitchFamily="50" charset="-128"/>
                  <a:ea typeface="Noto Sans JP" panose="020B0200000000000000" pitchFamily="50" charset="-128"/>
                </a:defRPr>
              </a:lvl1pPr>
            </a:lstStyle>
            <a:p>
              <a:pPr algn="ctr"/>
              <a:r>
                <a:rPr lang="ja-JP" altLang="en-US" b="1" dirty="0"/>
                <a:t>病気の治療だけなく、</a:t>
              </a:r>
              <a:endParaRPr lang="en-US" altLang="ja-JP" b="1" dirty="0"/>
            </a:p>
            <a:p>
              <a:pPr algn="ctr"/>
              <a:r>
                <a:rPr lang="ja-JP" altLang="en-US" b="1" dirty="0"/>
                <a:t>生活全般にわたる健康習慣を身につけることが重要</a:t>
              </a:r>
              <a:endParaRPr lang="en-US" altLang="ja-JP" b="1" dirty="0"/>
            </a:p>
          </p:txBody>
        </p:sp>
      </p:grpSp>
      <p:grpSp>
        <p:nvGrpSpPr>
          <p:cNvPr id="77" name="グループ化 76">
            <a:extLst>
              <a:ext uri="{FF2B5EF4-FFF2-40B4-BE49-F238E27FC236}">
                <a16:creationId xmlns:a16="http://schemas.microsoft.com/office/drawing/2014/main" id="{93E22A38-AC8A-CA70-9926-6554979ABA3B}"/>
              </a:ext>
            </a:extLst>
          </p:cNvPr>
          <p:cNvGrpSpPr/>
          <p:nvPr/>
        </p:nvGrpSpPr>
        <p:grpSpPr>
          <a:xfrm>
            <a:off x="313621" y="0"/>
            <a:ext cx="5617777" cy="831850"/>
            <a:chOff x="419100" y="0"/>
            <a:chExt cx="5425690" cy="831850"/>
          </a:xfrm>
        </p:grpSpPr>
        <p:sp>
          <p:nvSpPr>
            <p:cNvPr id="75" name="四角形: 上の 2 つの角を丸める 74">
              <a:extLst>
                <a:ext uri="{FF2B5EF4-FFF2-40B4-BE49-F238E27FC236}">
                  <a16:creationId xmlns:a16="http://schemas.microsoft.com/office/drawing/2014/main" id="{143043A1-4703-B313-6357-B9B6B62825A6}"/>
                </a:ext>
              </a:extLst>
            </p:cNvPr>
            <p:cNvSpPr/>
            <p:nvPr/>
          </p:nvSpPr>
          <p:spPr>
            <a:xfrm flipV="1">
              <a:off x="419100" y="0"/>
              <a:ext cx="5425690" cy="831850"/>
            </a:xfrm>
            <a:prstGeom prst="round2SameRect">
              <a:avLst/>
            </a:prstGeom>
            <a:solidFill>
              <a:srgbClr val="3F88C9">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535934" y="288764"/>
              <a:ext cx="435230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srgbClr val="3F88C9"/>
                  </a:solidFill>
                  <a:effectLst/>
                  <a:uLnTx/>
                  <a:uFillTx/>
                  <a:latin typeface="Noto Sans JP" panose="020B0200000000000000" pitchFamily="50" charset="-128"/>
                  <a:ea typeface="Noto Sans JP" panose="020B0200000000000000" pitchFamily="50" charset="-128"/>
                  <a:cs typeface="+mn-cs"/>
                </a:rPr>
                <a:t>これからの健康管理について</a:t>
              </a:r>
            </a:p>
          </p:txBody>
        </p:sp>
        <p:sp>
          <p:nvSpPr>
            <p:cNvPr id="76" name="正方形/長方形 75">
              <a:extLst>
                <a:ext uri="{FF2B5EF4-FFF2-40B4-BE49-F238E27FC236}">
                  <a16:creationId xmlns:a16="http://schemas.microsoft.com/office/drawing/2014/main" id="{72CFC555-E32E-1A18-BD74-E5CEB239D1EC}"/>
                </a:ext>
              </a:extLst>
            </p:cNvPr>
            <p:cNvSpPr/>
            <p:nvPr/>
          </p:nvSpPr>
          <p:spPr>
            <a:xfrm>
              <a:off x="419100" y="0"/>
              <a:ext cx="5425690" cy="125503"/>
            </a:xfrm>
            <a:prstGeom prst="rect">
              <a:avLst/>
            </a:prstGeom>
            <a:solidFill>
              <a:srgbClr val="3F88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141639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C2B39D3-A33F-5834-6254-89B29A4FDD1A}"/>
              </a:ext>
            </a:extLst>
          </p:cNvPr>
          <p:cNvSpPr txBox="1"/>
          <p:nvPr/>
        </p:nvSpPr>
        <p:spPr>
          <a:xfrm>
            <a:off x="625267" y="177134"/>
            <a:ext cx="322093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dirty="0">
                <a:ln>
                  <a:noFill/>
                </a:ln>
                <a:solidFill>
                  <a:srgbClr val="7349BF"/>
                </a:solidFill>
                <a:effectLst/>
                <a:uLnTx/>
                <a:uFillTx/>
                <a:latin typeface="Noto Sans JP" panose="020B0200000000000000" pitchFamily="50" charset="-128"/>
                <a:ea typeface="Noto Sans JP" panose="020B0200000000000000" pitchFamily="50" charset="-128"/>
                <a:cs typeface="+mn-cs"/>
              </a:rPr>
              <a:t>これからの健康管理について</a:t>
            </a:r>
          </a:p>
        </p:txBody>
      </p:sp>
      <p:sp>
        <p:nvSpPr>
          <p:cNvPr id="5" name="テキスト ボックス 4">
            <a:extLst>
              <a:ext uri="{FF2B5EF4-FFF2-40B4-BE49-F238E27FC236}">
                <a16:creationId xmlns:a16="http://schemas.microsoft.com/office/drawing/2014/main" id="{F51FD0AA-660E-15D0-0C32-460879221DF8}"/>
              </a:ext>
            </a:extLst>
          </p:cNvPr>
          <p:cNvSpPr txBox="1"/>
          <p:nvPr/>
        </p:nvSpPr>
        <p:spPr>
          <a:xfrm>
            <a:off x="5200635" y="993439"/>
            <a:ext cx="6511117" cy="2229649"/>
          </a:xfrm>
          <a:prstGeom prst="rect">
            <a:avLst/>
          </a:prstGeom>
          <a:noFill/>
        </p:spPr>
        <p:txBody>
          <a:bodyPr wrap="square">
            <a:spAutoFit/>
          </a:bodyPr>
          <a:lstStyle/>
          <a:p>
            <a:pPr>
              <a:lnSpc>
                <a:spcPct val="130000"/>
              </a:lnSpc>
            </a:pPr>
            <a:r>
              <a:rPr lang="ja-JP" altLang="en-US" sz="1200" dirty="0">
                <a:latin typeface="Noto Sans JP" panose="020B0200000000000000" pitchFamily="50" charset="-128"/>
                <a:ea typeface="Noto Sans JP" panose="020B0200000000000000" pitchFamily="50" charset="-128"/>
              </a:rPr>
              <a:t>これからの健康管理は、個々のライフスタイルに合わせたカスタマイズされたケアが重要です。テクノロジーの進歩により、遠隔医療やオンライン健康相談が一般的になり、人々は場所や時間に縛られずに健康管理を行い、専門家の助言を受けることができます。個人の健康状態に合わせたパーソナライズされた健康計画が増え、個人が自分のペースで健康を管理し、生活習慣を改善できる環境が整っています。</a:t>
            </a:r>
          </a:p>
          <a:p>
            <a:pPr>
              <a:lnSpc>
                <a:spcPct val="130000"/>
              </a:lnSpc>
            </a:pPr>
            <a:endParaRPr lang="ja-JP" altLang="en-US" sz="1200" dirty="0">
              <a:latin typeface="Noto Sans JP" panose="020B0200000000000000" pitchFamily="50" charset="-128"/>
              <a:ea typeface="Noto Sans JP" panose="020B0200000000000000" pitchFamily="50" charset="-128"/>
            </a:endParaRPr>
          </a:p>
          <a:p>
            <a:pPr>
              <a:lnSpc>
                <a:spcPct val="130000"/>
              </a:lnSpc>
            </a:pPr>
            <a:r>
              <a:rPr lang="ja-JP" altLang="en-US" sz="1200" dirty="0">
                <a:latin typeface="Noto Sans JP" panose="020B0200000000000000" pitchFamily="50" charset="-128"/>
                <a:ea typeface="Noto Sans JP" panose="020B0200000000000000" pitchFamily="50" charset="-128"/>
              </a:rPr>
              <a:t>デジタルヘルスケアの発展や</a:t>
            </a:r>
            <a:r>
              <a:rPr lang="en-US" altLang="ja-JP" sz="1200" dirty="0">
                <a:latin typeface="Noto Sans JP" panose="020B0200000000000000" pitchFamily="50" charset="-128"/>
                <a:ea typeface="Noto Sans JP" panose="020B0200000000000000" pitchFamily="50" charset="-128"/>
              </a:rPr>
              <a:t>AI</a:t>
            </a:r>
            <a:r>
              <a:rPr lang="ja-JP" altLang="en-US" sz="1200" dirty="0">
                <a:latin typeface="Noto Sans JP" panose="020B0200000000000000" pitchFamily="50" charset="-128"/>
                <a:ea typeface="Noto Sans JP" panose="020B0200000000000000" pitchFamily="50" charset="-128"/>
              </a:rPr>
              <a:t>の導入も進み、医療専門家はより効果的な治療とアドバイスを提供できるようになります。しかし、患者と医療提供者との人間的な関係や相互作用の重要性も高まっています。</a:t>
            </a:r>
          </a:p>
        </p:txBody>
      </p:sp>
      <p:sp>
        <p:nvSpPr>
          <p:cNvPr id="7" name="テキスト ボックス 6">
            <a:extLst>
              <a:ext uri="{FF2B5EF4-FFF2-40B4-BE49-F238E27FC236}">
                <a16:creationId xmlns:a16="http://schemas.microsoft.com/office/drawing/2014/main" id="{1E4537C0-32D5-41B2-3838-6445A09B5833}"/>
              </a:ext>
            </a:extLst>
          </p:cNvPr>
          <p:cNvSpPr txBox="1"/>
          <p:nvPr/>
        </p:nvSpPr>
        <p:spPr>
          <a:xfrm>
            <a:off x="587374" y="4132340"/>
            <a:ext cx="6068285" cy="1989584"/>
          </a:xfrm>
          <a:prstGeom prst="rect">
            <a:avLst/>
          </a:prstGeom>
          <a:noFill/>
        </p:spPr>
        <p:txBody>
          <a:bodyPr wrap="square">
            <a:spAutoFit/>
          </a:bodyPr>
          <a:lstStyle/>
          <a:p>
            <a:pPr>
              <a:lnSpc>
                <a:spcPct val="130000"/>
              </a:lnSpc>
            </a:pPr>
            <a:r>
              <a:rPr lang="ja-JP" altLang="en-US" sz="1200" dirty="0">
                <a:latin typeface="Noto Sans JP" panose="020B0200000000000000" pitchFamily="50" charset="-128"/>
                <a:ea typeface="Noto Sans JP" panose="020B0200000000000000" pitchFamily="50" charset="-128"/>
              </a:rPr>
              <a:t>また、健康管理は単に病気の治療だけでなく、予防医療、ストレス管理、メンタルヘルスのケアなど、生活全般にわたる健康の維持を目指すべきです。アクティブなライフスタイルの促進や社会的サポートの重要性が高まり、個人は日常生活の中で実践的な健康習慣を身につける機会を持つべきです。</a:t>
            </a:r>
          </a:p>
          <a:p>
            <a:pPr>
              <a:lnSpc>
                <a:spcPct val="130000"/>
              </a:lnSpc>
            </a:pPr>
            <a:endParaRPr lang="ja-JP" altLang="en-US" sz="1200" dirty="0">
              <a:latin typeface="Noto Sans JP" panose="020B0200000000000000" pitchFamily="50" charset="-128"/>
              <a:ea typeface="Noto Sans JP" panose="020B0200000000000000" pitchFamily="50" charset="-128"/>
            </a:endParaRPr>
          </a:p>
          <a:p>
            <a:pPr>
              <a:lnSpc>
                <a:spcPct val="130000"/>
              </a:lnSpc>
            </a:pPr>
            <a:r>
              <a:rPr lang="ja-JP" altLang="en-US" sz="1200" dirty="0">
                <a:latin typeface="Noto Sans JP" panose="020B0200000000000000" pitchFamily="50" charset="-128"/>
                <a:ea typeface="Noto Sans JP" panose="020B0200000000000000" pitchFamily="50" charset="-128"/>
              </a:rPr>
              <a:t>最も重要なのは、健康ケアのアクセスを向上させ、社会的・経済的格差を減少させることです。健康は人々の生活の質を向上させ、より健康で持続可能な社会のための基盤を築く鍵です。</a:t>
            </a:r>
          </a:p>
        </p:txBody>
      </p:sp>
      <p:grpSp>
        <p:nvGrpSpPr>
          <p:cNvPr id="41" name="グループ化 40">
            <a:extLst>
              <a:ext uri="{FF2B5EF4-FFF2-40B4-BE49-F238E27FC236}">
                <a16:creationId xmlns:a16="http://schemas.microsoft.com/office/drawing/2014/main" id="{9E8E7DA8-8622-64F2-F415-43C96432915D}"/>
              </a:ext>
            </a:extLst>
          </p:cNvPr>
          <p:cNvGrpSpPr/>
          <p:nvPr/>
        </p:nvGrpSpPr>
        <p:grpSpPr>
          <a:xfrm>
            <a:off x="358775" y="952848"/>
            <a:ext cx="4841860" cy="2350465"/>
            <a:chOff x="587375" y="1079848"/>
            <a:chExt cx="4841860" cy="2350465"/>
          </a:xfrm>
        </p:grpSpPr>
        <p:sp>
          <p:nvSpPr>
            <p:cNvPr id="8" name="二等辺三角形 7">
              <a:extLst>
                <a:ext uri="{FF2B5EF4-FFF2-40B4-BE49-F238E27FC236}">
                  <a16:creationId xmlns:a16="http://schemas.microsoft.com/office/drawing/2014/main" id="{67F327CA-7440-7C64-4D54-F142AD4C3EFE}"/>
                </a:ext>
              </a:extLst>
            </p:cNvPr>
            <p:cNvSpPr/>
            <p:nvPr/>
          </p:nvSpPr>
          <p:spPr>
            <a:xfrm rot="10800000">
              <a:off x="2795581" y="2739628"/>
              <a:ext cx="425450" cy="195706"/>
            </a:xfrm>
            <a:prstGeom prst="triangle">
              <a:avLst/>
            </a:prstGeom>
            <a:solidFill>
              <a:srgbClr val="7349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69B92A1-5B7E-AF6F-B53A-A65EB9520F45}"/>
                </a:ext>
              </a:extLst>
            </p:cNvPr>
            <p:cNvSpPr txBox="1"/>
            <p:nvPr/>
          </p:nvSpPr>
          <p:spPr>
            <a:xfrm>
              <a:off x="587375" y="3048927"/>
              <a:ext cx="4841860" cy="381386"/>
            </a:xfrm>
            <a:prstGeom prst="rect">
              <a:avLst/>
            </a:prstGeom>
            <a:noFill/>
          </p:spPr>
          <p:txBody>
            <a:bodyPr wrap="square">
              <a:spAutoFit/>
            </a:bodyPr>
            <a:lstStyle>
              <a:defPPr>
                <a:defRPr lang="ja-JP"/>
              </a:defPPr>
              <a:lvl1pPr>
                <a:lnSpc>
                  <a:spcPct val="130000"/>
                </a:lnSpc>
                <a:defRPr sz="1200">
                  <a:latin typeface="Noto Sans JP" panose="020B0200000000000000" pitchFamily="50" charset="-128"/>
                  <a:ea typeface="Noto Sans JP" panose="020B0200000000000000" pitchFamily="50" charset="-128"/>
                </a:defRPr>
              </a:lvl1pPr>
            </a:lstStyle>
            <a:p>
              <a:pPr algn="ctr"/>
              <a:r>
                <a:rPr lang="ja-JP" altLang="en-US" b="1" dirty="0"/>
                <a:t>個人の特性やライフスタイルにあった</a:t>
              </a:r>
              <a:r>
                <a:rPr lang="ja-JP" altLang="en-US" sz="1600" b="1" dirty="0">
                  <a:solidFill>
                    <a:srgbClr val="7349BF"/>
                  </a:solidFill>
                </a:rPr>
                <a:t>健康管理</a:t>
              </a:r>
              <a:r>
                <a:rPr lang="ja-JP" altLang="en-US" b="1" dirty="0"/>
                <a:t>が実現</a:t>
              </a:r>
              <a:endParaRPr lang="en-US" altLang="ja-JP" b="1" dirty="0"/>
            </a:p>
          </p:txBody>
        </p:sp>
        <p:sp>
          <p:nvSpPr>
            <p:cNvPr id="10" name="テキスト ボックス 9">
              <a:extLst>
                <a:ext uri="{FF2B5EF4-FFF2-40B4-BE49-F238E27FC236}">
                  <a16:creationId xmlns:a16="http://schemas.microsoft.com/office/drawing/2014/main" id="{2BEB215A-4A18-FD0B-CDBB-467D2173BF66}"/>
                </a:ext>
              </a:extLst>
            </p:cNvPr>
            <p:cNvSpPr txBox="1"/>
            <p:nvPr/>
          </p:nvSpPr>
          <p:spPr>
            <a:xfrm>
              <a:off x="1873859" y="1079848"/>
              <a:ext cx="2268892" cy="345223"/>
            </a:xfrm>
            <a:prstGeom prst="rect">
              <a:avLst/>
            </a:prstGeom>
            <a:noFill/>
          </p:spPr>
          <p:txBody>
            <a:bodyPr wrap="square">
              <a:spAutoFit/>
            </a:bodyPr>
            <a:lstStyle>
              <a:defPPr>
                <a:defRPr lang="ja-JP"/>
              </a:defPPr>
              <a:lvl1pPr>
                <a:lnSpc>
                  <a:spcPct val="130000"/>
                </a:lnSpc>
                <a:defRPr sz="1200">
                  <a:latin typeface="Noto Sans JP" panose="020B0200000000000000" pitchFamily="50" charset="-128"/>
                  <a:ea typeface="Noto Sans JP" panose="020B0200000000000000" pitchFamily="50" charset="-128"/>
                </a:defRPr>
              </a:lvl1pPr>
            </a:lstStyle>
            <a:p>
              <a:pPr algn="ctr"/>
              <a:r>
                <a:rPr lang="ja-JP" altLang="en-US" sz="1400" b="1" dirty="0"/>
                <a:t>テクノロジーの進歩</a:t>
              </a:r>
              <a:endParaRPr lang="en-US" altLang="ja-JP" sz="1400" b="1" dirty="0"/>
            </a:p>
          </p:txBody>
        </p:sp>
        <p:grpSp>
          <p:nvGrpSpPr>
            <p:cNvPr id="38" name="グループ化 37">
              <a:extLst>
                <a:ext uri="{FF2B5EF4-FFF2-40B4-BE49-F238E27FC236}">
                  <a16:creationId xmlns:a16="http://schemas.microsoft.com/office/drawing/2014/main" id="{B6780FEF-4651-1D21-3578-02A44B74B6F8}"/>
                </a:ext>
              </a:extLst>
            </p:cNvPr>
            <p:cNvGrpSpPr/>
            <p:nvPr/>
          </p:nvGrpSpPr>
          <p:grpSpPr>
            <a:xfrm>
              <a:off x="874187" y="1588332"/>
              <a:ext cx="4268236" cy="898316"/>
              <a:chOff x="587375" y="1356778"/>
              <a:chExt cx="4268236" cy="898316"/>
            </a:xfrm>
          </p:grpSpPr>
          <p:sp>
            <p:nvSpPr>
              <p:cNvPr id="12" name="楕円 11">
                <a:extLst>
                  <a:ext uri="{FF2B5EF4-FFF2-40B4-BE49-F238E27FC236}">
                    <a16:creationId xmlns:a16="http://schemas.microsoft.com/office/drawing/2014/main" id="{2E710A0E-4DEB-F059-EBFE-FCBA3DF10A8C}"/>
                  </a:ext>
                </a:extLst>
              </p:cNvPr>
              <p:cNvSpPr/>
              <p:nvPr/>
            </p:nvSpPr>
            <p:spPr>
              <a:xfrm>
                <a:off x="587375" y="1356778"/>
                <a:ext cx="898316" cy="898316"/>
              </a:xfrm>
              <a:prstGeom prst="ellipse">
                <a:avLst/>
              </a:prstGeom>
              <a:solidFill>
                <a:srgbClr val="7349BF">
                  <a:alpha val="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solidFill>
                      <a:srgbClr val="7349BF"/>
                    </a:solidFill>
                    <a:latin typeface="Noto Sans JP" panose="020B0200000000000000" pitchFamily="50" charset="-128"/>
                    <a:ea typeface="Noto Sans JP" panose="020B0200000000000000" pitchFamily="50" charset="-128"/>
                  </a:rPr>
                  <a:t>遠隔医療</a:t>
                </a:r>
              </a:p>
            </p:txBody>
          </p:sp>
          <p:sp>
            <p:nvSpPr>
              <p:cNvPr id="13" name="楕円 12">
                <a:extLst>
                  <a:ext uri="{FF2B5EF4-FFF2-40B4-BE49-F238E27FC236}">
                    <a16:creationId xmlns:a16="http://schemas.microsoft.com/office/drawing/2014/main" id="{5BAE0C67-6220-04E3-10D2-3F3ED6232251}"/>
                  </a:ext>
                </a:extLst>
              </p:cNvPr>
              <p:cNvSpPr/>
              <p:nvPr/>
            </p:nvSpPr>
            <p:spPr>
              <a:xfrm>
                <a:off x="1429855" y="1356778"/>
                <a:ext cx="898316" cy="898316"/>
              </a:xfrm>
              <a:prstGeom prst="ellipse">
                <a:avLst/>
              </a:prstGeom>
              <a:solidFill>
                <a:srgbClr val="7349BF">
                  <a:alpha val="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solidFill>
                      <a:srgbClr val="7349BF"/>
                    </a:solidFill>
                    <a:latin typeface="Noto Sans JP" panose="020B0200000000000000" pitchFamily="50" charset="-128"/>
                    <a:ea typeface="Noto Sans JP" panose="020B0200000000000000" pitchFamily="50" charset="-128"/>
                  </a:rPr>
                  <a:t>オンライン</a:t>
                </a:r>
                <a:endParaRPr lang="en-US" altLang="ja-JP" sz="900" b="1" dirty="0">
                  <a:solidFill>
                    <a:srgbClr val="7349BF"/>
                  </a:solidFill>
                  <a:latin typeface="Noto Sans JP" panose="020B0200000000000000" pitchFamily="50" charset="-128"/>
                  <a:ea typeface="Noto Sans JP" panose="020B0200000000000000" pitchFamily="50" charset="-128"/>
                </a:endParaRPr>
              </a:p>
              <a:p>
                <a:pPr algn="ctr"/>
                <a:r>
                  <a:rPr lang="ja-JP" altLang="en-US" sz="900" b="1" dirty="0">
                    <a:solidFill>
                      <a:srgbClr val="7349BF"/>
                    </a:solidFill>
                    <a:latin typeface="Noto Sans JP" panose="020B0200000000000000" pitchFamily="50" charset="-128"/>
                    <a:ea typeface="Noto Sans JP" panose="020B0200000000000000" pitchFamily="50" charset="-128"/>
                  </a:rPr>
                  <a:t>健康診断</a:t>
                </a:r>
              </a:p>
            </p:txBody>
          </p:sp>
          <p:sp>
            <p:nvSpPr>
              <p:cNvPr id="14" name="楕円 13">
                <a:extLst>
                  <a:ext uri="{FF2B5EF4-FFF2-40B4-BE49-F238E27FC236}">
                    <a16:creationId xmlns:a16="http://schemas.microsoft.com/office/drawing/2014/main" id="{4B064618-29BC-8C2F-641C-D39CB52E4A3C}"/>
                  </a:ext>
                </a:extLst>
              </p:cNvPr>
              <p:cNvSpPr/>
              <p:nvPr/>
            </p:nvSpPr>
            <p:spPr>
              <a:xfrm>
                <a:off x="3114815" y="1356778"/>
                <a:ext cx="898316" cy="898316"/>
              </a:xfrm>
              <a:prstGeom prst="ellipse">
                <a:avLst/>
              </a:prstGeom>
              <a:solidFill>
                <a:srgbClr val="7349BF">
                  <a:alpha val="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solidFill>
                      <a:srgbClr val="7349BF"/>
                    </a:solidFill>
                    <a:latin typeface="Noto Sans JP" panose="020B0200000000000000" pitchFamily="50" charset="-128"/>
                    <a:ea typeface="Noto Sans JP" panose="020B0200000000000000" pitchFamily="50" charset="-128"/>
                  </a:rPr>
                  <a:t>ウェアラブル</a:t>
                </a:r>
                <a:endParaRPr lang="en-US" altLang="ja-JP" sz="900" b="1" dirty="0">
                  <a:solidFill>
                    <a:srgbClr val="7349BF"/>
                  </a:solidFill>
                  <a:latin typeface="Noto Sans JP" panose="020B0200000000000000" pitchFamily="50" charset="-128"/>
                  <a:ea typeface="Noto Sans JP" panose="020B0200000000000000" pitchFamily="50" charset="-128"/>
                </a:endParaRPr>
              </a:p>
              <a:p>
                <a:pPr algn="ctr"/>
                <a:r>
                  <a:rPr lang="ja-JP" altLang="en-US" sz="900" b="1" dirty="0">
                    <a:solidFill>
                      <a:srgbClr val="7349BF"/>
                    </a:solidFill>
                    <a:latin typeface="Noto Sans JP" panose="020B0200000000000000" pitchFamily="50" charset="-128"/>
                    <a:ea typeface="Noto Sans JP" panose="020B0200000000000000" pitchFamily="50" charset="-128"/>
                  </a:rPr>
                  <a:t>端末</a:t>
                </a:r>
              </a:p>
            </p:txBody>
          </p:sp>
          <p:sp>
            <p:nvSpPr>
              <p:cNvPr id="15" name="楕円 14">
                <a:extLst>
                  <a:ext uri="{FF2B5EF4-FFF2-40B4-BE49-F238E27FC236}">
                    <a16:creationId xmlns:a16="http://schemas.microsoft.com/office/drawing/2014/main" id="{E9869BFA-7EEC-625D-7147-5A2AC5154454}"/>
                  </a:ext>
                </a:extLst>
              </p:cNvPr>
              <p:cNvSpPr/>
              <p:nvPr/>
            </p:nvSpPr>
            <p:spPr>
              <a:xfrm>
                <a:off x="2272335" y="1356778"/>
                <a:ext cx="898316" cy="898316"/>
              </a:xfrm>
              <a:prstGeom prst="ellipse">
                <a:avLst/>
              </a:prstGeom>
              <a:solidFill>
                <a:srgbClr val="7349BF">
                  <a:alpha val="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solidFill>
                      <a:srgbClr val="7349BF"/>
                    </a:solidFill>
                    <a:latin typeface="Noto Sans JP" panose="020B0200000000000000" pitchFamily="50" charset="-128"/>
                    <a:ea typeface="Noto Sans JP" panose="020B0200000000000000" pitchFamily="50" charset="-128"/>
                  </a:rPr>
                  <a:t>遺伝子研究</a:t>
                </a:r>
                <a:endParaRPr lang="en-US" altLang="ja-JP" sz="900" b="1" dirty="0">
                  <a:solidFill>
                    <a:srgbClr val="7349BF"/>
                  </a:solidFill>
                  <a:latin typeface="Noto Sans JP" panose="020B0200000000000000" pitchFamily="50" charset="-128"/>
                  <a:ea typeface="Noto Sans JP" panose="020B0200000000000000" pitchFamily="50" charset="-128"/>
                </a:endParaRPr>
              </a:p>
              <a:p>
                <a:pPr algn="ctr"/>
                <a:r>
                  <a:rPr lang="ja-JP" altLang="en-US" sz="900" b="1" dirty="0">
                    <a:solidFill>
                      <a:srgbClr val="7349BF"/>
                    </a:solidFill>
                    <a:latin typeface="Noto Sans JP" panose="020B0200000000000000" pitchFamily="50" charset="-128"/>
                    <a:ea typeface="Noto Sans JP" panose="020B0200000000000000" pitchFamily="50" charset="-128"/>
                  </a:rPr>
                  <a:t>の発展</a:t>
                </a:r>
                <a:endParaRPr lang="en-US" altLang="ja-JP" sz="900" b="1" dirty="0">
                  <a:solidFill>
                    <a:srgbClr val="7349BF"/>
                  </a:solidFill>
                  <a:latin typeface="Noto Sans JP" panose="020B0200000000000000" pitchFamily="50" charset="-128"/>
                  <a:ea typeface="Noto Sans JP" panose="020B0200000000000000" pitchFamily="50" charset="-128"/>
                </a:endParaRPr>
              </a:p>
            </p:txBody>
          </p:sp>
          <p:sp>
            <p:nvSpPr>
              <p:cNvPr id="16" name="楕円 15">
                <a:extLst>
                  <a:ext uri="{FF2B5EF4-FFF2-40B4-BE49-F238E27FC236}">
                    <a16:creationId xmlns:a16="http://schemas.microsoft.com/office/drawing/2014/main" id="{6977CDF5-B621-8105-011B-0316FF8F069B}"/>
                  </a:ext>
                </a:extLst>
              </p:cNvPr>
              <p:cNvSpPr/>
              <p:nvPr/>
            </p:nvSpPr>
            <p:spPr>
              <a:xfrm>
                <a:off x="3957295" y="1356778"/>
                <a:ext cx="898316" cy="898316"/>
              </a:xfrm>
              <a:prstGeom prst="ellipse">
                <a:avLst/>
              </a:prstGeom>
              <a:solidFill>
                <a:srgbClr val="7349BF">
                  <a:alpha val="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ja-JP" sz="900" b="1" dirty="0">
                    <a:solidFill>
                      <a:srgbClr val="7349BF"/>
                    </a:solidFill>
                    <a:latin typeface="Noto Sans JP" panose="020B0200000000000000" pitchFamily="50" charset="-128"/>
                    <a:ea typeface="Noto Sans JP" panose="020B0200000000000000" pitchFamily="50" charset="-128"/>
                  </a:rPr>
                  <a:t>AI</a:t>
                </a:r>
                <a:r>
                  <a:rPr lang="ja-JP" altLang="en-US" sz="900" b="1" dirty="0">
                    <a:solidFill>
                      <a:srgbClr val="7349BF"/>
                    </a:solidFill>
                    <a:latin typeface="Noto Sans JP" panose="020B0200000000000000" pitchFamily="50" charset="-128"/>
                    <a:ea typeface="Noto Sans JP" panose="020B0200000000000000" pitchFamily="50" charset="-128"/>
                  </a:rPr>
                  <a:t>の進歩</a:t>
                </a:r>
              </a:p>
            </p:txBody>
          </p:sp>
        </p:grpSp>
      </p:grpSp>
      <p:grpSp>
        <p:nvGrpSpPr>
          <p:cNvPr id="26" name="グループ化 25">
            <a:extLst>
              <a:ext uri="{FF2B5EF4-FFF2-40B4-BE49-F238E27FC236}">
                <a16:creationId xmlns:a16="http://schemas.microsoft.com/office/drawing/2014/main" id="{1B50C607-3363-99D8-932E-600592C503C1}"/>
              </a:ext>
            </a:extLst>
          </p:cNvPr>
          <p:cNvGrpSpPr/>
          <p:nvPr/>
        </p:nvGrpSpPr>
        <p:grpSpPr>
          <a:xfrm>
            <a:off x="7271399" y="3937919"/>
            <a:ext cx="3970630" cy="2378426"/>
            <a:chOff x="1261122" y="3932043"/>
            <a:chExt cx="3970630" cy="2378426"/>
          </a:xfrm>
        </p:grpSpPr>
        <p:grpSp>
          <p:nvGrpSpPr>
            <p:cNvPr id="18" name="グループ化 17">
              <a:extLst>
                <a:ext uri="{FF2B5EF4-FFF2-40B4-BE49-F238E27FC236}">
                  <a16:creationId xmlns:a16="http://schemas.microsoft.com/office/drawing/2014/main" id="{4FCB3C60-F137-5C01-63CE-458652679B04}"/>
                </a:ext>
              </a:extLst>
            </p:cNvPr>
            <p:cNvGrpSpPr/>
            <p:nvPr/>
          </p:nvGrpSpPr>
          <p:grpSpPr>
            <a:xfrm>
              <a:off x="1261122" y="3932043"/>
              <a:ext cx="3970630" cy="1711979"/>
              <a:chOff x="6864712" y="3932043"/>
              <a:chExt cx="3970630" cy="1711979"/>
            </a:xfrm>
          </p:grpSpPr>
          <p:grpSp>
            <p:nvGrpSpPr>
              <p:cNvPr id="19" name="グループ化 18">
                <a:extLst>
                  <a:ext uri="{FF2B5EF4-FFF2-40B4-BE49-F238E27FC236}">
                    <a16:creationId xmlns:a16="http://schemas.microsoft.com/office/drawing/2014/main" id="{2A89C64A-EFD9-3778-E53E-97DB4463E6C3}"/>
                  </a:ext>
                </a:extLst>
              </p:cNvPr>
              <p:cNvGrpSpPr/>
              <p:nvPr/>
            </p:nvGrpSpPr>
            <p:grpSpPr>
              <a:xfrm>
                <a:off x="8973309" y="3932043"/>
                <a:ext cx="1862033" cy="1711979"/>
                <a:chOff x="8748570" y="4010416"/>
                <a:chExt cx="1862033" cy="1711979"/>
              </a:xfrm>
            </p:grpSpPr>
            <p:sp>
              <p:nvSpPr>
                <p:cNvPr id="22" name="楕円 21">
                  <a:extLst>
                    <a:ext uri="{FF2B5EF4-FFF2-40B4-BE49-F238E27FC236}">
                      <a16:creationId xmlns:a16="http://schemas.microsoft.com/office/drawing/2014/main" id="{947F961D-1044-476B-C7EC-3201C2C3DDBB}"/>
                    </a:ext>
                  </a:extLst>
                </p:cNvPr>
                <p:cNvSpPr/>
                <p:nvPr/>
              </p:nvSpPr>
              <p:spPr>
                <a:xfrm>
                  <a:off x="9232653" y="4010416"/>
                  <a:ext cx="898316" cy="898316"/>
                </a:xfrm>
                <a:prstGeom prst="ellipse">
                  <a:avLst/>
                </a:prstGeom>
                <a:solidFill>
                  <a:srgbClr val="7349BF"/>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latin typeface="Noto Sans JP" panose="020B0200000000000000" pitchFamily="50" charset="-128"/>
                      <a:ea typeface="Noto Sans JP" panose="020B0200000000000000" pitchFamily="50" charset="-128"/>
                    </a:rPr>
                    <a:t>予防医療</a:t>
                  </a:r>
                </a:p>
              </p:txBody>
            </p:sp>
            <p:sp>
              <p:nvSpPr>
                <p:cNvPr id="23" name="楕円 22">
                  <a:extLst>
                    <a:ext uri="{FF2B5EF4-FFF2-40B4-BE49-F238E27FC236}">
                      <a16:creationId xmlns:a16="http://schemas.microsoft.com/office/drawing/2014/main" id="{FD1D6F4E-6673-5C46-CBA7-3B44CFC096A0}"/>
                    </a:ext>
                  </a:extLst>
                </p:cNvPr>
                <p:cNvSpPr/>
                <p:nvPr/>
              </p:nvSpPr>
              <p:spPr>
                <a:xfrm>
                  <a:off x="8748570" y="4824079"/>
                  <a:ext cx="898316" cy="898316"/>
                </a:xfrm>
                <a:prstGeom prst="ellipse">
                  <a:avLst/>
                </a:prstGeom>
                <a:solidFill>
                  <a:srgbClr val="7349BF"/>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latin typeface="Noto Sans JP" panose="020B0200000000000000" pitchFamily="50" charset="-128"/>
                      <a:ea typeface="Noto Sans JP" panose="020B0200000000000000" pitchFamily="50" charset="-128"/>
                    </a:rPr>
                    <a:t>ストレス管理</a:t>
                  </a:r>
                </a:p>
              </p:txBody>
            </p:sp>
            <p:sp>
              <p:nvSpPr>
                <p:cNvPr id="24" name="楕円 23">
                  <a:extLst>
                    <a:ext uri="{FF2B5EF4-FFF2-40B4-BE49-F238E27FC236}">
                      <a16:creationId xmlns:a16="http://schemas.microsoft.com/office/drawing/2014/main" id="{CE238878-5876-DD50-F893-D8E421F3B851}"/>
                    </a:ext>
                  </a:extLst>
                </p:cNvPr>
                <p:cNvSpPr/>
                <p:nvPr/>
              </p:nvSpPr>
              <p:spPr>
                <a:xfrm>
                  <a:off x="9712287" y="4824079"/>
                  <a:ext cx="898316" cy="898316"/>
                </a:xfrm>
                <a:prstGeom prst="ellipse">
                  <a:avLst/>
                </a:prstGeom>
                <a:solidFill>
                  <a:srgbClr val="7349BF"/>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latin typeface="Noto Sans JP" panose="020B0200000000000000" pitchFamily="50" charset="-128"/>
                      <a:ea typeface="Noto Sans JP" panose="020B0200000000000000" pitchFamily="50" charset="-128"/>
                    </a:rPr>
                    <a:t>メンタル</a:t>
                  </a:r>
                  <a:endParaRPr lang="en-US" altLang="ja-JP" sz="900" b="1" dirty="0">
                    <a:latin typeface="Noto Sans JP" panose="020B0200000000000000" pitchFamily="50" charset="-128"/>
                    <a:ea typeface="Noto Sans JP" panose="020B0200000000000000" pitchFamily="50" charset="-128"/>
                  </a:endParaRPr>
                </a:p>
                <a:p>
                  <a:pPr algn="ctr"/>
                  <a:r>
                    <a:rPr lang="ja-JP" altLang="en-US" sz="900" b="1" dirty="0">
                      <a:latin typeface="Noto Sans JP" panose="020B0200000000000000" pitchFamily="50" charset="-128"/>
                      <a:ea typeface="Noto Sans JP" panose="020B0200000000000000" pitchFamily="50" charset="-128"/>
                    </a:rPr>
                    <a:t>ヘルスケア</a:t>
                  </a:r>
                </a:p>
              </p:txBody>
            </p:sp>
          </p:grpSp>
          <p:sp>
            <p:nvSpPr>
              <p:cNvPr id="20" name="楕円 19">
                <a:extLst>
                  <a:ext uri="{FF2B5EF4-FFF2-40B4-BE49-F238E27FC236}">
                    <a16:creationId xmlns:a16="http://schemas.microsoft.com/office/drawing/2014/main" id="{B4F1C4F5-7413-6E45-53B5-4A949291E7D8}"/>
                  </a:ext>
                </a:extLst>
              </p:cNvPr>
              <p:cNvSpPr/>
              <p:nvPr/>
            </p:nvSpPr>
            <p:spPr>
              <a:xfrm>
                <a:off x="6864712" y="4208634"/>
                <a:ext cx="1199788" cy="1199788"/>
              </a:xfrm>
              <a:prstGeom prst="ellips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1100" b="1" dirty="0">
                    <a:latin typeface="Noto Sans JP" panose="020B0200000000000000" pitchFamily="50" charset="-128"/>
                    <a:ea typeface="Noto Sans JP" panose="020B0200000000000000" pitchFamily="50" charset="-128"/>
                  </a:rPr>
                  <a:t>病気の</a:t>
                </a:r>
                <a:endParaRPr lang="en-US" altLang="ja-JP" sz="1100" b="1" dirty="0">
                  <a:latin typeface="Noto Sans JP" panose="020B0200000000000000" pitchFamily="50" charset="-128"/>
                  <a:ea typeface="Noto Sans JP" panose="020B0200000000000000" pitchFamily="50" charset="-128"/>
                </a:endParaRPr>
              </a:p>
              <a:p>
                <a:pPr algn="ctr"/>
                <a:r>
                  <a:rPr lang="ja-JP" altLang="en-US" sz="1100" b="1" dirty="0">
                    <a:latin typeface="Noto Sans JP" panose="020B0200000000000000" pitchFamily="50" charset="-128"/>
                    <a:ea typeface="Noto Sans JP" panose="020B0200000000000000" pitchFamily="50" charset="-128"/>
                  </a:rPr>
                  <a:t>治療</a:t>
                </a:r>
              </a:p>
            </p:txBody>
          </p:sp>
          <p:sp>
            <p:nvSpPr>
              <p:cNvPr id="21" name="加算記号 20">
                <a:extLst>
                  <a:ext uri="{FF2B5EF4-FFF2-40B4-BE49-F238E27FC236}">
                    <a16:creationId xmlns:a16="http://schemas.microsoft.com/office/drawing/2014/main" id="{86828064-BC15-9757-5862-A89230CE6784}"/>
                  </a:ext>
                </a:extLst>
              </p:cNvPr>
              <p:cNvSpPr/>
              <p:nvPr/>
            </p:nvSpPr>
            <p:spPr>
              <a:xfrm>
                <a:off x="8264866" y="4521300"/>
                <a:ext cx="533466" cy="533466"/>
              </a:xfrm>
              <a:prstGeom prst="mathPlus">
                <a:avLst>
                  <a:gd name="adj1" fmla="val 0"/>
                </a:avLst>
              </a:prstGeom>
              <a:solidFill>
                <a:srgbClr val="309030"/>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grpSp>
        <p:sp>
          <p:nvSpPr>
            <p:cNvPr id="25" name="テキスト ボックス 24">
              <a:extLst>
                <a:ext uri="{FF2B5EF4-FFF2-40B4-BE49-F238E27FC236}">
                  <a16:creationId xmlns:a16="http://schemas.microsoft.com/office/drawing/2014/main" id="{E8807A6A-715F-CD20-8F7C-842BAC6662B9}"/>
                </a:ext>
              </a:extLst>
            </p:cNvPr>
            <p:cNvSpPr txBox="1"/>
            <p:nvPr/>
          </p:nvSpPr>
          <p:spPr>
            <a:xfrm>
              <a:off x="1304443" y="5761280"/>
              <a:ext cx="3883988" cy="549189"/>
            </a:xfrm>
            <a:prstGeom prst="rect">
              <a:avLst/>
            </a:prstGeom>
            <a:noFill/>
          </p:spPr>
          <p:txBody>
            <a:bodyPr wrap="square">
              <a:spAutoFit/>
            </a:bodyPr>
            <a:lstStyle>
              <a:defPPr>
                <a:defRPr lang="ja-JP"/>
              </a:defPPr>
              <a:lvl1pPr>
                <a:lnSpc>
                  <a:spcPct val="130000"/>
                </a:lnSpc>
                <a:defRPr sz="1200">
                  <a:latin typeface="Noto Sans JP" panose="020B0200000000000000" pitchFamily="50" charset="-128"/>
                  <a:ea typeface="Noto Sans JP" panose="020B0200000000000000" pitchFamily="50" charset="-128"/>
                </a:defRPr>
              </a:lvl1pPr>
            </a:lstStyle>
            <a:p>
              <a:pPr algn="ctr"/>
              <a:r>
                <a:rPr lang="ja-JP" altLang="en-US" b="1" dirty="0"/>
                <a:t>病気の治療だけなく、</a:t>
              </a:r>
              <a:endParaRPr lang="en-US" altLang="ja-JP" b="1" dirty="0"/>
            </a:p>
            <a:p>
              <a:pPr algn="ctr"/>
              <a:r>
                <a:rPr lang="ja-JP" altLang="en-US" b="1" dirty="0"/>
                <a:t>生活全般にわたる健康習慣を身につけることが重要</a:t>
              </a:r>
              <a:endParaRPr lang="en-US" altLang="ja-JP" b="1" dirty="0"/>
            </a:p>
          </p:txBody>
        </p:sp>
      </p:grpSp>
      <p:cxnSp>
        <p:nvCxnSpPr>
          <p:cNvPr id="44" name="直線コネクタ 43">
            <a:extLst>
              <a:ext uri="{FF2B5EF4-FFF2-40B4-BE49-F238E27FC236}">
                <a16:creationId xmlns:a16="http://schemas.microsoft.com/office/drawing/2014/main" id="{A8197EFB-9553-7D32-17D8-1209FB0FDAF7}"/>
              </a:ext>
            </a:extLst>
          </p:cNvPr>
          <p:cNvCxnSpPr/>
          <p:nvPr/>
        </p:nvCxnSpPr>
        <p:spPr>
          <a:xfrm>
            <a:off x="587375" y="3613574"/>
            <a:ext cx="11017250" cy="0"/>
          </a:xfrm>
          <a:prstGeom prst="line">
            <a:avLst/>
          </a:prstGeom>
          <a:ln w="12700">
            <a:solidFill>
              <a:srgbClr val="7349BF">
                <a:alpha val="50000"/>
              </a:srgb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E4DB29D8-D014-3B59-9ECF-E5856E45E288}"/>
              </a:ext>
            </a:extLst>
          </p:cNvPr>
          <p:cNvCxnSpPr>
            <a:cxnSpLocks/>
          </p:cNvCxnSpPr>
          <p:nvPr/>
        </p:nvCxnSpPr>
        <p:spPr>
          <a:xfrm>
            <a:off x="587375" y="0"/>
            <a:ext cx="0" cy="584200"/>
          </a:xfrm>
          <a:prstGeom prst="line">
            <a:avLst/>
          </a:prstGeom>
          <a:ln w="22225">
            <a:solidFill>
              <a:srgbClr val="7349BF"/>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3542B12C-C55B-93CC-CA6C-0B4741A59A27}"/>
              </a:ext>
            </a:extLst>
          </p:cNvPr>
          <p:cNvCxnSpPr>
            <a:cxnSpLocks/>
          </p:cNvCxnSpPr>
          <p:nvPr/>
        </p:nvCxnSpPr>
        <p:spPr>
          <a:xfrm>
            <a:off x="3866526" y="0"/>
            <a:ext cx="0" cy="584200"/>
          </a:xfrm>
          <a:prstGeom prst="line">
            <a:avLst/>
          </a:prstGeom>
          <a:ln w="22225">
            <a:solidFill>
              <a:srgbClr val="7349BF"/>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46B99620-71B3-E7BF-5C6F-56C4773EAF38}"/>
              </a:ext>
            </a:extLst>
          </p:cNvPr>
          <p:cNvCxnSpPr>
            <a:cxnSpLocks/>
          </p:cNvCxnSpPr>
          <p:nvPr/>
        </p:nvCxnSpPr>
        <p:spPr>
          <a:xfrm>
            <a:off x="3866526" y="133774"/>
            <a:ext cx="8325474" cy="0"/>
          </a:xfrm>
          <a:prstGeom prst="line">
            <a:avLst/>
          </a:prstGeom>
          <a:ln w="22225">
            <a:solidFill>
              <a:srgbClr val="7349BF"/>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B13A46B4-EEAC-63BE-A5F5-E5228E2FEFB9}"/>
              </a:ext>
            </a:extLst>
          </p:cNvPr>
          <p:cNvCxnSpPr>
            <a:cxnSpLocks/>
          </p:cNvCxnSpPr>
          <p:nvPr/>
        </p:nvCxnSpPr>
        <p:spPr>
          <a:xfrm>
            <a:off x="-19674" y="133774"/>
            <a:ext cx="607049" cy="0"/>
          </a:xfrm>
          <a:prstGeom prst="line">
            <a:avLst/>
          </a:prstGeom>
          <a:ln w="22225">
            <a:solidFill>
              <a:srgbClr val="7349BF"/>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D260975F-A581-8C4D-6BA4-71C1D78290DE}"/>
              </a:ext>
            </a:extLst>
          </p:cNvPr>
          <p:cNvCxnSpPr>
            <a:cxnSpLocks/>
          </p:cNvCxnSpPr>
          <p:nvPr/>
        </p:nvCxnSpPr>
        <p:spPr>
          <a:xfrm>
            <a:off x="0" y="6747934"/>
            <a:ext cx="12192000" cy="0"/>
          </a:xfrm>
          <a:prstGeom prst="line">
            <a:avLst/>
          </a:prstGeom>
          <a:ln w="22225">
            <a:solidFill>
              <a:srgbClr val="7349B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2365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四角形: 1 つの角を丸める 73">
            <a:extLst>
              <a:ext uri="{FF2B5EF4-FFF2-40B4-BE49-F238E27FC236}">
                <a16:creationId xmlns:a16="http://schemas.microsoft.com/office/drawing/2014/main" id="{DC2BC280-7777-C0F0-97F4-84BB50DA4F34}"/>
              </a:ext>
            </a:extLst>
          </p:cNvPr>
          <p:cNvSpPr/>
          <p:nvPr/>
        </p:nvSpPr>
        <p:spPr>
          <a:xfrm rot="10800000" flipH="1">
            <a:off x="0" y="0"/>
            <a:ext cx="4140200" cy="845488"/>
          </a:xfrm>
          <a:prstGeom prst="round1Rect">
            <a:avLst>
              <a:gd name="adj" fmla="val 50000"/>
            </a:avLst>
          </a:prstGeom>
          <a:solidFill>
            <a:srgbClr val="09BF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478010" y="272660"/>
            <a:ext cx="43523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dirty="0">
                <a:ln>
                  <a:noFill/>
                </a:ln>
                <a:solidFill>
                  <a:schemeClr val="bg1"/>
                </a:solidFill>
                <a:effectLst/>
                <a:uLnTx/>
                <a:uFillTx/>
                <a:latin typeface="Noto Sans JP" panose="020B0200000000000000" pitchFamily="50" charset="-128"/>
                <a:ea typeface="Noto Sans JP" panose="020B0200000000000000" pitchFamily="50" charset="-128"/>
                <a:cs typeface="+mn-cs"/>
              </a:rPr>
              <a:t>これからの健康管理について</a:t>
            </a:r>
          </a:p>
        </p:txBody>
      </p:sp>
      <p:sp>
        <p:nvSpPr>
          <p:cNvPr id="5" name="テキスト ボックス 4">
            <a:extLst>
              <a:ext uri="{FF2B5EF4-FFF2-40B4-BE49-F238E27FC236}">
                <a16:creationId xmlns:a16="http://schemas.microsoft.com/office/drawing/2014/main" id="{F51FD0AA-660E-15D0-0C32-460879221DF8}"/>
              </a:ext>
            </a:extLst>
          </p:cNvPr>
          <p:cNvSpPr txBox="1"/>
          <p:nvPr/>
        </p:nvSpPr>
        <p:spPr>
          <a:xfrm>
            <a:off x="587375" y="4051905"/>
            <a:ext cx="5257415" cy="2469715"/>
          </a:xfrm>
          <a:prstGeom prst="rect">
            <a:avLst/>
          </a:prstGeom>
          <a:noFill/>
        </p:spPr>
        <p:txBody>
          <a:bodyPr wrap="square">
            <a:spAutoFit/>
          </a:bodyPr>
          <a:lstStyle/>
          <a:p>
            <a:pPr>
              <a:lnSpc>
                <a:spcPct val="130000"/>
              </a:lnSpc>
            </a:pPr>
            <a:r>
              <a:rPr lang="ja-JP" altLang="en-US" sz="1200" dirty="0">
                <a:latin typeface="Noto Sans JP" panose="020B0200000000000000" pitchFamily="50" charset="-128"/>
                <a:ea typeface="Noto Sans JP" panose="020B0200000000000000" pitchFamily="50" charset="-128"/>
              </a:rPr>
              <a:t>これからの健康管理は、</a:t>
            </a:r>
            <a:r>
              <a:rPr lang="ja-JP" altLang="en-US" sz="1200" b="1" dirty="0">
                <a:latin typeface="Noto Sans JP" panose="020B0200000000000000" pitchFamily="50" charset="-128"/>
                <a:ea typeface="Noto Sans JP" panose="020B0200000000000000" pitchFamily="50" charset="-128"/>
              </a:rPr>
              <a:t>個々のライフスタイルに合わせたカスタマイズされたケアが重要</a:t>
            </a:r>
            <a:r>
              <a:rPr lang="ja-JP" altLang="en-US" sz="1200" dirty="0">
                <a:latin typeface="Noto Sans JP" panose="020B0200000000000000" pitchFamily="50" charset="-128"/>
                <a:ea typeface="Noto Sans JP" panose="020B0200000000000000" pitchFamily="50" charset="-128"/>
              </a:rPr>
              <a:t>です。テクノロジーの進歩により、遠隔医療やオンライン健康相談が一般的になり、人々は場所や時間に縛られずに健康管理を行い、専門家の助言を受けることができます。個人の健康状態に合わせたパーソナライズされた健康計画が増え、個人が自分のペースで健康を管理し、生活習慣を改善できる環境が整っています。</a:t>
            </a:r>
          </a:p>
          <a:p>
            <a:pPr>
              <a:lnSpc>
                <a:spcPct val="130000"/>
              </a:lnSpc>
            </a:pPr>
            <a:endParaRPr lang="ja-JP" altLang="en-US" sz="1200" dirty="0">
              <a:latin typeface="Noto Sans JP" panose="020B0200000000000000" pitchFamily="50" charset="-128"/>
              <a:ea typeface="Noto Sans JP" panose="020B0200000000000000" pitchFamily="50" charset="-128"/>
            </a:endParaRPr>
          </a:p>
          <a:p>
            <a:pPr>
              <a:lnSpc>
                <a:spcPct val="130000"/>
              </a:lnSpc>
            </a:pPr>
            <a:r>
              <a:rPr lang="ja-JP" altLang="en-US" sz="1200" dirty="0">
                <a:latin typeface="Noto Sans JP" panose="020B0200000000000000" pitchFamily="50" charset="-128"/>
                <a:ea typeface="Noto Sans JP" panose="020B0200000000000000" pitchFamily="50" charset="-128"/>
              </a:rPr>
              <a:t>デジタルヘルスケアの発展や</a:t>
            </a:r>
            <a:r>
              <a:rPr lang="en-US" altLang="ja-JP" sz="1200" dirty="0">
                <a:latin typeface="Noto Sans JP" panose="020B0200000000000000" pitchFamily="50" charset="-128"/>
                <a:ea typeface="Noto Sans JP" panose="020B0200000000000000" pitchFamily="50" charset="-128"/>
              </a:rPr>
              <a:t>AI</a:t>
            </a:r>
            <a:r>
              <a:rPr lang="ja-JP" altLang="en-US" sz="1200" dirty="0">
                <a:latin typeface="Noto Sans JP" panose="020B0200000000000000" pitchFamily="50" charset="-128"/>
                <a:ea typeface="Noto Sans JP" panose="020B0200000000000000" pitchFamily="50" charset="-128"/>
              </a:rPr>
              <a:t>の導入も進み、医療専門家はより効果的な治療とアドバイスを提供できるようになります。しかし、患者と医療提供者との人間的な関係や相互作用の重要性も高まっています。</a:t>
            </a:r>
          </a:p>
        </p:txBody>
      </p:sp>
      <p:sp>
        <p:nvSpPr>
          <p:cNvPr id="7" name="テキスト ボックス 6">
            <a:extLst>
              <a:ext uri="{FF2B5EF4-FFF2-40B4-BE49-F238E27FC236}">
                <a16:creationId xmlns:a16="http://schemas.microsoft.com/office/drawing/2014/main" id="{5A584781-EDB6-F103-674E-EAEE52F40DF5}"/>
              </a:ext>
            </a:extLst>
          </p:cNvPr>
          <p:cNvSpPr txBox="1"/>
          <p:nvPr/>
        </p:nvSpPr>
        <p:spPr>
          <a:xfrm>
            <a:off x="6247943" y="4051905"/>
            <a:ext cx="5256000" cy="2229649"/>
          </a:xfrm>
          <a:prstGeom prst="rect">
            <a:avLst/>
          </a:prstGeom>
          <a:noFill/>
        </p:spPr>
        <p:txBody>
          <a:bodyPr wrap="square">
            <a:spAutoFit/>
          </a:bodyPr>
          <a:lstStyle>
            <a:defPPr>
              <a:defRPr lang="ja-JP"/>
            </a:defPPr>
            <a:lvl1pPr>
              <a:lnSpc>
                <a:spcPct val="130000"/>
              </a:lnSpc>
              <a:defRPr sz="1200">
                <a:latin typeface="Noto Sans JP" panose="020B0200000000000000" pitchFamily="50" charset="-128"/>
                <a:ea typeface="Noto Sans JP" panose="020B0200000000000000" pitchFamily="50" charset="-128"/>
              </a:defRPr>
            </a:lvl1pPr>
          </a:lstStyle>
          <a:p>
            <a:r>
              <a:rPr lang="ja-JP" altLang="en-US" sz="1200" dirty="0">
                <a:latin typeface="Noto Sans JP" panose="020B0200000000000000" pitchFamily="50" charset="-128"/>
                <a:ea typeface="Noto Sans JP" panose="020B0200000000000000" pitchFamily="50" charset="-128"/>
              </a:rPr>
              <a:t>また、</a:t>
            </a:r>
            <a:r>
              <a:rPr lang="ja-JP" altLang="en-US" sz="1200" b="1" dirty="0">
                <a:latin typeface="Noto Sans JP" panose="020B0200000000000000" pitchFamily="50" charset="-128"/>
                <a:ea typeface="Noto Sans JP" panose="020B0200000000000000" pitchFamily="50" charset="-128"/>
              </a:rPr>
              <a:t>健康管理は単に病気の治療だけでなく、予防医療、ストレス管理、メンタルヘルスのケアなど、生活全般にわたる健康の維持を目指すべき</a:t>
            </a:r>
            <a:r>
              <a:rPr lang="ja-JP" altLang="en-US" sz="1200" dirty="0">
                <a:latin typeface="Noto Sans JP" panose="020B0200000000000000" pitchFamily="50" charset="-128"/>
                <a:ea typeface="Noto Sans JP" panose="020B0200000000000000" pitchFamily="50" charset="-128"/>
              </a:rPr>
              <a:t>です。アクティブなライフスタイルの促進や社会的サポートの重要性が高まり、個人は日常生活の中で実践的な健康習慣を身につける機会を持つべきです。</a:t>
            </a:r>
          </a:p>
          <a:p>
            <a:endParaRPr lang="ja-JP" altLang="en-US" sz="1200" dirty="0">
              <a:latin typeface="Noto Sans JP" panose="020B0200000000000000" pitchFamily="50" charset="-128"/>
              <a:ea typeface="Noto Sans JP" panose="020B0200000000000000" pitchFamily="50" charset="-128"/>
            </a:endParaRPr>
          </a:p>
          <a:p>
            <a:r>
              <a:rPr lang="ja-JP" altLang="en-US" sz="1200" dirty="0">
                <a:latin typeface="Noto Sans JP" panose="020B0200000000000000" pitchFamily="50" charset="-128"/>
                <a:ea typeface="Noto Sans JP" panose="020B0200000000000000" pitchFamily="50" charset="-128"/>
              </a:rPr>
              <a:t>最も重要なのは、健康ケアのアクセスを向上させ、社会的・経済的格差を減少させることです。健康は人々の生活の質を向上させ、より健康で持続可能な社会のための基盤を築く鍵です。</a:t>
            </a:r>
          </a:p>
        </p:txBody>
      </p:sp>
      <p:sp>
        <p:nvSpPr>
          <p:cNvPr id="6" name="四角形: 角を丸くする 5">
            <a:extLst>
              <a:ext uri="{FF2B5EF4-FFF2-40B4-BE49-F238E27FC236}">
                <a16:creationId xmlns:a16="http://schemas.microsoft.com/office/drawing/2014/main" id="{48968AFD-ECC2-0CC6-A189-5B75B75B61EB}"/>
              </a:ext>
            </a:extLst>
          </p:cNvPr>
          <p:cNvSpPr/>
          <p:nvPr/>
        </p:nvSpPr>
        <p:spPr>
          <a:xfrm>
            <a:off x="6201515" y="845489"/>
            <a:ext cx="5318125" cy="2815021"/>
          </a:xfrm>
          <a:prstGeom prst="roundRect">
            <a:avLst>
              <a:gd name="adj" fmla="val 5163"/>
            </a:avLst>
          </a:prstGeom>
          <a:solidFill>
            <a:srgbClr val="09BF87">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a:extLst>
              <a:ext uri="{FF2B5EF4-FFF2-40B4-BE49-F238E27FC236}">
                <a16:creationId xmlns:a16="http://schemas.microsoft.com/office/drawing/2014/main" id="{C4CF5DC4-095E-F058-6FEE-770FD477303B}"/>
              </a:ext>
            </a:extLst>
          </p:cNvPr>
          <p:cNvSpPr/>
          <p:nvPr/>
        </p:nvSpPr>
        <p:spPr>
          <a:xfrm rot="10800000">
            <a:off x="2977916" y="2798256"/>
            <a:ext cx="425450" cy="195706"/>
          </a:xfrm>
          <a:prstGeom prst="triangle">
            <a:avLst/>
          </a:prstGeom>
          <a:solidFill>
            <a:srgbClr val="09BF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3F865DA1-3080-7C4C-2A7E-B41371D2BF01}"/>
              </a:ext>
            </a:extLst>
          </p:cNvPr>
          <p:cNvSpPr txBox="1"/>
          <p:nvPr/>
        </p:nvSpPr>
        <p:spPr>
          <a:xfrm>
            <a:off x="769711" y="3107555"/>
            <a:ext cx="4841860" cy="417487"/>
          </a:xfrm>
          <a:prstGeom prst="rect">
            <a:avLst/>
          </a:prstGeom>
          <a:noFill/>
        </p:spPr>
        <p:txBody>
          <a:bodyPr wrap="square">
            <a:spAutoFit/>
          </a:bodyPr>
          <a:lstStyle>
            <a:defPPr>
              <a:defRPr lang="ja-JP"/>
            </a:defPPr>
            <a:lvl1pPr>
              <a:lnSpc>
                <a:spcPct val="130000"/>
              </a:lnSpc>
              <a:defRPr sz="1200">
                <a:latin typeface="Noto Sans JP" panose="020B0200000000000000" pitchFamily="50" charset="-128"/>
                <a:ea typeface="Noto Sans JP" panose="020B0200000000000000" pitchFamily="50" charset="-128"/>
              </a:defRPr>
            </a:lvl1pPr>
          </a:lstStyle>
          <a:p>
            <a:pPr algn="ctr"/>
            <a:r>
              <a:rPr lang="ja-JP" altLang="en-US" sz="1400" b="1" dirty="0"/>
              <a:t>個人の特性やライフスタイルにあった</a:t>
            </a:r>
            <a:r>
              <a:rPr lang="ja-JP" altLang="en-US" sz="1800" b="1" dirty="0">
                <a:solidFill>
                  <a:srgbClr val="09BF87"/>
                </a:solidFill>
              </a:rPr>
              <a:t>健康管理</a:t>
            </a:r>
            <a:r>
              <a:rPr lang="ja-JP" altLang="en-US" sz="1400" b="1" dirty="0"/>
              <a:t>が実現</a:t>
            </a:r>
            <a:endParaRPr lang="en-US" altLang="ja-JP" sz="1400" b="1" dirty="0"/>
          </a:p>
        </p:txBody>
      </p:sp>
      <p:sp>
        <p:nvSpPr>
          <p:cNvPr id="59" name="テキスト ボックス 58">
            <a:extLst>
              <a:ext uri="{FF2B5EF4-FFF2-40B4-BE49-F238E27FC236}">
                <a16:creationId xmlns:a16="http://schemas.microsoft.com/office/drawing/2014/main" id="{5BFA9748-BBC5-F57A-DC2A-E59B6068BC7F}"/>
              </a:ext>
            </a:extLst>
          </p:cNvPr>
          <p:cNvSpPr txBox="1"/>
          <p:nvPr/>
        </p:nvSpPr>
        <p:spPr>
          <a:xfrm>
            <a:off x="2056195" y="1170226"/>
            <a:ext cx="2268892" cy="345223"/>
          </a:xfrm>
          <a:prstGeom prst="rect">
            <a:avLst/>
          </a:prstGeom>
          <a:noFill/>
        </p:spPr>
        <p:txBody>
          <a:bodyPr wrap="square">
            <a:spAutoFit/>
          </a:bodyPr>
          <a:lstStyle>
            <a:defPPr>
              <a:defRPr lang="ja-JP"/>
            </a:defPPr>
            <a:lvl1pPr>
              <a:lnSpc>
                <a:spcPct val="130000"/>
              </a:lnSpc>
              <a:defRPr sz="1200">
                <a:latin typeface="Noto Sans JP" panose="020B0200000000000000" pitchFamily="50" charset="-128"/>
                <a:ea typeface="Noto Sans JP" panose="020B0200000000000000" pitchFamily="50" charset="-128"/>
              </a:defRPr>
            </a:lvl1pPr>
          </a:lstStyle>
          <a:p>
            <a:pPr algn="ctr"/>
            <a:r>
              <a:rPr lang="ja-JP" altLang="en-US" sz="1400" b="1" dirty="0"/>
              <a:t>テクノロジーの進歩</a:t>
            </a:r>
            <a:endParaRPr lang="en-US" altLang="ja-JP" sz="1400" b="1" dirty="0"/>
          </a:p>
        </p:txBody>
      </p:sp>
      <p:grpSp>
        <p:nvGrpSpPr>
          <p:cNvPr id="60" name="グループ化 59">
            <a:extLst>
              <a:ext uri="{FF2B5EF4-FFF2-40B4-BE49-F238E27FC236}">
                <a16:creationId xmlns:a16="http://schemas.microsoft.com/office/drawing/2014/main" id="{A1A78112-CCD1-2B90-F240-6B34BBA8A802}"/>
              </a:ext>
            </a:extLst>
          </p:cNvPr>
          <p:cNvGrpSpPr/>
          <p:nvPr/>
        </p:nvGrpSpPr>
        <p:grpSpPr>
          <a:xfrm>
            <a:off x="8983859" y="1067928"/>
            <a:ext cx="1862033" cy="1711979"/>
            <a:chOff x="8748570" y="4010416"/>
            <a:chExt cx="1862033" cy="1711979"/>
          </a:xfrm>
          <a:solidFill>
            <a:srgbClr val="D5460D"/>
          </a:solidFill>
        </p:grpSpPr>
        <p:sp>
          <p:nvSpPr>
            <p:cNvPr id="61" name="楕円 60">
              <a:extLst>
                <a:ext uri="{FF2B5EF4-FFF2-40B4-BE49-F238E27FC236}">
                  <a16:creationId xmlns:a16="http://schemas.microsoft.com/office/drawing/2014/main" id="{74BC057F-910C-36DC-5C53-2643CCF2DA23}"/>
                </a:ext>
              </a:extLst>
            </p:cNvPr>
            <p:cNvSpPr/>
            <p:nvPr/>
          </p:nvSpPr>
          <p:spPr>
            <a:xfrm>
              <a:off x="9232653" y="4010416"/>
              <a:ext cx="898316" cy="898316"/>
            </a:xfrm>
            <a:prstGeom prst="ellipse">
              <a:avLst/>
            </a:prstGeom>
            <a:solidFill>
              <a:srgbClr val="09BF87"/>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latin typeface="Noto Sans JP" panose="020B0200000000000000" pitchFamily="50" charset="-128"/>
                  <a:ea typeface="Noto Sans JP" panose="020B0200000000000000" pitchFamily="50" charset="-128"/>
                </a:rPr>
                <a:t>予防医療</a:t>
              </a:r>
            </a:p>
          </p:txBody>
        </p:sp>
        <p:sp>
          <p:nvSpPr>
            <p:cNvPr id="62" name="楕円 61">
              <a:extLst>
                <a:ext uri="{FF2B5EF4-FFF2-40B4-BE49-F238E27FC236}">
                  <a16:creationId xmlns:a16="http://schemas.microsoft.com/office/drawing/2014/main" id="{B385C61C-CA6D-A537-7DB9-B0678D8FC249}"/>
                </a:ext>
              </a:extLst>
            </p:cNvPr>
            <p:cNvSpPr/>
            <p:nvPr/>
          </p:nvSpPr>
          <p:spPr>
            <a:xfrm>
              <a:off x="8748570" y="4824079"/>
              <a:ext cx="898316" cy="898316"/>
            </a:xfrm>
            <a:prstGeom prst="ellipse">
              <a:avLst/>
            </a:prstGeom>
            <a:solidFill>
              <a:srgbClr val="09BF87"/>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latin typeface="Noto Sans JP" panose="020B0200000000000000" pitchFamily="50" charset="-128"/>
                  <a:ea typeface="Noto Sans JP" panose="020B0200000000000000" pitchFamily="50" charset="-128"/>
                </a:rPr>
                <a:t>ストレス管理</a:t>
              </a:r>
            </a:p>
          </p:txBody>
        </p:sp>
        <p:sp>
          <p:nvSpPr>
            <p:cNvPr id="63" name="楕円 62">
              <a:extLst>
                <a:ext uri="{FF2B5EF4-FFF2-40B4-BE49-F238E27FC236}">
                  <a16:creationId xmlns:a16="http://schemas.microsoft.com/office/drawing/2014/main" id="{00439C3A-264A-7D0C-2519-2B1933D8555C}"/>
                </a:ext>
              </a:extLst>
            </p:cNvPr>
            <p:cNvSpPr/>
            <p:nvPr/>
          </p:nvSpPr>
          <p:spPr>
            <a:xfrm>
              <a:off x="9712287" y="4824079"/>
              <a:ext cx="898316" cy="898316"/>
            </a:xfrm>
            <a:prstGeom prst="ellipse">
              <a:avLst/>
            </a:prstGeom>
            <a:solidFill>
              <a:srgbClr val="09BF87"/>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latin typeface="Noto Sans JP" panose="020B0200000000000000" pitchFamily="50" charset="-128"/>
                  <a:ea typeface="Noto Sans JP" panose="020B0200000000000000" pitchFamily="50" charset="-128"/>
                </a:rPr>
                <a:t>メンタル</a:t>
              </a:r>
              <a:endParaRPr lang="en-US" altLang="ja-JP" sz="900" b="1" dirty="0">
                <a:latin typeface="Noto Sans JP" panose="020B0200000000000000" pitchFamily="50" charset="-128"/>
                <a:ea typeface="Noto Sans JP" panose="020B0200000000000000" pitchFamily="50" charset="-128"/>
              </a:endParaRPr>
            </a:p>
            <a:p>
              <a:pPr algn="ctr"/>
              <a:r>
                <a:rPr lang="ja-JP" altLang="en-US" sz="900" b="1" dirty="0">
                  <a:latin typeface="Noto Sans JP" panose="020B0200000000000000" pitchFamily="50" charset="-128"/>
                  <a:ea typeface="Noto Sans JP" panose="020B0200000000000000" pitchFamily="50" charset="-128"/>
                </a:rPr>
                <a:t>ヘルスケア</a:t>
              </a:r>
            </a:p>
          </p:txBody>
        </p:sp>
      </p:grpSp>
      <p:sp>
        <p:nvSpPr>
          <p:cNvPr id="64" name="楕円 63">
            <a:extLst>
              <a:ext uri="{FF2B5EF4-FFF2-40B4-BE49-F238E27FC236}">
                <a16:creationId xmlns:a16="http://schemas.microsoft.com/office/drawing/2014/main" id="{04497F03-E1D9-1805-E67A-BACC0A0D73BE}"/>
              </a:ext>
            </a:extLst>
          </p:cNvPr>
          <p:cNvSpPr/>
          <p:nvPr/>
        </p:nvSpPr>
        <p:spPr>
          <a:xfrm>
            <a:off x="6875262" y="1344519"/>
            <a:ext cx="1199788" cy="1199788"/>
          </a:xfrm>
          <a:prstGeom prst="ellips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1100" b="1" dirty="0">
                <a:latin typeface="Noto Sans JP" panose="020B0200000000000000" pitchFamily="50" charset="-128"/>
                <a:ea typeface="Noto Sans JP" panose="020B0200000000000000" pitchFamily="50" charset="-128"/>
              </a:rPr>
              <a:t>病気の</a:t>
            </a:r>
            <a:endParaRPr lang="en-US" altLang="ja-JP" sz="1100" b="1" dirty="0">
              <a:latin typeface="Noto Sans JP" panose="020B0200000000000000" pitchFamily="50" charset="-128"/>
              <a:ea typeface="Noto Sans JP" panose="020B0200000000000000" pitchFamily="50" charset="-128"/>
            </a:endParaRPr>
          </a:p>
          <a:p>
            <a:pPr algn="ctr"/>
            <a:r>
              <a:rPr lang="ja-JP" altLang="en-US" sz="1100" b="1" dirty="0">
                <a:latin typeface="Noto Sans JP" panose="020B0200000000000000" pitchFamily="50" charset="-128"/>
                <a:ea typeface="Noto Sans JP" panose="020B0200000000000000" pitchFamily="50" charset="-128"/>
              </a:rPr>
              <a:t>治療</a:t>
            </a:r>
          </a:p>
        </p:txBody>
      </p:sp>
      <p:sp>
        <p:nvSpPr>
          <p:cNvPr id="65" name="加算記号 64">
            <a:extLst>
              <a:ext uri="{FF2B5EF4-FFF2-40B4-BE49-F238E27FC236}">
                <a16:creationId xmlns:a16="http://schemas.microsoft.com/office/drawing/2014/main" id="{7671EE04-F104-7F3F-A090-6B61F7BDC725}"/>
              </a:ext>
            </a:extLst>
          </p:cNvPr>
          <p:cNvSpPr/>
          <p:nvPr/>
        </p:nvSpPr>
        <p:spPr>
          <a:xfrm>
            <a:off x="8275416" y="1657185"/>
            <a:ext cx="533466" cy="533466"/>
          </a:xfrm>
          <a:prstGeom prst="mathPlus">
            <a:avLst>
              <a:gd name="adj1" fmla="val 0"/>
            </a:avLst>
          </a:prstGeom>
          <a:solidFill>
            <a:srgbClr val="309030"/>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66" name="テキスト ボックス 65">
            <a:extLst>
              <a:ext uri="{FF2B5EF4-FFF2-40B4-BE49-F238E27FC236}">
                <a16:creationId xmlns:a16="http://schemas.microsoft.com/office/drawing/2014/main" id="{58EA64EE-F220-7BAA-01CE-2C1C500D449C}"/>
              </a:ext>
            </a:extLst>
          </p:cNvPr>
          <p:cNvSpPr txBox="1"/>
          <p:nvPr/>
        </p:nvSpPr>
        <p:spPr>
          <a:xfrm>
            <a:off x="6918583" y="2897165"/>
            <a:ext cx="3883988" cy="549189"/>
          </a:xfrm>
          <a:prstGeom prst="rect">
            <a:avLst/>
          </a:prstGeom>
          <a:noFill/>
        </p:spPr>
        <p:txBody>
          <a:bodyPr wrap="square">
            <a:spAutoFit/>
          </a:bodyPr>
          <a:lstStyle>
            <a:defPPr>
              <a:defRPr lang="ja-JP"/>
            </a:defPPr>
            <a:lvl1pPr>
              <a:lnSpc>
                <a:spcPct val="130000"/>
              </a:lnSpc>
              <a:defRPr sz="1200">
                <a:latin typeface="Noto Sans JP" panose="020B0200000000000000" pitchFamily="50" charset="-128"/>
                <a:ea typeface="Noto Sans JP" panose="020B0200000000000000" pitchFamily="50" charset="-128"/>
              </a:defRPr>
            </a:lvl1pPr>
          </a:lstStyle>
          <a:p>
            <a:pPr algn="ctr"/>
            <a:r>
              <a:rPr lang="ja-JP" altLang="en-US" b="1" dirty="0"/>
              <a:t>病気の治療だけなく、</a:t>
            </a:r>
            <a:endParaRPr lang="en-US" altLang="ja-JP" b="1" dirty="0"/>
          </a:p>
          <a:p>
            <a:pPr algn="ctr"/>
            <a:r>
              <a:rPr lang="ja-JP" altLang="en-US" b="1" dirty="0"/>
              <a:t>生活全般にわたる健康習慣を身につけることが重要</a:t>
            </a:r>
            <a:endParaRPr lang="en-US" altLang="ja-JP" b="1" dirty="0"/>
          </a:p>
        </p:txBody>
      </p:sp>
      <p:grpSp>
        <p:nvGrpSpPr>
          <p:cNvPr id="67" name="グループ化 66">
            <a:extLst>
              <a:ext uri="{FF2B5EF4-FFF2-40B4-BE49-F238E27FC236}">
                <a16:creationId xmlns:a16="http://schemas.microsoft.com/office/drawing/2014/main" id="{31A015B1-031A-8EC6-1E95-2C1ED6E9416B}"/>
              </a:ext>
            </a:extLst>
          </p:cNvPr>
          <p:cNvGrpSpPr/>
          <p:nvPr/>
        </p:nvGrpSpPr>
        <p:grpSpPr>
          <a:xfrm>
            <a:off x="650523" y="1646960"/>
            <a:ext cx="5080237" cy="898316"/>
            <a:chOff x="6646455" y="1527400"/>
            <a:chExt cx="5080237" cy="898316"/>
          </a:xfrm>
          <a:solidFill>
            <a:srgbClr val="309030">
              <a:alpha val="10000"/>
            </a:srgbClr>
          </a:solidFill>
        </p:grpSpPr>
        <p:sp>
          <p:nvSpPr>
            <p:cNvPr id="68" name="楕円 67">
              <a:extLst>
                <a:ext uri="{FF2B5EF4-FFF2-40B4-BE49-F238E27FC236}">
                  <a16:creationId xmlns:a16="http://schemas.microsoft.com/office/drawing/2014/main" id="{E293A29F-8860-38C3-6860-42888B202058}"/>
                </a:ext>
              </a:extLst>
            </p:cNvPr>
            <p:cNvSpPr/>
            <p:nvPr/>
          </p:nvSpPr>
          <p:spPr>
            <a:xfrm>
              <a:off x="6646455" y="1527400"/>
              <a:ext cx="898316" cy="898316"/>
            </a:xfrm>
            <a:prstGeom prst="ellipse">
              <a:avLst/>
            </a:prstGeom>
            <a:solidFill>
              <a:srgbClr val="09BF87">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solidFill>
                    <a:srgbClr val="09BF87"/>
                  </a:solidFill>
                  <a:latin typeface="Noto Sans JP" panose="020B0200000000000000" pitchFamily="50" charset="-128"/>
                  <a:ea typeface="Noto Sans JP" panose="020B0200000000000000" pitchFamily="50" charset="-128"/>
                </a:rPr>
                <a:t>遠隔医療</a:t>
              </a:r>
            </a:p>
          </p:txBody>
        </p:sp>
        <p:sp>
          <p:nvSpPr>
            <p:cNvPr id="69" name="楕円 68">
              <a:extLst>
                <a:ext uri="{FF2B5EF4-FFF2-40B4-BE49-F238E27FC236}">
                  <a16:creationId xmlns:a16="http://schemas.microsoft.com/office/drawing/2014/main" id="{1A22557D-8679-FD9B-B6CB-E94A24040D82}"/>
                </a:ext>
              </a:extLst>
            </p:cNvPr>
            <p:cNvSpPr/>
            <p:nvPr/>
          </p:nvSpPr>
          <p:spPr>
            <a:xfrm>
              <a:off x="7691935" y="1527400"/>
              <a:ext cx="898316" cy="898316"/>
            </a:xfrm>
            <a:prstGeom prst="ellipse">
              <a:avLst/>
            </a:prstGeom>
            <a:solidFill>
              <a:srgbClr val="09BF87">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solidFill>
                    <a:srgbClr val="09BF87"/>
                  </a:solidFill>
                  <a:latin typeface="Noto Sans JP" panose="020B0200000000000000" pitchFamily="50" charset="-128"/>
                  <a:ea typeface="Noto Sans JP" panose="020B0200000000000000" pitchFamily="50" charset="-128"/>
                </a:rPr>
                <a:t>オンライン</a:t>
              </a:r>
              <a:endParaRPr lang="en-US" altLang="ja-JP" sz="900" b="1" dirty="0">
                <a:solidFill>
                  <a:srgbClr val="09BF87"/>
                </a:solidFill>
                <a:latin typeface="Noto Sans JP" panose="020B0200000000000000" pitchFamily="50" charset="-128"/>
                <a:ea typeface="Noto Sans JP" panose="020B0200000000000000" pitchFamily="50" charset="-128"/>
              </a:endParaRPr>
            </a:p>
            <a:p>
              <a:pPr algn="ctr"/>
              <a:r>
                <a:rPr lang="ja-JP" altLang="en-US" sz="900" b="1" dirty="0">
                  <a:solidFill>
                    <a:srgbClr val="09BF87"/>
                  </a:solidFill>
                  <a:latin typeface="Noto Sans JP" panose="020B0200000000000000" pitchFamily="50" charset="-128"/>
                  <a:ea typeface="Noto Sans JP" panose="020B0200000000000000" pitchFamily="50" charset="-128"/>
                </a:rPr>
                <a:t>健康診断</a:t>
              </a:r>
            </a:p>
          </p:txBody>
        </p:sp>
        <p:sp>
          <p:nvSpPr>
            <p:cNvPr id="70" name="楕円 69">
              <a:extLst>
                <a:ext uri="{FF2B5EF4-FFF2-40B4-BE49-F238E27FC236}">
                  <a16:creationId xmlns:a16="http://schemas.microsoft.com/office/drawing/2014/main" id="{265238FF-732F-365B-E4E1-241371B6B7A0}"/>
                </a:ext>
              </a:extLst>
            </p:cNvPr>
            <p:cNvSpPr/>
            <p:nvPr/>
          </p:nvSpPr>
          <p:spPr>
            <a:xfrm>
              <a:off x="9782895" y="1527400"/>
              <a:ext cx="898316" cy="898316"/>
            </a:xfrm>
            <a:prstGeom prst="ellipse">
              <a:avLst/>
            </a:prstGeom>
            <a:solidFill>
              <a:srgbClr val="09BF87">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solidFill>
                    <a:srgbClr val="09BF87"/>
                  </a:solidFill>
                  <a:latin typeface="Noto Sans JP" panose="020B0200000000000000" pitchFamily="50" charset="-128"/>
                  <a:ea typeface="Noto Sans JP" panose="020B0200000000000000" pitchFamily="50" charset="-128"/>
                </a:rPr>
                <a:t>ウェアラブル</a:t>
              </a:r>
              <a:endParaRPr lang="en-US" altLang="ja-JP" sz="900" b="1" dirty="0">
                <a:solidFill>
                  <a:srgbClr val="09BF87"/>
                </a:solidFill>
                <a:latin typeface="Noto Sans JP" panose="020B0200000000000000" pitchFamily="50" charset="-128"/>
                <a:ea typeface="Noto Sans JP" panose="020B0200000000000000" pitchFamily="50" charset="-128"/>
              </a:endParaRPr>
            </a:p>
            <a:p>
              <a:pPr algn="ctr"/>
              <a:r>
                <a:rPr lang="ja-JP" altLang="en-US" sz="900" b="1" dirty="0">
                  <a:solidFill>
                    <a:srgbClr val="09BF87"/>
                  </a:solidFill>
                  <a:latin typeface="Noto Sans JP" panose="020B0200000000000000" pitchFamily="50" charset="-128"/>
                  <a:ea typeface="Noto Sans JP" panose="020B0200000000000000" pitchFamily="50" charset="-128"/>
                </a:rPr>
                <a:t>端末</a:t>
              </a:r>
            </a:p>
          </p:txBody>
        </p:sp>
        <p:sp>
          <p:nvSpPr>
            <p:cNvPr id="71" name="楕円 70">
              <a:extLst>
                <a:ext uri="{FF2B5EF4-FFF2-40B4-BE49-F238E27FC236}">
                  <a16:creationId xmlns:a16="http://schemas.microsoft.com/office/drawing/2014/main" id="{B5DD63BE-5B2C-E283-D347-4168CC0A2378}"/>
                </a:ext>
              </a:extLst>
            </p:cNvPr>
            <p:cNvSpPr/>
            <p:nvPr/>
          </p:nvSpPr>
          <p:spPr>
            <a:xfrm>
              <a:off x="8737415" y="1527400"/>
              <a:ext cx="898316" cy="898316"/>
            </a:xfrm>
            <a:prstGeom prst="ellipse">
              <a:avLst/>
            </a:prstGeom>
            <a:solidFill>
              <a:srgbClr val="09BF87">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900" b="1" dirty="0">
                  <a:solidFill>
                    <a:srgbClr val="09BF87"/>
                  </a:solidFill>
                  <a:latin typeface="Noto Sans JP" panose="020B0200000000000000" pitchFamily="50" charset="-128"/>
                  <a:ea typeface="Noto Sans JP" panose="020B0200000000000000" pitchFamily="50" charset="-128"/>
                </a:rPr>
                <a:t>遺伝子研究</a:t>
              </a:r>
              <a:endParaRPr lang="en-US" altLang="ja-JP" sz="900" b="1" dirty="0">
                <a:solidFill>
                  <a:srgbClr val="09BF87"/>
                </a:solidFill>
                <a:latin typeface="Noto Sans JP" panose="020B0200000000000000" pitchFamily="50" charset="-128"/>
                <a:ea typeface="Noto Sans JP" panose="020B0200000000000000" pitchFamily="50" charset="-128"/>
              </a:endParaRPr>
            </a:p>
            <a:p>
              <a:pPr algn="ctr"/>
              <a:r>
                <a:rPr lang="ja-JP" altLang="en-US" sz="900" b="1" dirty="0">
                  <a:solidFill>
                    <a:srgbClr val="09BF87"/>
                  </a:solidFill>
                  <a:latin typeface="Noto Sans JP" panose="020B0200000000000000" pitchFamily="50" charset="-128"/>
                  <a:ea typeface="Noto Sans JP" panose="020B0200000000000000" pitchFamily="50" charset="-128"/>
                </a:rPr>
                <a:t>の発展</a:t>
              </a:r>
              <a:endParaRPr lang="en-US" altLang="ja-JP" sz="900" b="1" dirty="0">
                <a:solidFill>
                  <a:srgbClr val="09BF87"/>
                </a:solidFill>
                <a:latin typeface="Noto Sans JP" panose="020B0200000000000000" pitchFamily="50" charset="-128"/>
                <a:ea typeface="Noto Sans JP" panose="020B0200000000000000" pitchFamily="50" charset="-128"/>
              </a:endParaRPr>
            </a:p>
          </p:txBody>
        </p:sp>
        <p:sp>
          <p:nvSpPr>
            <p:cNvPr id="72" name="楕円 71">
              <a:extLst>
                <a:ext uri="{FF2B5EF4-FFF2-40B4-BE49-F238E27FC236}">
                  <a16:creationId xmlns:a16="http://schemas.microsoft.com/office/drawing/2014/main" id="{1553D111-76D5-D623-D8CD-AEBD6777A8D6}"/>
                </a:ext>
              </a:extLst>
            </p:cNvPr>
            <p:cNvSpPr/>
            <p:nvPr/>
          </p:nvSpPr>
          <p:spPr>
            <a:xfrm>
              <a:off x="10828376" y="1527400"/>
              <a:ext cx="898316" cy="898316"/>
            </a:xfrm>
            <a:prstGeom prst="ellipse">
              <a:avLst/>
            </a:prstGeom>
            <a:solidFill>
              <a:srgbClr val="09BF87">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ja-JP" sz="900" b="1" dirty="0">
                  <a:solidFill>
                    <a:srgbClr val="09BF87"/>
                  </a:solidFill>
                  <a:latin typeface="Noto Sans JP" panose="020B0200000000000000" pitchFamily="50" charset="-128"/>
                  <a:ea typeface="Noto Sans JP" panose="020B0200000000000000" pitchFamily="50" charset="-128"/>
                </a:rPr>
                <a:t>AI</a:t>
              </a:r>
              <a:r>
                <a:rPr lang="ja-JP" altLang="en-US" sz="900" b="1" dirty="0">
                  <a:solidFill>
                    <a:srgbClr val="09BF87"/>
                  </a:solidFill>
                  <a:latin typeface="Noto Sans JP" panose="020B0200000000000000" pitchFamily="50" charset="-128"/>
                  <a:ea typeface="Noto Sans JP" panose="020B0200000000000000" pitchFamily="50" charset="-128"/>
                </a:rPr>
                <a:t>の進歩</a:t>
              </a:r>
            </a:p>
          </p:txBody>
        </p:sp>
      </p:grpSp>
    </p:spTree>
    <p:extLst>
      <p:ext uri="{BB962C8B-B14F-4D97-AF65-F5344CB8AC3E}">
        <p14:creationId xmlns:p14="http://schemas.microsoft.com/office/powerpoint/2010/main" val="189960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a:extLst>
              <a:ext uri="{FF2B5EF4-FFF2-40B4-BE49-F238E27FC236}">
                <a16:creationId xmlns:a16="http://schemas.microsoft.com/office/drawing/2014/main" id="{982B5263-3690-A671-3A06-2A1E4DAAE308}"/>
              </a:ext>
            </a:extLst>
          </p:cNvPr>
          <p:cNvSpPr/>
          <p:nvPr/>
        </p:nvSpPr>
        <p:spPr>
          <a:xfrm rot="10800000" flipH="1">
            <a:off x="0" y="217260"/>
            <a:ext cx="4123267" cy="685514"/>
          </a:xfrm>
          <a:prstGeom prst="rect">
            <a:avLst/>
          </a:prstGeom>
          <a:solidFill>
            <a:srgbClr val="361F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427105" y="367197"/>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chemeClr val="bg1"/>
                </a:solidFill>
                <a:effectLst/>
                <a:uLnTx/>
                <a:uFillTx/>
                <a:latin typeface="Noto Sans JP" panose="020B0200000000000000" pitchFamily="50" charset="-128"/>
                <a:ea typeface="Noto Sans JP" panose="020B0200000000000000" pitchFamily="50" charset="-128"/>
                <a:cs typeface="+mn-cs"/>
              </a:rPr>
              <a:t>これからの健康管理について</a:t>
            </a:r>
          </a:p>
        </p:txBody>
      </p:sp>
      <p:sp>
        <p:nvSpPr>
          <p:cNvPr id="5" name="テキスト ボックス 4">
            <a:extLst>
              <a:ext uri="{FF2B5EF4-FFF2-40B4-BE49-F238E27FC236}">
                <a16:creationId xmlns:a16="http://schemas.microsoft.com/office/drawing/2014/main" id="{F51FD0AA-660E-15D0-0C32-460879221DF8}"/>
              </a:ext>
            </a:extLst>
          </p:cNvPr>
          <p:cNvSpPr txBox="1"/>
          <p:nvPr/>
        </p:nvSpPr>
        <p:spPr>
          <a:xfrm>
            <a:off x="440550" y="5492541"/>
            <a:ext cx="5500182" cy="1148199"/>
          </a:xfrm>
          <a:prstGeom prst="rect">
            <a:avLst/>
          </a:prstGeom>
          <a:noFill/>
        </p:spPr>
        <p:txBody>
          <a:bodyPr wrap="square">
            <a:spAutoFit/>
          </a:bodyPr>
          <a:lstStyle/>
          <a:p>
            <a:pPr>
              <a:lnSpc>
                <a:spcPct val="110000"/>
              </a:lnSpc>
            </a:pPr>
            <a:r>
              <a:rPr lang="ja-JP" altLang="en-US" sz="900" dirty="0">
                <a:latin typeface="Noto Sans JP" panose="020B0200000000000000" pitchFamily="50" charset="-128"/>
                <a:ea typeface="Noto Sans JP" panose="020B0200000000000000" pitchFamily="50" charset="-128"/>
              </a:rPr>
              <a:t>これからの健康管理は、</a:t>
            </a:r>
            <a:r>
              <a:rPr lang="ja-JP" altLang="en-US" sz="900" b="1" dirty="0">
                <a:latin typeface="Noto Sans JP" panose="020B0200000000000000" pitchFamily="50" charset="-128"/>
                <a:ea typeface="Noto Sans JP" panose="020B0200000000000000" pitchFamily="50" charset="-128"/>
              </a:rPr>
              <a:t>個々のライフスタイルに合わせたカスタマイズされたケアが重要</a:t>
            </a:r>
            <a:r>
              <a:rPr lang="ja-JP" altLang="en-US" sz="900" dirty="0">
                <a:latin typeface="Noto Sans JP" panose="020B0200000000000000" pitchFamily="50" charset="-128"/>
                <a:ea typeface="Noto Sans JP" panose="020B0200000000000000" pitchFamily="50" charset="-128"/>
              </a:rPr>
              <a:t>です。テクノロジーの進歩により、遠隔医療やオンライン健康相談が一般的になり、人々は場所や時間に縛られずに健康管理を行い、専門家の助言を受けることができます。個人の健康状態に合わせたパーソナライズされた健康計画が増え、個人が自分のペースで健康を管理し、生活習慣を改善できる環境が整っています。</a:t>
            </a:r>
          </a:p>
          <a:p>
            <a:pPr>
              <a:lnSpc>
                <a:spcPct val="110000"/>
              </a:lnSpc>
            </a:pPr>
            <a:endParaRPr lang="ja-JP" altLang="en-US" sz="900" dirty="0">
              <a:latin typeface="Noto Sans JP" panose="020B0200000000000000" pitchFamily="50" charset="-128"/>
              <a:ea typeface="Noto Sans JP" panose="020B0200000000000000" pitchFamily="50" charset="-128"/>
            </a:endParaRPr>
          </a:p>
          <a:p>
            <a:pPr>
              <a:lnSpc>
                <a:spcPct val="110000"/>
              </a:lnSpc>
            </a:pPr>
            <a:r>
              <a:rPr lang="ja-JP" altLang="en-US" sz="900" dirty="0">
                <a:latin typeface="Noto Sans JP" panose="020B0200000000000000" pitchFamily="50" charset="-128"/>
                <a:ea typeface="Noto Sans JP" panose="020B0200000000000000" pitchFamily="50" charset="-128"/>
              </a:rPr>
              <a:t>デジタルヘルスケアの発展や</a:t>
            </a:r>
            <a:r>
              <a:rPr lang="en-US" altLang="ja-JP" sz="900" dirty="0">
                <a:latin typeface="Noto Sans JP" panose="020B0200000000000000" pitchFamily="50" charset="-128"/>
                <a:ea typeface="Noto Sans JP" panose="020B0200000000000000" pitchFamily="50" charset="-128"/>
              </a:rPr>
              <a:t>AI</a:t>
            </a:r>
            <a:r>
              <a:rPr lang="ja-JP" altLang="en-US" sz="900" dirty="0">
                <a:latin typeface="Noto Sans JP" panose="020B0200000000000000" pitchFamily="50" charset="-128"/>
                <a:ea typeface="Noto Sans JP" panose="020B0200000000000000" pitchFamily="50" charset="-128"/>
              </a:rPr>
              <a:t>の導入も進み、医療専門家はより効果的な治療とアドバイスを提供できるようになります。しかし、患者と医療提供者との人間的な関係や相互作用の重要性も高まっています。</a:t>
            </a:r>
          </a:p>
        </p:txBody>
      </p:sp>
      <p:sp>
        <p:nvSpPr>
          <p:cNvPr id="7" name="テキスト ボックス 6">
            <a:extLst>
              <a:ext uri="{FF2B5EF4-FFF2-40B4-BE49-F238E27FC236}">
                <a16:creationId xmlns:a16="http://schemas.microsoft.com/office/drawing/2014/main" id="{5A584781-EDB6-F103-674E-EAEE52F40DF5}"/>
              </a:ext>
            </a:extLst>
          </p:cNvPr>
          <p:cNvSpPr txBox="1"/>
          <p:nvPr/>
        </p:nvSpPr>
        <p:spPr>
          <a:xfrm>
            <a:off x="6271871" y="5487174"/>
            <a:ext cx="5500182" cy="995850"/>
          </a:xfrm>
          <a:prstGeom prst="rect">
            <a:avLst/>
          </a:prstGeom>
          <a:noFill/>
        </p:spPr>
        <p:txBody>
          <a:bodyPr wrap="square">
            <a:spAutoFit/>
          </a:bodyPr>
          <a:lstStyle>
            <a:defPPr>
              <a:defRPr lang="ja-JP"/>
            </a:defPPr>
            <a:lvl1pPr>
              <a:lnSpc>
                <a:spcPct val="130000"/>
              </a:lnSpc>
              <a:defRPr sz="1200">
                <a:latin typeface="Noto Sans JP" panose="020B0200000000000000" pitchFamily="50" charset="-128"/>
                <a:ea typeface="Noto Sans JP" panose="020B0200000000000000" pitchFamily="50" charset="-128"/>
              </a:defRPr>
            </a:lvl1pPr>
          </a:lstStyle>
          <a:p>
            <a:pPr>
              <a:lnSpc>
                <a:spcPct val="110000"/>
              </a:lnSpc>
            </a:pPr>
            <a:r>
              <a:rPr lang="ja-JP" altLang="en-US" sz="900" dirty="0">
                <a:latin typeface="Noto Sans JP" panose="020B0200000000000000" pitchFamily="50" charset="-128"/>
                <a:ea typeface="Noto Sans JP" panose="020B0200000000000000" pitchFamily="50" charset="-128"/>
              </a:rPr>
              <a:t>また、</a:t>
            </a:r>
            <a:r>
              <a:rPr lang="ja-JP" altLang="en-US" sz="900" b="1" dirty="0">
                <a:latin typeface="Noto Sans JP" panose="020B0200000000000000" pitchFamily="50" charset="-128"/>
                <a:ea typeface="Noto Sans JP" panose="020B0200000000000000" pitchFamily="50" charset="-128"/>
              </a:rPr>
              <a:t>健康管理は単に病気の治療だけでなく、予防医療、ストレス管理、メンタルヘルスのケアなど、生活全般にわたる健康の維持を目指すべき</a:t>
            </a:r>
            <a:r>
              <a:rPr lang="ja-JP" altLang="en-US" sz="900" dirty="0">
                <a:latin typeface="Noto Sans JP" panose="020B0200000000000000" pitchFamily="50" charset="-128"/>
                <a:ea typeface="Noto Sans JP" panose="020B0200000000000000" pitchFamily="50" charset="-128"/>
              </a:rPr>
              <a:t>です。アクティブなライフスタイルの促進や社会的サポートの重要性が高まり、個人は日常生活の中で実践的な健康習慣を身につける機会を持つべきです。</a:t>
            </a:r>
          </a:p>
          <a:p>
            <a:pPr>
              <a:lnSpc>
                <a:spcPct val="110000"/>
              </a:lnSpc>
            </a:pPr>
            <a:endParaRPr lang="ja-JP" altLang="en-US" sz="900" dirty="0">
              <a:latin typeface="Noto Sans JP" panose="020B0200000000000000" pitchFamily="50" charset="-128"/>
              <a:ea typeface="Noto Sans JP" panose="020B0200000000000000" pitchFamily="50" charset="-128"/>
            </a:endParaRPr>
          </a:p>
          <a:p>
            <a:pPr>
              <a:lnSpc>
                <a:spcPct val="110000"/>
              </a:lnSpc>
            </a:pPr>
            <a:r>
              <a:rPr lang="ja-JP" altLang="en-US" sz="900" dirty="0">
                <a:latin typeface="Noto Sans JP" panose="020B0200000000000000" pitchFamily="50" charset="-128"/>
                <a:ea typeface="Noto Sans JP" panose="020B0200000000000000" pitchFamily="50" charset="-128"/>
              </a:rPr>
              <a:t>最も重要なのは、健康ケアのアクセスを向上させ、社会的・経済的格差を減少させることです。健康は人々の生活の質を向上させ、より健康で持続可能な社会のための基盤を築く鍵です。</a:t>
            </a:r>
          </a:p>
        </p:txBody>
      </p:sp>
      <p:sp>
        <p:nvSpPr>
          <p:cNvPr id="62" name="二等辺三角形 61">
            <a:extLst>
              <a:ext uri="{FF2B5EF4-FFF2-40B4-BE49-F238E27FC236}">
                <a16:creationId xmlns:a16="http://schemas.microsoft.com/office/drawing/2014/main" id="{43DEAA93-37FB-0CC3-F13D-2DEDBC8464C2}"/>
              </a:ext>
            </a:extLst>
          </p:cNvPr>
          <p:cNvSpPr/>
          <p:nvPr/>
        </p:nvSpPr>
        <p:spPr>
          <a:xfrm rot="10800000">
            <a:off x="2734814" y="4228689"/>
            <a:ext cx="425450" cy="195706"/>
          </a:xfrm>
          <a:prstGeom prst="triangle">
            <a:avLst/>
          </a:prstGeom>
          <a:solidFill>
            <a:srgbClr val="361F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a:extLst>
              <a:ext uri="{FF2B5EF4-FFF2-40B4-BE49-F238E27FC236}">
                <a16:creationId xmlns:a16="http://schemas.microsoft.com/office/drawing/2014/main" id="{921E19DD-16E4-8122-A99F-67CA8769884F}"/>
              </a:ext>
            </a:extLst>
          </p:cNvPr>
          <p:cNvSpPr txBox="1"/>
          <p:nvPr/>
        </p:nvSpPr>
        <p:spPr>
          <a:xfrm>
            <a:off x="618955" y="4474726"/>
            <a:ext cx="4841860" cy="697563"/>
          </a:xfrm>
          <a:prstGeom prst="rect">
            <a:avLst/>
          </a:prstGeom>
          <a:noFill/>
        </p:spPr>
        <p:txBody>
          <a:bodyPr wrap="square">
            <a:spAutoFit/>
          </a:bodyPr>
          <a:lstStyle>
            <a:defPPr>
              <a:defRPr lang="ja-JP"/>
            </a:defPPr>
            <a:lvl1pPr>
              <a:lnSpc>
                <a:spcPct val="130000"/>
              </a:lnSpc>
              <a:defRPr sz="1200">
                <a:latin typeface="Noto Sans JP" panose="020B0200000000000000" pitchFamily="50" charset="-128"/>
                <a:ea typeface="Noto Sans JP" panose="020B0200000000000000" pitchFamily="50" charset="-128"/>
              </a:defRPr>
            </a:lvl1pPr>
          </a:lstStyle>
          <a:p>
            <a:pPr algn="ctr"/>
            <a:r>
              <a:rPr lang="ja-JP" altLang="en-US" sz="1400" b="1" dirty="0"/>
              <a:t>個人の特性やライフスタイルにあった</a:t>
            </a:r>
            <a:br>
              <a:rPr lang="en-US" altLang="ja-JP" sz="1400" b="1" dirty="0"/>
            </a:br>
            <a:r>
              <a:rPr lang="ja-JP" altLang="en-US" sz="1800" b="1" dirty="0">
                <a:solidFill>
                  <a:srgbClr val="361FDF"/>
                </a:solidFill>
              </a:rPr>
              <a:t>健康管理</a:t>
            </a:r>
            <a:r>
              <a:rPr lang="ja-JP" altLang="en-US" sz="1400" b="1" dirty="0"/>
              <a:t>が実現</a:t>
            </a:r>
            <a:endParaRPr lang="en-US" altLang="ja-JP" sz="1400" b="1" dirty="0"/>
          </a:p>
        </p:txBody>
      </p:sp>
      <p:sp>
        <p:nvSpPr>
          <p:cNvPr id="64" name="テキスト ボックス 63">
            <a:extLst>
              <a:ext uri="{FF2B5EF4-FFF2-40B4-BE49-F238E27FC236}">
                <a16:creationId xmlns:a16="http://schemas.microsoft.com/office/drawing/2014/main" id="{86541DBE-514B-BA5B-E51A-9A09BFB24C8B}"/>
              </a:ext>
            </a:extLst>
          </p:cNvPr>
          <p:cNvSpPr txBox="1"/>
          <p:nvPr/>
        </p:nvSpPr>
        <p:spPr>
          <a:xfrm>
            <a:off x="1852217" y="1124033"/>
            <a:ext cx="2268892" cy="417487"/>
          </a:xfrm>
          <a:prstGeom prst="rect">
            <a:avLst/>
          </a:prstGeom>
          <a:noFill/>
        </p:spPr>
        <p:txBody>
          <a:bodyPr wrap="square">
            <a:spAutoFit/>
          </a:bodyPr>
          <a:lstStyle>
            <a:defPPr>
              <a:defRPr lang="ja-JP"/>
            </a:defPPr>
            <a:lvl1pPr>
              <a:lnSpc>
                <a:spcPct val="130000"/>
              </a:lnSpc>
              <a:defRPr sz="1200">
                <a:latin typeface="Noto Sans JP" panose="020B0200000000000000" pitchFamily="50" charset="-128"/>
                <a:ea typeface="Noto Sans JP" panose="020B0200000000000000" pitchFamily="50" charset="-128"/>
              </a:defRPr>
            </a:lvl1pPr>
          </a:lstStyle>
          <a:p>
            <a:pPr algn="ctr"/>
            <a:r>
              <a:rPr lang="ja-JP" altLang="en-US" sz="1800" b="1" dirty="0"/>
              <a:t>テクノロジーの進歩</a:t>
            </a:r>
            <a:endParaRPr lang="en-US" altLang="ja-JP" sz="1800" b="1" dirty="0"/>
          </a:p>
        </p:txBody>
      </p:sp>
      <p:grpSp>
        <p:nvGrpSpPr>
          <p:cNvPr id="65" name="グループ化 64">
            <a:extLst>
              <a:ext uri="{FF2B5EF4-FFF2-40B4-BE49-F238E27FC236}">
                <a16:creationId xmlns:a16="http://schemas.microsoft.com/office/drawing/2014/main" id="{A718E2F2-5DD8-397A-C025-CC16DEE7386E}"/>
              </a:ext>
            </a:extLst>
          </p:cNvPr>
          <p:cNvGrpSpPr/>
          <p:nvPr/>
        </p:nvGrpSpPr>
        <p:grpSpPr>
          <a:xfrm>
            <a:off x="8474247" y="1775847"/>
            <a:ext cx="3048886" cy="2803188"/>
            <a:chOff x="8748570" y="4010416"/>
            <a:chExt cx="1862033" cy="1711979"/>
          </a:xfrm>
          <a:solidFill>
            <a:srgbClr val="D5460D"/>
          </a:solidFill>
        </p:grpSpPr>
        <p:sp>
          <p:nvSpPr>
            <p:cNvPr id="66" name="楕円 65">
              <a:extLst>
                <a:ext uri="{FF2B5EF4-FFF2-40B4-BE49-F238E27FC236}">
                  <a16:creationId xmlns:a16="http://schemas.microsoft.com/office/drawing/2014/main" id="{B2DA916F-2EF9-9164-D3A1-4062E2FC1E98}"/>
                </a:ext>
              </a:extLst>
            </p:cNvPr>
            <p:cNvSpPr/>
            <p:nvPr/>
          </p:nvSpPr>
          <p:spPr>
            <a:xfrm>
              <a:off x="9232653" y="4010416"/>
              <a:ext cx="898316" cy="898316"/>
            </a:xfrm>
            <a:prstGeom prst="ellipse">
              <a:avLst/>
            </a:prstGeom>
            <a:solidFill>
              <a:srgbClr val="361FDF"/>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1400" b="1" dirty="0">
                  <a:latin typeface="Noto Sans JP" panose="020B0200000000000000" pitchFamily="50" charset="-128"/>
                  <a:ea typeface="Noto Sans JP" panose="020B0200000000000000" pitchFamily="50" charset="-128"/>
                </a:rPr>
                <a:t>予防医療</a:t>
              </a:r>
            </a:p>
          </p:txBody>
        </p:sp>
        <p:sp>
          <p:nvSpPr>
            <p:cNvPr id="67" name="楕円 66">
              <a:extLst>
                <a:ext uri="{FF2B5EF4-FFF2-40B4-BE49-F238E27FC236}">
                  <a16:creationId xmlns:a16="http://schemas.microsoft.com/office/drawing/2014/main" id="{9FC188E6-35CB-5F2C-DCB4-3FEF0236AC44}"/>
                </a:ext>
              </a:extLst>
            </p:cNvPr>
            <p:cNvSpPr/>
            <p:nvPr/>
          </p:nvSpPr>
          <p:spPr>
            <a:xfrm>
              <a:off x="8748570" y="4824079"/>
              <a:ext cx="898316" cy="898316"/>
            </a:xfrm>
            <a:prstGeom prst="ellipse">
              <a:avLst/>
            </a:prstGeom>
            <a:solidFill>
              <a:srgbClr val="361FDF"/>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1400" b="1" dirty="0">
                  <a:latin typeface="Noto Sans JP" panose="020B0200000000000000" pitchFamily="50" charset="-128"/>
                  <a:ea typeface="Noto Sans JP" panose="020B0200000000000000" pitchFamily="50" charset="-128"/>
                </a:rPr>
                <a:t>ストレス管理</a:t>
              </a:r>
            </a:p>
          </p:txBody>
        </p:sp>
        <p:sp>
          <p:nvSpPr>
            <p:cNvPr id="68" name="楕円 67">
              <a:extLst>
                <a:ext uri="{FF2B5EF4-FFF2-40B4-BE49-F238E27FC236}">
                  <a16:creationId xmlns:a16="http://schemas.microsoft.com/office/drawing/2014/main" id="{5744524B-F873-D22A-6194-E749F7DFF298}"/>
                </a:ext>
              </a:extLst>
            </p:cNvPr>
            <p:cNvSpPr/>
            <p:nvPr/>
          </p:nvSpPr>
          <p:spPr>
            <a:xfrm>
              <a:off x="9712287" y="4824079"/>
              <a:ext cx="898316" cy="898316"/>
            </a:xfrm>
            <a:prstGeom prst="ellipse">
              <a:avLst/>
            </a:prstGeom>
            <a:solidFill>
              <a:srgbClr val="361FDF"/>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1400" b="1" dirty="0">
                  <a:latin typeface="Noto Sans JP" panose="020B0200000000000000" pitchFamily="50" charset="-128"/>
                  <a:ea typeface="Noto Sans JP" panose="020B0200000000000000" pitchFamily="50" charset="-128"/>
                </a:rPr>
                <a:t>メンタル</a:t>
              </a:r>
              <a:endParaRPr lang="en-US" altLang="ja-JP" sz="1400" b="1" dirty="0">
                <a:latin typeface="Noto Sans JP" panose="020B0200000000000000" pitchFamily="50" charset="-128"/>
                <a:ea typeface="Noto Sans JP" panose="020B0200000000000000" pitchFamily="50" charset="-128"/>
              </a:endParaRPr>
            </a:p>
            <a:p>
              <a:pPr algn="ctr"/>
              <a:r>
                <a:rPr lang="ja-JP" altLang="en-US" sz="1400" b="1" dirty="0">
                  <a:latin typeface="Noto Sans JP" panose="020B0200000000000000" pitchFamily="50" charset="-128"/>
                  <a:ea typeface="Noto Sans JP" panose="020B0200000000000000" pitchFamily="50" charset="-128"/>
                </a:rPr>
                <a:t>ヘルスケア</a:t>
              </a:r>
            </a:p>
          </p:txBody>
        </p:sp>
      </p:grpSp>
      <p:sp>
        <p:nvSpPr>
          <p:cNvPr id="69" name="楕円 68">
            <a:extLst>
              <a:ext uri="{FF2B5EF4-FFF2-40B4-BE49-F238E27FC236}">
                <a16:creationId xmlns:a16="http://schemas.microsoft.com/office/drawing/2014/main" id="{44BFD84B-22C5-8069-46BD-934AD21DE17D}"/>
              </a:ext>
            </a:extLst>
          </p:cNvPr>
          <p:cNvSpPr/>
          <p:nvPr/>
        </p:nvSpPr>
        <p:spPr>
          <a:xfrm>
            <a:off x="6725525" y="2482371"/>
            <a:ext cx="1199788" cy="1199788"/>
          </a:xfrm>
          <a:prstGeom prst="ellips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1100" b="1" dirty="0">
                <a:latin typeface="Noto Sans JP" panose="020B0200000000000000" pitchFamily="50" charset="-128"/>
                <a:ea typeface="Noto Sans JP" panose="020B0200000000000000" pitchFamily="50" charset="-128"/>
              </a:rPr>
              <a:t>病気の</a:t>
            </a:r>
            <a:endParaRPr lang="en-US" altLang="ja-JP" sz="1100" b="1" dirty="0">
              <a:latin typeface="Noto Sans JP" panose="020B0200000000000000" pitchFamily="50" charset="-128"/>
              <a:ea typeface="Noto Sans JP" panose="020B0200000000000000" pitchFamily="50" charset="-128"/>
            </a:endParaRPr>
          </a:p>
          <a:p>
            <a:pPr algn="ctr"/>
            <a:r>
              <a:rPr lang="ja-JP" altLang="en-US" sz="1100" b="1" dirty="0">
                <a:latin typeface="Noto Sans JP" panose="020B0200000000000000" pitchFamily="50" charset="-128"/>
                <a:ea typeface="Noto Sans JP" panose="020B0200000000000000" pitchFamily="50" charset="-128"/>
              </a:rPr>
              <a:t>治療</a:t>
            </a:r>
          </a:p>
        </p:txBody>
      </p:sp>
      <p:sp>
        <p:nvSpPr>
          <p:cNvPr id="70" name="加算記号 69">
            <a:extLst>
              <a:ext uri="{FF2B5EF4-FFF2-40B4-BE49-F238E27FC236}">
                <a16:creationId xmlns:a16="http://schemas.microsoft.com/office/drawing/2014/main" id="{70AAE3A8-F3E6-5E01-A9A8-DE1F370899D9}"/>
              </a:ext>
            </a:extLst>
          </p:cNvPr>
          <p:cNvSpPr/>
          <p:nvPr/>
        </p:nvSpPr>
        <p:spPr>
          <a:xfrm>
            <a:off x="8040142" y="2815532"/>
            <a:ext cx="533466" cy="533466"/>
          </a:xfrm>
          <a:prstGeom prst="mathPlus">
            <a:avLst>
              <a:gd name="adj1" fmla="val 0"/>
            </a:avLst>
          </a:prstGeom>
          <a:solidFill>
            <a:srgbClr val="309030"/>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71" name="テキスト ボックス 70">
            <a:extLst>
              <a:ext uri="{FF2B5EF4-FFF2-40B4-BE49-F238E27FC236}">
                <a16:creationId xmlns:a16="http://schemas.microsoft.com/office/drawing/2014/main" id="{BE050DBC-3C65-042E-67BB-270342A93F68}"/>
              </a:ext>
            </a:extLst>
          </p:cNvPr>
          <p:cNvSpPr txBox="1"/>
          <p:nvPr/>
        </p:nvSpPr>
        <p:spPr>
          <a:xfrm>
            <a:off x="6096794" y="731714"/>
            <a:ext cx="5739606" cy="777585"/>
          </a:xfrm>
          <a:prstGeom prst="rect">
            <a:avLst/>
          </a:prstGeom>
          <a:noFill/>
        </p:spPr>
        <p:txBody>
          <a:bodyPr wrap="square">
            <a:spAutoFit/>
          </a:bodyPr>
          <a:lstStyle>
            <a:defPPr>
              <a:defRPr lang="ja-JP"/>
            </a:defPPr>
            <a:lvl1pPr>
              <a:lnSpc>
                <a:spcPct val="130000"/>
              </a:lnSpc>
              <a:defRPr sz="1200">
                <a:latin typeface="Noto Sans JP" panose="020B0200000000000000" pitchFamily="50" charset="-128"/>
                <a:ea typeface="Noto Sans JP" panose="020B0200000000000000" pitchFamily="50" charset="-128"/>
              </a:defRPr>
            </a:lvl1pPr>
          </a:lstStyle>
          <a:p>
            <a:pPr algn="ctr"/>
            <a:r>
              <a:rPr lang="ja-JP" altLang="en-US" sz="1800" b="1" dirty="0"/>
              <a:t>病気の治療だけなく、</a:t>
            </a:r>
            <a:endParaRPr lang="en-US" altLang="ja-JP" sz="1800" b="1" dirty="0"/>
          </a:p>
          <a:p>
            <a:pPr algn="ctr"/>
            <a:r>
              <a:rPr lang="ja-JP" altLang="en-US" sz="1800" b="1" dirty="0"/>
              <a:t>生活全般にわたる健康習慣を身につけることが重要</a:t>
            </a:r>
            <a:endParaRPr lang="en-US" altLang="ja-JP" sz="1800" b="1" dirty="0"/>
          </a:p>
        </p:txBody>
      </p:sp>
      <p:sp>
        <p:nvSpPr>
          <p:cNvPr id="73" name="楕円 72">
            <a:extLst>
              <a:ext uri="{FF2B5EF4-FFF2-40B4-BE49-F238E27FC236}">
                <a16:creationId xmlns:a16="http://schemas.microsoft.com/office/drawing/2014/main" id="{9708E63C-0DE6-6458-393E-BF1B1142476F}"/>
              </a:ext>
            </a:extLst>
          </p:cNvPr>
          <p:cNvSpPr/>
          <p:nvPr/>
        </p:nvSpPr>
        <p:spPr>
          <a:xfrm>
            <a:off x="805078" y="2810757"/>
            <a:ext cx="1207642" cy="1207641"/>
          </a:xfrm>
          <a:prstGeom prst="ellipse">
            <a:avLst/>
          </a:prstGeom>
          <a:solidFill>
            <a:srgbClr val="361FDF"/>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1400" b="1" dirty="0">
                <a:solidFill>
                  <a:schemeClr val="bg1"/>
                </a:solidFill>
                <a:latin typeface="Noto Sans JP" panose="020B0200000000000000" pitchFamily="50" charset="-128"/>
                <a:ea typeface="Noto Sans JP" panose="020B0200000000000000" pitchFamily="50" charset="-128"/>
              </a:rPr>
              <a:t>遠隔医療</a:t>
            </a:r>
          </a:p>
        </p:txBody>
      </p:sp>
      <p:sp>
        <p:nvSpPr>
          <p:cNvPr id="74" name="楕円 73">
            <a:extLst>
              <a:ext uri="{FF2B5EF4-FFF2-40B4-BE49-F238E27FC236}">
                <a16:creationId xmlns:a16="http://schemas.microsoft.com/office/drawing/2014/main" id="{5BC349AF-1C43-F007-D516-2ECC11AA972A}"/>
              </a:ext>
            </a:extLst>
          </p:cNvPr>
          <p:cNvSpPr/>
          <p:nvPr/>
        </p:nvSpPr>
        <p:spPr>
          <a:xfrm>
            <a:off x="1596216" y="1718657"/>
            <a:ext cx="1207642" cy="1207641"/>
          </a:xfrm>
          <a:prstGeom prst="ellipse">
            <a:avLst/>
          </a:prstGeom>
          <a:solidFill>
            <a:srgbClr val="361FDF"/>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1400" b="1" dirty="0">
                <a:solidFill>
                  <a:schemeClr val="bg1"/>
                </a:solidFill>
                <a:latin typeface="Noto Sans JP" panose="020B0200000000000000" pitchFamily="50" charset="-128"/>
                <a:ea typeface="Noto Sans JP" panose="020B0200000000000000" pitchFamily="50" charset="-128"/>
              </a:rPr>
              <a:t>オンライン</a:t>
            </a:r>
            <a:endParaRPr lang="en-US" altLang="ja-JP" sz="1400" b="1" dirty="0">
              <a:solidFill>
                <a:schemeClr val="bg1"/>
              </a:solidFill>
              <a:latin typeface="Noto Sans JP" panose="020B0200000000000000" pitchFamily="50" charset="-128"/>
              <a:ea typeface="Noto Sans JP" panose="020B0200000000000000" pitchFamily="50" charset="-128"/>
            </a:endParaRPr>
          </a:p>
          <a:p>
            <a:pPr algn="ctr"/>
            <a:r>
              <a:rPr lang="ja-JP" altLang="en-US" sz="1400" b="1" dirty="0">
                <a:solidFill>
                  <a:schemeClr val="bg1"/>
                </a:solidFill>
                <a:latin typeface="Noto Sans JP" panose="020B0200000000000000" pitchFamily="50" charset="-128"/>
                <a:ea typeface="Noto Sans JP" panose="020B0200000000000000" pitchFamily="50" charset="-128"/>
              </a:rPr>
              <a:t>健康診断</a:t>
            </a:r>
          </a:p>
        </p:txBody>
      </p:sp>
      <p:sp>
        <p:nvSpPr>
          <p:cNvPr id="75" name="楕円 74">
            <a:extLst>
              <a:ext uri="{FF2B5EF4-FFF2-40B4-BE49-F238E27FC236}">
                <a16:creationId xmlns:a16="http://schemas.microsoft.com/office/drawing/2014/main" id="{FB39BA63-F434-6D10-5833-4E28BB6AB5C8}"/>
              </a:ext>
            </a:extLst>
          </p:cNvPr>
          <p:cNvSpPr/>
          <p:nvPr/>
        </p:nvSpPr>
        <p:spPr>
          <a:xfrm>
            <a:off x="3178491" y="1718657"/>
            <a:ext cx="1207642" cy="1207641"/>
          </a:xfrm>
          <a:prstGeom prst="ellipse">
            <a:avLst/>
          </a:prstGeom>
          <a:solidFill>
            <a:srgbClr val="361FDF"/>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1400" b="1" dirty="0">
                <a:solidFill>
                  <a:schemeClr val="bg1"/>
                </a:solidFill>
                <a:latin typeface="Noto Sans JP" panose="020B0200000000000000" pitchFamily="50" charset="-128"/>
                <a:ea typeface="Noto Sans JP" panose="020B0200000000000000" pitchFamily="50" charset="-128"/>
              </a:rPr>
              <a:t>ウェアラブル</a:t>
            </a:r>
            <a:endParaRPr lang="en-US" altLang="ja-JP" sz="1400" b="1" dirty="0">
              <a:solidFill>
                <a:schemeClr val="bg1"/>
              </a:solidFill>
              <a:latin typeface="Noto Sans JP" panose="020B0200000000000000" pitchFamily="50" charset="-128"/>
              <a:ea typeface="Noto Sans JP" panose="020B0200000000000000" pitchFamily="50" charset="-128"/>
            </a:endParaRPr>
          </a:p>
          <a:p>
            <a:pPr algn="ctr"/>
            <a:r>
              <a:rPr lang="ja-JP" altLang="en-US" sz="1400" b="1" dirty="0">
                <a:solidFill>
                  <a:schemeClr val="bg1"/>
                </a:solidFill>
                <a:latin typeface="Noto Sans JP" panose="020B0200000000000000" pitchFamily="50" charset="-128"/>
                <a:ea typeface="Noto Sans JP" panose="020B0200000000000000" pitchFamily="50" charset="-128"/>
              </a:rPr>
              <a:t>端末</a:t>
            </a:r>
          </a:p>
        </p:txBody>
      </p:sp>
      <p:sp>
        <p:nvSpPr>
          <p:cNvPr id="76" name="楕円 75">
            <a:extLst>
              <a:ext uri="{FF2B5EF4-FFF2-40B4-BE49-F238E27FC236}">
                <a16:creationId xmlns:a16="http://schemas.microsoft.com/office/drawing/2014/main" id="{19141DB3-3D8D-BFC8-2833-0BB600B6FF7A}"/>
              </a:ext>
            </a:extLst>
          </p:cNvPr>
          <p:cNvSpPr/>
          <p:nvPr/>
        </p:nvSpPr>
        <p:spPr>
          <a:xfrm>
            <a:off x="2387354" y="2793618"/>
            <a:ext cx="1207642" cy="1207641"/>
          </a:xfrm>
          <a:prstGeom prst="ellipse">
            <a:avLst/>
          </a:prstGeom>
          <a:solidFill>
            <a:srgbClr val="361FDF"/>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1400" b="1" dirty="0">
                <a:solidFill>
                  <a:schemeClr val="bg1"/>
                </a:solidFill>
                <a:latin typeface="Noto Sans JP" panose="020B0200000000000000" pitchFamily="50" charset="-128"/>
                <a:ea typeface="Noto Sans JP" panose="020B0200000000000000" pitchFamily="50" charset="-128"/>
              </a:rPr>
              <a:t>遺伝子研究</a:t>
            </a:r>
            <a:endParaRPr lang="en-US" altLang="ja-JP" sz="1400" b="1" dirty="0">
              <a:solidFill>
                <a:schemeClr val="bg1"/>
              </a:solidFill>
              <a:latin typeface="Noto Sans JP" panose="020B0200000000000000" pitchFamily="50" charset="-128"/>
              <a:ea typeface="Noto Sans JP" panose="020B0200000000000000" pitchFamily="50" charset="-128"/>
            </a:endParaRPr>
          </a:p>
          <a:p>
            <a:pPr algn="ctr"/>
            <a:r>
              <a:rPr lang="ja-JP" altLang="en-US" sz="1400" b="1" dirty="0">
                <a:solidFill>
                  <a:schemeClr val="bg1"/>
                </a:solidFill>
                <a:latin typeface="Noto Sans JP" panose="020B0200000000000000" pitchFamily="50" charset="-128"/>
                <a:ea typeface="Noto Sans JP" panose="020B0200000000000000" pitchFamily="50" charset="-128"/>
              </a:rPr>
              <a:t>の発展</a:t>
            </a:r>
            <a:endParaRPr lang="en-US" altLang="ja-JP" sz="1400" b="1" dirty="0">
              <a:solidFill>
                <a:schemeClr val="bg1"/>
              </a:solidFill>
              <a:latin typeface="Noto Sans JP" panose="020B0200000000000000" pitchFamily="50" charset="-128"/>
              <a:ea typeface="Noto Sans JP" panose="020B0200000000000000" pitchFamily="50" charset="-128"/>
            </a:endParaRPr>
          </a:p>
        </p:txBody>
      </p:sp>
      <p:sp>
        <p:nvSpPr>
          <p:cNvPr id="77" name="楕円 76">
            <a:extLst>
              <a:ext uri="{FF2B5EF4-FFF2-40B4-BE49-F238E27FC236}">
                <a16:creationId xmlns:a16="http://schemas.microsoft.com/office/drawing/2014/main" id="{FD58ECC4-2CB6-9957-9427-A546DF9CC712}"/>
              </a:ext>
            </a:extLst>
          </p:cNvPr>
          <p:cNvSpPr/>
          <p:nvPr/>
        </p:nvSpPr>
        <p:spPr>
          <a:xfrm>
            <a:off x="3969628" y="2784419"/>
            <a:ext cx="1207642" cy="1207641"/>
          </a:xfrm>
          <a:prstGeom prst="ellipse">
            <a:avLst/>
          </a:prstGeom>
          <a:solidFill>
            <a:srgbClr val="361FDF"/>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ja-JP" sz="1400" b="1" dirty="0">
                <a:solidFill>
                  <a:schemeClr val="bg1"/>
                </a:solidFill>
                <a:latin typeface="Noto Sans JP" panose="020B0200000000000000" pitchFamily="50" charset="-128"/>
                <a:ea typeface="Noto Sans JP" panose="020B0200000000000000" pitchFamily="50" charset="-128"/>
              </a:rPr>
              <a:t>AI</a:t>
            </a:r>
            <a:r>
              <a:rPr lang="ja-JP" altLang="en-US" sz="1400" b="1" dirty="0">
                <a:solidFill>
                  <a:schemeClr val="bg1"/>
                </a:solidFill>
                <a:latin typeface="Noto Sans JP" panose="020B0200000000000000" pitchFamily="50" charset="-128"/>
                <a:ea typeface="Noto Sans JP" panose="020B0200000000000000" pitchFamily="50" charset="-128"/>
              </a:rPr>
              <a:t>の進歩</a:t>
            </a:r>
          </a:p>
        </p:txBody>
      </p:sp>
      <p:sp>
        <p:nvSpPr>
          <p:cNvPr id="79" name="正方形/長方形 78">
            <a:extLst>
              <a:ext uri="{FF2B5EF4-FFF2-40B4-BE49-F238E27FC236}">
                <a16:creationId xmlns:a16="http://schemas.microsoft.com/office/drawing/2014/main" id="{FE7F8A19-67AF-7E6C-3A2F-5948638E4B23}"/>
              </a:ext>
            </a:extLst>
          </p:cNvPr>
          <p:cNvSpPr/>
          <p:nvPr/>
        </p:nvSpPr>
        <p:spPr>
          <a:xfrm rot="10800000" flipH="1">
            <a:off x="4123267" y="217260"/>
            <a:ext cx="101600" cy="685514"/>
          </a:xfrm>
          <a:prstGeom prst="rect">
            <a:avLst/>
          </a:prstGeom>
          <a:solidFill>
            <a:srgbClr val="E0D2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 name="直線コネクタ 81">
            <a:extLst>
              <a:ext uri="{FF2B5EF4-FFF2-40B4-BE49-F238E27FC236}">
                <a16:creationId xmlns:a16="http://schemas.microsoft.com/office/drawing/2014/main" id="{0F305B72-11D6-C568-B633-FB3791AD7CEA}"/>
              </a:ext>
            </a:extLst>
          </p:cNvPr>
          <p:cNvCxnSpPr>
            <a:cxnSpLocks/>
          </p:cNvCxnSpPr>
          <p:nvPr/>
        </p:nvCxnSpPr>
        <p:spPr>
          <a:xfrm>
            <a:off x="6095999" y="5534757"/>
            <a:ext cx="0" cy="113980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081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5E6A51A7-E02E-690A-8C95-D143885E8B49}"/>
              </a:ext>
            </a:extLst>
          </p:cNvPr>
          <p:cNvSpPr/>
          <p:nvPr/>
        </p:nvSpPr>
        <p:spPr>
          <a:xfrm>
            <a:off x="801462" y="2895380"/>
            <a:ext cx="3060834" cy="1780458"/>
          </a:xfrm>
          <a:prstGeom prst="rect">
            <a:avLst/>
          </a:prstGeom>
          <a:solidFill>
            <a:srgbClr val="E40E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五方向 13">
            <a:extLst>
              <a:ext uri="{FF2B5EF4-FFF2-40B4-BE49-F238E27FC236}">
                <a16:creationId xmlns:a16="http://schemas.microsoft.com/office/drawing/2014/main" id="{06B061BD-729C-CE5E-7A1A-643DDB2BA881}"/>
              </a:ext>
            </a:extLst>
          </p:cNvPr>
          <p:cNvSpPr/>
          <p:nvPr/>
        </p:nvSpPr>
        <p:spPr>
          <a:xfrm rot="5400000">
            <a:off x="852464" y="2937201"/>
            <a:ext cx="493728" cy="410087"/>
          </a:xfrm>
          <a:prstGeom prst="homePlate">
            <a:avLst>
              <a:gd name="adj" fmla="val 3312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F14F22B-67CB-F959-E8FD-2254E0CF1F6E}"/>
              </a:ext>
            </a:extLst>
          </p:cNvPr>
          <p:cNvSpPr/>
          <p:nvPr/>
        </p:nvSpPr>
        <p:spPr>
          <a:xfrm>
            <a:off x="4427312" y="2895381"/>
            <a:ext cx="3060834" cy="1780458"/>
          </a:xfrm>
          <a:prstGeom prst="rect">
            <a:avLst/>
          </a:prstGeom>
          <a:solidFill>
            <a:srgbClr val="E40E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五方向 17">
            <a:extLst>
              <a:ext uri="{FF2B5EF4-FFF2-40B4-BE49-F238E27FC236}">
                <a16:creationId xmlns:a16="http://schemas.microsoft.com/office/drawing/2014/main" id="{37D5FC89-38E3-2957-F085-A6301A7C5324}"/>
              </a:ext>
            </a:extLst>
          </p:cNvPr>
          <p:cNvSpPr/>
          <p:nvPr/>
        </p:nvSpPr>
        <p:spPr>
          <a:xfrm rot="5400000">
            <a:off x="4478314" y="2937201"/>
            <a:ext cx="493728" cy="410087"/>
          </a:xfrm>
          <a:prstGeom prst="homePlate">
            <a:avLst>
              <a:gd name="adj" fmla="val 3312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3FAF9D20-7C49-792C-5D69-92E74D81C930}"/>
              </a:ext>
            </a:extLst>
          </p:cNvPr>
          <p:cNvSpPr/>
          <p:nvPr/>
        </p:nvSpPr>
        <p:spPr>
          <a:xfrm>
            <a:off x="8053162" y="2895381"/>
            <a:ext cx="3060834" cy="1780458"/>
          </a:xfrm>
          <a:prstGeom prst="rect">
            <a:avLst/>
          </a:prstGeom>
          <a:solidFill>
            <a:srgbClr val="E40E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五方向 20">
            <a:extLst>
              <a:ext uri="{FF2B5EF4-FFF2-40B4-BE49-F238E27FC236}">
                <a16:creationId xmlns:a16="http://schemas.microsoft.com/office/drawing/2014/main" id="{298FE732-A474-84B1-1598-42E3D5C591DD}"/>
              </a:ext>
            </a:extLst>
          </p:cNvPr>
          <p:cNvSpPr/>
          <p:nvPr/>
        </p:nvSpPr>
        <p:spPr>
          <a:xfrm rot="5400000">
            <a:off x="8104164" y="2937201"/>
            <a:ext cx="493728" cy="410087"/>
          </a:xfrm>
          <a:prstGeom prst="homePlate">
            <a:avLst>
              <a:gd name="adj" fmla="val 3312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4C3E243-F383-C004-30B1-8DF526DD11B1}"/>
              </a:ext>
            </a:extLst>
          </p:cNvPr>
          <p:cNvSpPr txBox="1"/>
          <p:nvPr/>
        </p:nvSpPr>
        <p:spPr>
          <a:xfrm>
            <a:off x="747145" y="333375"/>
            <a:ext cx="237066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srgbClr val="E40E18"/>
                </a:solidFill>
                <a:effectLst/>
                <a:uLnTx/>
                <a:uFillTx/>
                <a:latin typeface="Noto Sans JP" panose="020B0200000000000000" pitchFamily="50" charset="-128"/>
                <a:ea typeface="Noto Sans JP" panose="020B0200000000000000" pitchFamily="50" charset="-128"/>
                <a:cs typeface="+mn-cs"/>
              </a:rPr>
              <a:t>成長戦略</a:t>
            </a: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503305" y="656392"/>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Noto Sans JP" panose="020B0200000000000000" pitchFamily="50" charset="-128"/>
                <a:ea typeface="Noto Sans JP" panose="020B0200000000000000" pitchFamily="50" charset="-128"/>
                <a:cs typeface="+mn-cs"/>
              </a:rPr>
              <a:t>新しい太陽光発電技術の開発</a:t>
            </a:r>
          </a:p>
        </p:txBody>
      </p:sp>
      <p:sp>
        <p:nvSpPr>
          <p:cNvPr id="5" name="テキスト ボックス 4">
            <a:extLst>
              <a:ext uri="{FF2B5EF4-FFF2-40B4-BE49-F238E27FC236}">
                <a16:creationId xmlns:a16="http://schemas.microsoft.com/office/drawing/2014/main" id="{F51FD0AA-660E-15D0-0C32-460879221DF8}"/>
              </a:ext>
            </a:extLst>
          </p:cNvPr>
          <p:cNvSpPr txBox="1"/>
          <p:nvPr/>
        </p:nvSpPr>
        <p:spPr>
          <a:xfrm>
            <a:off x="976526" y="4906313"/>
            <a:ext cx="2710706" cy="1023870"/>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日光をより効率的に捉え、エネルギー変換率を向上させています。</a:t>
            </a:r>
          </a:p>
        </p:txBody>
      </p:sp>
      <p:sp>
        <p:nvSpPr>
          <p:cNvPr id="6" name="テキスト ボックス 5">
            <a:extLst>
              <a:ext uri="{FF2B5EF4-FFF2-40B4-BE49-F238E27FC236}">
                <a16:creationId xmlns:a16="http://schemas.microsoft.com/office/drawing/2014/main" id="{06DE225D-60A2-5D3C-4B84-DE695C1AD49E}"/>
              </a:ext>
            </a:extLst>
          </p:cNvPr>
          <p:cNvSpPr txBox="1"/>
          <p:nvPr/>
        </p:nvSpPr>
        <p:spPr>
          <a:xfrm>
            <a:off x="1218513" y="3556092"/>
            <a:ext cx="2226733" cy="459036"/>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gn="ctr"/>
            <a:r>
              <a:rPr lang="ja-JP" altLang="en-US" sz="1800" b="1" dirty="0">
                <a:solidFill>
                  <a:schemeClr val="bg1"/>
                </a:solidFill>
              </a:rPr>
              <a:t>高効率太陽パネル</a:t>
            </a:r>
          </a:p>
        </p:txBody>
      </p:sp>
      <p:sp>
        <p:nvSpPr>
          <p:cNvPr id="7" name="テキスト ボックス 6">
            <a:extLst>
              <a:ext uri="{FF2B5EF4-FFF2-40B4-BE49-F238E27FC236}">
                <a16:creationId xmlns:a16="http://schemas.microsoft.com/office/drawing/2014/main" id="{A6B310CF-72D1-9274-7D2C-0651DA62A083}"/>
              </a:ext>
            </a:extLst>
          </p:cNvPr>
          <p:cNvSpPr txBox="1"/>
          <p:nvPr/>
        </p:nvSpPr>
        <p:spPr>
          <a:xfrm>
            <a:off x="4600259" y="3348343"/>
            <a:ext cx="2714942" cy="874535"/>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gn="ctr"/>
            <a:r>
              <a:rPr lang="ja-JP" altLang="en-US" sz="1800" b="1" dirty="0">
                <a:solidFill>
                  <a:schemeClr val="bg1"/>
                </a:solidFill>
              </a:rPr>
              <a:t>可変角度</a:t>
            </a:r>
            <a:br>
              <a:rPr lang="en-US" altLang="ja-JP" sz="1800" b="1" dirty="0">
                <a:solidFill>
                  <a:schemeClr val="bg1"/>
                </a:solidFill>
              </a:rPr>
            </a:br>
            <a:r>
              <a:rPr lang="ja-JP" altLang="en-US" sz="1800" b="1" dirty="0">
                <a:solidFill>
                  <a:schemeClr val="bg1"/>
                </a:solidFill>
              </a:rPr>
              <a:t>トラッキングシステム</a:t>
            </a:r>
          </a:p>
        </p:txBody>
      </p:sp>
      <p:sp>
        <p:nvSpPr>
          <p:cNvPr id="8" name="テキスト ボックス 7">
            <a:extLst>
              <a:ext uri="{FF2B5EF4-FFF2-40B4-BE49-F238E27FC236}">
                <a16:creationId xmlns:a16="http://schemas.microsoft.com/office/drawing/2014/main" id="{00C44BFE-88C8-8BD9-DBB8-1631EC6CD27F}"/>
              </a:ext>
            </a:extLst>
          </p:cNvPr>
          <p:cNvSpPr txBox="1"/>
          <p:nvPr/>
        </p:nvSpPr>
        <p:spPr>
          <a:xfrm>
            <a:off x="8470213" y="3348343"/>
            <a:ext cx="2226733" cy="874535"/>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gn="ctr"/>
            <a:r>
              <a:rPr lang="ja-JP" altLang="en-US" sz="1800" b="1" dirty="0">
                <a:solidFill>
                  <a:schemeClr val="bg1"/>
                </a:solidFill>
              </a:rPr>
              <a:t>統合型エネルギーストレージ</a:t>
            </a:r>
          </a:p>
        </p:txBody>
      </p:sp>
      <p:sp>
        <p:nvSpPr>
          <p:cNvPr id="9" name="テキスト ボックス 8">
            <a:extLst>
              <a:ext uri="{FF2B5EF4-FFF2-40B4-BE49-F238E27FC236}">
                <a16:creationId xmlns:a16="http://schemas.microsoft.com/office/drawing/2014/main" id="{5FA8358D-8120-97CC-1E42-BB38D5B19576}"/>
              </a:ext>
            </a:extLst>
          </p:cNvPr>
          <p:cNvSpPr txBox="1"/>
          <p:nvPr/>
        </p:nvSpPr>
        <p:spPr>
          <a:xfrm>
            <a:off x="4535911" y="4906313"/>
            <a:ext cx="2710706" cy="1023870"/>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太陽光パネルを日中に太陽に追随させ、発電効率を最大化しています。</a:t>
            </a:r>
          </a:p>
        </p:txBody>
      </p:sp>
      <p:sp>
        <p:nvSpPr>
          <p:cNvPr id="10" name="テキスト ボックス 9">
            <a:extLst>
              <a:ext uri="{FF2B5EF4-FFF2-40B4-BE49-F238E27FC236}">
                <a16:creationId xmlns:a16="http://schemas.microsoft.com/office/drawing/2014/main" id="{36090B50-51B9-B9C1-A554-7A03FE7C5FBA}"/>
              </a:ext>
            </a:extLst>
          </p:cNvPr>
          <p:cNvSpPr txBox="1"/>
          <p:nvPr/>
        </p:nvSpPr>
        <p:spPr>
          <a:xfrm>
            <a:off x="8376394" y="4906313"/>
            <a:ext cx="2710706"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夜間や雲の日にも持続的な電力供給を可能にしています。</a:t>
            </a:r>
          </a:p>
        </p:txBody>
      </p:sp>
      <p:sp>
        <p:nvSpPr>
          <p:cNvPr id="22" name="テキスト ボックス 21">
            <a:extLst>
              <a:ext uri="{FF2B5EF4-FFF2-40B4-BE49-F238E27FC236}">
                <a16:creationId xmlns:a16="http://schemas.microsoft.com/office/drawing/2014/main" id="{1BED3C41-B419-C1EC-7593-48CD4FA9C8C0}"/>
              </a:ext>
            </a:extLst>
          </p:cNvPr>
          <p:cNvSpPr txBox="1"/>
          <p:nvPr/>
        </p:nvSpPr>
        <p:spPr>
          <a:xfrm>
            <a:off x="894284" y="2852620"/>
            <a:ext cx="416857" cy="426784"/>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gn="ctr"/>
            <a:r>
              <a:rPr lang="en-US" altLang="ja-JP" sz="1600" dirty="0">
                <a:latin typeface="Poppins" panose="00000500000000000000" pitchFamily="2" charset="0"/>
                <a:cs typeface="Poppins" panose="00000500000000000000" pitchFamily="2" charset="0"/>
              </a:rPr>
              <a:t>01</a:t>
            </a:r>
            <a:endParaRPr lang="ja-JP" altLang="en-US" sz="1600" dirty="0">
              <a:latin typeface="Poppins" panose="00000500000000000000" pitchFamily="2" charset="0"/>
              <a:cs typeface="Poppins" panose="00000500000000000000" pitchFamily="2" charset="0"/>
            </a:endParaRPr>
          </a:p>
        </p:txBody>
      </p:sp>
      <p:sp>
        <p:nvSpPr>
          <p:cNvPr id="23" name="テキスト ボックス 22">
            <a:extLst>
              <a:ext uri="{FF2B5EF4-FFF2-40B4-BE49-F238E27FC236}">
                <a16:creationId xmlns:a16="http://schemas.microsoft.com/office/drawing/2014/main" id="{837FA2CD-0717-FE7A-50A1-2AACEE075157}"/>
              </a:ext>
            </a:extLst>
          </p:cNvPr>
          <p:cNvSpPr txBox="1"/>
          <p:nvPr/>
        </p:nvSpPr>
        <p:spPr>
          <a:xfrm>
            <a:off x="4402525" y="2852620"/>
            <a:ext cx="639376" cy="426784"/>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gn="ctr"/>
            <a:r>
              <a:rPr lang="en-US" altLang="ja-JP" sz="1600" dirty="0">
                <a:latin typeface="Poppins" panose="00000500000000000000" pitchFamily="2" charset="0"/>
                <a:cs typeface="Poppins" panose="00000500000000000000" pitchFamily="2" charset="0"/>
              </a:rPr>
              <a:t>02</a:t>
            </a:r>
            <a:endParaRPr lang="ja-JP" altLang="en-US" sz="1600" dirty="0">
              <a:latin typeface="Poppins" panose="00000500000000000000" pitchFamily="2" charset="0"/>
              <a:cs typeface="Poppins" panose="00000500000000000000" pitchFamily="2" charset="0"/>
            </a:endParaRPr>
          </a:p>
        </p:txBody>
      </p:sp>
      <p:sp>
        <p:nvSpPr>
          <p:cNvPr id="24" name="テキスト ボックス 23">
            <a:extLst>
              <a:ext uri="{FF2B5EF4-FFF2-40B4-BE49-F238E27FC236}">
                <a16:creationId xmlns:a16="http://schemas.microsoft.com/office/drawing/2014/main" id="{1805E1E2-82D6-CAAB-77AF-86CB5D676101}"/>
              </a:ext>
            </a:extLst>
          </p:cNvPr>
          <p:cNvSpPr txBox="1"/>
          <p:nvPr/>
        </p:nvSpPr>
        <p:spPr>
          <a:xfrm>
            <a:off x="8022025" y="2852620"/>
            <a:ext cx="639376" cy="426784"/>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gn="ctr"/>
            <a:r>
              <a:rPr lang="en-US" altLang="ja-JP" sz="1600" dirty="0">
                <a:latin typeface="Poppins" panose="00000500000000000000" pitchFamily="2" charset="0"/>
                <a:cs typeface="Poppins" panose="00000500000000000000" pitchFamily="2" charset="0"/>
              </a:rPr>
              <a:t>03</a:t>
            </a:r>
            <a:endParaRPr lang="ja-JP" altLang="en-US" sz="1600" dirty="0">
              <a:latin typeface="Poppins" panose="00000500000000000000" pitchFamily="2" charset="0"/>
              <a:cs typeface="Poppins" panose="00000500000000000000" pitchFamily="2" charset="0"/>
            </a:endParaRPr>
          </a:p>
        </p:txBody>
      </p:sp>
      <p:sp>
        <p:nvSpPr>
          <p:cNvPr id="32" name="テキスト ボックス 31">
            <a:extLst>
              <a:ext uri="{FF2B5EF4-FFF2-40B4-BE49-F238E27FC236}">
                <a16:creationId xmlns:a16="http://schemas.microsoft.com/office/drawing/2014/main" id="{04FC717E-0180-C997-2E88-84F641FAE58B}"/>
              </a:ext>
            </a:extLst>
          </p:cNvPr>
          <p:cNvSpPr txBox="1"/>
          <p:nvPr/>
        </p:nvSpPr>
        <p:spPr>
          <a:xfrm>
            <a:off x="1797050" y="1400430"/>
            <a:ext cx="8597900" cy="96379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E40E18"/>
                </a:solidFill>
                <a:effectLst/>
                <a:uLnTx/>
                <a:uFillTx/>
                <a:latin typeface="Roboto" panose="02000000000000000000" pitchFamily="2" charset="0"/>
                <a:ea typeface="Noto Sans JP" panose="020B0200000000000000" pitchFamily="50" charset="-128"/>
              </a:rPr>
              <a:t>次世代太陽光発電の未来を切り開く新技術</a:t>
            </a:r>
            <a:r>
              <a:rPr lang="ja-JP" altLang="en-US" sz="2000" b="1" dirty="0">
                <a:solidFill>
                  <a:srgbClr val="E40E18"/>
                </a:solidFill>
                <a:latin typeface="Roboto" panose="02000000000000000000" pitchFamily="2" charset="0"/>
                <a:ea typeface="Noto Sans JP" panose="020B0200000000000000" pitchFamily="50" charset="-128"/>
              </a:rPr>
              <a:t>を使用した製品を</a:t>
            </a:r>
            <a:endParaRPr lang="en-US" altLang="ja-JP" sz="2000" b="1" dirty="0">
              <a:solidFill>
                <a:srgbClr val="E40E18"/>
              </a:solidFill>
              <a:latin typeface="Roboto" panose="02000000000000000000" pitchFamily="2" charset="0"/>
              <a:ea typeface="Roboto" panose="02000000000000000000" pitchFamily="2" charset="0"/>
            </a:endParaRPr>
          </a:p>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ja-JP" sz="2000" b="1" dirty="0">
                <a:solidFill>
                  <a:srgbClr val="E40E18"/>
                </a:solidFill>
                <a:latin typeface="Roboto" panose="02000000000000000000" pitchFamily="2" charset="0"/>
                <a:ea typeface="Roboto" panose="02000000000000000000" pitchFamily="2" charset="0"/>
              </a:rPr>
              <a:t>2026</a:t>
            </a:r>
            <a:r>
              <a:rPr lang="ja-JP" altLang="en-US" sz="2000" b="1" dirty="0">
                <a:solidFill>
                  <a:srgbClr val="E40E18"/>
                </a:solidFill>
                <a:latin typeface="Roboto" panose="02000000000000000000" pitchFamily="2" charset="0"/>
                <a:ea typeface="Noto Sans JP" panose="020B0200000000000000" pitchFamily="50" charset="-128"/>
              </a:rPr>
              <a:t>年を目標に開発中です。</a:t>
            </a:r>
            <a:endParaRPr lang="en-US" altLang="ja-JP" sz="2000" b="1" dirty="0">
              <a:solidFill>
                <a:srgbClr val="E40E18"/>
              </a:solidFill>
              <a:latin typeface="Roboto" panose="02000000000000000000" pitchFamily="2" charset="0"/>
              <a:ea typeface="Roboto" panose="02000000000000000000" pitchFamily="2" charset="0"/>
            </a:endParaRPr>
          </a:p>
        </p:txBody>
      </p:sp>
      <p:sp>
        <p:nvSpPr>
          <p:cNvPr id="33" name="矢印: 五方向 32">
            <a:extLst>
              <a:ext uri="{FF2B5EF4-FFF2-40B4-BE49-F238E27FC236}">
                <a16:creationId xmlns:a16="http://schemas.microsoft.com/office/drawing/2014/main" id="{DE24A235-11B2-815E-3F7F-BC9C9A97FD02}"/>
              </a:ext>
            </a:extLst>
          </p:cNvPr>
          <p:cNvSpPr/>
          <p:nvPr/>
        </p:nvSpPr>
        <p:spPr>
          <a:xfrm>
            <a:off x="599440" y="396240"/>
            <a:ext cx="147705" cy="182880"/>
          </a:xfrm>
          <a:prstGeom prst="homePlate">
            <a:avLst/>
          </a:prstGeom>
          <a:solidFill>
            <a:srgbClr val="E40E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45378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40E18"/>
        </a:solidFill>
        <a:effectLst/>
      </p:bgPr>
    </p:bg>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FDB0E6CD-36B2-8555-40AF-B96FFC496D64}"/>
              </a:ext>
            </a:extLst>
          </p:cNvPr>
          <p:cNvSpPr txBox="1"/>
          <p:nvPr/>
        </p:nvSpPr>
        <p:spPr>
          <a:xfrm>
            <a:off x="3825135" y="288758"/>
            <a:ext cx="7817525" cy="7878278"/>
          </a:xfrm>
          <a:prstGeom prst="rect">
            <a:avLst/>
          </a:prstGeom>
          <a:noFill/>
        </p:spPr>
        <p:txBody>
          <a:bodyPr vert="eaVert" wrap="square">
            <a:spAutoFit/>
          </a:bodyPr>
          <a:lstStyle/>
          <a:p>
            <a:r>
              <a:rPr lang="ja-JP" altLang="en-US" sz="49600" dirty="0">
                <a:solidFill>
                  <a:srgbClr val="C40C15"/>
                </a:solidFill>
                <a:latin typeface="Noto Sans JP Black" panose="020B0200000000000000" pitchFamily="50" charset="-128"/>
                <a:ea typeface="Noto Sans JP Black" panose="020B0200000000000000" pitchFamily="50" charset="-128"/>
              </a:rPr>
              <a:t>熱</a:t>
            </a:r>
          </a:p>
        </p:txBody>
      </p:sp>
      <p:sp>
        <p:nvSpPr>
          <p:cNvPr id="4" name="テキスト ボックス 3">
            <a:extLst>
              <a:ext uri="{FF2B5EF4-FFF2-40B4-BE49-F238E27FC236}">
                <a16:creationId xmlns:a16="http://schemas.microsoft.com/office/drawing/2014/main" id="{63D4C23E-8FD3-7106-675C-7D200F7B0C12}"/>
              </a:ext>
            </a:extLst>
          </p:cNvPr>
          <p:cNvSpPr txBox="1"/>
          <p:nvPr/>
        </p:nvSpPr>
        <p:spPr>
          <a:xfrm>
            <a:off x="1030933" y="346509"/>
            <a:ext cx="2646878" cy="7878278"/>
          </a:xfrm>
          <a:prstGeom prst="rect">
            <a:avLst/>
          </a:prstGeom>
          <a:noFill/>
        </p:spPr>
        <p:txBody>
          <a:bodyPr vert="eaVert" wrap="square">
            <a:spAutoFit/>
          </a:bodyPr>
          <a:lstStyle/>
          <a:p>
            <a:r>
              <a:rPr lang="ja-JP" altLang="en-US" sz="8000" dirty="0">
                <a:solidFill>
                  <a:schemeClr val="bg1"/>
                </a:solidFill>
                <a:latin typeface="Noto Sans JP Black" panose="020B0200000000000000" pitchFamily="50" charset="-128"/>
                <a:ea typeface="Noto Sans JP Black" panose="020B0200000000000000" pitchFamily="50" charset="-128"/>
              </a:rPr>
              <a:t>もっと</a:t>
            </a:r>
            <a:br>
              <a:rPr lang="en-US" altLang="ja-JP" sz="8000" dirty="0">
                <a:solidFill>
                  <a:schemeClr val="bg1"/>
                </a:solidFill>
                <a:latin typeface="Noto Sans JP Black" panose="020B0200000000000000" pitchFamily="50" charset="-128"/>
                <a:ea typeface="Noto Sans JP Black" panose="020B0200000000000000" pitchFamily="50" charset="-128"/>
              </a:rPr>
            </a:br>
            <a:r>
              <a:rPr lang="ja-JP" altLang="en-US" sz="8000" dirty="0">
                <a:solidFill>
                  <a:schemeClr val="bg1"/>
                </a:solidFill>
                <a:latin typeface="Noto Sans JP Black" panose="020B0200000000000000" pitchFamily="50" charset="-128"/>
                <a:ea typeface="Noto Sans JP Black" panose="020B0200000000000000" pitchFamily="50" charset="-128"/>
              </a:rPr>
              <a:t>アツくなろう</a:t>
            </a:r>
          </a:p>
        </p:txBody>
      </p:sp>
      <p:sp>
        <p:nvSpPr>
          <p:cNvPr id="8" name="テキスト ボックス 7">
            <a:extLst>
              <a:ext uri="{FF2B5EF4-FFF2-40B4-BE49-F238E27FC236}">
                <a16:creationId xmlns:a16="http://schemas.microsoft.com/office/drawing/2014/main" id="{B97BDA8C-F249-096C-A912-EDC81F530988}"/>
              </a:ext>
            </a:extLst>
          </p:cNvPr>
          <p:cNvSpPr txBox="1"/>
          <p:nvPr/>
        </p:nvSpPr>
        <p:spPr>
          <a:xfrm>
            <a:off x="4312117" y="3919888"/>
            <a:ext cx="7190072" cy="2536528"/>
          </a:xfrm>
          <a:prstGeom prst="rect">
            <a:avLst/>
          </a:prstGeom>
          <a:noFill/>
        </p:spPr>
        <p:txBody>
          <a:bodyPr wrap="square" rtlCol="0">
            <a:spAutoFit/>
          </a:bodyPr>
          <a:lstStyle/>
          <a:p>
            <a:pPr>
              <a:lnSpc>
                <a:spcPct val="150000"/>
              </a:lnSpc>
            </a:pPr>
            <a:r>
              <a:rPr kumimoji="1" lang="ja-JP" altLang="en-US" dirty="0">
                <a:latin typeface="Noto Sans JP" panose="020B0200000000000000" pitchFamily="50" charset="-128"/>
                <a:ea typeface="Noto Sans JP" panose="020B0200000000000000" pitchFamily="50" charset="-128"/>
              </a:rPr>
              <a:t>私たちの日常生活において、情熱は重要な役割を果たします。それは、私たちが行うすべてのことに対して、より深い意味と充実感をもたらします。しかし、時には日々の忙しさに追われ、その炎を維持することが難しいこともあります。「もっとアツくなろう」というバリューは、私たち自身の内なる炎を再点火し、日常生活の中で情熱を再発見することを目指しています。</a:t>
            </a:r>
          </a:p>
        </p:txBody>
      </p:sp>
      <p:sp>
        <p:nvSpPr>
          <p:cNvPr id="9" name="テキスト ボックス 8">
            <a:extLst>
              <a:ext uri="{FF2B5EF4-FFF2-40B4-BE49-F238E27FC236}">
                <a16:creationId xmlns:a16="http://schemas.microsoft.com/office/drawing/2014/main" id="{1753773C-586A-4614-3DE6-1AC0E1899D38}"/>
              </a:ext>
            </a:extLst>
          </p:cNvPr>
          <p:cNvSpPr txBox="1"/>
          <p:nvPr/>
        </p:nvSpPr>
        <p:spPr>
          <a:xfrm>
            <a:off x="4138862" y="2601225"/>
            <a:ext cx="7190072" cy="1077218"/>
          </a:xfrm>
          <a:prstGeom prst="rect">
            <a:avLst/>
          </a:prstGeom>
          <a:noFill/>
        </p:spPr>
        <p:txBody>
          <a:bodyPr wrap="square" rtlCol="0">
            <a:spAutoFit/>
          </a:bodyPr>
          <a:lstStyle/>
          <a:p>
            <a:pPr algn="r">
              <a:lnSpc>
                <a:spcPct val="150000"/>
              </a:lnSpc>
            </a:pPr>
            <a:r>
              <a:rPr kumimoji="1" lang="en-US" altLang="ja-JP" sz="4800" b="1" dirty="0">
                <a:latin typeface="Roboto" panose="02000000000000000000" pitchFamily="2" charset="0"/>
                <a:ea typeface="Roboto" panose="02000000000000000000" pitchFamily="2" charset="0"/>
              </a:rPr>
              <a:t>Value</a:t>
            </a:r>
            <a:endParaRPr kumimoji="1" lang="ja-JP" altLang="en-US" sz="4800" b="1" dirty="0">
              <a:latin typeface="Roboto" panose="02000000000000000000" pitchFamily="2" charset="0"/>
              <a:ea typeface="Noto Sans JP" panose="020B0200000000000000" pitchFamily="50" charset="-128"/>
            </a:endParaRPr>
          </a:p>
        </p:txBody>
      </p:sp>
      <p:cxnSp>
        <p:nvCxnSpPr>
          <p:cNvPr id="11" name="直線コネクタ 10">
            <a:extLst>
              <a:ext uri="{FF2B5EF4-FFF2-40B4-BE49-F238E27FC236}">
                <a16:creationId xmlns:a16="http://schemas.microsoft.com/office/drawing/2014/main" id="{35570B3A-9372-F63B-C666-8EA5376A1877}"/>
              </a:ext>
            </a:extLst>
          </p:cNvPr>
          <p:cNvCxnSpPr>
            <a:cxnSpLocks/>
          </p:cNvCxnSpPr>
          <p:nvPr/>
        </p:nvCxnSpPr>
        <p:spPr>
          <a:xfrm flipH="1">
            <a:off x="4427620" y="3745821"/>
            <a:ext cx="68243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538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rgbClr val="EC580E"/>
            </a:gs>
            <a:gs pos="100000">
              <a:srgbClr val="361FDF"/>
            </a:gs>
          </a:gsLst>
          <a:path path="circle">
            <a:fillToRect l="100000" t="100000"/>
          </a:path>
        </a:gra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A7B9D92-E77C-7BD0-F46F-4DF763E835F9}"/>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2" name="フリーフォーム: 図形 11">
            <a:extLst>
              <a:ext uri="{FF2B5EF4-FFF2-40B4-BE49-F238E27FC236}">
                <a16:creationId xmlns:a16="http://schemas.microsoft.com/office/drawing/2014/main" id="{148794B3-71B8-6B63-6873-0D2773B2148E}"/>
              </a:ext>
            </a:extLst>
          </p:cNvPr>
          <p:cNvSpPr/>
          <p:nvPr/>
        </p:nvSpPr>
        <p:spPr>
          <a:xfrm rot="21248040">
            <a:off x="-214532" y="1424748"/>
            <a:ext cx="12635643" cy="6042903"/>
          </a:xfrm>
          <a:custGeom>
            <a:avLst/>
            <a:gdLst>
              <a:gd name="connsiteX0" fmla="*/ 9813745 w 12550843"/>
              <a:gd name="connsiteY0" fmla="*/ 170814 h 6042903"/>
              <a:gd name="connsiteX1" fmla="*/ 12550843 w 12550843"/>
              <a:gd name="connsiteY1" fmla="*/ 1928787 h 6042903"/>
              <a:gd name="connsiteX2" fmla="*/ 12128158 w 12550843"/>
              <a:gd name="connsiteY2" fmla="*/ 6042903 h 6042903"/>
              <a:gd name="connsiteX3" fmla="*/ 0 w 12550843"/>
              <a:gd name="connsiteY3" fmla="*/ 4796853 h 6042903"/>
              <a:gd name="connsiteX4" fmla="*/ 492829 w 12550843"/>
              <a:gd name="connsiteY4" fmla="*/ 0 h 6042903"/>
              <a:gd name="connsiteX0" fmla="*/ 9813745 w 12635643"/>
              <a:gd name="connsiteY0" fmla="*/ 170814 h 6042903"/>
              <a:gd name="connsiteX1" fmla="*/ 12635643 w 12635643"/>
              <a:gd name="connsiteY1" fmla="*/ 1103399 h 6042903"/>
              <a:gd name="connsiteX2" fmla="*/ 12128158 w 12635643"/>
              <a:gd name="connsiteY2" fmla="*/ 6042903 h 6042903"/>
              <a:gd name="connsiteX3" fmla="*/ 0 w 12635643"/>
              <a:gd name="connsiteY3" fmla="*/ 4796853 h 6042903"/>
              <a:gd name="connsiteX4" fmla="*/ 492829 w 12635643"/>
              <a:gd name="connsiteY4" fmla="*/ 0 h 6042903"/>
              <a:gd name="connsiteX5" fmla="*/ 9813745 w 12635643"/>
              <a:gd name="connsiteY5" fmla="*/ 170814 h 6042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35643" h="6042903">
                <a:moveTo>
                  <a:pt x="9813745" y="170814"/>
                </a:moveTo>
                <a:lnTo>
                  <a:pt x="12635643" y="1103399"/>
                </a:lnTo>
                <a:lnTo>
                  <a:pt x="12128158" y="6042903"/>
                </a:lnTo>
                <a:lnTo>
                  <a:pt x="0" y="4796853"/>
                </a:lnTo>
                <a:lnTo>
                  <a:pt x="492829" y="0"/>
                </a:lnTo>
                <a:lnTo>
                  <a:pt x="9813745" y="170814"/>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テキスト ボックス 2">
            <a:extLst>
              <a:ext uri="{FF2B5EF4-FFF2-40B4-BE49-F238E27FC236}">
                <a16:creationId xmlns:a16="http://schemas.microsoft.com/office/drawing/2014/main" id="{84C3E243-F383-C004-30B1-8DF526DD11B1}"/>
              </a:ext>
            </a:extLst>
          </p:cNvPr>
          <p:cNvSpPr txBox="1"/>
          <p:nvPr/>
        </p:nvSpPr>
        <p:spPr>
          <a:xfrm>
            <a:off x="572559" y="333375"/>
            <a:ext cx="1033395" cy="340519"/>
          </a:xfrm>
          <a:prstGeom prst="roundRect">
            <a:avLst/>
          </a:prstGeom>
          <a:solidFill>
            <a:srgbClr val="8E6464"/>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schemeClr val="bg1"/>
                </a:solidFill>
                <a:effectLst/>
                <a:uLnTx/>
                <a:uFillTx/>
                <a:latin typeface="Noto Sans JP" panose="020B0200000000000000" pitchFamily="50" charset="-128"/>
                <a:ea typeface="Noto Sans JP" panose="020B0200000000000000" pitchFamily="50" charset="-128"/>
                <a:cs typeface="+mn-cs"/>
              </a:rPr>
              <a:t>成長戦略</a:t>
            </a: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503305" y="751708"/>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Noto Sans JP" panose="020B0200000000000000" pitchFamily="50" charset="-128"/>
                <a:ea typeface="Noto Sans JP" panose="020B0200000000000000" pitchFamily="50" charset="-128"/>
                <a:cs typeface="+mn-cs"/>
              </a:rPr>
              <a:t>新しい太陽光発電技術の開発</a:t>
            </a:r>
          </a:p>
        </p:txBody>
      </p:sp>
      <p:cxnSp>
        <p:nvCxnSpPr>
          <p:cNvPr id="13" name="直線コネクタ 12">
            <a:extLst>
              <a:ext uri="{FF2B5EF4-FFF2-40B4-BE49-F238E27FC236}">
                <a16:creationId xmlns:a16="http://schemas.microsoft.com/office/drawing/2014/main" id="{19C31FCC-FF0D-8D1E-0396-C20DAB7D7670}"/>
              </a:ext>
            </a:extLst>
          </p:cNvPr>
          <p:cNvCxnSpPr>
            <a:cxnSpLocks/>
          </p:cNvCxnSpPr>
          <p:nvPr/>
        </p:nvCxnSpPr>
        <p:spPr>
          <a:xfrm>
            <a:off x="976206" y="2508064"/>
            <a:ext cx="3127588" cy="0"/>
          </a:xfrm>
          <a:prstGeom prst="line">
            <a:avLst/>
          </a:prstGeom>
          <a:ln w="34925">
            <a:solidFill>
              <a:srgbClr val="8E6464"/>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D56A71D-A202-A317-ADC4-5817837D01F7}"/>
              </a:ext>
            </a:extLst>
          </p:cNvPr>
          <p:cNvCxnSpPr>
            <a:cxnSpLocks/>
          </p:cNvCxnSpPr>
          <p:nvPr/>
        </p:nvCxnSpPr>
        <p:spPr>
          <a:xfrm>
            <a:off x="976206" y="6256313"/>
            <a:ext cx="3127588" cy="0"/>
          </a:xfrm>
          <a:prstGeom prst="line">
            <a:avLst/>
          </a:prstGeom>
          <a:ln w="34925">
            <a:solidFill>
              <a:srgbClr val="8E6464"/>
            </a:solidFill>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39E5294B-128B-B2CB-FA8F-8F822274F642}"/>
              </a:ext>
            </a:extLst>
          </p:cNvPr>
          <p:cNvSpPr/>
          <p:nvPr/>
        </p:nvSpPr>
        <p:spPr>
          <a:xfrm>
            <a:off x="976206" y="4800046"/>
            <a:ext cx="3127588" cy="1447799"/>
          </a:xfrm>
          <a:prstGeom prst="rect">
            <a:avLst/>
          </a:prstGeom>
          <a:solidFill>
            <a:srgbClr val="8E6464">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30FF3BD-2D6E-346E-32FE-59A17011E9AE}"/>
              </a:ext>
            </a:extLst>
          </p:cNvPr>
          <p:cNvSpPr txBox="1"/>
          <p:nvPr/>
        </p:nvSpPr>
        <p:spPr>
          <a:xfrm>
            <a:off x="1312333" y="5012010"/>
            <a:ext cx="2455334" cy="1023870"/>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日光をより効率的に捉え、エネルギー変換率を向上させています。</a:t>
            </a:r>
          </a:p>
        </p:txBody>
      </p:sp>
      <p:sp>
        <p:nvSpPr>
          <p:cNvPr id="17" name="テキスト ボックス 16">
            <a:extLst>
              <a:ext uri="{FF2B5EF4-FFF2-40B4-BE49-F238E27FC236}">
                <a16:creationId xmlns:a16="http://schemas.microsoft.com/office/drawing/2014/main" id="{CD66D0F2-14BA-96A0-CCAD-DBBC80402465}"/>
              </a:ext>
            </a:extLst>
          </p:cNvPr>
          <p:cNvSpPr txBox="1"/>
          <p:nvPr/>
        </p:nvSpPr>
        <p:spPr>
          <a:xfrm>
            <a:off x="1426634" y="2937426"/>
            <a:ext cx="2226733" cy="459036"/>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gn="ctr"/>
            <a:r>
              <a:rPr lang="ja-JP" altLang="en-US" sz="1800" b="1" dirty="0">
                <a:solidFill>
                  <a:srgbClr val="8E6464"/>
                </a:solidFill>
              </a:rPr>
              <a:t>高効率太陽パネル</a:t>
            </a:r>
          </a:p>
        </p:txBody>
      </p:sp>
      <p:cxnSp>
        <p:nvCxnSpPr>
          <p:cNvPr id="18" name="直線コネクタ 17">
            <a:extLst>
              <a:ext uri="{FF2B5EF4-FFF2-40B4-BE49-F238E27FC236}">
                <a16:creationId xmlns:a16="http://schemas.microsoft.com/office/drawing/2014/main" id="{5E9F1931-0D4F-6070-9FAD-E0943D7D3423}"/>
              </a:ext>
            </a:extLst>
          </p:cNvPr>
          <p:cNvCxnSpPr>
            <a:cxnSpLocks/>
          </p:cNvCxnSpPr>
          <p:nvPr/>
        </p:nvCxnSpPr>
        <p:spPr>
          <a:xfrm>
            <a:off x="4532206" y="2508064"/>
            <a:ext cx="3127588" cy="0"/>
          </a:xfrm>
          <a:prstGeom prst="line">
            <a:avLst/>
          </a:prstGeom>
          <a:ln w="34925">
            <a:solidFill>
              <a:srgbClr val="8E6464"/>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1DF4B879-707E-0AA7-4850-D7DFCD586122}"/>
              </a:ext>
            </a:extLst>
          </p:cNvPr>
          <p:cNvCxnSpPr>
            <a:cxnSpLocks/>
          </p:cNvCxnSpPr>
          <p:nvPr/>
        </p:nvCxnSpPr>
        <p:spPr>
          <a:xfrm>
            <a:off x="4532206" y="6256313"/>
            <a:ext cx="3127588" cy="0"/>
          </a:xfrm>
          <a:prstGeom prst="line">
            <a:avLst/>
          </a:prstGeom>
          <a:ln w="34925">
            <a:solidFill>
              <a:srgbClr val="8E6464"/>
            </a:solidFill>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BCF238E4-D99F-E4A3-D41C-9F700BC57A17}"/>
              </a:ext>
            </a:extLst>
          </p:cNvPr>
          <p:cNvSpPr/>
          <p:nvPr/>
        </p:nvSpPr>
        <p:spPr>
          <a:xfrm>
            <a:off x="4532206" y="4800046"/>
            <a:ext cx="3127588" cy="1447799"/>
          </a:xfrm>
          <a:prstGeom prst="rect">
            <a:avLst/>
          </a:prstGeom>
          <a:solidFill>
            <a:srgbClr val="8E6464">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BDDB937-9A40-C88C-E65F-492050C8ACDB}"/>
              </a:ext>
            </a:extLst>
          </p:cNvPr>
          <p:cNvSpPr txBox="1"/>
          <p:nvPr/>
        </p:nvSpPr>
        <p:spPr>
          <a:xfrm>
            <a:off x="4868333" y="5012010"/>
            <a:ext cx="2455334" cy="1023870"/>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太陽光パネルを日中に太陽に追随させ、発電効率を最大化しています。</a:t>
            </a:r>
          </a:p>
        </p:txBody>
      </p:sp>
      <p:sp>
        <p:nvSpPr>
          <p:cNvPr id="22" name="テキスト ボックス 21">
            <a:extLst>
              <a:ext uri="{FF2B5EF4-FFF2-40B4-BE49-F238E27FC236}">
                <a16:creationId xmlns:a16="http://schemas.microsoft.com/office/drawing/2014/main" id="{C490BFB4-BB10-823A-D57C-F32DC2C88318}"/>
              </a:ext>
            </a:extLst>
          </p:cNvPr>
          <p:cNvSpPr txBox="1"/>
          <p:nvPr/>
        </p:nvSpPr>
        <p:spPr>
          <a:xfrm>
            <a:off x="4730578" y="2729677"/>
            <a:ext cx="2730844" cy="874535"/>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gn="ctr"/>
            <a:r>
              <a:rPr lang="ja-JP" altLang="en-US" sz="1800" b="1" dirty="0">
                <a:solidFill>
                  <a:srgbClr val="8E6464"/>
                </a:solidFill>
              </a:rPr>
              <a:t>可変角度</a:t>
            </a:r>
            <a:br>
              <a:rPr lang="en-US" altLang="ja-JP" sz="1800" b="1" dirty="0">
                <a:solidFill>
                  <a:srgbClr val="8E6464"/>
                </a:solidFill>
              </a:rPr>
            </a:br>
            <a:r>
              <a:rPr lang="ja-JP" altLang="en-US" sz="1800" b="1" dirty="0">
                <a:solidFill>
                  <a:srgbClr val="8E6464"/>
                </a:solidFill>
              </a:rPr>
              <a:t>トラッキングシステム</a:t>
            </a:r>
          </a:p>
        </p:txBody>
      </p:sp>
      <p:cxnSp>
        <p:nvCxnSpPr>
          <p:cNvPr id="23" name="直線コネクタ 22">
            <a:extLst>
              <a:ext uri="{FF2B5EF4-FFF2-40B4-BE49-F238E27FC236}">
                <a16:creationId xmlns:a16="http://schemas.microsoft.com/office/drawing/2014/main" id="{36A42826-D2FF-DDCE-F067-B30C02159DBC}"/>
              </a:ext>
            </a:extLst>
          </p:cNvPr>
          <p:cNvCxnSpPr>
            <a:cxnSpLocks/>
          </p:cNvCxnSpPr>
          <p:nvPr/>
        </p:nvCxnSpPr>
        <p:spPr>
          <a:xfrm>
            <a:off x="8088206" y="2508064"/>
            <a:ext cx="3127588" cy="0"/>
          </a:xfrm>
          <a:prstGeom prst="line">
            <a:avLst/>
          </a:prstGeom>
          <a:ln w="34925">
            <a:solidFill>
              <a:srgbClr val="8E6464"/>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64CE09FC-8B45-756A-C269-E2DD2D25250D}"/>
              </a:ext>
            </a:extLst>
          </p:cNvPr>
          <p:cNvCxnSpPr>
            <a:cxnSpLocks/>
          </p:cNvCxnSpPr>
          <p:nvPr/>
        </p:nvCxnSpPr>
        <p:spPr>
          <a:xfrm>
            <a:off x="8088206" y="6256313"/>
            <a:ext cx="3127588" cy="0"/>
          </a:xfrm>
          <a:prstGeom prst="line">
            <a:avLst/>
          </a:prstGeom>
          <a:ln w="34925">
            <a:solidFill>
              <a:srgbClr val="8E646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01B1931A-A866-B872-4465-0F9EBBEC122F}"/>
              </a:ext>
            </a:extLst>
          </p:cNvPr>
          <p:cNvSpPr/>
          <p:nvPr/>
        </p:nvSpPr>
        <p:spPr>
          <a:xfrm>
            <a:off x="8088206" y="4800046"/>
            <a:ext cx="3127588" cy="1447799"/>
          </a:xfrm>
          <a:prstGeom prst="rect">
            <a:avLst/>
          </a:prstGeom>
          <a:solidFill>
            <a:srgbClr val="8E6464">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F6A07591-9745-B530-0A6C-C233F056BFBD}"/>
              </a:ext>
            </a:extLst>
          </p:cNvPr>
          <p:cNvSpPr txBox="1"/>
          <p:nvPr/>
        </p:nvSpPr>
        <p:spPr>
          <a:xfrm>
            <a:off x="8424333" y="5012010"/>
            <a:ext cx="2455334" cy="1023870"/>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夜間や雲の日にも持続的な電力供給を可能にしています。</a:t>
            </a:r>
          </a:p>
        </p:txBody>
      </p:sp>
      <p:sp>
        <p:nvSpPr>
          <p:cNvPr id="27" name="テキスト ボックス 26">
            <a:extLst>
              <a:ext uri="{FF2B5EF4-FFF2-40B4-BE49-F238E27FC236}">
                <a16:creationId xmlns:a16="http://schemas.microsoft.com/office/drawing/2014/main" id="{B53E6F1E-890F-3FF8-6A80-1286AFC648C9}"/>
              </a:ext>
            </a:extLst>
          </p:cNvPr>
          <p:cNvSpPr txBox="1"/>
          <p:nvPr/>
        </p:nvSpPr>
        <p:spPr>
          <a:xfrm>
            <a:off x="8225023" y="2729677"/>
            <a:ext cx="2853954" cy="874535"/>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gn="ctr"/>
            <a:r>
              <a:rPr lang="ja-JP" altLang="en-US" sz="1800" b="1" dirty="0">
                <a:solidFill>
                  <a:srgbClr val="8E6464"/>
                </a:solidFill>
              </a:rPr>
              <a:t>統合型</a:t>
            </a:r>
            <a:endParaRPr lang="en-US" altLang="ja-JP" sz="1800" b="1" dirty="0">
              <a:solidFill>
                <a:srgbClr val="8E6464"/>
              </a:solidFill>
            </a:endParaRPr>
          </a:p>
          <a:p>
            <a:pPr algn="ctr"/>
            <a:r>
              <a:rPr lang="ja-JP" altLang="en-US" sz="1800" b="1" dirty="0">
                <a:solidFill>
                  <a:srgbClr val="8E6464"/>
                </a:solidFill>
              </a:rPr>
              <a:t>エネルギーストレージ</a:t>
            </a:r>
          </a:p>
        </p:txBody>
      </p:sp>
    </p:spTree>
    <p:extLst>
      <p:ext uri="{BB962C8B-B14F-4D97-AF65-F5344CB8AC3E}">
        <p14:creationId xmlns:p14="http://schemas.microsoft.com/office/powerpoint/2010/main" val="29514816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フリーフォーム: 図形 10">
            <a:extLst>
              <a:ext uri="{FF2B5EF4-FFF2-40B4-BE49-F238E27FC236}">
                <a16:creationId xmlns:a16="http://schemas.microsoft.com/office/drawing/2014/main" id="{EF389F75-1726-2E74-D893-6582E18EAE2C}"/>
              </a:ext>
            </a:extLst>
          </p:cNvPr>
          <p:cNvSpPr/>
          <p:nvPr/>
        </p:nvSpPr>
        <p:spPr>
          <a:xfrm>
            <a:off x="0" y="1405028"/>
            <a:ext cx="12192000" cy="5452972"/>
          </a:xfrm>
          <a:custGeom>
            <a:avLst/>
            <a:gdLst>
              <a:gd name="connsiteX0" fmla="*/ 0 w 12192000"/>
              <a:gd name="connsiteY0" fmla="*/ 0 h 5452972"/>
              <a:gd name="connsiteX1" fmla="*/ 12192000 w 12192000"/>
              <a:gd name="connsiteY1" fmla="*/ 0 h 5452972"/>
              <a:gd name="connsiteX2" fmla="*/ 12192000 w 12192000"/>
              <a:gd name="connsiteY2" fmla="*/ 5452972 h 5452972"/>
              <a:gd name="connsiteX3" fmla="*/ 0 w 12192000"/>
              <a:gd name="connsiteY3" fmla="*/ 5452972 h 5452972"/>
            </a:gdLst>
            <a:ahLst/>
            <a:cxnLst>
              <a:cxn ang="0">
                <a:pos x="connsiteX0" y="connsiteY0"/>
              </a:cxn>
              <a:cxn ang="0">
                <a:pos x="connsiteX1" y="connsiteY1"/>
              </a:cxn>
              <a:cxn ang="0">
                <a:pos x="connsiteX2" y="connsiteY2"/>
              </a:cxn>
              <a:cxn ang="0">
                <a:pos x="connsiteX3" y="connsiteY3"/>
              </a:cxn>
            </a:cxnLst>
            <a:rect l="l" t="t" r="r" b="b"/>
            <a:pathLst>
              <a:path w="12192000" h="5452972">
                <a:moveTo>
                  <a:pt x="0" y="0"/>
                </a:moveTo>
                <a:lnTo>
                  <a:pt x="12192000" y="0"/>
                </a:lnTo>
                <a:lnTo>
                  <a:pt x="12192000" y="5452972"/>
                </a:lnTo>
                <a:lnTo>
                  <a:pt x="0" y="5452972"/>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3" name="テキスト ボックス 2">
            <a:extLst>
              <a:ext uri="{FF2B5EF4-FFF2-40B4-BE49-F238E27FC236}">
                <a16:creationId xmlns:a16="http://schemas.microsoft.com/office/drawing/2014/main" id="{84C3E243-F383-C004-30B1-8DF526DD11B1}"/>
              </a:ext>
            </a:extLst>
          </p:cNvPr>
          <p:cNvSpPr txBox="1"/>
          <p:nvPr/>
        </p:nvSpPr>
        <p:spPr>
          <a:xfrm>
            <a:off x="413738" y="416674"/>
            <a:ext cx="237066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srgbClr val="E24B08"/>
                </a:solidFill>
                <a:effectLst/>
                <a:uLnTx/>
                <a:uFillTx/>
                <a:latin typeface="Noto Sans JP" panose="020B0200000000000000" pitchFamily="50" charset="-128"/>
                <a:ea typeface="Noto Sans JP" panose="020B0200000000000000" pitchFamily="50" charset="-128"/>
                <a:cs typeface="+mn-cs"/>
              </a:rPr>
              <a:t>成長戦略</a:t>
            </a: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413738" y="707095"/>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Noto Sans JP" panose="020B0200000000000000" pitchFamily="50" charset="-128"/>
                <a:ea typeface="Noto Sans JP" panose="020B0200000000000000" pitchFamily="50" charset="-128"/>
                <a:cs typeface="+mn-cs"/>
              </a:rPr>
              <a:t>新しい太陽光発電技術の開発</a:t>
            </a:r>
          </a:p>
        </p:txBody>
      </p:sp>
      <p:sp>
        <p:nvSpPr>
          <p:cNvPr id="17" name="楕円 16">
            <a:extLst>
              <a:ext uri="{FF2B5EF4-FFF2-40B4-BE49-F238E27FC236}">
                <a16:creationId xmlns:a16="http://schemas.microsoft.com/office/drawing/2014/main" id="{4B4D7928-890B-2C0E-3BB4-11F50D990DE8}"/>
              </a:ext>
            </a:extLst>
          </p:cNvPr>
          <p:cNvSpPr/>
          <p:nvPr/>
        </p:nvSpPr>
        <p:spPr>
          <a:xfrm>
            <a:off x="714269" y="2472486"/>
            <a:ext cx="3333750" cy="333375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A5524752-816C-8B37-89B1-B33D9ECD4897}"/>
              </a:ext>
            </a:extLst>
          </p:cNvPr>
          <p:cNvSpPr/>
          <p:nvPr/>
        </p:nvSpPr>
        <p:spPr>
          <a:xfrm>
            <a:off x="4359169" y="2472486"/>
            <a:ext cx="3333750" cy="333375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1AC535A8-5BFA-90AD-FB40-C08751195217}"/>
              </a:ext>
            </a:extLst>
          </p:cNvPr>
          <p:cNvSpPr/>
          <p:nvPr/>
        </p:nvSpPr>
        <p:spPr>
          <a:xfrm>
            <a:off x="8004069" y="2472486"/>
            <a:ext cx="3333750" cy="333375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51FD0AA-660E-15D0-0C32-460879221DF8}"/>
              </a:ext>
            </a:extLst>
          </p:cNvPr>
          <p:cNvSpPr txBox="1"/>
          <p:nvPr/>
        </p:nvSpPr>
        <p:spPr>
          <a:xfrm>
            <a:off x="1180994" y="4216034"/>
            <a:ext cx="2400300" cy="1023870"/>
          </a:xfrm>
          <a:prstGeom prst="rect">
            <a:avLst/>
          </a:prstGeom>
          <a:noFill/>
        </p:spPr>
        <p:txBody>
          <a:bodyPr wrap="square">
            <a:spAutoFit/>
          </a:bodyPr>
          <a:lstStyle/>
          <a:p>
            <a:pPr algn="ctr">
              <a:lnSpc>
                <a:spcPct val="150000"/>
              </a:lnSpc>
            </a:pPr>
            <a:r>
              <a:rPr lang="ja-JP" altLang="en-US" sz="1400" dirty="0">
                <a:latin typeface="Noto Sans JP" panose="020B0200000000000000" pitchFamily="50" charset="-128"/>
                <a:ea typeface="Noto Sans JP" panose="020B0200000000000000" pitchFamily="50" charset="-128"/>
              </a:rPr>
              <a:t>日光をより効率的に捉え、エネルギー変換率を向上させています。</a:t>
            </a:r>
          </a:p>
        </p:txBody>
      </p:sp>
      <p:sp>
        <p:nvSpPr>
          <p:cNvPr id="6" name="テキスト ボックス 5">
            <a:extLst>
              <a:ext uri="{FF2B5EF4-FFF2-40B4-BE49-F238E27FC236}">
                <a16:creationId xmlns:a16="http://schemas.microsoft.com/office/drawing/2014/main" id="{06DE225D-60A2-5D3C-4B84-DE695C1AD49E}"/>
              </a:ext>
            </a:extLst>
          </p:cNvPr>
          <p:cNvSpPr txBox="1"/>
          <p:nvPr/>
        </p:nvSpPr>
        <p:spPr>
          <a:xfrm>
            <a:off x="1267778" y="3305995"/>
            <a:ext cx="2226733" cy="459036"/>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gn="ctr"/>
            <a:r>
              <a:rPr lang="ja-JP" altLang="en-US" sz="1800" b="1" dirty="0">
                <a:solidFill>
                  <a:srgbClr val="E24B08"/>
                </a:solidFill>
              </a:rPr>
              <a:t>高効率太陽パネル</a:t>
            </a:r>
          </a:p>
        </p:txBody>
      </p:sp>
      <p:sp>
        <p:nvSpPr>
          <p:cNvPr id="7" name="テキスト ボックス 6">
            <a:extLst>
              <a:ext uri="{FF2B5EF4-FFF2-40B4-BE49-F238E27FC236}">
                <a16:creationId xmlns:a16="http://schemas.microsoft.com/office/drawing/2014/main" id="{A6B310CF-72D1-9274-7D2C-0651DA62A083}"/>
              </a:ext>
            </a:extLst>
          </p:cNvPr>
          <p:cNvSpPr txBox="1"/>
          <p:nvPr/>
        </p:nvSpPr>
        <p:spPr>
          <a:xfrm>
            <a:off x="4459282" y="3098246"/>
            <a:ext cx="3133524" cy="874535"/>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gn="ctr"/>
            <a:r>
              <a:rPr lang="ja-JP" altLang="en-US" sz="1800" b="1" dirty="0">
                <a:solidFill>
                  <a:srgbClr val="E24B08"/>
                </a:solidFill>
              </a:rPr>
              <a:t>可変角度</a:t>
            </a:r>
            <a:br>
              <a:rPr lang="en-US" altLang="ja-JP" sz="1800" b="1" dirty="0">
                <a:solidFill>
                  <a:srgbClr val="E24B08"/>
                </a:solidFill>
              </a:rPr>
            </a:br>
            <a:r>
              <a:rPr lang="ja-JP" altLang="en-US" sz="1800" b="1" dirty="0">
                <a:solidFill>
                  <a:srgbClr val="E24B08"/>
                </a:solidFill>
              </a:rPr>
              <a:t>トラッキングシステム</a:t>
            </a:r>
          </a:p>
        </p:txBody>
      </p:sp>
      <p:sp>
        <p:nvSpPr>
          <p:cNvPr id="8" name="テキスト ボックス 7">
            <a:extLst>
              <a:ext uri="{FF2B5EF4-FFF2-40B4-BE49-F238E27FC236}">
                <a16:creationId xmlns:a16="http://schemas.microsoft.com/office/drawing/2014/main" id="{00C44BFE-88C8-8BD9-DBB8-1631EC6CD27F}"/>
              </a:ext>
            </a:extLst>
          </p:cNvPr>
          <p:cNvSpPr txBox="1"/>
          <p:nvPr/>
        </p:nvSpPr>
        <p:spPr>
          <a:xfrm>
            <a:off x="7864157" y="3098246"/>
            <a:ext cx="3613574" cy="874535"/>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gn="ctr"/>
            <a:r>
              <a:rPr lang="ja-JP" altLang="en-US" sz="1800" b="1" dirty="0">
                <a:solidFill>
                  <a:srgbClr val="E24B08"/>
                </a:solidFill>
              </a:rPr>
              <a:t>統合型</a:t>
            </a:r>
            <a:br>
              <a:rPr lang="en-US" altLang="ja-JP" sz="1800" b="1" dirty="0">
                <a:solidFill>
                  <a:srgbClr val="E24B08"/>
                </a:solidFill>
              </a:rPr>
            </a:br>
            <a:r>
              <a:rPr lang="ja-JP" altLang="en-US" sz="1800" b="1" dirty="0">
                <a:solidFill>
                  <a:srgbClr val="E24B08"/>
                </a:solidFill>
              </a:rPr>
              <a:t>エネルギーストレージ</a:t>
            </a:r>
          </a:p>
        </p:txBody>
      </p:sp>
      <p:sp>
        <p:nvSpPr>
          <p:cNvPr id="9" name="テキスト ボックス 8">
            <a:extLst>
              <a:ext uri="{FF2B5EF4-FFF2-40B4-BE49-F238E27FC236}">
                <a16:creationId xmlns:a16="http://schemas.microsoft.com/office/drawing/2014/main" id="{5FA8358D-8120-97CC-1E42-BB38D5B19576}"/>
              </a:ext>
            </a:extLst>
          </p:cNvPr>
          <p:cNvSpPr txBox="1"/>
          <p:nvPr/>
        </p:nvSpPr>
        <p:spPr>
          <a:xfrm>
            <a:off x="4766044" y="4216034"/>
            <a:ext cx="2520000" cy="1023870"/>
          </a:xfrm>
          <a:prstGeom prst="rect">
            <a:avLst/>
          </a:prstGeom>
          <a:noFill/>
        </p:spPr>
        <p:txBody>
          <a:bodyPr wrap="square">
            <a:spAutoFit/>
          </a:bodyPr>
          <a:lstStyle/>
          <a:p>
            <a:pPr algn="ctr">
              <a:lnSpc>
                <a:spcPct val="150000"/>
              </a:lnSpc>
            </a:pPr>
            <a:r>
              <a:rPr lang="ja-JP" altLang="en-US" sz="1400" dirty="0">
                <a:latin typeface="Noto Sans JP" panose="020B0200000000000000" pitchFamily="50" charset="-128"/>
                <a:ea typeface="Noto Sans JP" panose="020B0200000000000000" pitchFamily="50" charset="-128"/>
              </a:rPr>
              <a:t>太陽光パネルを日中に太陽に追随させ、発電効率を最大化しています。</a:t>
            </a:r>
          </a:p>
        </p:txBody>
      </p:sp>
      <p:sp>
        <p:nvSpPr>
          <p:cNvPr id="10" name="テキスト ボックス 9">
            <a:extLst>
              <a:ext uri="{FF2B5EF4-FFF2-40B4-BE49-F238E27FC236}">
                <a16:creationId xmlns:a16="http://schemas.microsoft.com/office/drawing/2014/main" id="{36090B50-51B9-B9C1-A554-7A03FE7C5FBA}"/>
              </a:ext>
            </a:extLst>
          </p:cNvPr>
          <p:cNvSpPr txBox="1"/>
          <p:nvPr/>
        </p:nvSpPr>
        <p:spPr>
          <a:xfrm>
            <a:off x="8540644" y="4216034"/>
            <a:ext cx="2260600" cy="1023870"/>
          </a:xfrm>
          <a:prstGeom prst="rect">
            <a:avLst/>
          </a:prstGeom>
          <a:noFill/>
        </p:spPr>
        <p:txBody>
          <a:bodyPr wrap="square">
            <a:spAutoFit/>
          </a:bodyPr>
          <a:lstStyle/>
          <a:p>
            <a:pPr algn="ctr">
              <a:lnSpc>
                <a:spcPct val="150000"/>
              </a:lnSpc>
            </a:pPr>
            <a:r>
              <a:rPr lang="ja-JP" altLang="en-US" sz="1400" dirty="0">
                <a:latin typeface="Noto Sans JP" panose="020B0200000000000000" pitchFamily="50" charset="-128"/>
                <a:ea typeface="Noto Sans JP" panose="020B0200000000000000" pitchFamily="50" charset="-128"/>
              </a:rPr>
              <a:t>夜間や雲の日にも持続的な電力供給を可能にしています。</a:t>
            </a:r>
          </a:p>
        </p:txBody>
      </p:sp>
      <p:sp>
        <p:nvSpPr>
          <p:cNvPr id="20" name="楕円 19">
            <a:extLst>
              <a:ext uri="{FF2B5EF4-FFF2-40B4-BE49-F238E27FC236}">
                <a16:creationId xmlns:a16="http://schemas.microsoft.com/office/drawing/2014/main" id="{625E9702-0F3C-E191-BA8E-A1B51049DC3E}"/>
              </a:ext>
            </a:extLst>
          </p:cNvPr>
          <p:cNvSpPr/>
          <p:nvPr/>
        </p:nvSpPr>
        <p:spPr>
          <a:xfrm>
            <a:off x="847676" y="2721676"/>
            <a:ext cx="587424" cy="587424"/>
          </a:xfrm>
          <a:prstGeom prst="ellipse">
            <a:avLst/>
          </a:prstGeom>
          <a:solidFill>
            <a:srgbClr val="E24B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54A99C0C-EEFA-3913-ADF2-D581187D2B50}"/>
              </a:ext>
            </a:extLst>
          </p:cNvPr>
          <p:cNvSpPr/>
          <p:nvPr/>
        </p:nvSpPr>
        <p:spPr>
          <a:xfrm>
            <a:off x="4492576" y="2721676"/>
            <a:ext cx="587424" cy="587424"/>
          </a:xfrm>
          <a:prstGeom prst="ellipse">
            <a:avLst/>
          </a:prstGeom>
          <a:solidFill>
            <a:srgbClr val="E24B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FD4078AF-A84E-7793-6941-5EC2E884572B}"/>
              </a:ext>
            </a:extLst>
          </p:cNvPr>
          <p:cNvSpPr/>
          <p:nvPr/>
        </p:nvSpPr>
        <p:spPr>
          <a:xfrm>
            <a:off x="8137476" y="2721676"/>
            <a:ext cx="587424" cy="587424"/>
          </a:xfrm>
          <a:prstGeom prst="ellipse">
            <a:avLst/>
          </a:prstGeom>
          <a:solidFill>
            <a:srgbClr val="E24B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3108B248-76F0-500A-53EA-1D1C9F03D829}"/>
              </a:ext>
            </a:extLst>
          </p:cNvPr>
          <p:cNvGrpSpPr/>
          <p:nvPr/>
        </p:nvGrpSpPr>
        <p:grpSpPr>
          <a:xfrm>
            <a:off x="0" y="0"/>
            <a:ext cx="1267778" cy="977900"/>
            <a:chOff x="0" y="0"/>
            <a:chExt cx="1267778" cy="977900"/>
          </a:xfrm>
        </p:grpSpPr>
        <p:cxnSp>
          <p:nvCxnSpPr>
            <p:cNvPr id="25" name="直線コネクタ 24">
              <a:extLst>
                <a:ext uri="{FF2B5EF4-FFF2-40B4-BE49-F238E27FC236}">
                  <a16:creationId xmlns:a16="http://schemas.microsoft.com/office/drawing/2014/main" id="{2CCF992C-0639-C595-8CD6-B4CCB1ED80F8}"/>
                </a:ext>
              </a:extLst>
            </p:cNvPr>
            <p:cNvCxnSpPr/>
            <p:nvPr/>
          </p:nvCxnSpPr>
          <p:spPr>
            <a:xfrm>
              <a:off x="234950" y="0"/>
              <a:ext cx="0" cy="977900"/>
            </a:xfrm>
            <a:prstGeom prst="line">
              <a:avLst/>
            </a:prstGeom>
            <a:ln w="19050">
              <a:solidFill>
                <a:srgbClr val="E24B08"/>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A226931-2DF0-1043-2C70-67266A27EB1E}"/>
                </a:ext>
              </a:extLst>
            </p:cNvPr>
            <p:cNvCxnSpPr>
              <a:cxnSpLocks/>
            </p:cNvCxnSpPr>
            <p:nvPr/>
          </p:nvCxnSpPr>
          <p:spPr>
            <a:xfrm flipH="1">
              <a:off x="0" y="234950"/>
              <a:ext cx="1267778" cy="0"/>
            </a:xfrm>
            <a:prstGeom prst="line">
              <a:avLst/>
            </a:prstGeom>
            <a:ln w="19050">
              <a:solidFill>
                <a:srgbClr val="E24B08"/>
              </a:solidFill>
            </a:ln>
          </p:spPr>
          <p:style>
            <a:lnRef idx="1">
              <a:schemeClr val="accent1"/>
            </a:lnRef>
            <a:fillRef idx="0">
              <a:schemeClr val="accent1"/>
            </a:fillRef>
            <a:effectRef idx="0">
              <a:schemeClr val="accent1"/>
            </a:effectRef>
            <a:fontRef idx="minor">
              <a:schemeClr val="tx1"/>
            </a:fontRef>
          </p:style>
        </p:cxnSp>
      </p:grpSp>
      <p:grpSp>
        <p:nvGrpSpPr>
          <p:cNvPr id="32" name="グループ化 31">
            <a:extLst>
              <a:ext uri="{FF2B5EF4-FFF2-40B4-BE49-F238E27FC236}">
                <a16:creationId xmlns:a16="http://schemas.microsoft.com/office/drawing/2014/main" id="{84D242D0-8503-12EB-A646-0BC58B2F5E6E}"/>
              </a:ext>
            </a:extLst>
          </p:cNvPr>
          <p:cNvGrpSpPr/>
          <p:nvPr/>
        </p:nvGrpSpPr>
        <p:grpSpPr>
          <a:xfrm rot="10800000">
            <a:off x="10924222" y="5880100"/>
            <a:ext cx="1267778" cy="977900"/>
            <a:chOff x="0" y="0"/>
            <a:chExt cx="1267778" cy="977900"/>
          </a:xfrm>
        </p:grpSpPr>
        <p:cxnSp>
          <p:nvCxnSpPr>
            <p:cNvPr id="33" name="直線コネクタ 32">
              <a:extLst>
                <a:ext uri="{FF2B5EF4-FFF2-40B4-BE49-F238E27FC236}">
                  <a16:creationId xmlns:a16="http://schemas.microsoft.com/office/drawing/2014/main" id="{CE3A0521-DEBE-EA06-AB44-BB27A469C03E}"/>
                </a:ext>
              </a:extLst>
            </p:cNvPr>
            <p:cNvCxnSpPr/>
            <p:nvPr/>
          </p:nvCxnSpPr>
          <p:spPr>
            <a:xfrm>
              <a:off x="234950" y="0"/>
              <a:ext cx="0" cy="9779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3F80BEB2-8ABF-8D64-0190-88FD9F2AEF91}"/>
                </a:ext>
              </a:extLst>
            </p:cNvPr>
            <p:cNvCxnSpPr>
              <a:cxnSpLocks/>
            </p:cNvCxnSpPr>
            <p:nvPr/>
          </p:nvCxnSpPr>
          <p:spPr>
            <a:xfrm flipH="1">
              <a:off x="0" y="234950"/>
              <a:ext cx="126777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15092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リーフォーム: 図形 6">
            <a:extLst>
              <a:ext uri="{FF2B5EF4-FFF2-40B4-BE49-F238E27FC236}">
                <a16:creationId xmlns:a16="http://schemas.microsoft.com/office/drawing/2014/main" id="{2CDE2543-8A7F-7E92-C1FA-FC479C36B645}"/>
              </a:ext>
            </a:extLst>
          </p:cNvPr>
          <p:cNvSpPr/>
          <p:nvPr/>
        </p:nvSpPr>
        <p:spPr>
          <a:xfrm>
            <a:off x="0" y="1"/>
            <a:ext cx="12192000" cy="5451385"/>
          </a:xfrm>
          <a:custGeom>
            <a:avLst/>
            <a:gdLst>
              <a:gd name="connsiteX0" fmla="*/ 0 w 12192000"/>
              <a:gd name="connsiteY0" fmla="*/ 0 h 5451385"/>
              <a:gd name="connsiteX1" fmla="*/ 12192000 w 12192000"/>
              <a:gd name="connsiteY1" fmla="*/ 0 h 5451385"/>
              <a:gd name="connsiteX2" fmla="*/ 12192000 w 12192000"/>
              <a:gd name="connsiteY2" fmla="*/ 5451385 h 5451385"/>
              <a:gd name="connsiteX3" fmla="*/ 0 w 12192000"/>
              <a:gd name="connsiteY3" fmla="*/ 5451385 h 5451385"/>
            </a:gdLst>
            <a:ahLst/>
            <a:cxnLst>
              <a:cxn ang="0">
                <a:pos x="connsiteX0" y="connsiteY0"/>
              </a:cxn>
              <a:cxn ang="0">
                <a:pos x="connsiteX1" y="connsiteY1"/>
              </a:cxn>
              <a:cxn ang="0">
                <a:pos x="connsiteX2" y="connsiteY2"/>
              </a:cxn>
              <a:cxn ang="0">
                <a:pos x="connsiteX3" y="connsiteY3"/>
              </a:cxn>
            </a:cxnLst>
            <a:rect l="l" t="t" r="r" b="b"/>
            <a:pathLst>
              <a:path w="12192000" h="5451385">
                <a:moveTo>
                  <a:pt x="0" y="0"/>
                </a:moveTo>
                <a:lnTo>
                  <a:pt x="12192000" y="0"/>
                </a:lnTo>
                <a:lnTo>
                  <a:pt x="12192000" y="5451385"/>
                </a:lnTo>
                <a:lnTo>
                  <a:pt x="0" y="5451385"/>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36" name="正方形/長方形 35">
            <a:extLst>
              <a:ext uri="{FF2B5EF4-FFF2-40B4-BE49-F238E27FC236}">
                <a16:creationId xmlns:a16="http://schemas.microsoft.com/office/drawing/2014/main" id="{7EA16B86-6B21-B75A-D06F-E2495CC5F0ED}"/>
              </a:ext>
            </a:extLst>
          </p:cNvPr>
          <p:cNvSpPr/>
          <p:nvPr/>
        </p:nvSpPr>
        <p:spPr>
          <a:xfrm flipV="1">
            <a:off x="0" y="4965700"/>
            <a:ext cx="12192000" cy="1892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4C3E243-F383-C004-30B1-8DF526DD11B1}"/>
              </a:ext>
            </a:extLst>
          </p:cNvPr>
          <p:cNvSpPr txBox="1"/>
          <p:nvPr/>
        </p:nvSpPr>
        <p:spPr>
          <a:xfrm>
            <a:off x="584009" y="333375"/>
            <a:ext cx="971741" cy="261630"/>
          </a:xfrm>
          <a:prstGeom prst="snip2SameRect">
            <a:avLst>
              <a:gd name="adj1" fmla="val 31368"/>
              <a:gd name="adj2" fmla="val 0"/>
            </a:avLst>
          </a:prstGeom>
          <a:solidFill>
            <a:schemeClr val="bg1"/>
          </a:solidFill>
        </p:spPr>
        <p:txBody>
          <a:bodyPr wrap="square" tIns="0" bIns="36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effectLst/>
                <a:uLnTx/>
                <a:uFillTx/>
                <a:latin typeface="Noto Sans JP" panose="020B0200000000000000" pitchFamily="50" charset="-128"/>
                <a:ea typeface="Noto Sans JP" panose="020B0200000000000000" pitchFamily="50" charset="-128"/>
                <a:cs typeface="+mn-cs"/>
              </a:rPr>
              <a:t>成長戦略</a:t>
            </a: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503305" y="703265"/>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chemeClr val="bg1"/>
                </a:solidFill>
                <a:effectLst/>
                <a:uLnTx/>
                <a:uFillTx/>
                <a:latin typeface="Noto Sans JP" panose="020B0200000000000000" pitchFamily="50" charset="-128"/>
                <a:ea typeface="Noto Sans JP" panose="020B0200000000000000" pitchFamily="50" charset="-128"/>
                <a:cs typeface="+mn-cs"/>
              </a:rPr>
              <a:t>新しい太陽光発電技術の開発</a:t>
            </a:r>
          </a:p>
        </p:txBody>
      </p:sp>
      <p:cxnSp>
        <p:nvCxnSpPr>
          <p:cNvPr id="14" name="直線コネクタ 13">
            <a:extLst>
              <a:ext uri="{FF2B5EF4-FFF2-40B4-BE49-F238E27FC236}">
                <a16:creationId xmlns:a16="http://schemas.microsoft.com/office/drawing/2014/main" id="{77639FD9-CAA2-72FF-A843-6875B2A71E23}"/>
              </a:ext>
            </a:extLst>
          </p:cNvPr>
          <p:cNvCxnSpPr>
            <a:cxnSpLocks/>
          </p:cNvCxnSpPr>
          <p:nvPr/>
        </p:nvCxnSpPr>
        <p:spPr>
          <a:xfrm flipV="1">
            <a:off x="4163906" y="4724252"/>
            <a:ext cx="0" cy="332399"/>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06DE225D-60A2-5D3C-4B84-DE695C1AD49E}"/>
              </a:ext>
            </a:extLst>
          </p:cNvPr>
          <p:cNvSpPr txBox="1"/>
          <p:nvPr/>
        </p:nvSpPr>
        <p:spPr>
          <a:xfrm>
            <a:off x="1126491" y="3883618"/>
            <a:ext cx="2381836" cy="459036"/>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gn="ctr"/>
            <a:r>
              <a:rPr lang="ja-JP" altLang="en-US" sz="1800" b="1" dirty="0">
                <a:solidFill>
                  <a:schemeClr val="bg1"/>
                </a:solidFill>
              </a:rPr>
              <a:t>高効率太陽パネル</a:t>
            </a:r>
          </a:p>
        </p:txBody>
      </p:sp>
      <p:sp>
        <p:nvSpPr>
          <p:cNvPr id="21" name="テキスト ボックス 20">
            <a:extLst>
              <a:ext uri="{FF2B5EF4-FFF2-40B4-BE49-F238E27FC236}">
                <a16:creationId xmlns:a16="http://schemas.microsoft.com/office/drawing/2014/main" id="{12331046-DB2A-059F-3A22-27441FFFB736}"/>
              </a:ext>
            </a:extLst>
          </p:cNvPr>
          <p:cNvSpPr txBox="1"/>
          <p:nvPr/>
        </p:nvSpPr>
        <p:spPr>
          <a:xfrm>
            <a:off x="4730578" y="3675869"/>
            <a:ext cx="2730844" cy="874535"/>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gn="ctr"/>
            <a:r>
              <a:rPr lang="ja-JP" altLang="en-US" sz="1800" b="1" dirty="0">
                <a:solidFill>
                  <a:schemeClr val="bg1"/>
                </a:solidFill>
              </a:rPr>
              <a:t>可変角度</a:t>
            </a:r>
            <a:br>
              <a:rPr lang="en-US" altLang="ja-JP" sz="1800" b="1" dirty="0">
                <a:solidFill>
                  <a:schemeClr val="bg1"/>
                </a:solidFill>
              </a:rPr>
            </a:br>
            <a:r>
              <a:rPr lang="ja-JP" altLang="en-US" sz="1800" b="1" dirty="0">
                <a:solidFill>
                  <a:schemeClr val="bg1"/>
                </a:solidFill>
              </a:rPr>
              <a:t>トラッキングシステム</a:t>
            </a:r>
          </a:p>
        </p:txBody>
      </p:sp>
      <p:sp>
        <p:nvSpPr>
          <p:cNvPr id="5" name="テキスト ボックス 4">
            <a:extLst>
              <a:ext uri="{FF2B5EF4-FFF2-40B4-BE49-F238E27FC236}">
                <a16:creationId xmlns:a16="http://schemas.microsoft.com/office/drawing/2014/main" id="{F51FD0AA-660E-15D0-0C32-460879221DF8}"/>
              </a:ext>
            </a:extLst>
          </p:cNvPr>
          <p:cNvSpPr txBox="1"/>
          <p:nvPr/>
        </p:nvSpPr>
        <p:spPr>
          <a:xfrm>
            <a:off x="890774" y="5313395"/>
            <a:ext cx="2970026"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日光をより効率的に捉え、エネルギー変換率を向上させています。</a:t>
            </a:r>
          </a:p>
        </p:txBody>
      </p:sp>
      <p:sp>
        <p:nvSpPr>
          <p:cNvPr id="20" name="テキスト ボックス 19">
            <a:extLst>
              <a:ext uri="{FF2B5EF4-FFF2-40B4-BE49-F238E27FC236}">
                <a16:creationId xmlns:a16="http://schemas.microsoft.com/office/drawing/2014/main" id="{5122A149-1FFF-6046-FE40-DA9764ECF0F1}"/>
              </a:ext>
            </a:extLst>
          </p:cNvPr>
          <p:cNvSpPr txBox="1"/>
          <p:nvPr/>
        </p:nvSpPr>
        <p:spPr>
          <a:xfrm>
            <a:off x="4641426" y="5290231"/>
            <a:ext cx="3080174"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太陽光パネルを日中に太陽に追随させ、発電効率を最大化しています。</a:t>
            </a:r>
          </a:p>
        </p:txBody>
      </p:sp>
      <p:sp>
        <p:nvSpPr>
          <p:cNvPr id="27" name="テキスト ボックス 26">
            <a:extLst>
              <a:ext uri="{FF2B5EF4-FFF2-40B4-BE49-F238E27FC236}">
                <a16:creationId xmlns:a16="http://schemas.microsoft.com/office/drawing/2014/main" id="{6DBF03A0-0DE1-0C3A-D9DA-E2F905853CAC}"/>
              </a:ext>
            </a:extLst>
          </p:cNvPr>
          <p:cNvSpPr txBox="1"/>
          <p:nvPr/>
        </p:nvSpPr>
        <p:spPr>
          <a:xfrm>
            <a:off x="8513416" y="5313395"/>
            <a:ext cx="2776620"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夜間や雲の日にも持続的な電力供給を可能にしています。</a:t>
            </a:r>
          </a:p>
        </p:txBody>
      </p:sp>
      <p:sp>
        <p:nvSpPr>
          <p:cNvPr id="28" name="テキスト ボックス 27">
            <a:extLst>
              <a:ext uri="{FF2B5EF4-FFF2-40B4-BE49-F238E27FC236}">
                <a16:creationId xmlns:a16="http://schemas.microsoft.com/office/drawing/2014/main" id="{47F289B3-568E-5851-BE12-A2F50EF749EF}"/>
              </a:ext>
            </a:extLst>
          </p:cNvPr>
          <p:cNvSpPr txBox="1"/>
          <p:nvPr/>
        </p:nvSpPr>
        <p:spPr>
          <a:xfrm>
            <a:off x="8424332" y="3675869"/>
            <a:ext cx="2853954" cy="874535"/>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gn="ctr"/>
            <a:r>
              <a:rPr lang="ja-JP" altLang="en-US" sz="1800" b="1" dirty="0">
                <a:solidFill>
                  <a:schemeClr val="bg1"/>
                </a:solidFill>
              </a:rPr>
              <a:t>統合型</a:t>
            </a:r>
            <a:endParaRPr lang="en-US" altLang="ja-JP" sz="1800" b="1" dirty="0">
              <a:solidFill>
                <a:schemeClr val="bg1"/>
              </a:solidFill>
            </a:endParaRPr>
          </a:p>
          <a:p>
            <a:pPr algn="ctr"/>
            <a:r>
              <a:rPr lang="ja-JP" altLang="en-US" sz="1800" b="1" dirty="0">
                <a:solidFill>
                  <a:schemeClr val="bg1"/>
                </a:solidFill>
              </a:rPr>
              <a:t>エネルギーストレージ</a:t>
            </a:r>
          </a:p>
        </p:txBody>
      </p:sp>
      <p:cxnSp>
        <p:nvCxnSpPr>
          <p:cNvPr id="35" name="直線コネクタ 34">
            <a:extLst>
              <a:ext uri="{FF2B5EF4-FFF2-40B4-BE49-F238E27FC236}">
                <a16:creationId xmlns:a16="http://schemas.microsoft.com/office/drawing/2014/main" id="{F4EFA937-5768-9207-E270-30C1C8DCF2A9}"/>
              </a:ext>
            </a:extLst>
          </p:cNvPr>
          <p:cNvCxnSpPr>
            <a:cxnSpLocks/>
          </p:cNvCxnSpPr>
          <p:nvPr/>
        </p:nvCxnSpPr>
        <p:spPr>
          <a:xfrm flipV="1">
            <a:off x="8012006" y="4724252"/>
            <a:ext cx="0" cy="332399"/>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10CA98B6-3123-42B7-AE26-66D334C10D12}"/>
              </a:ext>
            </a:extLst>
          </p:cNvPr>
          <p:cNvSpPr txBox="1"/>
          <p:nvPr/>
        </p:nvSpPr>
        <p:spPr>
          <a:xfrm>
            <a:off x="1778000" y="1482988"/>
            <a:ext cx="8636000" cy="1135247"/>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srgbClr val="F3EE2A"/>
                </a:solidFill>
                <a:effectLst/>
                <a:uLnTx/>
                <a:uFillTx/>
                <a:latin typeface="Roboto" panose="02000000000000000000" pitchFamily="2" charset="0"/>
                <a:ea typeface="Noto Sans JP" panose="020B0200000000000000" pitchFamily="50" charset="-128"/>
              </a:rPr>
              <a:t>次世代太陽光発電の未来を切り開く新技術</a:t>
            </a:r>
            <a:r>
              <a:rPr lang="ja-JP" altLang="en-US" sz="2400" b="1" dirty="0">
                <a:solidFill>
                  <a:srgbClr val="F3EE2A"/>
                </a:solidFill>
                <a:latin typeface="Roboto" panose="02000000000000000000" pitchFamily="2" charset="0"/>
                <a:ea typeface="Noto Sans JP" panose="020B0200000000000000" pitchFamily="50" charset="-128"/>
              </a:rPr>
              <a:t>を使用した製品を</a:t>
            </a:r>
            <a:endParaRPr lang="en-US" altLang="ja-JP" sz="2400" b="1" dirty="0">
              <a:solidFill>
                <a:srgbClr val="F3EE2A"/>
              </a:solidFill>
              <a:latin typeface="Roboto" panose="02000000000000000000" pitchFamily="2" charset="0"/>
              <a:ea typeface="Roboto" panose="02000000000000000000" pitchFamily="2" charset="0"/>
            </a:endParaRPr>
          </a:p>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ja-JP" sz="2400" b="1" dirty="0">
                <a:solidFill>
                  <a:srgbClr val="F3EE2A"/>
                </a:solidFill>
                <a:latin typeface="Roboto" panose="02000000000000000000" pitchFamily="2" charset="0"/>
                <a:ea typeface="Roboto" panose="02000000000000000000" pitchFamily="2" charset="0"/>
              </a:rPr>
              <a:t>2026</a:t>
            </a:r>
            <a:r>
              <a:rPr lang="ja-JP" altLang="en-US" sz="2400" b="1" dirty="0">
                <a:solidFill>
                  <a:srgbClr val="F3EE2A"/>
                </a:solidFill>
                <a:latin typeface="Roboto" panose="02000000000000000000" pitchFamily="2" charset="0"/>
                <a:ea typeface="Noto Sans JP" panose="020B0200000000000000" pitchFamily="50" charset="-128"/>
              </a:rPr>
              <a:t>年を目標に開発中です。</a:t>
            </a:r>
            <a:endParaRPr lang="en-US" altLang="ja-JP" sz="2400" b="1" dirty="0">
              <a:solidFill>
                <a:srgbClr val="F3EE2A"/>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47989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a:extLst>
              <a:ext uri="{FF2B5EF4-FFF2-40B4-BE49-F238E27FC236}">
                <a16:creationId xmlns:a16="http://schemas.microsoft.com/office/drawing/2014/main" id="{E7FEB253-1C05-6248-EE19-3239FEFAD222}"/>
              </a:ext>
            </a:extLst>
          </p:cNvPr>
          <p:cNvSpPr/>
          <p:nvPr/>
        </p:nvSpPr>
        <p:spPr>
          <a:xfrm>
            <a:off x="413609" y="584200"/>
            <a:ext cx="761380" cy="761380"/>
          </a:xfrm>
          <a:prstGeom prst="rect">
            <a:avLst/>
          </a:prstGeom>
          <a:solidFill>
            <a:srgbClr val="7929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図形 16">
            <a:extLst>
              <a:ext uri="{FF2B5EF4-FFF2-40B4-BE49-F238E27FC236}">
                <a16:creationId xmlns:a16="http://schemas.microsoft.com/office/drawing/2014/main" id="{02CFF7D6-7B40-95BC-CD76-62C7C3C7C0D6}"/>
              </a:ext>
            </a:extLst>
          </p:cNvPr>
          <p:cNvSpPr/>
          <p:nvPr/>
        </p:nvSpPr>
        <p:spPr>
          <a:xfrm>
            <a:off x="6146800" y="908050"/>
            <a:ext cx="4578350" cy="825500"/>
          </a:xfrm>
          <a:custGeom>
            <a:avLst/>
            <a:gdLst>
              <a:gd name="connsiteX0" fmla="*/ 0 w 4578350"/>
              <a:gd name="connsiteY0" fmla="*/ 825500 h 825500"/>
              <a:gd name="connsiteX1" fmla="*/ 825500 w 4578350"/>
              <a:gd name="connsiteY1" fmla="*/ 0 h 825500"/>
              <a:gd name="connsiteX2" fmla="*/ 4578350 w 4578350"/>
              <a:gd name="connsiteY2" fmla="*/ 0 h 825500"/>
            </a:gdLst>
            <a:ahLst/>
            <a:cxnLst>
              <a:cxn ang="0">
                <a:pos x="connsiteX0" y="connsiteY0"/>
              </a:cxn>
              <a:cxn ang="0">
                <a:pos x="connsiteX1" y="connsiteY1"/>
              </a:cxn>
              <a:cxn ang="0">
                <a:pos x="connsiteX2" y="connsiteY2"/>
              </a:cxn>
            </a:cxnLst>
            <a:rect l="l" t="t" r="r" b="b"/>
            <a:pathLst>
              <a:path w="4578350" h="825500">
                <a:moveTo>
                  <a:pt x="0" y="825500"/>
                </a:moveTo>
                <a:lnTo>
                  <a:pt x="825500" y="0"/>
                </a:lnTo>
                <a:lnTo>
                  <a:pt x="4578350" y="0"/>
                </a:ln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85AEF809-2F9D-45D1-D632-A27DFF221242}"/>
              </a:ext>
            </a:extLst>
          </p:cNvPr>
          <p:cNvSpPr txBox="1"/>
          <p:nvPr/>
        </p:nvSpPr>
        <p:spPr>
          <a:xfrm>
            <a:off x="8953500" y="5146419"/>
            <a:ext cx="2749031"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夜間や雲の日にも持続的な</a:t>
            </a:r>
            <a:br>
              <a:rPr lang="en-US" altLang="ja-JP" sz="1400" dirty="0">
                <a:latin typeface="Noto Sans JP" panose="020B0200000000000000" pitchFamily="50" charset="-128"/>
                <a:ea typeface="Noto Sans JP" panose="020B0200000000000000" pitchFamily="50" charset="-128"/>
              </a:rPr>
            </a:br>
            <a:r>
              <a:rPr lang="ja-JP" altLang="en-US" sz="1400" dirty="0">
                <a:latin typeface="Noto Sans JP" panose="020B0200000000000000" pitchFamily="50" charset="-128"/>
                <a:ea typeface="Noto Sans JP" panose="020B0200000000000000" pitchFamily="50" charset="-128"/>
              </a:rPr>
              <a:t>電力供給を可能にしています。</a:t>
            </a:r>
          </a:p>
        </p:txBody>
      </p:sp>
      <p:sp>
        <p:nvSpPr>
          <p:cNvPr id="24" name="フリーフォーム: 図形 23">
            <a:extLst>
              <a:ext uri="{FF2B5EF4-FFF2-40B4-BE49-F238E27FC236}">
                <a16:creationId xmlns:a16="http://schemas.microsoft.com/office/drawing/2014/main" id="{DAAE84DB-F9A1-E817-9EA1-3EC4AEEA8015}"/>
              </a:ext>
            </a:extLst>
          </p:cNvPr>
          <p:cNvSpPr/>
          <p:nvPr/>
        </p:nvSpPr>
        <p:spPr>
          <a:xfrm flipV="1">
            <a:off x="7641774" y="5190846"/>
            <a:ext cx="3867150" cy="825500"/>
          </a:xfrm>
          <a:custGeom>
            <a:avLst/>
            <a:gdLst>
              <a:gd name="connsiteX0" fmla="*/ 0 w 4578350"/>
              <a:gd name="connsiteY0" fmla="*/ 825500 h 825500"/>
              <a:gd name="connsiteX1" fmla="*/ 825500 w 4578350"/>
              <a:gd name="connsiteY1" fmla="*/ 0 h 825500"/>
              <a:gd name="connsiteX2" fmla="*/ 4578350 w 4578350"/>
              <a:gd name="connsiteY2" fmla="*/ 0 h 825500"/>
              <a:gd name="connsiteX0" fmla="*/ 0 w 3867150"/>
              <a:gd name="connsiteY0" fmla="*/ 825500 h 825500"/>
              <a:gd name="connsiteX1" fmla="*/ 825500 w 3867150"/>
              <a:gd name="connsiteY1" fmla="*/ 0 h 825500"/>
              <a:gd name="connsiteX2" fmla="*/ 3867150 w 3867150"/>
              <a:gd name="connsiteY2" fmla="*/ 0 h 825500"/>
            </a:gdLst>
            <a:ahLst/>
            <a:cxnLst>
              <a:cxn ang="0">
                <a:pos x="connsiteX0" y="connsiteY0"/>
              </a:cxn>
              <a:cxn ang="0">
                <a:pos x="connsiteX1" y="connsiteY1"/>
              </a:cxn>
              <a:cxn ang="0">
                <a:pos x="connsiteX2" y="connsiteY2"/>
              </a:cxn>
            </a:cxnLst>
            <a:rect l="l" t="t" r="r" b="b"/>
            <a:pathLst>
              <a:path w="3867150" h="825500">
                <a:moveTo>
                  <a:pt x="0" y="825500"/>
                </a:moveTo>
                <a:lnTo>
                  <a:pt x="825500" y="0"/>
                </a:lnTo>
                <a:lnTo>
                  <a:pt x="3867150" y="0"/>
                </a:ln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フリーフォーム: 図形 24">
            <a:extLst>
              <a:ext uri="{FF2B5EF4-FFF2-40B4-BE49-F238E27FC236}">
                <a16:creationId xmlns:a16="http://schemas.microsoft.com/office/drawing/2014/main" id="{E08463A9-7F5F-85BB-5065-F420B23B1048}"/>
              </a:ext>
            </a:extLst>
          </p:cNvPr>
          <p:cNvSpPr/>
          <p:nvPr/>
        </p:nvSpPr>
        <p:spPr>
          <a:xfrm flipH="1" flipV="1">
            <a:off x="559531" y="5190846"/>
            <a:ext cx="3759200" cy="825500"/>
          </a:xfrm>
          <a:custGeom>
            <a:avLst/>
            <a:gdLst>
              <a:gd name="connsiteX0" fmla="*/ 0 w 4578350"/>
              <a:gd name="connsiteY0" fmla="*/ 825500 h 825500"/>
              <a:gd name="connsiteX1" fmla="*/ 825500 w 4578350"/>
              <a:gd name="connsiteY1" fmla="*/ 0 h 825500"/>
              <a:gd name="connsiteX2" fmla="*/ 4578350 w 4578350"/>
              <a:gd name="connsiteY2" fmla="*/ 0 h 825500"/>
              <a:gd name="connsiteX0" fmla="*/ 0 w 3759200"/>
              <a:gd name="connsiteY0" fmla="*/ 825500 h 825500"/>
              <a:gd name="connsiteX1" fmla="*/ 825500 w 3759200"/>
              <a:gd name="connsiteY1" fmla="*/ 0 h 825500"/>
              <a:gd name="connsiteX2" fmla="*/ 3759200 w 3759200"/>
              <a:gd name="connsiteY2" fmla="*/ 6350 h 825500"/>
            </a:gdLst>
            <a:ahLst/>
            <a:cxnLst>
              <a:cxn ang="0">
                <a:pos x="connsiteX0" y="connsiteY0"/>
              </a:cxn>
              <a:cxn ang="0">
                <a:pos x="connsiteX1" y="connsiteY1"/>
              </a:cxn>
              <a:cxn ang="0">
                <a:pos x="connsiteX2" y="connsiteY2"/>
              </a:cxn>
            </a:cxnLst>
            <a:rect l="l" t="t" r="r" b="b"/>
            <a:pathLst>
              <a:path w="3759200" h="825500">
                <a:moveTo>
                  <a:pt x="0" y="825500"/>
                </a:moveTo>
                <a:lnTo>
                  <a:pt x="825500" y="0"/>
                </a:lnTo>
                <a:lnTo>
                  <a:pt x="3759200" y="6350"/>
                </a:ln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F1C8D719-5D4E-8F6B-47E1-E42C3BA11BB5}"/>
              </a:ext>
            </a:extLst>
          </p:cNvPr>
          <p:cNvSpPr/>
          <p:nvPr/>
        </p:nvSpPr>
        <p:spPr>
          <a:xfrm>
            <a:off x="4978783" y="1071491"/>
            <a:ext cx="2234434" cy="2234432"/>
          </a:xfrm>
          <a:prstGeom prst="ellipse">
            <a:avLst/>
          </a:prstGeom>
          <a:solidFill>
            <a:srgbClr val="7929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5B937BE5-BC49-1AFF-D932-D75819B41B60}"/>
              </a:ext>
            </a:extLst>
          </p:cNvPr>
          <p:cNvSpPr txBox="1"/>
          <p:nvPr/>
        </p:nvSpPr>
        <p:spPr>
          <a:xfrm>
            <a:off x="5140118" y="1397924"/>
            <a:ext cx="1911764" cy="729110"/>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gn="ctr">
              <a:lnSpc>
                <a:spcPct val="120000"/>
              </a:lnSpc>
            </a:pPr>
            <a:r>
              <a:rPr lang="ja-JP" altLang="en-US" sz="1800" b="1" dirty="0">
                <a:solidFill>
                  <a:schemeClr val="bg1"/>
                </a:solidFill>
              </a:rPr>
              <a:t>高効率</a:t>
            </a:r>
            <a:endParaRPr lang="en-US" altLang="ja-JP" sz="1800" b="1" dirty="0">
              <a:solidFill>
                <a:schemeClr val="bg1"/>
              </a:solidFill>
            </a:endParaRPr>
          </a:p>
          <a:p>
            <a:pPr algn="ctr">
              <a:lnSpc>
                <a:spcPct val="120000"/>
              </a:lnSpc>
            </a:pPr>
            <a:r>
              <a:rPr lang="ja-JP" altLang="en-US" sz="1800" b="1" dirty="0">
                <a:solidFill>
                  <a:schemeClr val="bg1"/>
                </a:solidFill>
              </a:rPr>
              <a:t>太陽パネル</a:t>
            </a:r>
          </a:p>
        </p:txBody>
      </p:sp>
      <p:sp>
        <p:nvSpPr>
          <p:cNvPr id="6" name="楕円 5">
            <a:extLst>
              <a:ext uri="{FF2B5EF4-FFF2-40B4-BE49-F238E27FC236}">
                <a16:creationId xmlns:a16="http://schemas.microsoft.com/office/drawing/2014/main" id="{23805EE8-19C0-F0BE-62B1-E5E9E471CFD5}"/>
              </a:ext>
            </a:extLst>
          </p:cNvPr>
          <p:cNvSpPr/>
          <p:nvPr/>
        </p:nvSpPr>
        <p:spPr>
          <a:xfrm>
            <a:off x="3501326" y="3552077"/>
            <a:ext cx="2234434" cy="2234432"/>
          </a:xfrm>
          <a:prstGeom prst="ellipse">
            <a:avLst/>
          </a:prstGeom>
          <a:solidFill>
            <a:srgbClr val="7929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8B7DDA3-4ADF-B174-C211-F429DE26CA01}"/>
              </a:ext>
            </a:extLst>
          </p:cNvPr>
          <p:cNvSpPr txBox="1"/>
          <p:nvPr/>
        </p:nvSpPr>
        <p:spPr>
          <a:xfrm>
            <a:off x="3810441" y="3797726"/>
            <a:ext cx="1616204" cy="1061509"/>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gn="ctr">
              <a:lnSpc>
                <a:spcPct val="120000"/>
              </a:lnSpc>
            </a:pPr>
            <a:r>
              <a:rPr lang="ja-JP" altLang="en-US" sz="1800" b="1" dirty="0">
                <a:solidFill>
                  <a:schemeClr val="bg1"/>
                </a:solidFill>
              </a:rPr>
              <a:t>可変角度</a:t>
            </a:r>
            <a:br>
              <a:rPr lang="en-US" altLang="ja-JP" sz="1800" b="1" dirty="0">
                <a:solidFill>
                  <a:schemeClr val="bg1"/>
                </a:solidFill>
              </a:rPr>
            </a:br>
            <a:r>
              <a:rPr lang="ja-JP" altLang="en-US" sz="1800" b="1" dirty="0">
                <a:solidFill>
                  <a:schemeClr val="bg1"/>
                </a:solidFill>
              </a:rPr>
              <a:t>トラッキング</a:t>
            </a:r>
            <a:endParaRPr lang="en-US" altLang="ja-JP" sz="1800" b="1" dirty="0">
              <a:solidFill>
                <a:schemeClr val="bg1"/>
              </a:solidFill>
            </a:endParaRPr>
          </a:p>
          <a:p>
            <a:pPr algn="ctr">
              <a:lnSpc>
                <a:spcPct val="120000"/>
              </a:lnSpc>
            </a:pPr>
            <a:r>
              <a:rPr lang="ja-JP" altLang="en-US" sz="1800" b="1" dirty="0">
                <a:solidFill>
                  <a:schemeClr val="bg1"/>
                </a:solidFill>
              </a:rPr>
              <a:t>システム</a:t>
            </a:r>
          </a:p>
        </p:txBody>
      </p:sp>
      <p:sp>
        <p:nvSpPr>
          <p:cNvPr id="5" name="楕円 4">
            <a:extLst>
              <a:ext uri="{FF2B5EF4-FFF2-40B4-BE49-F238E27FC236}">
                <a16:creationId xmlns:a16="http://schemas.microsoft.com/office/drawing/2014/main" id="{3E1A8FD6-412B-CB0B-3624-A779DFBA2374}"/>
              </a:ext>
            </a:extLst>
          </p:cNvPr>
          <p:cNvSpPr/>
          <p:nvPr/>
        </p:nvSpPr>
        <p:spPr>
          <a:xfrm>
            <a:off x="6456240" y="3516454"/>
            <a:ext cx="2234434" cy="2234432"/>
          </a:xfrm>
          <a:prstGeom prst="ellipse">
            <a:avLst/>
          </a:prstGeom>
          <a:solidFill>
            <a:srgbClr val="7929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8D33C1A-D69C-0DDA-24E9-89A43D446A1B}"/>
              </a:ext>
            </a:extLst>
          </p:cNvPr>
          <p:cNvSpPr txBox="1"/>
          <p:nvPr/>
        </p:nvSpPr>
        <p:spPr>
          <a:xfrm>
            <a:off x="6642731" y="3729220"/>
            <a:ext cx="1861452" cy="1061509"/>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gn="ctr">
              <a:lnSpc>
                <a:spcPct val="120000"/>
              </a:lnSpc>
            </a:pPr>
            <a:r>
              <a:rPr lang="ja-JP" altLang="en-US" sz="1800" b="1" dirty="0">
                <a:solidFill>
                  <a:schemeClr val="bg1"/>
                </a:solidFill>
              </a:rPr>
              <a:t>統合型</a:t>
            </a:r>
            <a:endParaRPr lang="en-US" altLang="ja-JP" sz="1800" b="1" dirty="0">
              <a:solidFill>
                <a:schemeClr val="bg1"/>
              </a:solidFill>
            </a:endParaRPr>
          </a:p>
          <a:p>
            <a:pPr algn="ctr">
              <a:lnSpc>
                <a:spcPct val="120000"/>
              </a:lnSpc>
            </a:pPr>
            <a:r>
              <a:rPr lang="ja-JP" altLang="en-US" sz="1800" b="1" dirty="0">
                <a:solidFill>
                  <a:schemeClr val="bg1"/>
                </a:solidFill>
              </a:rPr>
              <a:t>エネルギー</a:t>
            </a:r>
            <a:endParaRPr lang="en-US" altLang="ja-JP" sz="1800" b="1" dirty="0">
              <a:solidFill>
                <a:schemeClr val="bg1"/>
              </a:solidFill>
            </a:endParaRPr>
          </a:p>
          <a:p>
            <a:pPr algn="ctr">
              <a:lnSpc>
                <a:spcPct val="120000"/>
              </a:lnSpc>
            </a:pPr>
            <a:r>
              <a:rPr lang="ja-JP" altLang="en-US" sz="1800" b="1" dirty="0">
                <a:solidFill>
                  <a:schemeClr val="bg1"/>
                </a:solidFill>
              </a:rPr>
              <a:t>ストレージ</a:t>
            </a:r>
          </a:p>
        </p:txBody>
      </p:sp>
      <p:sp>
        <p:nvSpPr>
          <p:cNvPr id="18" name="テキスト ボックス 17">
            <a:extLst>
              <a:ext uri="{FF2B5EF4-FFF2-40B4-BE49-F238E27FC236}">
                <a16:creationId xmlns:a16="http://schemas.microsoft.com/office/drawing/2014/main" id="{C97808B5-513B-2681-2FBE-CF558BEB4157}"/>
              </a:ext>
            </a:extLst>
          </p:cNvPr>
          <p:cNvSpPr txBox="1"/>
          <p:nvPr/>
        </p:nvSpPr>
        <p:spPr>
          <a:xfrm>
            <a:off x="8002774" y="1071491"/>
            <a:ext cx="2970026"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日光をより効率的に捉え、エネルギー変換率を向上させています。</a:t>
            </a:r>
          </a:p>
        </p:txBody>
      </p:sp>
      <p:sp>
        <p:nvSpPr>
          <p:cNvPr id="19" name="テキスト ボックス 18">
            <a:extLst>
              <a:ext uri="{FF2B5EF4-FFF2-40B4-BE49-F238E27FC236}">
                <a16:creationId xmlns:a16="http://schemas.microsoft.com/office/drawing/2014/main" id="{72C492F9-D00B-FC7D-0DA5-53EB38705924}"/>
              </a:ext>
            </a:extLst>
          </p:cNvPr>
          <p:cNvSpPr txBox="1"/>
          <p:nvPr/>
        </p:nvSpPr>
        <p:spPr>
          <a:xfrm>
            <a:off x="489469" y="5166956"/>
            <a:ext cx="3080174"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太陽光パネルを日中に太陽に追随させ、発電効率を最大化しています。</a:t>
            </a:r>
          </a:p>
        </p:txBody>
      </p:sp>
      <p:sp>
        <p:nvSpPr>
          <p:cNvPr id="22" name="フリーフォーム: 図形 21">
            <a:extLst>
              <a:ext uri="{FF2B5EF4-FFF2-40B4-BE49-F238E27FC236}">
                <a16:creationId xmlns:a16="http://schemas.microsoft.com/office/drawing/2014/main" id="{625C910B-7D89-6983-EE0F-49CFB23EA249}"/>
              </a:ext>
            </a:extLst>
          </p:cNvPr>
          <p:cNvSpPr/>
          <p:nvPr/>
        </p:nvSpPr>
        <p:spPr>
          <a:xfrm>
            <a:off x="7752166" y="4633670"/>
            <a:ext cx="3657600" cy="787400"/>
          </a:xfrm>
          <a:custGeom>
            <a:avLst/>
            <a:gdLst>
              <a:gd name="connsiteX0" fmla="*/ 3657600 w 3657600"/>
              <a:gd name="connsiteY0" fmla="*/ 787400 h 787400"/>
              <a:gd name="connsiteX1" fmla="*/ 1047750 w 3657600"/>
              <a:gd name="connsiteY1" fmla="*/ 787400 h 787400"/>
              <a:gd name="connsiteX2" fmla="*/ 260350 w 3657600"/>
              <a:gd name="connsiteY2" fmla="*/ 0 h 787400"/>
              <a:gd name="connsiteX3" fmla="*/ 0 w 3657600"/>
              <a:gd name="connsiteY3" fmla="*/ 12700 h 787400"/>
              <a:gd name="connsiteX4" fmla="*/ 0 w 3657600"/>
              <a:gd name="connsiteY4" fmla="*/ 12700 h 787400"/>
              <a:gd name="connsiteX5" fmla="*/ 552450 w 3657600"/>
              <a:gd name="connsiteY5" fmla="*/ 57150 h 78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7600" h="787400">
                <a:moveTo>
                  <a:pt x="3657600" y="787400"/>
                </a:moveTo>
                <a:lnTo>
                  <a:pt x="1047750" y="787400"/>
                </a:lnTo>
                <a:lnTo>
                  <a:pt x="260350" y="0"/>
                </a:lnTo>
                <a:lnTo>
                  <a:pt x="0" y="12700"/>
                </a:lnTo>
                <a:lnTo>
                  <a:pt x="0" y="12700"/>
                </a:lnTo>
                <a:lnTo>
                  <a:pt x="552450" y="57150"/>
                </a:lnTo>
              </a:path>
            </a:pathLst>
          </a:cu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A1BC21A-FCEC-2966-2AF0-1A942E3ADF40}"/>
              </a:ext>
            </a:extLst>
          </p:cNvPr>
          <p:cNvSpPr txBox="1"/>
          <p:nvPr/>
        </p:nvSpPr>
        <p:spPr>
          <a:xfrm>
            <a:off x="440356" y="610947"/>
            <a:ext cx="7445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chemeClr val="bg1"/>
                </a:solidFill>
                <a:effectLst/>
                <a:uLnTx/>
                <a:uFillTx/>
                <a:latin typeface="Noto Sans JP" panose="020B0200000000000000" pitchFamily="50" charset="-128"/>
                <a:ea typeface="Noto Sans JP" panose="020B0200000000000000" pitchFamily="50" charset="-128"/>
                <a:cs typeface="+mn-cs"/>
              </a:rPr>
              <a:t>成長</a:t>
            </a:r>
            <a:br>
              <a:rPr kumimoji="1" lang="en-US" altLang="ja-JP" sz="2000" b="1" i="0" u="none" strike="noStrike" kern="1200" cap="none" spc="0" normalizeH="0" baseline="0" noProof="0" dirty="0">
                <a:ln>
                  <a:noFill/>
                </a:ln>
                <a:solidFill>
                  <a:schemeClr val="bg1"/>
                </a:solidFill>
                <a:effectLst/>
                <a:uLnTx/>
                <a:uFillTx/>
                <a:latin typeface="Noto Sans JP" panose="020B0200000000000000" pitchFamily="50" charset="-128"/>
                <a:ea typeface="Noto Sans JP" panose="020B0200000000000000" pitchFamily="50" charset="-128"/>
                <a:cs typeface="+mn-cs"/>
              </a:rPr>
            </a:br>
            <a:r>
              <a:rPr kumimoji="1" lang="ja-JP" altLang="en-US" sz="2000" b="1" i="0" u="none" strike="noStrike" kern="1200" cap="none" spc="0" normalizeH="0" baseline="0" noProof="0" dirty="0">
                <a:ln>
                  <a:noFill/>
                </a:ln>
                <a:solidFill>
                  <a:schemeClr val="bg1"/>
                </a:solidFill>
                <a:effectLst/>
                <a:uLnTx/>
                <a:uFillTx/>
                <a:latin typeface="Noto Sans JP" panose="020B0200000000000000" pitchFamily="50" charset="-128"/>
                <a:ea typeface="Noto Sans JP" panose="020B0200000000000000" pitchFamily="50" charset="-128"/>
                <a:cs typeface="+mn-cs"/>
              </a:rPr>
              <a:t>戦略</a:t>
            </a:r>
          </a:p>
        </p:txBody>
      </p:sp>
      <p:sp>
        <p:nvSpPr>
          <p:cNvPr id="30" name="テキスト ボックス 29">
            <a:extLst>
              <a:ext uri="{FF2B5EF4-FFF2-40B4-BE49-F238E27FC236}">
                <a16:creationId xmlns:a16="http://schemas.microsoft.com/office/drawing/2014/main" id="{6B99C44E-1D62-E52E-4728-7A3B69B1D640}"/>
              </a:ext>
            </a:extLst>
          </p:cNvPr>
          <p:cNvSpPr txBox="1"/>
          <p:nvPr/>
        </p:nvSpPr>
        <p:spPr>
          <a:xfrm>
            <a:off x="1219200" y="619243"/>
            <a:ext cx="302684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Noto Sans JP" panose="020B0200000000000000" pitchFamily="50" charset="-128"/>
                <a:ea typeface="Noto Sans JP" panose="020B0200000000000000" pitchFamily="50" charset="-128"/>
                <a:cs typeface="+mn-cs"/>
              </a:rPr>
              <a:t>新しい</a:t>
            </a:r>
            <a:br>
              <a:rPr kumimoji="1" lang="en-US" altLang="ja-JP" sz="2000" b="1" i="0" u="none" strike="noStrike" kern="1200" cap="none" spc="0" normalizeH="0" baseline="0" noProof="0" dirty="0">
                <a:ln>
                  <a:noFill/>
                </a:ln>
                <a:solidFill>
                  <a:prstClr val="black"/>
                </a:solidFill>
                <a:effectLst/>
                <a:uLnTx/>
                <a:uFillTx/>
                <a:latin typeface="Noto Sans JP" panose="020B0200000000000000" pitchFamily="50" charset="-128"/>
                <a:ea typeface="Noto Sans JP" panose="020B0200000000000000" pitchFamily="50" charset="-128"/>
                <a:cs typeface="+mn-cs"/>
              </a:rPr>
            </a:br>
            <a:r>
              <a:rPr kumimoji="1" lang="ja-JP" altLang="en-US" sz="2000" b="1" i="0" u="none" strike="noStrike" kern="1200" cap="none" spc="0" normalizeH="0" baseline="0" noProof="0" dirty="0">
                <a:ln>
                  <a:noFill/>
                </a:ln>
                <a:solidFill>
                  <a:prstClr val="black"/>
                </a:solidFill>
                <a:effectLst/>
                <a:uLnTx/>
                <a:uFillTx/>
                <a:latin typeface="Noto Sans JP" panose="020B0200000000000000" pitchFamily="50" charset="-128"/>
                <a:ea typeface="Noto Sans JP" panose="020B0200000000000000" pitchFamily="50" charset="-128"/>
                <a:cs typeface="+mn-cs"/>
              </a:rPr>
              <a:t>太陽光発電技術の開発</a:t>
            </a:r>
          </a:p>
        </p:txBody>
      </p:sp>
      <p:sp>
        <p:nvSpPr>
          <p:cNvPr id="31" name="テキスト ボックス 30">
            <a:extLst>
              <a:ext uri="{FF2B5EF4-FFF2-40B4-BE49-F238E27FC236}">
                <a16:creationId xmlns:a16="http://schemas.microsoft.com/office/drawing/2014/main" id="{3630DCC5-EA41-0006-0C38-13D8E07B87A1}"/>
              </a:ext>
            </a:extLst>
          </p:cNvPr>
          <p:cNvSpPr txBox="1"/>
          <p:nvPr/>
        </p:nvSpPr>
        <p:spPr>
          <a:xfrm>
            <a:off x="409887" y="1947197"/>
            <a:ext cx="4730231" cy="1538563"/>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7929C9"/>
                </a:solidFill>
                <a:effectLst/>
                <a:uLnTx/>
                <a:uFillTx/>
                <a:latin typeface="Roboto" panose="02000000000000000000" pitchFamily="2" charset="0"/>
                <a:ea typeface="Noto Sans JP" panose="020B0200000000000000" pitchFamily="50" charset="-128"/>
              </a:rPr>
              <a:t>次世代太陽光発電の</a:t>
            </a:r>
            <a:endParaRPr kumimoji="1" lang="en-US" altLang="ja-JP" sz="2000" b="1" i="0" u="none" strike="noStrike" kern="1200" cap="none" spc="0" normalizeH="0" baseline="0" noProof="0" dirty="0">
              <a:ln>
                <a:noFill/>
              </a:ln>
              <a:solidFill>
                <a:srgbClr val="7929C9"/>
              </a:solidFill>
              <a:effectLst/>
              <a:uLnTx/>
              <a:uFillTx/>
              <a:latin typeface="Roboto" panose="02000000000000000000" pitchFamily="2" charset="0"/>
              <a:ea typeface="Roboto" panose="02000000000000000000" pitchFamily="2" charset="0"/>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7929C9"/>
                </a:solidFill>
                <a:effectLst/>
                <a:uLnTx/>
                <a:uFillTx/>
                <a:latin typeface="Roboto" panose="02000000000000000000" pitchFamily="2" charset="0"/>
                <a:ea typeface="Noto Sans JP" panose="020B0200000000000000" pitchFamily="50" charset="-128"/>
              </a:rPr>
              <a:t>未来を切り開く新技術を</a:t>
            </a:r>
            <a:endParaRPr kumimoji="1" lang="en-US" altLang="ja-JP" sz="2000" b="1" i="0" u="none" strike="noStrike" kern="1200" cap="none" spc="0" normalizeH="0" baseline="0" noProof="0" dirty="0">
              <a:ln>
                <a:noFill/>
              </a:ln>
              <a:solidFill>
                <a:srgbClr val="7929C9"/>
              </a:solidFill>
              <a:effectLst/>
              <a:uLnTx/>
              <a:uFillTx/>
              <a:latin typeface="Roboto" panose="02000000000000000000" pitchFamily="2" charset="0"/>
              <a:ea typeface="Roboto" panose="02000000000000000000" pitchFamily="2" charset="0"/>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7929C9"/>
                </a:solidFill>
                <a:effectLst/>
                <a:uLnTx/>
                <a:uFillTx/>
                <a:latin typeface="Roboto" panose="02000000000000000000" pitchFamily="2" charset="0"/>
                <a:ea typeface="Noto Sans JP" panose="020B0200000000000000" pitchFamily="50" charset="-128"/>
              </a:rPr>
              <a:t>使用した製品を</a:t>
            </a:r>
          </a:p>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srgbClr val="7929C9"/>
                </a:solidFill>
                <a:effectLst/>
                <a:uLnTx/>
                <a:uFillTx/>
                <a:latin typeface="Roboto" panose="02000000000000000000" pitchFamily="2" charset="0"/>
                <a:ea typeface="Roboto" panose="02000000000000000000" pitchFamily="2" charset="0"/>
              </a:rPr>
              <a:t>2026</a:t>
            </a:r>
            <a:r>
              <a:rPr kumimoji="1" lang="ja-JP" altLang="en-US" sz="2000" b="1" i="0" u="none" strike="noStrike" kern="1200" cap="none" spc="0" normalizeH="0" baseline="0" noProof="0" dirty="0">
                <a:ln>
                  <a:noFill/>
                </a:ln>
                <a:solidFill>
                  <a:srgbClr val="7929C9"/>
                </a:solidFill>
                <a:effectLst/>
                <a:uLnTx/>
                <a:uFillTx/>
                <a:latin typeface="Roboto" panose="02000000000000000000" pitchFamily="2" charset="0"/>
                <a:ea typeface="Noto Sans JP" panose="020B0200000000000000" pitchFamily="50" charset="-128"/>
              </a:rPr>
              <a:t>年を目標に開発中です。</a:t>
            </a:r>
          </a:p>
        </p:txBody>
      </p:sp>
    </p:spTree>
    <p:extLst>
      <p:ext uri="{BB962C8B-B14F-4D97-AF65-F5344CB8AC3E}">
        <p14:creationId xmlns:p14="http://schemas.microsoft.com/office/powerpoint/2010/main" val="19216971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フリーフォーム: 図形 10">
            <a:extLst>
              <a:ext uri="{FF2B5EF4-FFF2-40B4-BE49-F238E27FC236}">
                <a16:creationId xmlns:a16="http://schemas.microsoft.com/office/drawing/2014/main" id="{8B34ED1E-06D8-D281-EFA8-AA7F9B94B16F}"/>
              </a:ext>
            </a:extLst>
          </p:cNvPr>
          <p:cNvSpPr/>
          <p:nvPr/>
        </p:nvSpPr>
        <p:spPr>
          <a:xfrm>
            <a:off x="227013" y="1957080"/>
            <a:ext cx="4023340" cy="4023340"/>
          </a:xfrm>
          <a:custGeom>
            <a:avLst/>
            <a:gdLst>
              <a:gd name="connsiteX0" fmla="*/ 2011670 w 4023340"/>
              <a:gd name="connsiteY0" fmla="*/ 0 h 4023340"/>
              <a:gd name="connsiteX1" fmla="*/ 4023340 w 4023340"/>
              <a:gd name="connsiteY1" fmla="*/ 2011670 h 4023340"/>
              <a:gd name="connsiteX2" fmla="*/ 2011670 w 4023340"/>
              <a:gd name="connsiteY2" fmla="*/ 4023340 h 4023340"/>
              <a:gd name="connsiteX3" fmla="*/ 0 w 4023340"/>
              <a:gd name="connsiteY3" fmla="*/ 2011670 h 4023340"/>
              <a:gd name="connsiteX4" fmla="*/ 2011670 w 4023340"/>
              <a:gd name="connsiteY4" fmla="*/ 0 h 4023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3340" h="4023340">
                <a:moveTo>
                  <a:pt x="2011670" y="0"/>
                </a:moveTo>
                <a:cubicBezTo>
                  <a:pt x="3122685" y="0"/>
                  <a:pt x="4023340" y="900655"/>
                  <a:pt x="4023340" y="2011670"/>
                </a:cubicBezTo>
                <a:cubicBezTo>
                  <a:pt x="4023340" y="3122685"/>
                  <a:pt x="3122685" y="4023340"/>
                  <a:pt x="2011670" y="4023340"/>
                </a:cubicBezTo>
                <a:cubicBezTo>
                  <a:pt x="900655" y="4023340"/>
                  <a:pt x="0" y="3122685"/>
                  <a:pt x="0" y="2011670"/>
                </a:cubicBezTo>
                <a:cubicBezTo>
                  <a:pt x="0" y="900655"/>
                  <a:pt x="900655" y="0"/>
                  <a:pt x="2011670" y="0"/>
                </a:cubicBez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3" name="テキスト ボックス 2">
            <a:extLst>
              <a:ext uri="{FF2B5EF4-FFF2-40B4-BE49-F238E27FC236}">
                <a16:creationId xmlns:a16="http://schemas.microsoft.com/office/drawing/2014/main" id="{84C3E243-F383-C004-30B1-8DF526DD11B1}"/>
              </a:ext>
            </a:extLst>
          </p:cNvPr>
          <p:cNvSpPr txBox="1"/>
          <p:nvPr/>
        </p:nvSpPr>
        <p:spPr>
          <a:xfrm>
            <a:off x="515186" y="271295"/>
            <a:ext cx="95483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effectLst/>
                <a:uLnTx/>
                <a:uFillTx/>
                <a:latin typeface="Noto Sans JP" panose="020B0200000000000000" pitchFamily="50" charset="-128"/>
                <a:ea typeface="Noto Sans JP" panose="020B0200000000000000" pitchFamily="50" charset="-128"/>
                <a:cs typeface="+mn-cs"/>
              </a:rPr>
              <a:t>成長戦略</a:t>
            </a: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496955" y="711521"/>
            <a:ext cx="352798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Noto Sans JP" panose="020B0200000000000000" pitchFamily="50" charset="-128"/>
                <a:ea typeface="Noto Sans JP" panose="020B0200000000000000" pitchFamily="50" charset="-128"/>
                <a:cs typeface="+mn-cs"/>
              </a:rPr>
              <a:t>新しい太陽光発電技術の開発</a:t>
            </a:r>
          </a:p>
        </p:txBody>
      </p:sp>
      <p:sp>
        <p:nvSpPr>
          <p:cNvPr id="5" name="テキスト ボックス 4">
            <a:extLst>
              <a:ext uri="{FF2B5EF4-FFF2-40B4-BE49-F238E27FC236}">
                <a16:creationId xmlns:a16="http://schemas.microsoft.com/office/drawing/2014/main" id="{F51FD0AA-660E-15D0-0C32-460879221DF8}"/>
              </a:ext>
            </a:extLst>
          </p:cNvPr>
          <p:cNvSpPr txBox="1"/>
          <p:nvPr/>
        </p:nvSpPr>
        <p:spPr>
          <a:xfrm>
            <a:off x="4635189" y="2157643"/>
            <a:ext cx="7183121" cy="377539"/>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日光をより効率的に捉え、エネルギー変換率を向上させています。</a:t>
            </a:r>
          </a:p>
        </p:txBody>
      </p:sp>
      <p:sp>
        <p:nvSpPr>
          <p:cNvPr id="6" name="テキスト ボックス 5">
            <a:extLst>
              <a:ext uri="{FF2B5EF4-FFF2-40B4-BE49-F238E27FC236}">
                <a16:creationId xmlns:a16="http://schemas.microsoft.com/office/drawing/2014/main" id="{06DE225D-60A2-5D3C-4B84-DE695C1AD49E}"/>
              </a:ext>
            </a:extLst>
          </p:cNvPr>
          <p:cNvSpPr txBox="1"/>
          <p:nvPr/>
        </p:nvSpPr>
        <p:spPr>
          <a:xfrm>
            <a:off x="4635189" y="1659458"/>
            <a:ext cx="2226733" cy="459036"/>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sz="1800" b="1" dirty="0"/>
              <a:t>高効率太陽パネル</a:t>
            </a:r>
          </a:p>
        </p:txBody>
      </p:sp>
      <p:sp>
        <p:nvSpPr>
          <p:cNvPr id="7" name="テキスト ボックス 6">
            <a:extLst>
              <a:ext uri="{FF2B5EF4-FFF2-40B4-BE49-F238E27FC236}">
                <a16:creationId xmlns:a16="http://schemas.microsoft.com/office/drawing/2014/main" id="{A6B310CF-72D1-9274-7D2C-0651DA62A083}"/>
              </a:ext>
            </a:extLst>
          </p:cNvPr>
          <p:cNvSpPr txBox="1"/>
          <p:nvPr/>
        </p:nvSpPr>
        <p:spPr>
          <a:xfrm>
            <a:off x="5522026" y="3439920"/>
            <a:ext cx="5865711" cy="459036"/>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sz="1800" b="1" dirty="0"/>
              <a:t>可変角度トラッキングシステム</a:t>
            </a:r>
          </a:p>
        </p:txBody>
      </p:sp>
      <p:sp>
        <p:nvSpPr>
          <p:cNvPr id="8" name="テキスト ボックス 7">
            <a:extLst>
              <a:ext uri="{FF2B5EF4-FFF2-40B4-BE49-F238E27FC236}">
                <a16:creationId xmlns:a16="http://schemas.microsoft.com/office/drawing/2014/main" id="{00C44BFE-88C8-8BD9-DBB8-1631EC6CD27F}"/>
              </a:ext>
            </a:extLst>
          </p:cNvPr>
          <p:cNvSpPr txBox="1"/>
          <p:nvPr/>
        </p:nvSpPr>
        <p:spPr>
          <a:xfrm>
            <a:off x="4635189" y="5527026"/>
            <a:ext cx="5649280" cy="459036"/>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sz="1800" b="1" dirty="0"/>
              <a:t>統合型エネルギーストレージ</a:t>
            </a:r>
          </a:p>
        </p:txBody>
      </p:sp>
      <p:sp>
        <p:nvSpPr>
          <p:cNvPr id="9" name="テキスト ボックス 8">
            <a:extLst>
              <a:ext uri="{FF2B5EF4-FFF2-40B4-BE49-F238E27FC236}">
                <a16:creationId xmlns:a16="http://schemas.microsoft.com/office/drawing/2014/main" id="{5FA8358D-8120-97CC-1E42-BB38D5B19576}"/>
              </a:ext>
            </a:extLst>
          </p:cNvPr>
          <p:cNvSpPr txBox="1"/>
          <p:nvPr/>
        </p:nvSpPr>
        <p:spPr>
          <a:xfrm>
            <a:off x="5522027" y="3954647"/>
            <a:ext cx="6082600" cy="377539"/>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太陽光パネルを日中に太陽に追随させ、発電効率を最大化しています。</a:t>
            </a:r>
          </a:p>
        </p:txBody>
      </p:sp>
      <p:sp>
        <p:nvSpPr>
          <p:cNvPr id="10" name="テキスト ボックス 9">
            <a:extLst>
              <a:ext uri="{FF2B5EF4-FFF2-40B4-BE49-F238E27FC236}">
                <a16:creationId xmlns:a16="http://schemas.microsoft.com/office/drawing/2014/main" id="{36090B50-51B9-B9C1-A554-7A03FE7C5FBA}"/>
              </a:ext>
            </a:extLst>
          </p:cNvPr>
          <p:cNvSpPr txBox="1"/>
          <p:nvPr/>
        </p:nvSpPr>
        <p:spPr>
          <a:xfrm>
            <a:off x="4635189" y="5918391"/>
            <a:ext cx="7123853" cy="377539"/>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夜間や雲の日にも持続的な電力供給を可能にしています。</a:t>
            </a:r>
          </a:p>
        </p:txBody>
      </p:sp>
      <p:sp>
        <p:nvSpPr>
          <p:cNvPr id="12" name="楕円 11">
            <a:extLst>
              <a:ext uri="{FF2B5EF4-FFF2-40B4-BE49-F238E27FC236}">
                <a16:creationId xmlns:a16="http://schemas.microsoft.com/office/drawing/2014/main" id="{EAB7CD6C-BC1E-CA12-1266-744A50451F72}"/>
              </a:ext>
            </a:extLst>
          </p:cNvPr>
          <p:cNvSpPr/>
          <p:nvPr/>
        </p:nvSpPr>
        <p:spPr>
          <a:xfrm>
            <a:off x="-333069" y="1397000"/>
            <a:ext cx="5143502" cy="51435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2B494EB-81CE-D894-E90B-5E94818E1A90}"/>
              </a:ext>
            </a:extLst>
          </p:cNvPr>
          <p:cNvSpPr/>
          <p:nvPr/>
        </p:nvSpPr>
        <p:spPr>
          <a:xfrm>
            <a:off x="3544706" y="1572572"/>
            <a:ext cx="884598" cy="88459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88D8FA4-EE93-DA7F-C85F-AE9F03051679}"/>
              </a:ext>
            </a:extLst>
          </p:cNvPr>
          <p:cNvSpPr/>
          <p:nvPr/>
        </p:nvSpPr>
        <p:spPr>
          <a:xfrm>
            <a:off x="4396903" y="3512348"/>
            <a:ext cx="884598" cy="88459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E61FCDB4-0D96-CFBF-456D-2194B27E772F}"/>
              </a:ext>
            </a:extLst>
          </p:cNvPr>
          <p:cNvSpPr/>
          <p:nvPr/>
        </p:nvSpPr>
        <p:spPr>
          <a:xfrm>
            <a:off x="3544706" y="5324206"/>
            <a:ext cx="884598" cy="88459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7D224562-0D7F-03DF-B9D5-C827FDE0081C}"/>
              </a:ext>
            </a:extLst>
          </p:cNvPr>
          <p:cNvSpPr txBox="1"/>
          <p:nvPr/>
        </p:nvSpPr>
        <p:spPr>
          <a:xfrm>
            <a:off x="563037" y="3029329"/>
            <a:ext cx="3351292" cy="1705532"/>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chemeClr val="bg1"/>
                </a:solidFill>
                <a:effectLst/>
                <a:uLnTx/>
                <a:uFillTx/>
                <a:latin typeface="Roboto" panose="02000000000000000000" pitchFamily="2" charset="0"/>
                <a:ea typeface="Noto Sans JP" panose="020B0200000000000000" pitchFamily="50" charset="-128"/>
              </a:rPr>
              <a:t>次世代太陽光発電の</a:t>
            </a:r>
            <a:endParaRPr kumimoji="1" lang="en-US" altLang="ja-JP" sz="1800" b="1" i="0" u="none" strike="noStrike" kern="1200" cap="none" spc="0" normalizeH="0" baseline="0" noProof="0" dirty="0">
              <a:ln>
                <a:noFill/>
              </a:ln>
              <a:solidFill>
                <a:schemeClr val="bg1"/>
              </a:solidFill>
              <a:effectLst/>
              <a:uLnTx/>
              <a:uFillTx/>
              <a:latin typeface="Roboto" panose="02000000000000000000" pitchFamily="2" charset="0"/>
              <a:ea typeface="Roboto" panose="02000000000000000000" pitchFamily="2" charset="0"/>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chemeClr val="bg1"/>
                </a:solidFill>
                <a:effectLst/>
                <a:uLnTx/>
                <a:uFillTx/>
                <a:latin typeface="Roboto" panose="02000000000000000000" pitchFamily="2" charset="0"/>
                <a:ea typeface="Noto Sans JP" panose="020B0200000000000000" pitchFamily="50" charset="-128"/>
              </a:rPr>
              <a:t>未来を切り開く</a:t>
            </a:r>
            <a:endParaRPr kumimoji="1" lang="en-US" altLang="ja-JP" sz="1800" b="1" i="0" u="none" strike="noStrike" kern="1200" cap="none" spc="0" normalizeH="0" baseline="0" noProof="0" dirty="0">
              <a:ln>
                <a:noFill/>
              </a:ln>
              <a:solidFill>
                <a:schemeClr val="bg1"/>
              </a:solidFill>
              <a:effectLst/>
              <a:uLnTx/>
              <a:uFillTx/>
              <a:latin typeface="Roboto" panose="02000000000000000000" pitchFamily="2" charset="0"/>
              <a:ea typeface="Roboto" panose="02000000000000000000" pitchFamily="2" charset="0"/>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chemeClr val="bg1"/>
                </a:solidFill>
                <a:effectLst/>
                <a:uLnTx/>
                <a:uFillTx/>
                <a:latin typeface="Roboto" panose="02000000000000000000" pitchFamily="2" charset="0"/>
                <a:ea typeface="Noto Sans JP" panose="020B0200000000000000" pitchFamily="50" charset="-128"/>
              </a:rPr>
              <a:t>新技術</a:t>
            </a:r>
            <a:r>
              <a:rPr lang="ja-JP" altLang="en-US" sz="1800" b="1" dirty="0">
                <a:solidFill>
                  <a:schemeClr val="bg1"/>
                </a:solidFill>
                <a:latin typeface="Roboto" panose="02000000000000000000" pitchFamily="2" charset="0"/>
                <a:ea typeface="Noto Sans JP" panose="020B0200000000000000" pitchFamily="50" charset="-128"/>
              </a:rPr>
              <a:t>を使用した製品を</a:t>
            </a:r>
            <a:endParaRPr lang="en-US" altLang="ja-JP" sz="1800" b="1" dirty="0">
              <a:solidFill>
                <a:schemeClr val="bg1"/>
              </a:solidFill>
              <a:latin typeface="Roboto" panose="02000000000000000000" pitchFamily="2" charset="0"/>
              <a:ea typeface="Roboto" panose="02000000000000000000" pitchFamily="2" charset="0"/>
            </a:endParaRPr>
          </a:p>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ja-JP" sz="1800" b="1" dirty="0">
                <a:solidFill>
                  <a:schemeClr val="bg1"/>
                </a:solidFill>
                <a:latin typeface="Roboto" panose="02000000000000000000" pitchFamily="2" charset="0"/>
                <a:ea typeface="Roboto" panose="02000000000000000000" pitchFamily="2" charset="0"/>
              </a:rPr>
              <a:t>2026</a:t>
            </a:r>
            <a:r>
              <a:rPr lang="ja-JP" altLang="en-US" sz="1800" b="1" dirty="0">
                <a:solidFill>
                  <a:schemeClr val="bg1"/>
                </a:solidFill>
                <a:latin typeface="Roboto" panose="02000000000000000000" pitchFamily="2" charset="0"/>
                <a:ea typeface="Noto Sans JP" panose="020B0200000000000000" pitchFamily="50" charset="-128"/>
              </a:rPr>
              <a:t>年を目標に開発中です。</a:t>
            </a:r>
            <a:endParaRPr lang="en-US" altLang="ja-JP" sz="1800" b="1" dirty="0">
              <a:solidFill>
                <a:schemeClr val="bg1"/>
              </a:solidFill>
              <a:latin typeface="Roboto" panose="02000000000000000000" pitchFamily="2" charset="0"/>
              <a:ea typeface="Roboto" panose="02000000000000000000" pitchFamily="2" charset="0"/>
            </a:endParaRPr>
          </a:p>
        </p:txBody>
      </p:sp>
      <p:sp>
        <p:nvSpPr>
          <p:cNvPr id="23" name="フリーフォーム: 図形 22">
            <a:extLst>
              <a:ext uri="{FF2B5EF4-FFF2-40B4-BE49-F238E27FC236}">
                <a16:creationId xmlns:a16="http://schemas.microsoft.com/office/drawing/2014/main" id="{55CBC258-ACDA-6558-CF5C-06317F8A4F6A}"/>
              </a:ext>
            </a:extLst>
          </p:cNvPr>
          <p:cNvSpPr/>
          <p:nvPr/>
        </p:nvSpPr>
        <p:spPr>
          <a:xfrm>
            <a:off x="466725" y="425617"/>
            <a:ext cx="1123950" cy="190500"/>
          </a:xfrm>
          <a:custGeom>
            <a:avLst/>
            <a:gdLst>
              <a:gd name="connsiteX0" fmla="*/ 0 w 1123950"/>
              <a:gd name="connsiteY0" fmla="*/ 190500 h 190500"/>
              <a:gd name="connsiteX1" fmla="*/ 933450 w 1123950"/>
              <a:gd name="connsiteY1" fmla="*/ 190500 h 190500"/>
              <a:gd name="connsiteX2" fmla="*/ 1123950 w 1123950"/>
              <a:gd name="connsiteY2" fmla="*/ 0 h 190500"/>
            </a:gdLst>
            <a:ahLst/>
            <a:cxnLst>
              <a:cxn ang="0">
                <a:pos x="connsiteX0" y="connsiteY0"/>
              </a:cxn>
              <a:cxn ang="0">
                <a:pos x="connsiteX1" y="connsiteY1"/>
              </a:cxn>
              <a:cxn ang="0">
                <a:pos x="connsiteX2" y="connsiteY2"/>
              </a:cxn>
            </a:cxnLst>
            <a:rect l="l" t="t" r="r" b="b"/>
            <a:pathLst>
              <a:path w="1123950" h="190500">
                <a:moveTo>
                  <a:pt x="0" y="190500"/>
                </a:moveTo>
                <a:lnTo>
                  <a:pt x="933450" y="190500"/>
                </a:lnTo>
                <a:lnTo>
                  <a:pt x="1123950" y="0"/>
                </a:ln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49181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線コネクタ 20">
            <a:extLst>
              <a:ext uri="{FF2B5EF4-FFF2-40B4-BE49-F238E27FC236}">
                <a16:creationId xmlns:a16="http://schemas.microsoft.com/office/drawing/2014/main" id="{E8EA2969-1BAC-25C8-7480-C987AEB01CD9}"/>
              </a:ext>
            </a:extLst>
          </p:cNvPr>
          <p:cNvCxnSpPr/>
          <p:nvPr/>
        </p:nvCxnSpPr>
        <p:spPr>
          <a:xfrm>
            <a:off x="-59267" y="397398"/>
            <a:ext cx="13165667" cy="0"/>
          </a:xfrm>
          <a:prstGeom prst="line">
            <a:avLst/>
          </a:prstGeom>
          <a:ln w="12700">
            <a:solidFill>
              <a:srgbClr val="1FC8DF"/>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84C3E243-F383-C004-30B1-8DF526DD11B1}"/>
              </a:ext>
            </a:extLst>
          </p:cNvPr>
          <p:cNvSpPr txBox="1"/>
          <p:nvPr/>
        </p:nvSpPr>
        <p:spPr>
          <a:xfrm>
            <a:off x="503305" y="248311"/>
            <a:ext cx="1046095" cy="318996"/>
          </a:xfrm>
          <a:prstGeom prst="rect">
            <a:avLst/>
          </a:prstGeom>
          <a:solidFill>
            <a:srgbClr val="1FC8DF"/>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chemeClr val="bg1"/>
                </a:solidFill>
                <a:effectLst/>
                <a:uLnTx/>
                <a:uFillTx/>
                <a:latin typeface="Arial" panose="020B0604020202020204" pitchFamily="34" charset="0"/>
                <a:ea typeface="Noto Sans JP" panose="020B0200000000000000" pitchFamily="50" charset="-128"/>
                <a:cs typeface="Arial" panose="020B0604020202020204" pitchFamily="34" charset="0"/>
              </a:rPr>
              <a:t>Chapter 1</a:t>
            </a:r>
            <a:endParaRPr kumimoji="1" lang="ja-JP" altLang="en-US" sz="1400" b="1" i="0" u="none" strike="noStrike" kern="1200" cap="none" spc="0" normalizeH="0" baseline="0" noProof="0" dirty="0">
              <a:ln>
                <a:noFill/>
              </a:ln>
              <a:solidFill>
                <a:schemeClr val="bg1"/>
              </a:solidFill>
              <a:effectLst/>
              <a:uLnTx/>
              <a:uFillTx/>
              <a:latin typeface="Arial" panose="020B0604020202020204" pitchFamily="34" charset="0"/>
              <a:ea typeface="Noto Sans JP" panose="020B0200000000000000" pitchFamily="50" charset="-128"/>
              <a:cs typeface="Arial" panose="020B0604020202020204" pitchFamily="34" charset="0"/>
            </a:endParaRP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503305" y="652386"/>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現代のビジネストレンド</a:t>
            </a:r>
          </a:p>
        </p:txBody>
      </p:sp>
      <p:sp>
        <p:nvSpPr>
          <p:cNvPr id="2" name="楕円 1">
            <a:extLst>
              <a:ext uri="{FF2B5EF4-FFF2-40B4-BE49-F238E27FC236}">
                <a16:creationId xmlns:a16="http://schemas.microsoft.com/office/drawing/2014/main" id="{E26DF81A-8ADE-A82E-EEE4-645B0C0142B6}"/>
              </a:ext>
            </a:extLst>
          </p:cNvPr>
          <p:cNvSpPr/>
          <p:nvPr/>
        </p:nvSpPr>
        <p:spPr>
          <a:xfrm>
            <a:off x="587375" y="1412875"/>
            <a:ext cx="2914157" cy="2914157"/>
          </a:xfrm>
          <a:prstGeom prst="ellipse">
            <a:avLst/>
          </a:prstGeom>
          <a:noFill/>
          <a:ln>
            <a:solidFill>
              <a:srgbClr val="1FC8D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AF65E541-81D5-421C-1750-21D12ACF42EA}"/>
              </a:ext>
            </a:extLst>
          </p:cNvPr>
          <p:cNvSpPr/>
          <p:nvPr/>
        </p:nvSpPr>
        <p:spPr>
          <a:xfrm>
            <a:off x="3288406" y="1412875"/>
            <a:ext cx="2914157" cy="2914157"/>
          </a:xfrm>
          <a:prstGeom prst="ellipse">
            <a:avLst/>
          </a:prstGeom>
          <a:noFill/>
          <a:ln>
            <a:solidFill>
              <a:srgbClr val="1FC8D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4C63C276-B1DD-0F47-65E2-403AE04AC6E8}"/>
              </a:ext>
            </a:extLst>
          </p:cNvPr>
          <p:cNvSpPr/>
          <p:nvPr/>
        </p:nvSpPr>
        <p:spPr>
          <a:xfrm>
            <a:off x="5989437" y="1412875"/>
            <a:ext cx="2914157" cy="2914157"/>
          </a:xfrm>
          <a:prstGeom prst="ellipse">
            <a:avLst/>
          </a:prstGeom>
          <a:noFill/>
          <a:ln>
            <a:solidFill>
              <a:srgbClr val="1FC8D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BD5B192F-A068-A2E2-49E4-24D08A4AD7D4}"/>
              </a:ext>
            </a:extLst>
          </p:cNvPr>
          <p:cNvSpPr/>
          <p:nvPr/>
        </p:nvSpPr>
        <p:spPr>
          <a:xfrm>
            <a:off x="8690469" y="1412875"/>
            <a:ext cx="2914157" cy="2914157"/>
          </a:xfrm>
          <a:prstGeom prst="ellipse">
            <a:avLst/>
          </a:prstGeom>
          <a:noFill/>
          <a:ln>
            <a:solidFill>
              <a:srgbClr val="1FC8D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6792C85-2264-0AD4-CB81-775FE888EEC3}"/>
              </a:ext>
            </a:extLst>
          </p:cNvPr>
          <p:cNvSpPr txBox="1"/>
          <p:nvPr/>
        </p:nvSpPr>
        <p:spPr>
          <a:xfrm>
            <a:off x="1019505" y="2541352"/>
            <a:ext cx="2049897" cy="646331"/>
          </a:xfrm>
          <a:prstGeom prst="rect">
            <a:avLst/>
          </a:prstGeom>
          <a:noFill/>
        </p:spPr>
        <p:txBody>
          <a:bodyPr wrap="square">
            <a:spAutoFit/>
          </a:bodyPr>
          <a:lstStyle/>
          <a:p>
            <a:pPr algn="ctr"/>
            <a:r>
              <a:rPr lang="ja-JP" altLang="en-US" b="1" dirty="0"/>
              <a:t>リモートワークの普及</a:t>
            </a:r>
          </a:p>
        </p:txBody>
      </p:sp>
      <p:sp>
        <p:nvSpPr>
          <p:cNvPr id="12" name="テキスト ボックス 11">
            <a:extLst>
              <a:ext uri="{FF2B5EF4-FFF2-40B4-BE49-F238E27FC236}">
                <a16:creationId xmlns:a16="http://schemas.microsoft.com/office/drawing/2014/main" id="{2732CA29-309F-0860-B4AF-8C9C5F3077A3}"/>
              </a:ext>
            </a:extLst>
          </p:cNvPr>
          <p:cNvSpPr txBox="1"/>
          <p:nvPr/>
        </p:nvSpPr>
        <p:spPr>
          <a:xfrm>
            <a:off x="3720536" y="2541352"/>
            <a:ext cx="2049897" cy="646331"/>
          </a:xfrm>
          <a:prstGeom prst="rect">
            <a:avLst/>
          </a:prstGeom>
          <a:noFill/>
        </p:spPr>
        <p:txBody>
          <a:bodyPr wrap="square">
            <a:spAutoFit/>
          </a:bodyPr>
          <a:lstStyle/>
          <a:p>
            <a:pPr algn="ctr"/>
            <a:r>
              <a:rPr lang="ja-JP" altLang="en-US" b="1" dirty="0"/>
              <a:t>サステナビリティ重視</a:t>
            </a:r>
          </a:p>
        </p:txBody>
      </p:sp>
      <p:sp>
        <p:nvSpPr>
          <p:cNvPr id="13" name="テキスト ボックス 12">
            <a:extLst>
              <a:ext uri="{FF2B5EF4-FFF2-40B4-BE49-F238E27FC236}">
                <a16:creationId xmlns:a16="http://schemas.microsoft.com/office/drawing/2014/main" id="{F2B2B3BF-0B70-A71C-125B-C2A7C88288CF}"/>
              </a:ext>
            </a:extLst>
          </p:cNvPr>
          <p:cNvSpPr txBox="1"/>
          <p:nvPr/>
        </p:nvSpPr>
        <p:spPr>
          <a:xfrm>
            <a:off x="6421567" y="2541352"/>
            <a:ext cx="2049897" cy="646331"/>
          </a:xfrm>
          <a:prstGeom prst="rect">
            <a:avLst/>
          </a:prstGeom>
          <a:noFill/>
        </p:spPr>
        <p:txBody>
          <a:bodyPr wrap="square">
            <a:spAutoFit/>
          </a:bodyPr>
          <a:lstStyle/>
          <a:p>
            <a:pPr algn="ctr"/>
            <a:r>
              <a:rPr lang="ja-JP" altLang="en-US" b="1" dirty="0"/>
              <a:t>データ駆動型意思決定</a:t>
            </a:r>
          </a:p>
        </p:txBody>
      </p:sp>
      <p:sp>
        <p:nvSpPr>
          <p:cNvPr id="14" name="テキスト ボックス 13">
            <a:extLst>
              <a:ext uri="{FF2B5EF4-FFF2-40B4-BE49-F238E27FC236}">
                <a16:creationId xmlns:a16="http://schemas.microsoft.com/office/drawing/2014/main" id="{B3790873-12A1-3CBF-1E41-262D07D565DE}"/>
              </a:ext>
            </a:extLst>
          </p:cNvPr>
          <p:cNvSpPr txBox="1"/>
          <p:nvPr/>
        </p:nvSpPr>
        <p:spPr>
          <a:xfrm>
            <a:off x="9122599" y="2541352"/>
            <a:ext cx="2049897" cy="646331"/>
          </a:xfrm>
          <a:prstGeom prst="rect">
            <a:avLst/>
          </a:prstGeom>
          <a:noFill/>
        </p:spPr>
        <p:txBody>
          <a:bodyPr wrap="square">
            <a:spAutoFit/>
          </a:bodyPr>
          <a:lstStyle/>
          <a:p>
            <a:pPr algn="ctr"/>
            <a:r>
              <a:rPr lang="ja-JP" altLang="en-US" b="1" dirty="0"/>
              <a:t>デジタルトランスフォーメーション</a:t>
            </a:r>
          </a:p>
        </p:txBody>
      </p:sp>
      <p:sp>
        <p:nvSpPr>
          <p:cNvPr id="16" name="テキスト ボックス 15">
            <a:extLst>
              <a:ext uri="{FF2B5EF4-FFF2-40B4-BE49-F238E27FC236}">
                <a16:creationId xmlns:a16="http://schemas.microsoft.com/office/drawing/2014/main" id="{FCC00AAD-5454-F650-A476-489C4AFF6B28}"/>
              </a:ext>
            </a:extLst>
          </p:cNvPr>
          <p:cNvSpPr txBox="1"/>
          <p:nvPr/>
        </p:nvSpPr>
        <p:spPr>
          <a:xfrm>
            <a:off x="903759" y="4653009"/>
            <a:ext cx="2262280" cy="1257139"/>
          </a:xfrm>
          <a:prstGeom prst="rect">
            <a:avLst/>
          </a:prstGeom>
          <a:noFill/>
        </p:spPr>
        <p:txBody>
          <a:bodyPr wrap="square">
            <a:spAutoFit/>
          </a:bodyPr>
          <a:lstStyle/>
          <a:p>
            <a:pPr>
              <a:lnSpc>
                <a:spcPct val="120000"/>
              </a:lnSpc>
            </a:pPr>
            <a:r>
              <a:rPr lang="ja-JP" altLang="en-US" sz="1600" dirty="0">
                <a:latin typeface="游ゴシック Medium" panose="020B0500000000000000" pitchFamily="50" charset="-128"/>
                <a:ea typeface="游ゴシック Medium" panose="020B0500000000000000" pitchFamily="50" charset="-128"/>
              </a:rPr>
              <a:t>在宅勤務やフレキシブルな勤務体系が増加し、ワークライフバランスと生産性が向上。</a:t>
            </a:r>
          </a:p>
        </p:txBody>
      </p:sp>
      <p:sp>
        <p:nvSpPr>
          <p:cNvPr id="17" name="テキスト ボックス 16">
            <a:extLst>
              <a:ext uri="{FF2B5EF4-FFF2-40B4-BE49-F238E27FC236}">
                <a16:creationId xmlns:a16="http://schemas.microsoft.com/office/drawing/2014/main" id="{BB9F9952-5C91-8D40-01D4-4860EEE66CAE}"/>
              </a:ext>
            </a:extLst>
          </p:cNvPr>
          <p:cNvSpPr txBox="1"/>
          <p:nvPr/>
        </p:nvSpPr>
        <p:spPr>
          <a:xfrm>
            <a:off x="3604790" y="4653009"/>
            <a:ext cx="2262280" cy="1552605"/>
          </a:xfrm>
          <a:prstGeom prst="rect">
            <a:avLst/>
          </a:prstGeom>
          <a:noFill/>
        </p:spPr>
        <p:txBody>
          <a:bodyPr wrap="square">
            <a:spAutoFit/>
          </a:bodyPr>
          <a:lstStyle/>
          <a:p>
            <a:pPr>
              <a:lnSpc>
                <a:spcPct val="120000"/>
              </a:lnSpc>
            </a:pPr>
            <a:r>
              <a:rPr lang="ja-JP" altLang="en-US" sz="1600" dirty="0">
                <a:latin typeface="游ゴシック Medium" panose="020B0500000000000000" pitchFamily="50" charset="-128"/>
                <a:ea typeface="游ゴシック Medium" panose="020B0500000000000000" pitchFamily="50" charset="-128"/>
              </a:rPr>
              <a:t>環境保護への取り組みが強化され、持続可能な製品開発やエコフレンドリーな生産が重要視される。</a:t>
            </a:r>
          </a:p>
        </p:txBody>
      </p:sp>
      <p:sp>
        <p:nvSpPr>
          <p:cNvPr id="18" name="テキスト ボックス 17">
            <a:extLst>
              <a:ext uri="{FF2B5EF4-FFF2-40B4-BE49-F238E27FC236}">
                <a16:creationId xmlns:a16="http://schemas.microsoft.com/office/drawing/2014/main" id="{C879219B-02EB-20BC-41F1-30A25503A11E}"/>
              </a:ext>
            </a:extLst>
          </p:cNvPr>
          <p:cNvSpPr txBox="1"/>
          <p:nvPr/>
        </p:nvSpPr>
        <p:spPr>
          <a:xfrm>
            <a:off x="6305821" y="4653009"/>
            <a:ext cx="2262280" cy="961674"/>
          </a:xfrm>
          <a:prstGeom prst="rect">
            <a:avLst/>
          </a:prstGeom>
          <a:noFill/>
        </p:spPr>
        <p:txBody>
          <a:bodyPr wrap="square">
            <a:spAutoFit/>
          </a:bodyPr>
          <a:lstStyle/>
          <a:p>
            <a:pPr>
              <a:lnSpc>
                <a:spcPct val="120000"/>
              </a:lnSpc>
            </a:pPr>
            <a:r>
              <a:rPr lang="ja-JP" altLang="en-US" sz="1600" dirty="0">
                <a:latin typeface="游ゴシック Medium" panose="020B0500000000000000" pitchFamily="50" charset="-128"/>
                <a:ea typeface="游ゴシック Medium" panose="020B0500000000000000" pitchFamily="50" charset="-128"/>
              </a:rPr>
              <a:t>ビッグデータの分析に基づく効果的なビジネス戦略の策定が一般化。</a:t>
            </a:r>
          </a:p>
        </p:txBody>
      </p:sp>
      <p:sp>
        <p:nvSpPr>
          <p:cNvPr id="19" name="テキスト ボックス 18">
            <a:extLst>
              <a:ext uri="{FF2B5EF4-FFF2-40B4-BE49-F238E27FC236}">
                <a16:creationId xmlns:a16="http://schemas.microsoft.com/office/drawing/2014/main" id="{0A798F90-F171-DD5D-FD03-0AF3AE446954}"/>
              </a:ext>
            </a:extLst>
          </p:cNvPr>
          <p:cNvSpPr txBox="1"/>
          <p:nvPr/>
        </p:nvSpPr>
        <p:spPr>
          <a:xfrm>
            <a:off x="9006853" y="4653009"/>
            <a:ext cx="2262280" cy="1257139"/>
          </a:xfrm>
          <a:prstGeom prst="rect">
            <a:avLst/>
          </a:prstGeom>
          <a:noFill/>
        </p:spPr>
        <p:txBody>
          <a:bodyPr wrap="square">
            <a:spAutoFit/>
          </a:bodyPr>
          <a:lstStyle/>
          <a:p>
            <a:pPr>
              <a:lnSpc>
                <a:spcPct val="120000"/>
              </a:lnSpc>
            </a:pPr>
            <a:r>
              <a:rPr lang="ja-JP" altLang="en-US" sz="1600" dirty="0">
                <a:latin typeface="游ゴシック Medium" panose="020B0500000000000000" pitchFamily="50" charset="-128"/>
                <a:ea typeface="游ゴシック Medium" panose="020B0500000000000000" pitchFamily="50" charset="-128"/>
              </a:rPr>
              <a:t>業務自動化、クラウド活用、</a:t>
            </a:r>
            <a:r>
              <a:rPr lang="en-US" altLang="ja-JP" sz="1600" dirty="0">
                <a:latin typeface="游ゴシック Medium" panose="020B0500000000000000" pitchFamily="50" charset="-128"/>
                <a:ea typeface="游ゴシック Medium" panose="020B0500000000000000" pitchFamily="50" charset="-128"/>
              </a:rPr>
              <a:t>AI</a:t>
            </a:r>
            <a:r>
              <a:rPr lang="ja-JP" altLang="en-US" sz="1600" dirty="0">
                <a:latin typeface="游ゴシック Medium" panose="020B0500000000000000" pitchFamily="50" charset="-128"/>
                <a:ea typeface="游ゴシック Medium" panose="020B0500000000000000" pitchFamily="50" charset="-128"/>
              </a:rPr>
              <a:t>技術の導入による効率化とイノベーションの加速。</a:t>
            </a:r>
          </a:p>
        </p:txBody>
      </p:sp>
    </p:spTree>
    <p:extLst>
      <p:ext uri="{BB962C8B-B14F-4D97-AF65-F5344CB8AC3E}">
        <p14:creationId xmlns:p14="http://schemas.microsoft.com/office/powerpoint/2010/main" val="3972166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楕円 7">
            <a:extLst>
              <a:ext uri="{FF2B5EF4-FFF2-40B4-BE49-F238E27FC236}">
                <a16:creationId xmlns:a16="http://schemas.microsoft.com/office/drawing/2014/main" id="{71D2948D-EBD0-7974-4A97-F95919F2199E}"/>
              </a:ext>
            </a:extLst>
          </p:cNvPr>
          <p:cNvSpPr/>
          <p:nvPr/>
        </p:nvSpPr>
        <p:spPr>
          <a:xfrm>
            <a:off x="915366" y="1128445"/>
            <a:ext cx="10361268" cy="1749421"/>
          </a:xfrm>
          <a:prstGeom prst="ellipse">
            <a:avLst/>
          </a:prstGeom>
          <a:noFill/>
          <a:ln>
            <a:gradFill>
              <a:gsLst>
                <a:gs pos="0">
                  <a:schemeClr val="accent1">
                    <a:lumMod val="5000"/>
                    <a:lumOff val="95000"/>
                  </a:schemeClr>
                </a:gs>
                <a:gs pos="56000">
                  <a:srgbClr val="E40E18"/>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3114E3C6-F840-36B8-89C2-EF4F47EBD8D9}"/>
              </a:ext>
            </a:extLst>
          </p:cNvPr>
          <p:cNvSpPr/>
          <p:nvPr/>
        </p:nvSpPr>
        <p:spPr>
          <a:xfrm>
            <a:off x="6843348" y="2308970"/>
            <a:ext cx="1187226" cy="1187226"/>
          </a:xfrm>
          <a:prstGeom prst="ellipse">
            <a:avLst/>
          </a:prstGeom>
          <a:solidFill>
            <a:srgbClr val="E40E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69150E96-053A-635F-154D-0069DBC66DBB}"/>
              </a:ext>
            </a:extLst>
          </p:cNvPr>
          <p:cNvSpPr/>
          <p:nvPr/>
        </p:nvSpPr>
        <p:spPr>
          <a:xfrm>
            <a:off x="4142317" y="2308970"/>
            <a:ext cx="1187226" cy="1187226"/>
          </a:xfrm>
          <a:prstGeom prst="ellipse">
            <a:avLst/>
          </a:prstGeom>
          <a:solidFill>
            <a:srgbClr val="E40E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1B1BA40B-0D2D-6C0E-FB50-346586F0411D}"/>
              </a:ext>
            </a:extLst>
          </p:cNvPr>
          <p:cNvSpPr/>
          <p:nvPr/>
        </p:nvSpPr>
        <p:spPr>
          <a:xfrm>
            <a:off x="1441286" y="1888366"/>
            <a:ext cx="1187226" cy="1187226"/>
          </a:xfrm>
          <a:prstGeom prst="ellipse">
            <a:avLst/>
          </a:prstGeom>
          <a:solidFill>
            <a:srgbClr val="E40E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70516500-81A5-6667-7AF0-B6A29EA196BD}"/>
              </a:ext>
            </a:extLst>
          </p:cNvPr>
          <p:cNvSpPr/>
          <p:nvPr/>
        </p:nvSpPr>
        <p:spPr>
          <a:xfrm>
            <a:off x="9544380" y="1888366"/>
            <a:ext cx="1187226" cy="1187226"/>
          </a:xfrm>
          <a:prstGeom prst="ellipse">
            <a:avLst/>
          </a:prstGeom>
          <a:solidFill>
            <a:srgbClr val="E40E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11B9C9B-A8C1-5CD0-4086-569A2476A472}"/>
              </a:ext>
            </a:extLst>
          </p:cNvPr>
          <p:cNvSpPr txBox="1"/>
          <p:nvPr/>
        </p:nvSpPr>
        <p:spPr>
          <a:xfrm>
            <a:off x="1009951" y="3238779"/>
            <a:ext cx="2049897" cy="646331"/>
          </a:xfrm>
          <a:prstGeom prst="rect">
            <a:avLst/>
          </a:prstGeom>
          <a:noFill/>
        </p:spPr>
        <p:txBody>
          <a:bodyPr wrap="square">
            <a:spAutoFit/>
          </a:bodyPr>
          <a:lstStyle/>
          <a:p>
            <a:pPr algn="ctr"/>
            <a:r>
              <a:rPr lang="ja-JP" altLang="en-US" b="1" dirty="0">
                <a:solidFill>
                  <a:srgbClr val="E40E18"/>
                </a:solidFill>
              </a:rPr>
              <a:t>リモートワークの普及</a:t>
            </a:r>
          </a:p>
        </p:txBody>
      </p:sp>
      <p:sp>
        <p:nvSpPr>
          <p:cNvPr id="10" name="テキスト ボックス 9">
            <a:extLst>
              <a:ext uri="{FF2B5EF4-FFF2-40B4-BE49-F238E27FC236}">
                <a16:creationId xmlns:a16="http://schemas.microsoft.com/office/drawing/2014/main" id="{46765120-64BF-AA17-23A7-BC01597A07E3}"/>
              </a:ext>
            </a:extLst>
          </p:cNvPr>
          <p:cNvSpPr txBox="1"/>
          <p:nvPr/>
        </p:nvSpPr>
        <p:spPr>
          <a:xfrm>
            <a:off x="3710982" y="3710189"/>
            <a:ext cx="2049897" cy="646331"/>
          </a:xfrm>
          <a:prstGeom prst="rect">
            <a:avLst/>
          </a:prstGeom>
          <a:noFill/>
        </p:spPr>
        <p:txBody>
          <a:bodyPr wrap="square">
            <a:spAutoFit/>
          </a:bodyPr>
          <a:lstStyle/>
          <a:p>
            <a:pPr algn="ctr"/>
            <a:r>
              <a:rPr lang="ja-JP" altLang="en-US" b="1" dirty="0">
                <a:solidFill>
                  <a:srgbClr val="E40E18"/>
                </a:solidFill>
              </a:rPr>
              <a:t>サステナビリティ重視</a:t>
            </a:r>
          </a:p>
        </p:txBody>
      </p:sp>
      <p:sp>
        <p:nvSpPr>
          <p:cNvPr id="11" name="テキスト ボックス 10">
            <a:extLst>
              <a:ext uri="{FF2B5EF4-FFF2-40B4-BE49-F238E27FC236}">
                <a16:creationId xmlns:a16="http://schemas.microsoft.com/office/drawing/2014/main" id="{C1EE5E1F-776B-8697-C15B-4BFE2106167C}"/>
              </a:ext>
            </a:extLst>
          </p:cNvPr>
          <p:cNvSpPr txBox="1"/>
          <p:nvPr/>
        </p:nvSpPr>
        <p:spPr>
          <a:xfrm>
            <a:off x="6412013" y="3710189"/>
            <a:ext cx="2049897" cy="646331"/>
          </a:xfrm>
          <a:prstGeom prst="rect">
            <a:avLst/>
          </a:prstGeom>
          <a:noFill/>
        </p:spPr>
        <p:txBody>
          <a:bodyPr wrap="square">
            <a:spAutoFit/>
          </a:bodyPr>
          <a:lstStyle/>
          <a:p>
            <a:pPr algn="ctr"/>
            <a:r>
              <a:rPr lang="ja-JP" altLang="en-US" b="1" dirty="0">
                <a:solidFill>
                  <a:srgbClr val="E40E18"/>
                </a:solidFill>
              </a:rPr>
              <a:t>データ駆動型意思決定</a:t>
            </a:r>
          </a:p>
        </p:txBody>
      </p:sp>
      <p:sp>
        <p:nvSpPr>
          <p:cNvPr id="12" name="テキスト ボックス 11">
            <a:extLst>
              <a:ext uri="{FF2B5EF4-FFF2-40B4-BE49-F238E27FC236}">
                <a16:creationId xmlns:a16="http://schemas.microsoft.com/office/drawing/2014/main" id="{4EBC90DF-3168-A74D-42B4-CE8108FA253C}"/>
              </a:ext>
            </a:extLst>
          </p:cNvPr>
          <p:cNvSpPr txBox="1"/>
          <p:nvPr/>
        </p:nvSpPr>
        <p:spPr>
          <a:xfrm>
            <a:off x="9113045" y="3238779"/>
            <a:ext cx="2049897" cy="646331"/>
          </a:xfrm>
          <a:prstGeom prst="rect">
            <a:avLst/>
          </a:prstGeom>
          <a:noFill/>
        </p:spPr>
        <p:txBody>
          <a:bodyPr wrap="square">
            <a:spAutoFit/>
          </a:bodyPr>
          <a:lstStyle/>
          <a:p>
            <a:pPr algn="ctr"/>
            <a:r>
              <a:rPr lang="ja-JP" altLang="en-US" b="1" dirty="0">
                <a:solidFill>
                  <a:srgbClr val="E40E18"/>
                </a:solidFill>
              </a:rPr>
              <a:t>デジタルトランスフォーメーション</a:t>
            </a:r>
          </a:p>
        </p:txBody>
      </p:sp>
      <p:sp>
        <p:nvSpPr>
          <p:cNvPr id="13" name="テキスト ボックス 12">
            <a:extLst>
              <a:ext uri="{FF2B5EF4-FFF2-40B4-BE49-F238E27FC236}">
                <a16:creationId xmlns:a16="http://schemas.microsoft.com/office/drawing/2014/main" id="{63477AD6-1460-DC24-7112-09332D708972}"/>
              </a:ext>
            </a:extLst>
          </p:cNvPr>
          <p:cNvSpPr txBox="1"/>
          <p:nvPr/>
        </p:nvSpPr>
        <p:spPr>
          <a:xfrm>
            <a:off x="903759" y="4181599"/>
            <a:ext cx="2262280" cy="1257139"/>
          </a:xfrm>
          <a:prstGeom prst="rect">
            <a:avLst/>
          </a:prstGeom>
          <a:noFill/>
        </p:spPr>
        <p:txBody>
          <a:bodyPr wrap="square">
            <a:spAutoFit/>
          </a:bodyPr>
          <a:lstStyle/>
          <a:p>
            <a:pPr>
              <a:lnSpc>
                <a:spcPct val="120000"/>
              </a:lnSpc>
            </a:pPr>
            <a:r>
              <a:rPr lang="ja-JP" altLang="en-US" sz="1600" dirty="0">
                <a:latin typeface="游ゴシック Medium" panose="020B0500000000000000" pitchFamily="50" charset="-128"/>
                <a:ea typeface="游ゴシック Medium" panose="020B0500000000000000" pitchFamily="50" charset="-128"/>
              </a:rPr>
              <a:t>在宅勤務やフレキシブルな勤務体系が増加し、ワークライフバランスと生産性が向上。</a:t>
            </a:r>
          </a:p>
        </p:txBody>
      </p:sp>
      <p:sp>
        <p:nvSpPr>
          <p:cNvPr id="14" name="テキスト ボックス 13">
            <a:extLst>
              <a:ext uri="{FF2B5EF4-FFF2-40B4-BE49-F238E27FC236}">
                <a16:creationId xmlns:a16="http://schemas.microsoft.com/office/drawing/2014/main" id="{88B3866D-F0B9-10AF-02EF-F1702C2A581F}"/>
              </a:ext>
            </a:extLst>
          </p:cNvPr>
          <p:cNvSpPr txBox="1"/>
          <p:nvPr/>
        </p:nvSpPr>
        <p:spPr>
          <a:xfrm>
            <a:off x="3604790" y="4653009"/>
            <a:ext cx="2262280" cy="1552605"/>
          </a:xfrm>
          <a:prstGeom prst="rect">
            <a:avLst/>
          </a:prstGeom>
          <a:noFill/>
        </p:spPr>
        <p:txBody>
          <a:bodyPr wrap="square">
            <a:spAutoFit/>
          </a:bodyPr>
          <a:lstStyle/>
          <a:p>
            <a:pPr>
              <a:lnSpc>
                <a:spcPct val="120000"/>
              </a:lnSpc>
            </a:pPr>
            <a:r>
              <a:rPr lang="ja-JP" altLang="en-US" sz="1600" dirty="0">
                <a:latin typeface="游ゴシック Medium" panose="020B0500000000000000" pitchFamily="50" charset="-128"/>
                <a:ea typeface="游ゴシック Medium" panose="020B0500000000000000" pitchFamily="50" charset="-128"/>
              </a:rPr>
              <a:t>環境保護への取り組みが強化され、持続可能な製品開発やエコフレンドリーな生産が重要視される。</a:t>
            </a:r>
          </a:p>
        </p:txBody>
      </p:sp>
      <p:sp>
        <p:nvSpPr>
          <p:cNvPr id="15" name="テキスト ボックス 14">
            <a:extLst>
              <a:ext uri="{FF2B5EF4-FFF2-40B4-BE49-F238E27FC236}">
                <a16:creationId xmlns:a16="http://schemas.microsoft.com/office/drawing/2014/main" id="{1E9EA270-D85A-60B8-F5F9-50B0031628EF}"/>
              </a:ext>
            </a:extLst>
          </p:cNvPr>
          <p:cNvSpPr txBox="1"/>
          <p:nvPr/>
        </p:nvSpPr>
        <p:spPr>
          <a:xfrm>
            <a:off x="6305821" y="4653009"/>
            <a:ext cx="2262280" cy="961674"/>
          </a:xfrm>
          <a:prstGeom prst="rect">
            <a:avLst/>
          </a:prstGeom>
          <a:noFill/>
        </p:spPr>
        <p:txBody>
          <a:bodyPr wrap="square">
            <a:spAutoFit/>
          </a:bodyPr>
          <a:lstStyle/>
          <a:p>
            <a:pPr>
              <a:lnSpc>
                <a:spcPct val="120000"/>
              </a:lnSpc>
            </a:pPr>
            <a:r>
              <a:rPr lang="ja-JP" altLang="en-US" sz="1600" dirty="0">
                <a:latin typeface="游ゴシック Medium" panose="020B0500000000000000" pitchFamily="50" charset="-128"/>
                <a:ea typeface="游ゴシック Medium" panose="020B0500000000000000" pitchFamily="50" charset="-128"/>
              </a:rPr>
              <a:t>ビッグデータの分析に基づく効果的なビジネス戦略の策定が一般化。</a:t>
            </a:r>
          </a:p>
        </p:txBody>
      </p:sp>
      <p:sp>
        <p:nvSpPr>
          <p:cNvPr id="16" name="テキスト ボックス 15">
            <a:extLst>
              <a:ext uri="{FF2B5EF4-FFF2-40B4-BE49-F238E27FC236}">
                <a16:creationId xmlns:a16="http://schemas.microsoft.com/office/drawing/2014/main" id="{8BA7CA25-C8DF-8FCC-E3ED-DFC5E4BC1C38}"/>
              </a:ext>
            </a:extLst>
          </p:cNvPr>
          <p:cNvSpPr txBox="1"/>
          <p:nvPr/>
        </p:nvSpPr>
        <p:spPr>
          <a:xfrm>
            <a:off x="9006853" y="4181599"/>
            <a:ext cx="2262280" cy="1257139"/>
          </a:xfrm>
          <a:prstGeom prst="rect">
            <a:avLst/>
          </a:prstGeom>
          <a:noFill/>
        </p:spPr>
        <p:txBody>
          <a:bodyPr wrap="square">
            <a:spAutoFit/>
          </a:bodyPr>
          <a:lstStyle/>
          <a:p>
            <a:pPr>
              <a:lnSpc>
                <a:spcPct val="120000"/>
              </a:lnSpc>
            </a:pPr>
            <a:r>
              <a:rPr lang="ja-JP" altLang="en-US" sz="1600" dirty="0">
                <a:latin typeface="游ゴシック Medium" panose="020B0500000000000000" pitchFamily="50" charset="-128"/>
                <a:ea typeface="游ゴシック Medium" panose="020B0500000000000000" pitchFamily="50" charset="-128"/>
              </a:rPr>
              <a:t>業務自動化、クラウド活用、</a:t>
            </a:r>
            <a:r>
              <a:rPr lang="en-US" altLang="ja-JP" sz="1600" dirty="0">
                <a:latin typeface="游ゴシック Medium" panose="020B0500000000000000" pitchFamily="50" charset="-128"/>
                <a:ea typeface="游ゴシック Medium" panose="020B0500000000000000" pitchFamily="50" charset="-128"/>
              </a:rPr>
              <a:t>AI</a:t>
            </a:r>
            <a:r>
              <a:rPr lang="ja-JP" altLang="en-US" sz="1600" dirty="0">
                <a:latin typeface="游ゴシック Medium" panose="020B0500000000000000" pitchFamily="50" charset="-128"/>
                <a:ea typeface="游ゴシック Medium" panose="020B0500000000000000" pitchFamily="50" charset="-128"/>
              </a:rPr>
              <a:t>技術の導入による効率化とイノベーションの加速。</a:t>
            </a:r>
          </a:p>
        </p:txBody>
      </p:sp>
      <p:sp>
        <p:nvSpPr>
          <p:cNvPr id="21" name="テキスト ボックス 20">
            <a:extLst>
              <a:ext uri="{FF2B5EF4-FFF2-40B4-BE49-F238E27FC236}">
                <a16:creationId xmlns:a16="http://schemas.microsoft.com/office/drawing/2014/main" id="{FCFC7AB5-3B0F-40D3-9CD2-2F22FE7F489D}"/>
              </a:ext>
            </a:extLst>
          </p:cNvPr>
          <p:cNvSpPr txBox="1"/>
          <p:nvPr/>
        </p:nvSpPr>
        <p:spPr>
          <a:xfrm>
            <a:off x="3919847" y="1159369"/>
            <a:ext cx="435230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srgbClr val="E40E18"/>
                </a:solidFill>
                <a:effectLst/>
                <a:uLnTx/>
                <a:uFillTx/>
                <a:latin typeface="游ゴシック" panose="020B0400000000000000" pitchFamily="50" charset="-128"/>
                <a:ea typeface="游ゴシック" panose="020B0400000000000000" pitchFamily="50" charset="-128"/>
              </a:rPr>
              <a:t>現代のビジネストレンド</a:t>
            </a:r>
          </a:p>
        </p:txBody>
      </p:sp>
      <p:sp>
        <p:nvSpPr>
          <p:cNvPr id="22" name="テキスト ボックス 21">
            <a:extLst>
              <a:ext uri="{FF2B5EF4-FFF2-40B4-BE49-F238E27FC236}">
                <a16:creationId xmlns:a16="http://schemas.microsoft.com/office/drawing/2014/main" id="{4AB2E822-3EF5-D729-B16F-BFF329590D49}"/>
              </a:ext>
            </a:extLst>
          </p:cNvPr>
          <p:cNvSpPr txBox="1"/>
          <p:nvPr/>
        </p:nvSpPr>
        <p:spPr>
          <a:xfrm>
            <a:off x="3919847" y="680705"/>
            <a:ext cx="435230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i="0" u="none" strike="noStrike" kern="1200" cap="none" spc="0" normalizeH="0" baseline="0" noProof="0" dirty="0">
                <a:ln>
                  <a:noFill/>
                </a:ln>
                <a:effectLst/>
                <a:uLnTx/>
                <a:uFillTx/>
                <a:latin typeface="Century Gothic" panose="020B0502020202020204" pitchFamily="34" charset="0"/>
                <a:ea typeface="游ゴシック" panose="020B0400000000000000" pitchFamily="50" charset="-128"/>
              </a:rPr>
              <a:t>Business Trends 2024</a:t>
            </a:r>
            <a:endParaRPr kumimoji="1" lang="ja-JP" altLang="en-US" sz="2000" i="0" u="none" strike="noStrike" kern="1200" cap="none" spc="0" normalizeH="0" baseline="0" noProof="0" dirty="0">
              <a:ln>
                <a:noFill/>
              </a:ln>
              <a:effectLst/>
              <a:uLnTx/>
              <a:uFillTx/>
              <a:latin typeface="Century Gothic" panose="020B0502020202020204" pitchFamily="34" charset="0"/>
              <a:ea typeface="游ゴシック" panose="020B0400000000000000" pitchFamily="50" charset="-128"/>
            </a:endParaRPr>
          </a:p>
        </p:txBody>
      </p:sp>
    </p:spTree>
    <p:extLst>
      <p:ext uri="{BB962C8B-B14F-4D97-AF65-F5344CB8AC3E}">
        <p14:creationId xmlns:p14="http://schemas.microsoft.com/office/powerpoint/2010/main" val="41026222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平行四辺形 24">
            <a:extLst>
              <a:ext uri="{FF2B5EF4-FFF2-40B4-BE49-F238E27FC236}">
                <a16:creationId xmlns:a16="http://schemas.microsoft.com/office/drawing/2014/main" id="{A2A46DBB-A468-20D1-1205-3FC575B5C626}"/>
              </a:ext>
            </a:extLst>
          </p:cNvPr>
          <p:cNvSpPr/>
          <p:nvPr/>
        </p:nvSpPr>
        <p:spPr>
          <a:xfrm>
            <a:off x="213359" y="0"/>
            <a:ext cx="12996333" cy="1125928"/>
          </a:xfrm>
          <a:prstGeom prst="parallelogram">
            <a:avLst/>
          </a:prstGeom>
          <a:solidFill>
            <a:srgbClr val="A11B1B">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19741734-B77C-6A24-CAEC-D551980D2125}"/>
              </a:ext>
            </a:extLst>
          </p:cNvPr>
          <p:cNvCxnSpPr>
            <a:cxnSpLocks/>
          </p:cNvCxnSpPr>
          <p:nvPr/>
        </p:nvCxnSpPr>
        <p:spPr>
          <a:xfrm>
            <a:off x="6096231" y="1654175"/>
            <a:ext cx="0" cy="48704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B33D0DDE-D872-C735-D8DF-9A884F2286FF}"/>
              </a:ext>
            </a:extLst>
          </p:cNvPr>
          <p:cNvCxnSpPr>
            <a:cxnSpLocks/>
          </p:cNvCxnSpPr>
          <p:nvPr/>
        </p:nvCxnSpPr>
        <p:spPr>
          <a:xfrm flipH="1">
            <a:off x="503998" y="4089400"/>
            <a:ext cx="111844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D0F4CFB-C636-B4CA-DF30-00479744636C}"/>
              </a:ext>
            </a:extLst>
          </p:cNvPr>
          <p:cNvSpPr txBox="1"/>
          <p:nvPr/>
        </p:nvSpPr>
        <p:spPr>
          <a:xfrm>
            <a:off x="503536" y="2012412"/>
            <a:ext cx="2049897" cy="743280"/>
          </a:xfrm>
          <a:prstGeom prst="rect">
            <a:avLst/>
          </a:prstGeom>
          <a:noFill/>
        </p:spPr>
        <p:txBody>
          <a:bodyPr wrap="square">
            <a:spAutoFit/>
          </a:bodyPr>
          <a:lstStyle/>
          <a:p>
            <a:pPr>
              <a:lnSpc>
                <a:spcPct val="120000"/>
              </a:lnSpc>
            </a:pPr>
            <a:r>
              <a:rPr lang="ja-JP" altLang="en-US" b="1" dirty="0">
                <a:solidFill>
                  <a:srgbClr val="A11B1B"/>
                </a:solidFill>
                <a:latin typeface="IBM Plex Sans JP" panose="020B0503050203000203" pitchFamily="50" charset="-128"/>
                <a:ea typeface="IBM Plex Sans JP" panose="020B0503050203000203" pitchFamily="50" charset="-128"/>
              </a:rPr>
              <a:t>リモートワークの普及</a:t>
            </a:r>
          </a:p>
        </p:txBody>
      </p:sp>
      <p:sp>
        <p:nvSpPr>
          <p:cNvPr id="11" name="テキスト ボックス 10">
            <a:extLst>
              <a:ext uri="{FF2B5EF4-FFF2-40B4-BE49-F238E27FC236}">
                <a16:creationId xmlns:a16="http://schemas.microsoft.com/office/drawing/2014/main" id="{5F955159-EA0B-E943-ED6C-D69290DFA754}"/>
              </a:ext>
            </a:extLst>
          </p:cNvPr>
          <p:cNvSpPr txBox="1"/>
          <p:nvPr/>
        </p:nvSpPr>
        <p:spPr>
          <a:xfrm>
            <a:off x="503536" y="4632348"/>
            <a:ext cx="2049897" cy="743280"/>
          </a:xfrm>
          <a:prstGeom prst="rect">
            <a:avLst/>
          </a:prstGeom>
          <a:noFill/>
        </p:spPr>
        <p:txBody>
          <a:bodyPr wrap="square">
            <a:spAutoFit/>
          </a:bodyPr>
          <a:lstStyle/>
          <a:p>
            <a:pPr>
              <a:lnSpc>
                <a:spcPct val="120000"/>
              </a:lnSpc>
            </a:pPr>
            <a:r>
              <a:rPr lang="ja-JP" altLang="en-US" b="1" dirty="0">
                <a:solidFill>
                  <a:srgbClr val="A11B1B"/>
                </a:solidFill>
                <a:latin typeface="IBM Plex Sans JP" panose="020B0503050203000203" pitchFamily="50" charset="-128"/>
                <a:ea typeface="IBM Plex Sans JP" panose="020B0503050203000203" pitchFamily="50" charset="-128"/>
              </a:rPr>
              <a:t>サステナビリティ重視</a:t>
            </a:r>
          </a:p>
        </p:txBody>
      </p:sp>
      <p:sp>
        <p:nvSpPr>
          <p:cNvPr id="12" name="テキスト ボックス 11">
            <a:extLst>
              <a:ext uri="{FF2B5EF4-FFF2-40B4-BE49-F238E27FC236}">
                <a16:creationId xmlns:a16="http://schemas.microsoft.com/office/drawing/2014/main" id="{5B499985-FCA5-2A16-AF9E-C92F90E87D08}"/>
              </a:ext>
            </a:extLst>
          </p:cNvPr>
          <p:cNvSpPr txBox="1"/>
          <p:nvPr/>
        </p:nvSpPr>
        <p:spPr>
          <a:xfrm>
            <a:off x="6479209" y="2012412"/>
            <a:ext cx="2049897" cy="743280"/>
          </a:xfrm>
          <a:prstGeom prst="rect">
            <a:avLst/>
          </a:prstGeom>
          <a:noFill/>
        </p:spPr>
        <p:txBody>
          <a:bodyPr wrap="square">
            <a:spAutoFit/>
          </a:bodyPr>
          <a:lstStyle/>
          <a:p>
            <a:pPr>
              <a:lnSpc>
                <a:spcPct val="120000"/>
              </a:lnSpc>
            </a:pPr>
            <a:r>
              <a:rPr lang="ja-JP" altLang="en-US" b="1" dirty="0">
                <a:solidFill>
                  <a:srgbClr val="A11B1B"/>
                </a:solidFill>
                <a:latin typeface="IBM Plex Sans JP" panose="020B0503050203000203" pitchFamily="50" charset="-128"/>
                <a:ea typeface="IBM Plex Sans JP" panose="020B0503050203000203" pitchFamily="50" charset="-128"/>
              </a:rPr>
              <a:t>データ駆動型意思決定</a:t>
            </a:r>
          </a:p>
        </p:txBody>
      </p:sp>
      <p:sp>
        <p:nvSpPr>
          <p:cNvPr id="13" name="テキスト ボックス 12">
            <a:extLst>
              <a:ext uri="{FF2B5EF4-FFF2-40B4-BE49-F238E27FC236}">
                <a16:creationId xmlns:a16="http://schemas.microsoft.com/office/drawing/2014/main" id="{C75235B6-A75E-186F-CEBF-35D586119C83}"/>
              </a:ext>
            </a:extLst>
          </p:cNvPr>
          <p:cNvSpPr txBox="1"/>
          <p:nvPr/>
        </p:nvSpPr>
        <p:spPr>
          <a:xfrm>
            <a:off x="6573231" y="4632348"/>
            <a:ext cx="2049897" cy="743280"/>
          </a:xfrm>
          <a:prstGeom prst="rect">
            <a:avLst/>
          </a:prstGeom>
          <a:noFill/>
        </p:spPr>
        <p:txBody>
          <a:bodyPr wrap="square">
            <a:spAutoFit/>
          </a:bodyPr>
          <a:lstStyle/>
          <a:p>
            <a:pPr>
              <a:lnSpc>
                <a:spcPct val="120000"/>
              </a:lnSpc>
            </a:pPr>
            <a:r>
              <a:rPr lang="ja-JP" altLang="en-US" b="1" dirty="0">
                <a:solidFill>
                  <a:srgbClr val="A11B1B"/>
                </a:solidFill>
                <a:latin typeface="IBM Plex Sans JP" panose="020B0503050203000203" pitchFamily="50" charset="-128"/>
                <a:ea typeface="IBM Plex Sans JP" panose="020B0503050203000203" pitchFamily="50" charset="-128"/>
              </a:rPr>
              <a:t>デジタルトランスフォーメーション</a:t>
            </a:r>
          </a:p>
        </p:txBody>
      </p:sp>
      <p:sp>
        <p:nvSpPr>
          <p:cNvPr id="14" name="テキスト ボックス 13">
            <a:extLst>
              <a:ext uri="{FF2B5EF4-FFF2-40B4-BE49-F238E27FC236}">
                <a16:creationId xmlns:a16="http://schemas.microsoft.com/office/drawing/2014/main" id="{FE5DEE13-9195-ED4D-8C84-586ED591B814}"/>
              </a:ext>
            </a:extLst>
          </p:cNvPr>
          <p:cNvSpPr txBox="1"/>
          <p:nvPr/>
        </p:nvSpPr>
        <p:spPr>
          <a:xfrm>
            <a:off x="2734474" y="2012412"/>
            <a:ext cx="2725200" cy="1261884"/>
          </a:xfrm>
          <a:prstGeom prst="rect">
            <a:avLst/>
          </a:prstGeom>
          <a:noFill/>
        </p:spPr>
        <p:txBody>
          <a:bodyPr wrap="square">
            <a:spAutoFit/>
          </a:bodyPr>
          <a:lstStyle/>
          <a:p>
            <a:pPr>
              <a:lnSpc>
                <a:spcPct val="120000"/>
              </a:lnSpc>
            </a:pPr>
            <a:r>
              <a:rPr lang="ja-JP" altLang="en-US" sz="1600" dirty="0">
                <a:latin typeface="IBM Plex Sans JP" panose="020B0503050203000203" pitchFamily="50" charset="-128"/>
                <a:ea typeface="IBM Plex Sans JP" panose="020B0503050203000203" pitchFamily="50" charset="-128"/>
              </a:rPr>
              <a:t>在宅勤務やフレキシブルな勤務体系が増加し、ワークライフバランスと生産性が向上。</a:t>
            </a:r>
          </a:p>
        </p:txBody>
      </p:sp>
      <p:sp>
        <p:nvSpPr>
          <p:cNvPr id="15" name="テキスト ボックス 14">
            <a:extLst>
              <a:ext uri="{FF2B5EF4-FFF2-40B4-BE49-F238E27FC236}">
                <a16:creationId xmlns:a16="http://schemas.microsoft.com/office/drawing/2014/main" id="{7D2DC2DC-0495-2C48-090C-49B77FD01C2C}"/>
              </a:ext>
            </a:extLst>
          </p:cNvPr>
          <p:cNvSpPr txBox="1"/>
          <p:nvPr/>
        </p:nvSpPr>
        <p:spPr>
          <a:xfrm>
            <a:off x="2734473" y="4632348"/>
            <a:ext cx="2725200" cy="1261884"/>
          </a:xfrm>
          <a:prstGeom prst="rect">
            <a:avLst/>
          </a:prstGeom>
          <a:noFill/>
        </p:spPr>
        <p:txBody>
          <a:bodyPr wrap="square">
            <a:spAutoFit/>
          </a:bodyPr>
          <a:lstStyle/>
          <a:p>
            <a:pPr>
              <a:lnSpc>
                <a:spcPct val="120000"/>
              </a:lnSpc>
            </a:pPr>
            <a:r>
              <a:rPr lang="ja-JP" altLang="en-US" sz="1600" dirty="0">
                <a:latin typeface="IBM Plex Sans JP" panose="020B0503050203000203" pitchFamily="50" charset="-128"/>
                <a:ea typeface="IBM Plex Sans JP" panose="020B0503050203000203" pitchFamily="50" charset="-128"/>
              </a:rPr>
              <a:t>環境保護への取り組みが強化され、持続可能な製品開発やエコフレンドリーな生産が重要視される。</a:t>
            </a:r>
          </a:p>
        </p:txBody>
      </p:sp>
      <p:sp>
        <p:nvSpPr>
          <p:cNvPr id="16" name="テキスト ボックス 15">
            <a:extLst>
              <a:ext uri="{FF2B5EF4-FFF2-40B4-BE49-F238E27FC236}">
                <a16:creationId xmlns:a16="http://schemas.microsoft.com/office/drawing/2014/main" id="{ADBF2AD3-84B7-500B-1684-9C1DAA6D145F}"/>
              </a:ext>
            </a:extLst>
          </p:cNvPr>
          <p:cNvSpPr txBox="1"/>
          <p:nvPr/>
        </p:nvSpPr>
        <p:spPr>
          <a:xfrm>
            <a:off x="8718612" y="2012412"/>
            <a:ext cx="2725200" cy="966418"/>
          </a:xfrm>
          <a:prstGeom prst="rect">
            <a:avLst/>
          </a:prstGeom>
          <a:noFill/>
        </p:spPr>
        <p:txBody>
          <a:bodyPr wrap="square">
            <a:spAutoFit/>
          </a:bodyPr>
          <a:lstStyle/>
          <a:p>
            <a:pPr>
              <a:lnSpc>
                <a:spcPct val="120000"/>
              </a:lnSpc>
            </a:pPr>
            <a:r>
              <a:rPr lang="ja-JP" altLang="en-US" sz="1600" dirty="0">
                <a:latin typeface="IBM Plex Sans JP" panose="020B0503050203000203" pitchFamily="50" charset="-128"/>
                <a:ea typeface="IBM Plex Sans JP" panose="020B0503050203000203" pitchFamily="50" charset="-128"/>
              </a:rPr>
              <a:t>ビッグデータの分析に基づく効果的なビジネス戦略の策定が一般化。</a:t>
            </a:r>
          </a:p>
        </p:txBody>
      </p:sp>
      <p:sp>
        <p:nvSpPr>
          <p:cNvPr id="17" name="テキスト ボックス 16">
            <a:extLst>
              <a:ext uri="{FF2B5EF4-FFF2-40B4-BE49-F238E27FC236}">
                <a16:creationId xmlns:a16="http://schemas.microsoft.com/office/drawing/2014/main" id="{D4C14DD2-AF04-CBDB-0280-3AEA78E9B3DC}"/>
              </a:ext>
            </a:extLst>
          </p:cNvPr>
          <p:cNvSpPr txBox="1"/>
          <p:nvPr/>
        </p:nvSpPr>
        <p:spPr>
          <a:xfrm>
            <a:off x="8718612" y="4632348"/>
            <a:ext cx="2725200" cy="966418"/>
          </a:xfrm>
          <a:prstGeom prst="rect">
            <a:avLst/>
          </a:prstGeom>
          <a:noFill/>
        </p:spPr>
        <p:txBody>
          <a:bodyPr wrap="square">
            <a:spAutoFit/>
          </a:bodyPr>
          <a:lstStyle/>
          <a:p>
            <a:pPr>
              <a:lnSpc>
                <a:spcPct val="120000"/>
              </a:lnSpc>
            </a:pPr>
            <a:r>
              <a:rPr lang="ja-JP" altLang="en-US" sz="1600" dirty="0">
                <a:latin typeface="IBM Plex Sans JP" panose="020B0503050203000203" pitchFamily="50" charset="-128"/>
                <a:ea typeface="IBM Plex Sans JP" panose="020B0503050203000203" pitchFamily="50" charset="-128"/>
              </a:rPr>
              <a:t>業務自動化、クラウド活用、</a:t>
            </a:r>
            <a:r>
              <a:rPr lang="en-US" altLang="ja-JP" sz="1600" dirty="0">
                <a:latin typeface="IBM Plex Sans JP" panose="020B0503050203000203" pitchFamily="50" charset="-128"/>
                <a:ea typeface="IBM Plex Sans JP" panose="020B0503050203000203" pitchFamily="50" charset="-128"/>
              </a:rPr>
              <a:t>AI</a:t>
            </a:r>
            <a:r>
              <a:rPr lang="ja-JP" altLang="en-US" sz="1600" dirty="0">
                <a:latin typeface="IBM Plex Sans JP" panose="020B0503050203000203" pitchFamily="50" charset="-128"/>
                <a:ea typeface="IBM Plex Sans JP" panose="020B0503050203000203" pitchFamily="50" charset="-128"/>
              </a:rPr>
              <a:t>技術の導入による効率化とイノベーションの加速。</a:t>
            </a:r>
          </a:p>
        </p:txBody>
      </p:sp>
      <p:sp>
        <p:nvSpPr>
          <p:cNvPr id="18" name="テキスト ボックス 17">
            <a:extLst>
              <a:ext uri="{FF2B5EF4-FFF2-40B4-BE49-F238E27FC236}">
                <a16:creationId xmlns:a16="http://schemas.microsoft.com/office/drawing/2014/main" id="{16E5A7B7-8077-2C4E-2C44-0DE1C283ED8E}"/>
              </a:ext>
            </a:extLst>
          </p:cNvPr>
          <p:cNvSpPr txBox="1"/>
          <p:nvPr/>
        </p:nvSpPr>
        <p:spPr>
          <a:xfrm>
            <a:off x="750531" y="232743"/>
            <a:ext cx="237066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rgbClr val="A11B1B"/>
                </a:solidFill>
                <a:effectLst/>
                <a:uLnTx/>
                <a:uFillTx/>
                <a:latin typeface="IBM Plex Sans JP" panose="020B0503050203000203" pitchFamily="50" charset="-128"/>
                <a:ea typeface="IBM Plex Sans JP" panose="020B0503050203000203" pitchFamily="50" charset="-128"/>
              </a:rPr>
              <a:t>Chapter 1</a:t>
            </a:r>
            <a:endParaRPr kumimoji="1" lang="ja-JP" altLang="en-US" sz="1400" b="1" i="0" u="none" strike="noStrike" kern="1200" cap="none" spc="0" normalizeH="0" baseline="0" noProof="0" dirty="0">
              <a:ln>
                <a:noFill/>
              </a:ln>
              <a:solidFill>
                <a:srgbClr val="A11B1B"/>
              </a:solidFill>
              <a:effectLst/>
              <a:uLnTx/>
              <a:uFillTx/>
              <a:latin typeface="IBM Plex Sans JP" panose="020B0503050203000203" pitchFamily="50" charset="-128"/>
              <a:ea typeface="IBM Plex Sans JP" panose="020B0503050203000203" pitchFamily="50" charset="-128"/>
            </a:endParaRPr>
          </a:p>
        </p:txBody>
      </p:sp>
      <p:sp>
        <p:nvSpPr>
          <p:cNvPr id="19" name="テキスト ボックス 18">
            <a:extLst>
              <a:ext uri="{FF2B5EF4-FFF2-40B4-BE49-F238E27FC236}">
                <a16:creationId xmlns:a16="http://schemas.microsoft.com/office/drawing/2014/main" id="{40462721-833A-0632-7243-D05DF9369ED0}"/>
              </a:ext>
            </a:extLst>
          </p:cNvPr>
          <p:cNvSpPr txBox="1"/>
          <p:nvPr/>
        </p:nvSpPr>
        <p:spPr>
          <a:xfrm>
            <a:off x="750531" y="540520"/>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IBM Plex Sans JP" panose="020B0503050203000203" pitchFamily="50" charset="-128"/>
                <a:ea typeface="IBM Plex Sans JP" panose="020B0503050203000203" pitchFamily="50" charset="-128"/>
              </a:rPr>
              <a:t>現代のビジネストレンド</a:t>
            </a:r>
          </a:p>
        </p:txBody>
      </p:sp>
      <p:sp>
        <p:nvSpPr>
          <p:cNvPr id="26" name="平行四辺形 25">
            <a:extLst>
              <a:ext uri="{FF2B5EF4-FFF2-40B4-BE49-F238E27FC236}">
                <a16:creationId xmlns:a16="http://schemas.microsoft.com/office/drawing/2014/main" id="{47C59431-30B5-7E05-BD0E-F0371439C8DF}"/>
              </a:ext>
            </a:extLst>
          </p:cNvPr>
          <p:cNvSpPr/>
          <p:nvPr/>
        </p:nvSpPr>
        <p:spPr>
          <a:xfrm>
            <a:off x="-372534" y="0"/>
            <a:ext cx="1013652" cy="1125928"/>
          </a:xfrm>
          <a:prstGeom prst="parallelogram">
            <a:avLst>
              <a:gd name="adj" fmla="val 28508"/>
            </a:avLst>
          </a:prstGeom>
          <a:solidFill>
            <a:srgbClr val="A11B1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095270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5D0F4CFB-C636-B4CA-DF30-00479744636C}"/>
              </a:ext>
            </a:extLst>
          </p:cNvPr>
          <p:cNvSpPr txBox="1"/>
          <p:nvPr/>
        </p:nvSpPr>
        <p:spPr>
          <a:xfrm>
            <a:off x="750530" y="2012412"/>
            <a:ext cx="2617662" cy="454593"/>
          </a:xfrm>
          <a:prstGeom prst="roundRect">
            <a:avLst/>
          </a:prstGeom>
          <a:solidFill>
            <a:srgbClr val="A53996"/>
          </a:solidFill>
        </p:spPr>
        <p:txBody>
          <a:bodyPr wrap="square">
            <a:spAutoFit/>
          </a:bodyPr>
          <a:lstStyle/>
          <a:p>
            <a:pPr>
              <a:lnSpc>
                <a:spcPct val="120000"/>
              </a:lnSpc>
            </a:pPr>
            <a:r>
              <a:rPr lang="ja-JP" altLang="en-US" b="1" dirty="0">
                <a:solidFill>
                  <a:schemeClr val="bg1"/>
                </a:solidFill>
                <a:latin typeface="IBM Plex Sans JP" panose="020B0503050203000203" pitchFamily="50" charset="-128"/>
                <a:ea typeface="IBM Plex Sans JP" panose="020B0503050203000203" pitchFamily="50" charset="-128"/>
              </a:rPr>
              <a:t>リモートワークの普及</a:t>
            </a:r>
          </a:p>
        </p:txBody>
      </p:sp>
      <p:sp>
        <p:nvSpPr>
          <p:cNvPr id="11" name="テキスト ボックス 10">
            <a:extLst>
              <a:ext uri="{FF2B5EF4-FFF2-40B4-BE49-F238E27FC236}">
                <a16:creationId xmlns:a16="http://schemas.microsoft.com/office/drawing/2014/main" id="{5F955159-EA0B-E943-ED6C-D69290DFA754}"/>
              </a:ext>
            </a:extLst>
          </p:cNvPr>
          <p:cNvSpPr txBox="1"/>
          <p:nvPr/>
        </p:nvSpPr>
        <p:spPr>
          <a:xfrm>
            <a:off x="750531" y="4632348"/>
            <a:ext cx="2617662" cy="454593"/>
          </a:xfrm>
          <a:prstGeom prst="roundRect">
            <a:avLst/>
          </a:prstGeom>
          <a:solidFill>
            <a:srgbClr val="A53996"/>
          </a:solidFill>
        </p:spPr>
        <p:txBody>
          <a:bodyPr wrap="square">
            <a:spAutoFit/>
          </a:bodyPr>
          <a:lstStyle/>
          <a:p>
            <a:pPr>
              <a:lnSpc>
                <a:spcPct val="120000"/>
              </a:lnSpc>
            </a:pPr>
            <a:r>
              <a:rPr lang="ja-JP" altLang="en-US" b="1" dirty="0">
                <a:solidFill>
                  <a:schemeClr val="bg1"/>
                </a:solidFill>
                <a:latin typeface="IBM Plex Sans JP" panose="020B0503050203000203" pitchFamily="50" charset="-128"/>
                <a:ea typeface="IBM Plex Sans JP" panose="020B0503050203000203" pitchFamily="50" charset="-128"/>
              </a:rPr>
              <a:t>サステナビリティ重視</a:t>
            </a:r>
          </a:p>
        </p:txBody>
      </p:sp>
      <p:sp>
        <p:nvSpPr>
          <p:cNvPr id="12" name="テキスト ボックス 11">
            <a:extLst>
              <a:ext uri="{FF2B5EF4-FFF2-40B4-BE49-F238E27FC236}">
                <a16:creationId xmlns:a16="http://schemas.microsoft.com/office/drawing/2014/main" id="{5B499985-FCA5-2A16-AF9E-C92F90E87D08}"/>
              </a:ext>
            </a:extLst>
          </p:cNvPr>
          <p:cNvSpPr txBox="1"/>
          <p:nvPr/>
        </p:nvSpPr>
        <p:spPr>
          <a:xfrm>
            <a:off x="6318341" y="2012412"/>
            <a:ext cx="2617662" cy="454593"/>
          </a:xfrm>
          <a:prstGeom prst="roundRect">
            <a:avLst/>
          </a:prstGeom>
          <a:solidFill>
            <a:srgbClr val="A53996"/>
          </a:solidFill>
        </p:spPr>
        <p:txBody>
          <a:bodyPr wrap="square">
            <a:spAutoFit/>
          </a:bodyPr>
          <a:lstStyle/>
          <a:p>
            <a:pPr>
              <a:lnSpc>
                <a:spcPct val="120000"/>
              </a:lnSpc>
            </a:pPr>
            <a:r>
              <a:rPr lang="ja-JP" altLang="en-US" b="1" dirty="0">
                <a:solidFill>
                  <a:schemeClr val="bg1"/>
                </a:solidFill>
                <a:latin typeface="IBM Plex Sans JP" panose="020B0503050203000203" pitchFamily="50" charset="-128"/>
                <a:ea typeface="IBM Plex Sans JP" panose="020B0503050203000203" pitchFamily="50" charset="-128"/>
              </a:rPr>
              <a:t>データ駆動型意思決定</a:t>
            </a:r>
          </a:p>
        </p:txBody>
      </p:sp>
      <p:sp>
        <p:nvSpPr>
          <p:cNvPr id="13" name="テキスト ボックス 12">
            <a:extLst>
              <a:ext uri="{FF2B5EF4-FFF2-40B4-BE49-F238E27FC236}">
                <a16:creationId xmlns:a16="http://schemas.microsoft.com/office/drawing/2014/main" id="{C75235B6-A75E-186F-CEBF-35D586119C83}"/>
              </a:ext>
            </a:extLst>
          </p:cNvPr>
          <p:cNvSpPr txBox="1"/>
          <p:nvPr/>
        </p:nvSpPr>
        <p:spPr>
          <a:xfrm>
            <a:off x="6412364" y="4632348"/>
            <a:ext cx="3950836" cy="454593"/>
          </a:xfrm>
          <a:prstGeom prst="roundRect">
            <a:avLst/>
          </a:prstGeom>
          <a:solidFill>
            <a:srgbClr val="A53996"/>
          </a:solidFill>
        </p:spPr>
        <p:txBody>
          <a:bodyPr wrap="square">
            <a:spAutoFit/>
          </a:bodyPr>
          <a:lstStyle/>
          <a:p>
            <a:pPr>
              <a:lnSpc>
                <a:spcPct val="120000"/>
              </a:lnSpc>
            </a:pPr>
            <a:r>
              <a:rPr lang="ja-JP" altLang="en-US" b="1" dirty="0">
                <a:solidFill>
                  <a:schemeClr val="bg1"/>
                </a:solidFill>
                <a:latin typeface="IBM Plex Sans JP" panose="020B0503050203000203" pitchFamily="50" charset="-128"/>
                <a:ea typeface="IBM Plex Sans JP" panose="020B0503050203000203" pitchFamily="50" charset="-128"/>
              </a:rPr>
              <a:t>デジタルトランスフォーメーション</a:t>
            </a:r>
          </a:p>
        </p:txBody>
      </p:sp>
      <p:sp>
        <p:nvSpPr>
          <p:cNvPr id="14" name="テキスト ボックス 13">
            <a:extLst>
              <a:ext uri="{FF2B5EF4-FFF2-40B4-BE49-F238E27FC236}">
                <a16:creationId xmlns:a16="http://schemas.microsoft.com/office/drawing/2014/main" id="{FE5DEE13-9195-ED4D-8C84-586ED591B814}"/>
              </a:ext>
            </a:extLst>
          </p:cNvPr>
          <p:cNvSpPr txBox="1"/>
          <p:nvPr/>
        </p:nvSpPr>
        <p:spPr>
          <a:xfrm>
            <a:off x="750532" y="2646132"/>
            <a:ext cx="4739126" cy="670953"/>
          </a:xfrm>
          <a:prstGeom prst="rect">
            <a:avLst/>
          </a:prstGeom>
          <a:noFill/>
        </p:spPr>
        <p:txBody>
          <a:bodyPr wrap="square">
            <a:spAutoFit/>
          </a:bodyPr>
          <a:lstStyle/>
          <a:p>
            <a:pPr>
              <a:lnSpc>
                <a:spcPct val="120000"/>
              </a:lnSpc>
            </a:pPr>
            <a:r>
              <a:rPr lang="ja-JP" altLang="en-US" sz="1600" dirty="0">
                <a:latin typeface="IBM Plex Sans JP" panose="020B0503050203000203" pitchFamily="50" charset="-128"/>
                <a:ea typeface="IBM Plex Sans JP" panose="020B0503050203000203" pitchFamily="50" charset="-128"/>
              </a:rPr>
              <a:t>在宅勤務やフレキシブルな勤務体系が増加し、ワークライフバランスと生産性が向上。</a:t>
            </a:r>
          </a:p>
        </p:txBody>
      </p:sp>
      <p:sp>
        <p:nvSpPr>
          <p:cNvPr id="15" name="テキスト ボックス 14">
            <a:extLst>
              <a:ext uri="{FF2B5EF4-FFF2-40B4-BE49-F238E27FC236}">
                <a16:creationId xmlns:a16="http://schemas.microsoft.com/office/drawing/2014/main" id="{7D2DC2DC-0495-2C48-090C-49B77FD01C2C}"/>
              </a:ext>
            </a:extLst>
          </p:cNvPr>
          <p:cNvSpPr txBox="1"/>
          <p:nvPr/>
        </p:nvSpPr>
        <p:spPr>
          <a:xfrm>
            <a:off x="750531" y="5266068"/>
            <a:ext cx="4739126" cy="670953"/>
          </a:xfrm>
          <a:prstGeom prst="rect">
            <a:avLst/>
          </a:prstGeom>
          <a:noFill/>
        </p:spPr>
        <p:txBody>
          <a:bodyPr wrap="square">
            <a:spAutoFit/>
          </a:bodyPr>
          <a:lstStyle/>
          <a:p>
            <a:pPr>
              <a:lnSpc>
                <a:spcPct val="120000"/>
              </a:lnSpc>
            </a:pPr>
            <a:r>
              <a:rPr lang="ja-JP" altLang="en-US" sz="1600" dirty="0">
                <a:latin typeface="IBM Plex Sans JP" panose="020B0503050203000203" pitchFamily="50" charset="-128"/>
                <a:ea typeface="IBM Plex Sans JP" panose="020B0503050203000203" pitchFamily="50" charset="-128"/>
              </a:rPr>
              <a:t>環境保護への取り組みが強化され、持続可能な製品開発やエコフレンドリーな生産が重要視される。</a:t>
            </a:r>
          </a:p>
        </p:txBody>
      </p:sp>
      <p:sp>
        <p:nvSpPr>
          <p:cNvPr id="16" name="テキスト ボックス 15">
            <a:extLst>
              <a:ext uri="{FF2B5EF4-FFF2-40B4-BE49-F238E27FC236}">
                <a16:creationId xmlns:a16="http://schemas.microsoft.com/office/drawing/2014/main" id="{ADBF2AD3-84B7-500B-1684-9C1DAA6D145F}"/>
              </a:ext>
            </a:extLst>
          </p:cNvPr>
          <p:cNvSpPr txBox="1"/>
          <p:nvPr/>
        </p:nvSpPr>
        <p:spPr>
          <a:xfrm>
            <a:off x="6326808" y="2646132"/>
            <a:ext cx="4739126" cy="670953"/>
          </a:xfrm>
          <a:prstGeom prst="rect">
            <a:avLst/>
          </a:prstGeom>
          <a:noFill/>
        </p:spPr>
        <p:txBody>
          <a:bodyPr wrap="square">
            <a:spAutoFit/>
          </a:bodyPr>
          <a:lstStyle/>
          <a:p>
            <a:pPr>
              <a:lnSpc>
                <a:spcPct val="120000"/>
              </a:lnSpc>
            </a:pPr>
            <a:r>
              <a:rPr lang="ja-JP" altLang="en-US" sz="1600" dirty="0">
                <a:latin typeface="IBM Plex Sans JP" panose="020B0503050203000203" pitchFamily="50" charset="-128"/>
                <a:ea typeface="IBM Plex Sans JP" panose="020B0503050203000203" pitchFamily="50" charset="-128"/>
              </a:rPr>
              <a:t>ビッグデータの分析に基づく効果的なビジネス戦略の策定が一般化。</a:t>
            </a:r>
          </a:p>
        </p:txBody>
      </p:sp>
      <p:sp>
        <p:nvSpPr>
          <p:cNvPr id="17" name="テキスト ボックス 16">
            <a:extLst>
              <a:ext uri="{FF2B5EF4-FFF2-40B4-BE49-F238E27FC236}">
                <a16:creationId xmlns:a16="http://schemas.microsoft.com/office/drawing/2014/main" id="{D4C14DD2-AF04-CBDB-0280-3AEA78E9B3DC}"/>
              </a:ext>
            </a:extLst>
          </p:cNvPr>
          <p:cNvSpPr txBox="1"/>
          <p:nvPr/>
        </p:nvSpPr>
        <p:spPr>
          <a:xfrm>
            <a:off x="6326808" y="5266068"/>
            <a:ext cx="4739126" cy="670953"/>
          </a:xfrm>
          <a:prstGeom prst="rect">
            <a:avLst/>
          </a:prstGeom>
          <a:noFill/>
        </p:spPr>
        <p:txBody>
          <a:bodyPr wrap="square">
            <a:spAutoFit/>
          </a:bodyPr>
          <a:lstStyle/>
          <a:p>
            <a:pPr>
              <a:lnSpc>
                <a:spcPct val="120000"/>
              </a:lnSpc>
            </a:pPr>
            <a:r>
              <a:rPr lang="ja-JP" altLang="en-US" sz="1600" dirty="0">
                <a:latin typeface="IBM Plex Sans JP" panose="020B0503050203000203" pitchFamily="50" charset="-128"/>
                <a:ea typeface="IBM Plex Sans JP" panose="020B0503050203000203" pitchFamily="50" charset="-128"/>
              </a:rPr>
              <a:t>業務自動化、クラウド活用、</a:t>
            </a:r>
            <a:r>
              <a:rPr lang="en-US" altLang="ja-JP" sz="1600" dirty="0">
                <a:latin typeface="IBM Plex Sans JP" panose="020B0503050203000203" pitchFamily="50" charset="-128"/>
                <a:ea typeface="IBM Plex Sans JP" panose="020B0503050203000203" pitchFamily="50" charset="-128"/>
              </a:rPr>
              <a:t>AI</a:t>
            </a:r>
            <a:r>
              <a:rPr lang="ja-JP" altLang="en-US" sz="1600" dirty="0">
                <a:latin typeface="IBM Plex Sans JP" panose="020B0503050203000203" pitchFamily="50" charset="-128"/>
                <a:ea typeface="IBM Plex Sans JP" panose="020B0503050203000203" pitchFamily="50" charset="-128"/>
              </a:rPr>
              <a:t>技術の導入による効率化とイノベーションの加速。</a:t>
            </a:r>
          </a:p>
        </p:txBody>
      </p:sp>
      <p:sp>
        <p:nvSpPr>
          <p:cNvPr id="18" name="テキスト ボックス 17">
            <a:extLst>
              <a:ext uri="{FF2B5EF4-FFF2-40B4-BE49-F238E27FC236}">
                <a16:creationId xmlns:a16="http://schemas.microsoft.com/office/drawing/2014/main" id="{16E5A7B7-8077-2C4E-2C44-0DE1C283ED8E}"/>
              </a:ext>
            </a:extLst>
          </p:cNvPr>
          <p:cNvSpPr txBox="1"/>
          <p:nvPr/>
        </p:nvSpPr>
        <p:spPr>
          <a:xfrm>
            <a:off x="750531" y="232743"/>
            <a:ext cx="237066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rgbClr val="A53996"/>
                </a:solidFill>
                <a:effectLst/>
                <a:uLnTx/>
                <a:uFillTx/>
                <a:latin typeface="IBM Plex Sans JP" panose="020B0503050203000203" pitchFamily="50" charset="-128"/>
                <a:ea typeface="IBM Plex Sans JP" panose="020B0503050203000203" pitchFamily="50" charset="-128"/>
              </a:rPr>
              <a:t>Chapter 1</a:t>
            </a:r>
            <a:endParaRPr kumimoji="1" lang="ja-JP" altLang="en-US" sz="1400" b="1" i="0" u="none" strike="noStrike" kern="1200" cap="none" spc="0" normalizeH="0" baseline="0" noProof="0" dirty="0">
              <a:ln>
                <a:noFill/>
              </a:ln>
              <a:solidFill>
                <a:srgbClr val="A53996"/>
              </a:solidFill>
              <a:effectLst/>
              <a:uLnTx/>
              <a:uFillTx/>
              <a:latin typeface="IBM Plex Sans JP" panose="020B0503050203000203" pitchFamily="50" charset="-128"/>
              <a:ea typeface="IBM Plex Sans JP" panose="020B0503050203000203" pitchFamily="50" charset="-128"/>
            </a:endParaRPr>
          </a:p>
        </p:txBody>
      </p:sp>
      <p:sp>
        <p:nvSpPr>
          <p:cNvPr id="19" name="テキスト ボックス 18">
            <a:extLst>
              <a:ext uri="{FF2B5EF4-FFF2-40B4-BE49-F238E27FC236}">
                <a16:creationId xmlns:a16="http://schemas.microsoft.com/office/drawing/2014/main" id="{40462721-833A-0632-7243-D05DF9369ED0}"/>
              </a:ext>
            </a:extLst>
          </p:cNvPr>
          <p:cNvSpPr txBox="1"/>
          <p:nvPr/>
        </p:nvSpPr>
        <p:spPr>
          <a:xfrm>
            <a:off x="750531" y="540520"/>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IBM Plex Sans JP" panose="020B0503050203000203" pitchFamily="50" charset="-128"/>
                <a:ea typeface="IBM Plex Sans JP" panose="020B0503050203000203" pitchFamily="50" charset="-128"/>
              </a:rPr>
              <a:t>現代のビジネストレンド</a:t>
            </a:r>
          </a:p>
        </p:txBody>
      </p:sp>
      <p:grpSp>
        <p:nvGrpSpPr>
          <p:cNvPr id="8" name="グループ化 7">
            <a:extLst>
              <a:ext uri="{FF2B5EF4-FFF2-40B4-BE49-F238E27FC236}">
                <a16:creationId xmlns:a16="http://schemas.microsoft.com/office/drawing/2014/main" id="{A9DA7313-FBF5-98BD-D5B3-85012CA562C4}"/>
              </a:ext>
            </a:extLst>
          </p:cNvPr>
          <p:cNvGrpSpPr/>
          <p:nvPr/>
        </p:nvGrpSpPr>
        <p:grpSpPr>
          <a:xfrm>
            <a:off x="0" y="0"/>
            <a:ext cx="13209692" cy="1125928"/>
            <a:chOff x="0" y="-11222"/>
            <a:chExt cx="13209692" cy="1125928"/>
          </a:xfrm>
        </p:grpSpPr>
        <p:sp>
          <p:nvSpPr>
            <p:cNvPr id="25" name="平行四辺形 24">
              <a:extLst>
                <a:ext uri="{FF2B5EF4-FFF2-40B4-BE49-F238E27FC236}">
                  <a16:creationId xmlns:a16="http://schemas.microsoft.com/office/drawing/2014/main" id="{A2A46DBB-A468-20D1-1205-3FC575B5C626}"/>
                </a:ext>
              </a:extLst>
            </p:cNvPr>
            <p:cNvSpPr/>
            <p:nvPr/>
          </p:nvSpPr>
          <p:spPr>
            <a:xfrm>
              <a:off x="213359" y="-11222"/>
              <a:ext cx="12996333" cy="1125928"/>
            </a:xfrm>
            <a:prstGeom prst="parallelogram">
              <a:avLst/>
            </a:prstGeom>
            <a:solidFill>
              <a:srgbClr val="A53996">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EDA57563-3EAD-94B0-A087-3148591F4DE5}"/>
                </a:ext>
              </a:extLst>
            </p:cNvPr>
            <p:cNvSpPr/>
            <p:nvPr/>
          </p:nvSpPr>
          <p:spPr>
            <a:xfrm>
              <a:off x="0" y="-11222"/>
              <a:ext cx="584199" cy="1125928"/>
            </a:xfrm>
            <a:custGeom>
              <a:avLst/>
              <a:gdLst>
                <a:gd name="connsiteX0" fmla="*/ 0 w 584199"/>
                <a:gd name="connsiteY0" fmla="*/ 0 h 1125928"/>
                <a:gd name="connsiteX1" fmla="*/ 474072 w 584199"/>
                <a:gd name="connsiteY1" fmla="*/ 0 h 1125928"/>
                <a:gd name="connsiteX2" fmla="*/ 526647 w 584199"/>
                <a:gd name="connsiteY2" fmla="*/ 142774 h 1125928"/>
                <a:gd name="connsiteX3" fmla="*/ 580419 w 584199"/>
                <a:gd name="connsiteY3" fmla="*/ 452591 h 1125928"/>
                <a:gd name="connsiteX4" fmla="*/ 584199 w 584199"/>
                <a:gd name="connsiteY4" fmla="*/ 562935 h 1125928"/>
                <a:gd name="connsiteX5" fmla="*/ 584199 w 584199"/>
                <a:gd name="connsiteY5" fmla="*/ 562993 h 1125928"/>
                <a:gd name="connsiteX6" fmla="*/ 580419 w 584199"/>
                <a:gd name="connsiteY6" fmla="*/ 673337 h 1125928"/>
                <a:gd name="connsiteX7" fmla="*/ 526647 w 584199"/>
                <a:gd name="connsiteY7" fmla="*/ 983154 h 1125928"/>
                <a:gd name="connsiteX8" fmla="*/ 474072 w 584199"/>
                <a:gd name="connsiteY8" fmla="*/ 1125928 h 1125928"/>
                <a:gd name="connsiteX9" fmla="*/ 0 w 584199"/>
                <a:gd name="connsiteY9" fmla="*/ 1125928 h 112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4199" h="1125928">
                  <a:moveTo>
                    <a:pt x="0" y="0"/>
                  </a:moveTo>
                  <a:lnTo>
                    <a:pt x="474072" y="0"/>
                  </a:lnTo>
                  <a:lnTo>
                    <a:pt x="526647" y="142774"/>
                  </a:lnTo>
                  <a:cubicBezTo>
                    <a:pt x="554442" y="239636"/>
                    <a:pt x="572918" y="343723"/>
                    <a:pt x="580419" y="452591"/>
                  </a:cubicBezTo>
                  <a:lnTo>
                    <a:pt x="584199" y="562935"/>
                  </a:lnTo>
                  <a:lnTo>
                    <a:pt x="584199" y="562993"/>
                  </a:lnTo>
                  <a:lnTo>
                    <a:pt x="580419" y="673337"/>
                  </a:lnTo>
                  <a:cubicBezTo>
                    <a:pt x="572918" y="782205"/>
                    <a:pt x="554442" y="886292"/>
                    <a:pt x="526647" y="983154"/>
                  </a:cubicBezTo>
                  <a:lnTo>
                    <a:pt x="474072" y="1125928"/>
                  </a:lnTo>
                  <a:lnTo>
                    <a:pt x="0" y="1125928"/>
                  </a:lnTo>
                  <a:close/>
                </a:path>
              </a:pathLst>
            </a:custGeom>
            <a:solidFill>
              <a:srgbClr val="A5399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Tree>
    <p:extLst>
      <p:ext uri="{BB962C8B-B14F-4D97-AF65-F5344CB8AC3E}">
        <p14:creationId xmlns:p14="http://schemas.microsoft.com/office/powerpoint/2010/main" val="34996701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a:extLst>
              <a:ext uri="{FF2B5EF4-FFF2-40B4-BE49-F238E27FC236}">
                <a16:creationId xmlns:a16="http://schemas.microsoft.com/office/drawing/2014/main" id="{4B7D18E4-5322-A945-13F0-9836EA5A62CF}"/>
              </a:ext>
            </a:extLst>
          </p:cNvPr>
          <p:cNvSpPr/>
          <p:nvPr/>
        </p:nvSpPr>
        <p:spPr>
          <a:xfrm>
            <a:off x="-84667" y="0"/>
            <a:ext cx="12361334" cy="838200"/>
          </a:xfrm>
          <a:prstGeom prst="rect">
            <a:avLst/>
          </a:prstGeom>
          <a:solidFill>
            <a:schemeClr val="bg1"/>
          </a:solidFill>
          <a:ln>
            <a:noFill/>
          </a:ln>
          <a:effectLst>
            <a:outerShdw blurRad="50800" dist="38100" dir="5400000" algn="t" rotWithShape="0">
              <a:srgbClr val="0A1C88">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3F14B397-A5AC-F96C-EC74-274C72EE30DC}"/>
              </a:ext>
            </a:extLst>
          </p:cNvPr>
          <p:cNvSpPr/>
          <p:nvPr/>
        </p:nvSpPr>
        <p:spPr>
          <a:xfrm>
            <a:off x="507999" y="2639483"/>
            <a:ext cx="2658534" cy="2658534"/>
          </a:xfrm>
          <a:prstGeom prst="rect">
            <a:avLst/>
          </a:prstGeom>
          <a:solidFill>
            <a:schemeClr val="bg1"/>
          </a:solidFill>
          <a:ln>
            <a:solidFill>
              <a:srgbClr val="0A1C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E6EF8E2-C7C9-7753-2C76-4BEE82D823FE}"/>
              </a:ext>
            </a:extLst>
          </p:cNvPr>
          <p:cNvSpPr/>
          <p:nvPr/>
        </p:nvSpPr>
        <p:spPr>
          <a:xfrm>
            <a:off x="3166533" y="2639483"/>
            <a:ext cx="2658534" cy="2658534"/>
          </a:xfrm>
          <a:prstGeom prst="rect">
            <a:avLst/>
          </a:prstGeom>
          <a:solidFill>
            <a:schemeClr val="bg1"/>
          </a:solidFill>
          <a:ln>
            <a:solidFill>
              <a:srgbClr val="0A1C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54FF4713-1220-59DA-489E-A648BB8DC1A3}"/>
              </a:ext>
            </a:extLst>
          </p:cNvPr>
          <p:cNvSpPr/>
          <p:nvPr/>
        </p:nvSpPr>
        <p:spPr>
          <a:xfrm>
            <a:off x="5825067" y="2639483"/>
            <a:ext cx="2658534" cy="2658534"/>
          </a:xfrm>
          <a:prstGeom prst="rect">
            <a:avLst/>
          </a:prstGeom>
          <a:solidFill>
            <a:schemeClr val="bg1"/>
          </a:solidFill>
          <a:ln>
            <a:solidFill>
              <a:srgbClr val="0A1C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A03395E-C6B4-303F-F1E0-B78D0D0E708D}"/>
              </a:ext>
            </a:extLst>
          </p:cNvPr>
          <p:cNvSpPr txBox="1"/>
          <p:nvPr/>
        </p:nvSpPr>
        <p:spPr>
          <a:xfrm>
            <a:off x="812318" y="3037809"/>
            <a:ext cx="2049897" cy="743280"/>
          </a:xfrm>
          <a:prstGeom prst="rect">
            <a:avLst/>
          </a:prstGeom>
          <a:noFill/>
        </p:spPr>
        <p:txBody>
          <a:bodyPr wrap="square">
            <a:spAutoFit/>
          </a:bodyPr>
          <a:lstStyle/>
          <a:p>
            <a:pPr algn="ctr">
              <a:lnSpc>
                <a:spcPct val="120000"/>
              </a:lnSpc>
            </a:pPr>
            <a:r>
              <a:rPr lang="ja-JP" altLang="en-US" b="1" dirty="0">
                <a:solidFill>
                  <a:srgbClr val="0A1C88"/>
                </a:solidFill>
                <a:latin typeface="Noto Sans JP" panose="020B0200000000000000" pitchFamily="50" charset="-128"/>
                <a:ea typeface="Noto Sans JP" panose="020B0200000000000000" pitchFamily="50" charset="-128"/>
              </a:rPr>
              <a:t>リモートワークの普及</a:t>
            </a:r>
          </a:p>
        </p:txBody>
      </p:sp>
      <p:sp>
        <p:nvSpPr>
          <p:cNvPr id="10" name="テキスト ボックス 9">
            <a:extLst>
              <a:ext uri="{FF2B5EF4-FFF2-40B4-BE49-F238E27FC236}">
                <a16:creationId xmlns:a16="http://schemas.microsoft.com/office/drawing/2014/main" id="{5A0A56C6-A20C-4D05-6C05-11A6A370752D}"/>
              </a:ext>
            </a:extLst>
          </p:cNvPr>
          <p:cNvSpPr txBox="1"/>
          <p:nvPr/>
        </p:nvSpPr>
        <p:spPr>
          <a:xfrm>
            <a:off x="3470852" y="3037809"/>
            <a:ext cx="2049897" cy="743280"/>
          </a:xfrm>
          <a:prstGeom prst="rect">
            <a:avLst/>
          </a:prstGeom>
          <a:noFill/>
        </p:spPr>
        <p:txBody>
          <a:bodyPr wrap="square">
            <a:spAutoFit/>
          </a:bodyPr>
          <a:lstStyle/>
          <a:p>
            <a:pPr algn="ctr">
              <a:lnSpc>
                <a:spcPct val="120000"/>
              </a:lnSpc>
            </a:pPr>
            <a:r>
              <a:rPr lang="ja-JP" altLang="en-US" b="1" dirty="0">
                <a:solidFill>
                  <a:srgbClr val="0A1C88"/>
                </a:solidFill>
                <a:latin typeface="Noto Sans JP" panose="020B0200000000000000" pitchFamily="50" charset="-128"/>
                <a:ea typeface="Noto Sans JP" panose="020B0200000000000000" pitchFamily="50" charset="-128"/>
              </a:rPr>
              <a:t>サステナビリティ重視</a:t>
            </a:r>
          </a:p>
        </p:txBody>
      </p:sp>
      <p:sp>
        <p:nvSpPr>
          <p:cNvPr id="11" name="テキスト ボックス 10">
            <a:extLst>
              <a:ext uri="{FF2B5EF4-FFF2-40B4-BE49-F238E27FC236}">
                <a16:creationId xmlns:a16="http://schemas.microsoft.com/office/drawing/2014/main" id="{82A28EC8-4C3E-9D7D-D1E2-021BC978CAF7}"/>
              </a:ext>
            </a:extLst>
          </p:cNvPr>
          <p:cNvSpPr txBox="1"/>
          <p:nvPr/>
        </p:nvSpPr>
        <p:spPr>
          <a:xfrm>
            <a:off x="6129386" y="3037809"/>
            <a:ext cx="2049897" cy="743280"/>
          </a:xfrm>
          <a:prstGeom prst="rect">
            <a:avLst/>
          </a:prstGeom>
          <a:noFill/>
        </p:spPr>
        <p:txBody>
          <a:bodyPr wrap="square">
            <a:spAutoFit/>
          </a:bodyPr>
          <a:lstStyle/>
          <a:p>
            <a:pPr algn="ctr">
              <a:lnSpc>
                <a:spcPct val="120000"/>
              </a:lnSpc>
            </a:pPr>
            <a:r>
              <a:rPr lang="ja-JP" altLang="en-US" b="1" dirty="0">
                <a:solidFill>
                  <a:srgbClr val="0A1C88"/>
                </a:solidFill>
                <a:latin typeface="Noto Sans JP" panose="020B0200000000000000" pitchFamily="50" charset="-128"/>
                <a:ea typeface="Noto Sans JP" panose="020B0200000000000000" pitchFamily="50" charset="-128"/>
              </a:rPr>
              <a:t>データ駆動型意思決定</a:t>
            </a:r>
          </a:p>
        </p:txBody>
      </p:sp>
      <p:sp>
        <p:nvSpPr>
          <p:cNvPr id="25" name="テキスト ボックス 24">
            <a:extLst>
              <a:ext uri="{FF2B5EF4-FFF2-40B4-BE49-F238E27FC236}">
                <a16:creationId xmlns:a16="http://schemas.microsoft.com/office/drawing/2014/main" id="{0B0F3838-8669-8681-9470-2E8F512C0612}"/>
              </a:ext>
            </a:extLst>
          </p:cNvPr>
          <p:cNvSpPr txBox="1"/>
          <p:nvPr/>
        </p:nvSpPr>
        <p:spPr>
          <a:xfrm>
            <a:off x="10824172" y="309314"/>
            <a:ext cx="1046095" cy="318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rgbClr val="0A1C88"/>
                </a:solidFill>
                <a:effectLst/>
                <a:uLnTx/>
                <a:uFillTx/>
                <a:latin typeface="Roboto" panose="02000000000000000000" pitchFamily="2" charset="0"/>
                <a:ea typeface="Roboto" panose="02000000000000000000" pitchFamily="2" charset="0"/>
                <a:cs typeface="Arial" panose="020B0604020202020204" pitchFamily="34" charset="0"/>
              </a:rPr>
              <a:t>Chapter 1</a:t>
            </a:r>
            <a:endParaRPr kumimoji="1" lang="ja-JP" altLang="en-US" sz="1400" b="1" i="0" u="none" strike="noStrike" kern="1200" cap="none" spc="0" normalizeH="0" baseline="0" noProof="0" dirty="0">
              <a:ln>
                <a:noFill/>
              </a:ln>
              <a:solidFill>
                <a:srgbClr val="0A1C88"/>
              </a:solidFill>
              <a:effectLst/>
              <a:uLnTx/>
              <a:uFillTx/>
              <a:latin typeface="Roboto" panose="02000000000000000000" pitchFamily="2" charset="0"/>
              <a:ea typeface="Noto Sans JP" panose="020B0200000000000000" pitchFamily="50"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733BF762-0BFC-DD28-6A78-CD35C6DFE42D}"/>
              </a:ext>
            </a:extLst>
          </p:cNvPr>
          <p:cNvSpPr txBox="1"/>
          <p:nvPr/>
        </p:nvSpPr>
        <p:spPr>
          <a:xfrm>
            <a:off x="321733" y="214388"/>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Noto Sans JP" panose="020B0200000000000000" pitchFamily="50" charset="-128"/>
                <a:ea typeface="Noto Sans JP" panose="020B0200000000000000" pitchFamily="50" charset="-128"/>
              </a:rPr>
              <a:t>現代のビジネストレンド</a:t>
            </a:r>
          </a:p>
        </p:txBody>
      </p:sp>
      <p:sp>
        <p:nvSpPr>
          <p:cNvPr id="7" name="正方形/長方形 6">
            <a:extLst>
              <a:ext uri="{FF2B5EF4-FFF2-40B4-BE49-F238E27FC236}">
                <a16:creationId xmlns:a16="http://schemas.microsoft.com/office/drawing/2014/main" id="{020CA7B5-D0F7-8BC0-72C0-CA60EB841960}"/>
              </a:ext>
            </a:extLst>
          </p:cNvPr>
          <p:cNvSpPr/>
          <p:nvPr/>
        </p:nvSpPr>
        <p:spPr>
          <a:xfrm>
            <a:off x="8483601" y="2368550"/>
            <a:ext cx="3200400" cy="3200400"/>
          </a:xfrm>
          <a:prstGeom prst="rect">
            <a:avLst/>
          </a:prstGeom>
          <a:solidFill>
            <a:srgbClr val="0A1C88"/>
          </a:solidFill>
          <a:ln>
            <a:noFill/>
          </a:ln>
          <a:effectLst>
            <a:outerShdw blurRad="139700" algn="ctr" rotWithShape="0">
              <a:srgbClr val="0A1C88">
                <a:alpha val="64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C301D70-0214-E61B-27CE-4B6A32A5A597}"/>
              </a:ext>
            </a:extLst>
          </p:cNvPr>
          <p:cNvSpPr txBox="1"/>
          <p:nvPr/>
        </p:nvSpPr>
        <p:spPr>
          <a:xfrm>
            <a:off x="8898470" y="2953142"/>
            <a:ext cx="2370664" cy="799899"/>
          </a:xfrm>
          <a:prstGeom prst="rect">
            <a:avLst/>
          </a:prstGeom>
          <a:noFill/>
        </p:spPr>
        <p:txBody>
          <a:bodyPr wrap="square">
            <a:spAutoFit/>
          </a:bodyPr>
          <a:lstStyle/>
          <a:p>
            <a:pPr algn="ctr">
              <a:lnSpc>
                <a:spcPct val="120000"/>
              </a:lnSpc>
            </a:pPr>
            <a:r>
              <a:rPr lang="ja-JP" altLang="en-US" sz="2000" b="1" dirty="0">
                <a:solidFill>
                  <a:schemeClr val="bg1"/>
                </a:solidFill>
                <a:latin typeface="Noto Sans JP" panose="020B0200000000000000" pitchFamily="50" charset="-128"/>
                <a:ea typeface="Noto Sans JP" panose="020B0200000000000000" pitchFamily="50" charset="-128"/>
              </a:rPr>
              <a:t>デジタルトランスフォーメーション</a:t>
            </a:r>
          </a:p>
        </p:txBody>
      </p:sp>
      <p:sp>
        <p:nvSpPr>
          <p:cNvPr id="30" name="テキスト ボックス 29">
            <a:extLst>
              <a:ext uri="{FF2B5EF4-FFF2-40B4-BE49-F238E27FC236}">
                <a16:creationId xmlns:a16="http://schemas.microsoft.com/office/drawing/2014/main" id="{51F7EAD2-EE11-3854-89F3-28899DC0409F}"/>
              </a:ext>
            </a:extLst>
          </p:cNvPr>
          <p:cNvSpPr txBox="1"/>
          <p:nvPr/>
        </p:nvSpPr>
        <p:spPr>
          <a:xfrm>
            <a:off x="2319867" y="1488283"/>
            <a:ext cx="755226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b="1" dirty="0">
                <a:solidFill>
                  <a:srgbClr val="0A1C88"/>
                </a:solidFill>
                <a:latin typeface="Noto Sans JP" panose="020B0200000000000000" pitchFamily="50" charset="-128"/>
                <a:ea typeface="Noto Sans JP" panose="020B0200000000000000" pitchFamily="50" charset="-128"/>
              </a:rPr>
              <a:t>ここ近年注目されているキーワード</a:t>
            </a:r>
            <a:endParaRPr kumimoji="1" lang="ja-JP" altLang="en-US" sz="2400" b="1" i="0" u="none" strike="noStrike" kern="1200" cap="none" spc="0" normalizeH="0" baseline="0" noProof="0" dirty="0">
              <a:ln>
                <a:noFill/>
              </a:ln>
              <a:solidFill>
                <a:srgbClr val="0A1C88"/>
              </a:solidFill>
              <a:effectLst/>
              <a:uLnTx/>
              <a:uFillTx/>
              <a:latin typeface="Noto Sans JP" panose="020B0200000000000000" pitchFamily="50" charset="-128"/>
              <a:ea typeface="Noto Sans JP" panose="020B0200000000000000" pitchFamily="50" charset="-128"/>
            </a:endParaRPr>
          </a:p>
        </p:txBody>
      </p:sp>
    </p:spTree>
    <p:extLst>
      <p:ext uri="{BB962C8B-B14F-4D97-AF65-F5344CB8AC3E}">
        <p14:creationId xmlns:p14="http://schemas.microsoft.com/office/powerpoint/2010/main" val="72552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40E18"/>
        </a:solidFill>
        <a:effectLst/>
      </p:bgPr>
    </p:bg>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B97BDA8C-F249-096C-A912-EDC81F530988}"/>
              </a:ext>
            </a:extLst>
          </p:cNvPr>
          <p:cNvSpPr txBox="1"/>
          <p:nvPr/>
        </p:nvSpPr>
        <p:spPr>
          <a:xfrm>
            <a:off x="509268" y="2110339"/>
            <a:ext cx="2426437" cy="4198522"/>
          </a:xfrm>
          <a:prstGeom prst="rect">
            <a:avLst/>
          </a:prstGeom>
          <a:noFill/>
        </p:spPr>
        <p:txBody>
          <a:bodyPr wrap="square" rtlCol="0">
            <a:spAutoFit/>
          </a:bodyPr>
          <a:lstStyle/>
          <a:p>
            <a:pPr>
              <a:lnSpc>
                <a:spcPct val="150000"/>
              </a:lnSpc>
            </a:pPr>
            <a:r>
              <a:rPr kumimoji="1" lang="ja-JP" altLang="en-US" dirty="0">
                <a:solidFill>
                  <a:schemeClr val="bg1"/>
                </a:solidFill>
                <a:latin typeface="Noto Sans JP" panose="020B0200000000000000" pitchFamily="50" charset="-128"/>
                <a:ea typeface="Noto Sans JP" panose="020B0200000000000000" pitchFamily="50" charset="-128"/>
              </a:rPr>
              <a:t>私たちの日常生活において、情熱は重要な役割を果たします。それは、私たちが行うすべてのことに対して、より深い意味と充実感をもたらします。しかし、時には日々の忙しさに追われ、</a:t>
            </a:r>
          </a:p>
        </p:txBody>
      </p:sp>
      <p:sp>
        <p:nvSpPr>
          <p:cNvPr id="2" name="テキスト ボックス 1">
            <a:extLst>
              <a:ext uri="{FF2B5EF4-FFF2-40B4-BE49-F238E27FC236}">
                <a16:creationId xmlns:a16="http://schemas.microsoft.com/office/drawing/2014/main" id="{1AAF2A90-EDB0-F98B-E0FB-91E4543709D6}"/>
              </a:ext>
            </a:extLst>
          </p:cNvPr>
          <p:cNvSpPr txBox="1"/>
          <p:nvPr/>
        </p:nvSpPr>
        <p:spPr>
          <a:xfrm>
            <a:off x="2235364" y="346509"/>
            <a:ext cx="7817525" cy="7878278"/>
          </a:xfrm>
          <a:prstGeom prst="rect">
            <a:avLst/>
          </a:prstGeom>
          <a:noFill/>
        </p:spPr>
        <p:txBody>
          <a:bodyPr vert="eaVert" wrap="square">
            <a:spAutoFit/>
          </a:bodyPr>
          <a:lstStyle/>
          <a:p>
            <a:r>
              <a:rPr lang="ja-JP" altLang="en-US" sz="49600" dirty="0">
                <a:solidFill>
                  <a:schemeClr val="bg1"/>
                </a:solidFill>
                <a:latin typeface="Noto Sans JP Black" panose="020B0200000000000000" pitchFamily="50" charset="-128"/>
                <a:ea typeface="Noto Sans JP Black" panose="020B0200000000000000" pitchFamily="50" charset="-128"/>
              </a:rPr>
              <a:t>熱</a:t>
            </a:r>
          </a:p>
        </p:txBody>
      </p:sp>
      <p:sp>
        <p:nvSpPr>
          <p:cNvPr id="4" name="テキスト ボックス 3">
            <a:extLst>
              <a:ext uri="{FF2B5EF4-FFF2-40B4-BE49-F238E27FC236}">
                <a16:creationId xmlns:a16="http://schemas.microsoft.com/office/drawing/2014/main" id="{63D4C23E-8FD3-7106-675C-7D200F7B0C12}"/>
              </a:ext>
            </a:extLst>
          </p:cNvPr>
          <p:cNvSpPr txBox="1"/>
          <p:nvPr/>
        </p:nvSpPr>
        <p:spPr>
          <a:xfrm>
            <a:off x="509268" y="481262"/>
            <a:ext cx="3355938" cy="1323439"/>
          </a:xfrm>
          <a:prstGeom prst="rect">
            <a:avLst/>
          </a:prstGeom>
          <a:solidFill>
            <a:srgbClr val="E40E18"/>
          </a:solidFill>
          <a:ln w="28575">
            <a:solidFill>
              <a:schemeClr val="bg1"/>
            </a:solidFill>
          </a:ln>
        </p:spPr>
        <p:txBody>
          <a:bodyPr vert="horz" wrap="square">
            <a:spAutoFit/>
          </a:bodyPr>
          <a:lstStyle/>
          <a:p>
            <a:r>
              <a:rPr lang="ja-JP" altLang="en-US" sz="8000" i="1" dirty="0">
                <a:solidFill>
                  <a:schemeClr val="bg1"/>
                </a:solidFill>
                <a:latin typeface="Noto Sans JP Black" panose="020B0200000000000000" pitchFamily="50" charset="-128"/>
                <a:ea typeface="Noto Sans JP Black" panose="020B0200000000000000" pitchFamily="50" charset="-128"/>
              </a:rPr>
              <a:t>もっと</a:t>
            </a:r>
          </a:p>
        </p:txBody>
      </p:sp>
      <p:sp>
        <p:nvSpPr>
          <p:cNvPr id="3" name="テキスト ボックス 2">
            <a:extLst>
              <a:ext uri="{FF2B5EF4-FFF2-40B4-BE49-F238E27FC236}">
                <a16:creationId xmlns:a16="http://schemas.microsoft.com/office/drawing/2014/main" id="{C207DEB6-1022-8267-A26E-5F0AA8057EC4}"/>
              </a:ext>
            </a:extLst>
          </p:cNvPr>
          <p:cNvSpPr txBox="1"/>
          <p:nvPr/>
        </p:nvSpPr>
        <p:spPr>
          <a:xfrm>
            <a:off x="5304044" y="4891227"/>
            <a:ext cx="6359019" cy="1323439"/>
          </a:xfrm>
          <a:prstGeom prst="rect">
            <a:avLst/>
          </a:prstGeom>
          <a:solidFill>
            <a:srgbClr val="E40E18"/>
          </a:solidFill>
          <a:ln w="28575">
            <a:solidFill>
              <a:schemeClr val="bg1"/>
            </a:solidFill>
          </a:ln>
        </p:spPr>
        <p:txBody>
          <a:bodyPr vert="horz" wrap="square">
            <a:spAutoFit/>
          </a:bodyPr>
          <a:lstStyle/>
          <a:p>
            <a:r>
              <a:rPr lang="ja-JP" altLang="en-US" sz="8000" i="1" dirty="0">
                <a:solidFill>
                  <a:schemeClr val="bg1"/>
                </a:solidFill>
                <a:latin typeface="Noto Sans JP Black" panose="020B0200000000000000" pitchFamily="50" charset="-128"/>
                <a:ea typeface="Noto Sans JP Black" panose="020B0200000000000000" pitchFamily="50" charset="-128"/>
              </a:rPr>
              <a:t>アツくなろう</a:t>
            </a:r>
          </a:p>
        </p:txBody>
      </p:sp>
      <p:sp>
        <p:nvSpPr>
          <p:cNvPr id="5" name="テキスト ボックス 4">
            <a:extLst>
              <a:ext uri="{FF2B5EF4-FFF2-40B4-BE49-F238E27FC236}">
                <a16:creationId xmlns:a16="http://schemas.microsoft.com/office/drawing/2014/main" id="{831D155A-3422-5589-66EB-202CD7813210}"/>
              </a:ext>
            </a:extLst>
          </p:cNvPr>
          <p:cNvSpPr txBox="1"/>
          <p:nvPr/>
        </p:nvSpPr>
        <p:spPr>
          <a:xfrm>
            <a:off x="9412638" y="375385"/>
            <a:ext cx="2426438" cy="4198522"/>
          </a:xfrm>
          <a:prstGeom prst="rect">
            <a:avLst/>
          </a:prstGeom>
          <a:noFill/>
        </p:spPr>
        <p:txBody>
          <a:bodyPr wrap="square" rtlCol="0">
            <a:spAutoFit/>
          </a:bodyPr>
          <a:lstStyle/>
          <a:p>
            <a:pPr>
              <a:lnSpc>
                <a:spcPct val="150000"/>
              </a:lnSpc>
            </a:pPr>
            <a:r>
              <a:rPr kumimoji="1" lang="ja-JP" altLang="en-US" dirty="0">
                <a:solidFill>
                  <a:schemeClr val="bg1"/>
                </a:solidFill>
                <a:latin typeface="Noto Sans JP" panose="020B0200000000000000" pitchFamily="50" charset="-128"/>
                <a:ea typeface="Noto Sans JP" panose="020B0200000000000000" pitchFamily="50" charset="-128"/>
              </a:rPr>
              <a:t>その炎を維持することが難しいこともあります。「もっとアツくなろう」というバリューは、私たち自身の内なる炎を再点火し、日常生活の中で情熱を再発見することを目指しています。</a:t>
            </a:r>
          </a:p>
        </p:txBody>
      </p:sp>
    </p:spTree>
    <p:extLst>
      <p:ext uri="{BB962C8B-B14F-4D97-AF65-F5344CB8AC3E}">
        <p14:creationId xmlns:p14="http://schemas.microsoft.com/office/powerpoint/2010/main" val="11816023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平行四辺形 42">
            <a:extLst>
              <a:ext uri="{FF2B5EF4-FFF2-40B4-BE49-F238E27FC236}">
                <a16:creationId xmlns:a16="http://schemas.microsoft.com/office/drawing/2014/main" id="{2249BE9A-3346-04DD-5612-C1BEFD247F38}"/>
              </a:ext>
            </a:extLst>
          </p:cNvPr>
          <p:cNvSpPr/>
          <p:nvPr/>
        </p:nvSpPr>
        <p:spPr>
          <a:xfrm>
            <a:off x="-1" y="0"/>
            <a:ext cx="9331743" cy="786908"/>
          </a:xfrm>
          <a:prstGeom prst="parallelogram">
            <a:avLst/>
          </a:prstGeom>
          <a:solidFill>
            <a:srgbClr val="1C8C42">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PLUS 1" pitchFamily="2" charset="-128"/>
              <a:ea typeface="M PLUS 1" pitchFamily="2" charset="-128"/>
            </a:endParaRPr>
          </a:p>
        </p:txBody>
      </p:sp>
      <p:sp>
        <p:nvSpPr>
          <p:cNvPr id="14" name="四角形: 角を丸くする 13">
            <a:extLst>
              <a:ext uri="{FF2B5EF4-FFF2-40B4-BE49-F238E27FC236}">
                <a16:creationId xmlns:a16="http://schemas.microsoft.com/office/drawing/2014/main" id="{F8E72FD0-E4AB-3ECE-F4AF-5582FC531289}"/>
              </a:ext>
            </a:extLst>
          </p:cNvPr>
          <p:cNvSpPr/>
          <p:nvPr/>
        </p:nvSpPr>
        <p:spPr>
          <a:xfrm>
            <a:off x="278960" y="2311223"/>
            <a:ext cx="2802467" cy="3141133"/>
          </a:xfrm>
          <a:prstGeom prst="roundRect">
            <a:avLst>
              <a:gd name="adj" fmla="val 5791"/>
            </a:avLst>
          </a:prstGeom>
          <a:solidFill>
            <a:srgbClr val="1C8C42">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PLUS 1" pitchFamily="2" charset="-128"/>
              <a:ea typeface="M PLUS 1" pitchFamily="2" charset="-128"/>
            </a:endParaRPr>
          </a:p>
        </p:txBody>
      </p:sp>
      <p:sp>
        <p:nvSpPr>
          <p:cNvPr id="15" name="四角形: 角を丸くする 14">
            <a:extLst>
              <a:ext uri="{FF2B5EF4-FFF2-40B4-BE49-F238E27FC236}">
                <a16:creationId xmlns:a16="http://schemas.microsoft.com/office/drawing/2014/main" id="{BF1CEBB2-9321-FC37-EB70-347217A893A2}"/>
              </a:ext>
            </a:extLst>
          </p:cNvPr>
          <p:cNvSpPr/>
          <p:nvPr/>
        </p:nvSpPr>
        <p:spPr>
          <a:xfrm>
            <a:off x="3222831" y="1273047"/>
            <a:ext cx="2802467" cy="3141133"/>
          </a:xfrm>
          <a:prstGeom prst="roundRect">
            <a:avLst>
              <a:gd name="adj" fmla="val 5791"/>
            </a:avLst>
          </a:prstGeom>
          <a:solidFill>
            <a:srgbClr val="1C8C42">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PLUS 1" pitchFamily="2" charset="-128"/>
              <a:ea typeface="M PLUS 1" pitchFamily="2" charset="-128"/>
            </a:endParaRPr>
          </a:p>
        </p:txBody>
      </p:sp>
      <p:sp>
        <p:nvSpPr>
          <p:cNvPr id="16" name="四角形: 角を丸くする 15">
            <a:extLst>
              <a:ext uri="{FF2B5EF4-FFF2-40B4-BE49-F238E27FC236}">
                <a16:creationId xmlns:a16="http://schemas.microsoft.com/office/drawing/2014/main" id="{2AF72FC3-37C2-E948-54D7-F4A170DFD6FB}"/>
              </a:ext>
            </a:extLst>
          </p:cNvPr>
          <p:cNvSpPr/>
          <p:nvPr/>
        </p:nvSpPr>
        <p:spPr>
          <a:xfrm>
            <a:off x="6166702" y="1273047"/>
            <a:ext cx="2802467" cy="3141133"/>
          </a:xfrm>
          <a:prstGeom prst="roundRect">
            <a:avLst>
              <a:gd name="adj" fmla="val 5791"/>
            </a:avLst>
          </a:prstGeom>
          <a:solidFill>
            <a:srgbClr val="1C8C42">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PLUS 1" pitchFamily="2" charset="-128"/>
              <a:ea typeface="M PLUS 1" pitchFamily="2" charset="-128"/>
            </a:endParaRPr>
          </a:p>
        </p:txBody>
      </p:sp>
      <p:sp>
        <p:nvSpPr>
          <p:cNvPr id="17" name="四角形: 角を丸くする 16">
            <a:extLst>
              <a:ext uri="{FF2B5EF4-FFF2-40B4-BE49-F238E27FC236}">
                <a16:creationId xmlns:a16="http://schemas.microsoft.com/office/drawing/2014/main" id="{340DDEC6-4E0F-CB90-5111-245473253346}"/>
              </a:ext>
            </a:extLst>
          </p:cNvPr>
          <p:cNvSpPr/>
          <p:nvPr/>
        </p:nvSpPr>
        <p:spPr>
          <a:xfrm>
            <a:off x="9110573" y="2311223"/>
            <a:ext cx="2802467" cy="3141133"/>
          </a:xfrm>
          <a:prstGeom prst="roundRect">
            <a:avLst>
              <a:gd name="adj" fmla="val 5791"/>
            </a:avLst>
          </a:prstGeom>
          <a:solidFill>
            <a:srgbClr val="1C8C42">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PLUS 1" pitchFamily="2" charset="-128"/>
              <a:ea typeface="M PLUS 1" pitchFamily="2" charset="-128"/>
            </a:endParaRPr>
          </a:p>
        </p:txBody>
      </p:sp>
      <p:sp>
        <p:nvSpPr>
          <p:cNvPr id="5" name="テキスト ボックス 4">
            <a:extLst>
              <a:ext uri="{FF2B5EF4-FFF2-40B4-BE49-F238E27FC236}">
                <a16:creationId xmlns:a16="http://schemas.microsoft.com/office/drawing/2014/main" id="{8F2635EF-A244-D10E-5F80-8DB084505FD6}"/>
              </a:ext>
            </a:extLst>
          </p:cNvPr>
          <p:cNvSpPr txBox="1"/>
          <p:nvPr/>
        </p:nvSpPr>
        <p:spPr>
          <a:xfrm>
            <a:off x="655245" y="2761923"/>
            <a:ext cx="2049897" cy="743280"/>
          </a:xfrm>
          <a:prstGeom prst="rect">
            <a:avLst/>
          </a:prstGeom>
          <a:noFill/>
        </p:spPr>
        <p:txBody>
          <a:bodyPr wrap="square">
            <a:spAutoFit/>
          </a:bodyPr>
          <a:lstStyle/>
          <a:p>
            <a:pPr algn="ctr">
              <a:lnSpc>
                <a:spcPct val="120000"/>
              </a:lnSpc>
            </a:pPr>
            <a:r>
              <a:rPr lang="ja-JP" altLang="en-US" b="1" dirty="0">
                <a:solidFill>
                  <a:srgbClr val="1C8C42"/>
                </a:solidFill>
                <a:latin typeface="M PLUS 1" pitchFamily="2" charset="-128"/>
                <a:ea typeface="M PLUS 1" pitchFamily="2" charset="-128"/>
              </a:rPr>
              <a:t>リモートワークの普及</a:t>
            </a:r>
          </a:p>
        </p:txBody>
      </p:sp>
      <p:sp>
        <p:nvSpPr>
          <p:cNvPr id="6" name="テキスト ボックス 5">
            <a:extLst>
              <a:ext uri="{FF2B5EF4-FFF2-40B4-BE49-F238E27FC236}">
                <a16:creationId xmlns:a16="http://schemas.microsoft.com/office/drawing/2014/main" id="{755CE00F-0446-20A4-0E66-2A94A4B5540C}"/>
              </a:ext>
            </a:extLst>
          </p:cNvPr>
          <p:cNvSpPr txBox="1"/>
          <p:nvPr/>
        </p:nvSpPr>
        <p:spPr>
          <a:xfrm>
            <a:off x="3599116" y="1685259"/>
            <a:ext cx="2049897" cy="743280"/>
          </a:xfrm>
          <a:prstGeom prst="rect">
            <a:avLst/>
          </a:prstGeom>
          <a:noFill/>
        </p:spPr>
        <p:txBody>
          <a:bodyPr wrap="square">
            <a:spAutoFit/>
          </a:bodyPr>
          <a:lstStyle/>
          <a:p>
            <a:pPr algn="ctr">
              <a:lnSpc>
                <a:spcPct val="120000"/>
              </a:lnSpc>
            </a:pPr>
            <a:r>
              <a:rPr lang="ja-JP" altLang="en-US" b="1" dirty="0">
                <a:solidFill>
                  <a:srgbClr val="1C8C42"/>
                </a:solidFill>
                <a:latin typeface="M PLUS 1" pitchFamily="2" charset="-128"/>
                <a:ea typeface="M PLUS 1" pitchFamily="2" charset="-128"/>
              </a:rPr>
              <a:t>サステナビリティ重視</a:t>
            </a:r>
          </a:p>
        </p:txBody>
      </p:sp>
      <p:sp>
        <p:nvSpPr>
          <p:cNvPr id="7" name="テキスト ボックス 6">
            <a:extLst>
              <a:ext uri="{FF2B5EF4-FFF2-40B4-BE49-F238E27FC236}">
                <a16:creationId xmlns:a16="http://schemas.microsoft.com/office/drawing/2014/main" id="{A79026F1-D9BC-C835-E792-8E8E60D18A73}"/>
              </a:ext>
            </a:extLst>
          </p:cNvPr>
          <p:cNvSpPr txBox="1"/>
          <p:nvPr/>
        </p:nvSpPr>
        <p:spPr>
          <a:xfrm>
            <a:off x="6542987" y="1685259"/>
            <a:ext cx="2049897" cy="743280"/>
          </a:xfrm>
          <a:prstGeom prst="rect">
            <a:avLst/>
          </a:prstGeom>
          <a:noFill/>
        </p:spPr>
        <p:txBody>
          <a:bodyPr wrap="square">
            <a:spAutoFit/>
          </a:bodyPr>
          <a:lstStyle/>
          <a:p>
            <a:pPr algn="ctr">
              <a:lnSpc>
                <a:spcPct val="120000"/>
              </a:lnSpc>
            </a:pPr>
            <a:r>
              <a:rPr lang="ja-JP" altLang="en-US" b="1" dirty="0">
                <a:solidFill>
                  <a:srgbClr val="1C8C42"/>
                </a:solidFill>
                <a:latin typeface="M PLUS 1" pitchFamily="2" charset="-128"/>
                <a:ea typeface="M PLUS 1" pitchFamily="2" charset="-128"/>
              </a:rPr>
              <a:t>データ駆動型意思決定</a:t>
            </a:r>
          </a:p>
        </p:txBody>
      </p:sp>
      <p:sp>
        <p:nvSpPr>
          <p:cNvPr id="8" name="テキスト ボックス 7">
            <a:extLst>
              <a:ext uri="{FF2B5EF4-FFF2-40B4-BE49-F238E27FC236}">
                <a16:creationId xmlns:a16="http://schemas.microsoft.com/office/drawing/2014/main" id="{689A7AE6-7CFD-AAC5-71BE-3085C484BF62}"/>
              </a:ext>
            </a:extLst>
          </p:cNvPr>
          <p:cNvSpPr txBox="1"/>
          <p:nvPr/>
        </p:nvSpPr>
        <p:spPr>
          <a:xfrm>
            <a:off x="9486858" y="2761923"/>
            <a:ext cx="2049897" cy="743280"/>
          </a:xfrm>
          <a:prstGeom prst="rect">
            <a:avLst/>
          </a:prstGeom>
          <a:noFill/>
        </p:spPr>
        <p:txBody>
          <a:bodyPr wrap="square">
            <a:spAutoFit/>
          </a:bodyPr>
          <a:lstStyle/>
          <a:p>
            <a:pPr algn="ctr">
              <a:lnSpc>
                <a:spcPct val="120000"/>
              </a:lnSpc>
            </a:pPr>
            <a:r>
              <a:rPr lang="ja-JP" altLang="en-US" b="1" dirty="0">
                <a:solidFill>
                  <a:srgbClr val="1C8C42"/>
                </a:solidFill>
                <a:latin typeface="M PLUS 1" pitchFamily="2" charset="-128"/>
                <a:ea typeface="M PLUS 1" pitchFamily="2" charset="-128"/>
              </a:rPr>
              <a:t>デジタルトランスフォーメーション</a:t>
            </a:r>
          </a:p>
        </p:txBody>
      </p:sp>
      <p:sp>
        <p:nvSpPr>
          <p:cNvPr id="9" name="テキスト ボックス 8">
            <a:extLst>
              <a:ext uri="{FF2B5EF4-FFF2-40B4-BE49-F238E27FC236}">
                <a16:creationId xmlns:a16="http://schemas.microsoft.com/office/drawing/2014/main" id="{0FBE0910-01EE-8453-2125-CD10612BFC61}"/>
              </a:ext>
            </a:extLst>
          </p:cNvPr>
          <p:cNvSpPr txBox="1"/>
          <p:nvPr/>
        </p:nvSpPr>
        <p:spPr>
          <a:xfrm>
            <a:off x="496422" y="3728341"/>
            <a:ext cx="2367542" cy="1261884"/>
          </a:xfrm>
          <a:prstGeom prst="rect">
            <a:avLst/>
          </a:prstGeom>
          <a:noFill/>
        </p:spPr>
        <p:txBody>
          <a:bodyPr wrap="square">
            <a:spAutoFit/>
          </a:bodyPr>
          <a:lstStyle/>
          <a:p>
            <a:pPr>
              <a:lnSpc>
                <a:spcPct val="120000"/>
              </a:lnSpc>
            </a:pPr>
            <a:r>
              <a:rPr lang="ja-JP" altLang="en-US" sz="1600" dirty="0">
                <a:solidFill>
                  <a:schemeClr val="tx1">
                    <a:lumMod val="75000"/>
                    <a:lumOff val="25000"/>
                  </a:schemeClr>
                </a:solidFill>
                <a:latin typeface="M PLUS 1 Medium" pitchFamily="2" charset="-128"/>
                <a:ea typeface="M PLUS 1 Medium" pitchFamily="2" charset="-128"/>
              </a:rPr>
              <a:t>在宅勤務やフレキシブルな勤務体系が増加し、ワークライフバランスと生産性が向上。</a:t>
            </a:r>
          </a:p>
        </p:txBody>
      </p:sp>
      <p:sp>
        <p:nvSpPr>
          <p:cNvPr id="10" name="テキスト ボックス 9">
            <a:extLst>
              <a:ext uri="{FF2B5EF4-FFF2-40B4-BE49-F238E27FC236}">
                <a16:creationId xmlns:a16="http://schemas.microsoft.com/office/drawing/2014/main" id="{84981DE6-B5A7-B8CC-95CC-24265152C69E}"/>
              </a:ext>
            </a:extLst>
          </p:cNvPr>
          <p:cNvSpPr txBox="1"/>
          <p:nvPr/>
        </p:nvSpPr>
        <p:spPr>
          <a:xfrm>
            <a:off x="3440293" y="2635825"/>
            <a:ext cx="2367542" cy="1557349"/>
          </a:xfrm>
          <a:prstGeom prst="rect">
            <a:avLst/>
          </a:prstGeom>
          <a:noFill/>
        </p:spPr>
        <p:txBody>
          <a:bodyPr wrap="square">
            <a:spAutoFit/>
          </a:bodyPr>
          <a:lstStyle/>
          <a:p>
            <a:pPr>
              <a:lnSpc>
                <a:spcPct val="120000"/>
              </a:lnSpc>
            </a:pPr>
            <a:r>
              <a:rPr lang="ja-JP" altLang="en-US" sz="1600" dirty="0">
                <a:solidFill>
                  <a:schemeClr val="tx1">
                    <a:lumMod val="75000"/>
                    <a:lumOff val="25000"/>
                  </a:schemeClr>
                </a:solidFill>
                <a:latin typeface="M PLUS 1 Medium" pitchFamily="2" charset="-128"/>
                <a:ea typeface="M PLUS 1 Medium" pitchFamily="2" charset="-128"/>
              </a:rPr>
              <a:t>環境保護への取り組みが強化され、持続可能な製品開発やエコフレンドリーな生産が重要視される。</a:t>
            </a:r>
          </a:p>
        </p:txBody>
      </p:sp>
      <p:sp>
        <p:nvSpPr>
          <p:cNvPr id="11" name="テキスト ボックス 10">
            <a:extLst>
              <a:ext uri="{FF2B5EF4-FFF2-40B4-BE49-F238E27FC236}">
                <a16:creationId xmlns:a16="http://schemas.microsoft.com/office/drawing/2014/main" id="{61167465-4911-1A03-71AA-207F800F7C8C}"/>
              </a:ext>
            </a:extLst>
          </p:cNvPr>
          <p:cNvSpPr txBox="1"/>
          <p:nvPr/>
        </p:nvSpPr>
        <p:spPr>
          <a:xfrm>
            <a:off x="6383867" y="2651677"/>
            <a:ext cx="2367542" cy="966418"/>
          </a:xfrm>
          <a:prstGeom prst="rect">
            <a:avLst/>
          </a:prstGeom>
          <a:noFill/>
        </p:spPr>
        <p:txBody>
          <a:bodyPr wrap="square">
            <a:spAutoFit/>
          </a:bodyPr>
          <a:lstStyle/>
          <a:p>
            <a:pPr>
              <a:lnSpc>
                <a:spcPct val="120000"/>
              </a:lnSpc>
            </a:pPr>
            <a:r>
              <a:rPr lang="ja-JP" altLang="en-US" sz="1600" dirty="0">
                <a:solidFill>
                  <a:schemeClr val="tx1">
                    <a:lumMod val="75000"/>
                    <a:lumOff val="25000"/>
                  </a:schemeClr>
                </a:solidFill>
                <a:latin typeface="M PLUS 1 Medium" pitchFamily="2" charset="-128"/>
                <a:ea typeface="M PLUS 1 Medium" pitchFamily="2" charset="-128"/>
              </a:rPr>
              <a:t>ビッグデータの分析に基づく効果的なビジネス戦略の策定が一般化。</a:t>
            </a:r>
          </a:p>
        </p:txBody>
      </p:sp>
      <p:sp>
        <p:nvSpPr>
          <p:cNvPr id="12" name="テキスト ボックス 11">
            <a:extLst>
              <a:ext uri="{FF2B5EF4-FFF2-40B4-BE49-F238E27FC236}">
                <a16:creationId xmlns:a16="http://schemas.microsoft.com/office/drawing/2014/main" id="{08AD15A3-46AB-BA79-9E14-43716A87EF5C}"/>
              </a:ext>
            </a:extLst>
          </p:cNvPr>
          <p:cNvSpPr txBox="1"/>
          <p:nvPr/>
        </p:nvSpPr>
        <p:spPr>
          <a:xfrm>
            <a:off x="9327143" y="3728341"/>
            <a:ext cx="2367542" cy="1261884"/>
          </a:xfrm>
          <a:prstGeom prst="rect">
            <a:avLst/>
          </a:prstGeom>
          <a:noFill/>
        </p:spPr>
        <p:txBody>
          <a:bodyPr wrap="square">
            <a:spAutoFit/>
          </a:bodyPr>
          <a:lstStyle/>
          <a:p>
            <a:pPr>
              <a:lnSpc>
                <a:spcPct val="120000"/>
              </a:lnSpc>
            </a:pPr>
            <a:r>
              <a:rPr lang="ja-JP" altLang="en-US" sz="1600" dirty="0">
                <a:solidFill>
                  <a:schemeClr val="tx1">
                    <a:lumMod val="75000"/>
                    <a:lumOff val="25000"/>
                  </a:schemeClr>
                </a:solidFill>
                <a:latin typeface="M PLUS 1 Medium" pitchFamily="2" charset="-128"/>
                <a:ea typeface="M PLUS 1 Medium" pitchFamily="2" charset="-128"/>
              </a:rPr>
              <a:t>業務自動化、クラウド活用、</a:t>
            </a:r>
            <a:r>
              <a:rPr lang="en-US" altLang="ja-JP" sz="1600" dirty="0">
                <a:solidFill>
                  <a:schemeClr val="tx1">
                    <a:lumMod val="75000"/>
                    <a:lumOff val="25000"/>
                  </a:schemeClr>
                </a:solidFill>
                <a:latin typeface="M PLUS 1 Medium" pitchFamily="2" charset="-128"/>
                <a:ea typeface="M PLUS 1 Medium" pitchFamily="2" charset="-128"/>
              </a:rPr>
              <a:t>AI</a:t>
            </a:r>
            <a:r>
              <a:rPr lang="ja-JP" altLang="en-US" sz="1600" dirty="0">
                <a:solidFill>
                  <a:schemeClr val="tx1">
                    <a:lumMod val="75000"/>
                    <a:lumOff val="25000"/>
                  </a:schemeClr>
                </a:solidFill>
                <a:latin typeface="M PLUS 1 Medium" pitchFamily="2" charset="-128"/>
                <a:ea typeface="M PLUS 1 Medium" pitchFamily="2" charset="-128"/>
              </a:rPr>
              <a:t>技術の導入による効率化とイノベーションの加速。</a:t>
            </a:r>
          </a:p>
        </p:txBody>
      </p:sp>
      <p:sp>
        <p:nvSpPr>
          <p:cNvPr id="19" name="楕円 18">
            <a:extLst>
              <a:ext uri="{FF2B5EF4-FFF2-40B4-BE49-F238E27FC236}">
                <a16:creationId xmlns:a16="http://schemas.microsoft.com/office/drawing/2014/main" id="{055F6ED2-68BB-FB4B-09A5-0798D1BAADEC}"/>
              </a:ext>
            </a:extLst>
          </p:cNvPr>
          <p:cNvSpPr/>
          <p:nvPr/>
        </p:nvSpPr>
        <p:spPr>
          <a:xfrm>
            <a:off x="7114539" y="4535606"/>
            <a:ext cx="372533" cy="372533"/>
          </a:xfrm>
          <a:prstGeom prst="ellipse">
            <a:avLst/>
          </a:prstGeom>
          <a:solidFill>
            <a:srgbClr val="309030">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PLUS 1" pitchFamily="2" charset="-128"/>
              <a:ea typeface="M PLUS 1" pitchFamily="2" charset="-128"/>
            </a:endParaRPr>
          </a:p>
        </p:txBody>
      </p:sp>
      <p:sp>
        <p:nvSpPr>
          <p:cNvPr id="20" name="楕円 19">
            <a:extLst>
              <a:ext uri="{FF2B5EF4-FFF2-40B4-BE49-F238E27FC236}">
                <a16:creationId xmlns:a16="http://schemas.microsoft.com/office/drawing/2014/main" id="{019F1936-9D73-545B-0844-C30C272724C4}"/>
              </a:ext>
            </a:extLst>
          </p:cNvPr>
          <p:cNvSpPr/>
          <p:nvPr/>
        </p:nvSpPr>
        <p:spPr>
          <a:xfrm>
            <a:off x="4633805" y="4535606"/>
            <a:ext cx="372533" cy="372533"/>
          </a:xfrm>
          <a:prstGeom prst="ellipse">
            <a:avLst/>
          </a:prstGeom>
          <a:solidFill>
            <a:srgbClr val="309030">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PLUS 1" pitchFamily="2" charset="-128"/>
              <a:ea typeface="M PLUS 1" pitchFamily="2" charset="-128"/>
            </a:endParaRPr>
          </a:p>
        </p:txBody>
      </p:sp>
      <p:sp>
        <p:nvSpPr>
          <p:cNvPr id="21" name="楕円 20">
            <a:extLst>
              <a:ext uri="{FF2B5EF4-FFF2-40B4-BE49-F238E27FC236}">
                <a16:creationId xmlns:a16="http://schemas.microsoft.com/office/drawing/2014/main" id="{106F666B-A2A7-41B0-C530-ABBE0B769F73}"/>
              </a:ext>
            </a:extLst>
          </p:cNvPr>
          <p:cNvSpPr/>
          <p:nvPr/>
        </p:nvSpPr>
        <p:spPr>
          <a:xfrm>
            <a:off x="2407072" y="5509057"/>
            <a:ext cx="372533" cy="372533"/>
          </a:xfrm>
          <a:prstGeom prst="ellipse">
            <a:avLst/>
          </a:prstGeom>
          <a:solidFill>
            <a:srgbClr val="309030">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PLUS 1" pitchFamily="2" charset="-128"/>
              <a:ea typeface="M PLUS 1" pitchFamily="2" charset="-128"/>
            </a:endParaRPr>
          </a:p>
        </p:txBody>
      </p:sp>
      <p:sp>
        <p:nvSpPr>
          <p:cNvPr id="22" name="楕円 21">
            <a:extLst>
              <a:ext uri="{FF2B5EF4-FFF2-40B4-BE49-F238E27FC236}">
                <a16:creationId xmlns:a16="http://schemas.microsoft.com/office/drawing/2014/main" id="{BA13B459-84BF-FDC0-28B6-96D7615C6DD3}"/>
              </a:ext>
            </a:extLst>
          </p:cNvPr>
          <p:cNvSpPr/>
          <p:nvPr/>
        </p:nvSpPr>
        <p:spPr>
          <a:xfrm>
            <a:off x="9510605" y="5509057"/>
            <a:ext cx="372533" cy="372533"/>
          </a:xfrm>
          <a:prstGeom prst="ellipse">
            <a:avLst/>
          </a:prstGeom>
          <a:solidFill>
            <a:srgbClr val="309030">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PLUS 1" pitchFamily="2" charset="-128"/>
              <a:ea typeface="M PLUS 1" pitchFamily="2" charset="-128"/>
            </a:endParaRPr>
          </a:p>
        </p:txBody>
      </p:sp>
      <p:sp>
        <p:nvSpPr>
          <p:cNvPr id="23" name="楕円 22">
            <a:extLst>
              <a:ext uri="{FF2B5EF4-FFF2-40B4-BE49-F238E27FC236}">
                <a16:creationId xmlns:a16="http://schemas.microsoft.com/office/drawing/2014/main" id="{5C7F04DD-5D38-BD0B-FC83-E36E81C1B2BC}"/>
              </a:ext>
            </a:extLst>
          </p:cNvPr>
          <p:cNvSpPr/>
          <p:nvPr/>
        </p:nvSpPr>
        <p:spPr>
          <a:xfrm>
            <a:off x="9141315" y="5771523"/>
            <a:ext cx="220133" cy="220133"/>
          </a:xfrm>
          <a:prstGeom prst="ellipse">
            <a:avLst/>
          </a:prstGeom>
          <a:solidFill>
            <a:srgbClr val="309030">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PLUS 1" pitchFamily="2" charset="-128"/>
              <a:ea typeface="M PLUS 1" pitchFamily="2" charset="-128"/>
            </a:endParaRPr>
          </a:p>
        </p:txBody>
      </p:sp>
      <p:sp>
        <p:nvSpPr>
          <p:cNvPr id="24" name="楕円 23">
            <a:extLst>
              <a:ext uri="{FF2B5EF4-FFF2-40B4-BE49-F238E27FC236}">
                <a16:creationId xmlns:a16="http://schemas.microsoft.com/office/drawing/2014/main" id="{7EEBA226-CBA5-4AE0-669F-5AA7BFD28D1C}"/>
              </a:ext>
            </a:extLst>
          </p:cNvPr>
          <p:cNvSpPr/>
          <p:nvPr/>
        </p:nvSpPr>
        <p:spPr>
          <a:xfrm>
            <a:off x="2888159" y="5771523"/>
            <a:ext cx="220133" cy="220133"/>
          </a:xfrm>
          <a:prstGeom prst="ellipse">
            <a:avLst/>
          </a:prstGeom>
          <a:solidFill>
            <a:srgbClr val="309030">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PLUS 1" pitchFamily="2" charset="-128"/>
              <a:ea typeface="M PLUS 1" pitchFamily="2" charset="-128"/>
            </a:endParaRPr>
          </a:p>
        </p:txBody>
      </p:sp>
      <p:sp>
        <p:nvSpPr>
          <p:cNvPr id="25" name="楕円 24">
            <a:extLst>
              <a:ext uri="{FF2B5EF4-FFF2-40B4-BE49-F238E27FC236}">
                <a16:creationId xmlns:a16="http://schemas.microsoft.com/office/drawing/2014/main" id="{352788A7-37EA-6809-8FA9-5E46AB21633C}"/>
              </a:ext>
            </a:extLst>
          </p:cNvPr>
          <p:cNvSpPr/>
          <p:nvPr/>
        </p:nvSpPr>
        <p:spPr>
          <a:xfrm>
            <a:off x="4896271" y="4990225"/>
            <a:ext cx="220133" cy="220133"/>
          </a:xfrm>
          <a:prstGeom prst="ellipse">
            <a:avLst/>
          </a:prstGeom>
          <a:solidFill>
            <a:srgbClr val="309030">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PLUS 1" pitchFamily="2" charset="-128"/>
              <a:ea typeface="M PLUS 1" pitchFamily="2" charset="-128"/>
            </a:endParaRPr>
          </a:p>
        </p:txBody>
      </p:sp>
      <p:sp>
        <p:nvSpPr>
          <p:cNvPr id="26" name="楕円 25">
            <a:extLst>
              <a:ext uri="{FF2B5EF4-FFF2-40B4-BE49-F238E27FC236}">
                <a16:creationId xmlns:a16="http://schemas.microsoft.com/office/drawing/2014/main" id="{147337B7-DDE6-7F44-5381-0B98C0E82B03}"/>
              </a:ext>
            </a:extLst>
          </p:cNvPr>
          <p:cNvSpPr/>
          <p:nvPr/>
        </p:nvSpPr>
        <p:spPr>
          <a:xfrm>
            <a:off x="6894406" y="4990225"/>
            <a:ext cx="220133" cy="220133"/>
          </a:xfrm>
          <a:prstGeom prst="ellipse">
            <a:avLst/>
          </a:prstGeom>
          <a:solidFill>
            <a:srgbClr val="309030">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PLUS 1" pitchFamily="2" charset="-128"/>
              <a:ea typeface="M PLUS 1" pitchFamily="2" charset="-128"/>
            </a:endParaRPr>
          </a:p>
        </p:txBody>
      </p:sp>
      <p:sp>
        <p:nvSpPr>
          <p:cNvPr id="27" name="テキスト ボックス 26">
            <a:extLst>
              <a:ext uri="{FF2B5EF4-FFF2-40B4-BE49-F238E27FC236}">
                <a16:creationId xmlns:a16="http://schemas.microsoft.com/office/drawing/2014/main" id="{7117A2DA-71E3-BCA7-E0E8-DDD9F456B063}"/>
              </a:ext>
            </a:extLst>
          </p:cNvPr>
          <p:cNvSpPr txBox="1"/>
          <p:nvPr/>
        </p:nvSpPr>
        <p:spPr>
          <a:xfrm>
            <a:off x="7751545" y="418377"/>
            <a:ext cx="1282395"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rgbClr val="1C8C42">
                    <a:alpha val="50000"/>
                  </a:srgbClr>
                </a:solidFill>
                <a:effectLst/>
                <a:uLnTx/>
                <a:uFillTx/>
                <a:latin typeface="M PLUS 1" pitchFamily="2" charset="-128"/>
                <a:ea typeface="M PLUS 1" pitchFamily="2" charset="-128"/>
              </a:rPr>
              <a:t>Chapter 1</a:t>
            </a:r>
            <a:endParaRPr kumimoji="1" lang="ja-JP" altLang="en-US" sz="1400" b="1" i="0" u="none" strike="noStrike" kern="1200" cap="none" spc="0" normalizeH="0" baseline="0" noProof="0" dirty="0">
              <a:ln>
                <a:noFill/>
              </a:ln>
              <a:solidFill>
                <a:srgbClr val="1C8C42">
                  <a:alpha val="50000"/>
                </a:srgbClr>
              </a:solidFill>
              <a:effectLst/>
              <a:uLnTx/>
              <a:uFillTx/>
              <a:latin typeface="M PLUS 1" pitchFamily="2" charset="-128"/>
              <a:ea typeface="M PLUS 1" pitchFamily="2" charset="-128"/>
            </a:endParaRPr>
          </a:p>
        </p:txBody>
      </p:sp>
      <p:sp>
        <p:nvSpPr>
          <p:cNvPr id="28" name="テキスト ボックス 27">
            <a:extLst>
              <a:ext uri="{FF2B5EF4-FFF2-40B4-BE49-F238E27FC236}">
                <a16:creationId xmlns:a16="http://schemas.microsoft.com/office/drawing/2014/main" id="{4F61BEAD-0DAA-DCCF-6603-65535A611292}"/>
              </a:ext>
            </a:extLst>
          </p:cNvPr>
          <p:cNvSpPr txBox="1"/>
          <p:nvPr/>
        </p:nvSpPr>
        <p:spPr>
          <a:xfrm>
            <a:off x="565001" y="201866"/>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M PLUS 1" pitchFamily="2" charset="-128"/>
                <a:ea typeface="M PLUS 1" pitchFamily="2" charset="-128"/>
              </a:rPr>
              <a:t>現代のビジネストレンド</a:t>
            </a:r>
          </a:p>
        </p:txBody>
      </p:sp>
      <p:grpSp>
        <p:nvGrpSpPr>
          <p:cNvPr id="29" name="グラフィックス 1">
            <a:extLst>
              <a:ext uri="{FF2B5EF4-FFF2-40B4-BE49-F238E27FC236}">
                <a16:creationId xmlns:a16="http://schemas.microsoft.com/office/drawing/2014/main" id="{F18C9EF6-AA54-8137-7110-2434FAF2A16C}"/>
              </a:ext>
            </a:extLst>
          </p:cNvPr>
          <p:cNvGrpSpPr/>
          <p:nvPr/>
        </p:nvGrpSpPr>
        <p:grpSpPr>
          <a:xfrm>
            <a:off x="9646440" y="301613"/>
            <a:ext cx="2203178" cy="234484"/>
            <a:chOff x="1010708" y="3115365"/>
            <a:chExt cx="2897741" cy="308407"/>
          </a:xfrm>
          <a:solidFill>
            <a:schemeClr val="tx1"/>
          </a:solidFill>
        </p:grpSpPr>
        <p:sp>
          <p:nvSpPr>
            <p:cNvPr id="30" name="フリーフォーム: 図形 29">
              <a:extLst>
                <a:ext uri="{FF2B5EF4-FFF2-40B4-BE49-F238E27FC236}">
                  <a16:creationId xmlns:a16="http://schemas.microsoft.com/office/drawing/2014/main" id="{6AA2CBF2-ADE4-B6EC-725E-0BA3C75BA737}"/>
                </a:ext>
              </a:extLst>
            </p:cNvPr>
            <p:cNvSpPr/>
            <p:nvPr/>
          </p:nvSpPr>
          <p:spPr>
            <a:xfrm>
              <a:off x="1010708" y="3116410"/>
              <a:ext cx="307363" cy="307362"/>
            </a:xfrm>
            <a:custGeom>
              <a:avLst/>
              <a:gdLst>
                <a:gd name="connsiteX0" fmla="*/ 153798 w 307363"/>
                <a:gd name="connsiteY0" fmla="*/ 307362 h 307362"/>
                <a:gd name="connsiteX1" fmla="*/ 0 w 307363"/>
                <a:gd name="connsiteY1" fmla="*/ 153565 h 307362"/>
                <a:gd name="connsiteX2" fmla="*/ 0 w 307363"/>
                <a:gd name="connsiteY2" fmla="*/ 0 h 307362"/>
                <a:gd name="connsiteX3" fmla="*/ 131147 w 307363"/>
                <a:gd name="connsiteY3" fmla="*/ 0 h 307362"/>
                <a:gd name="connsiteX4" fmla="*/ 131147 w 307363"/>
                <a:gd name="connsiteY4" fmla="*/ 84914 h 307362"/>
                <a:gd name="connsiteX5" fmla="*/ 84682 w 307363"/>
                <a:gd name="connsiteY5" fmla="*/ 84914 h 307362"/>
                <a:gd name="connsiteX6" fmla="*/ 84682 w 307363"/>
                <a:gd name="connsiteY6" fmla="*/ 153565 h 307362"/>
                <a:gd name="connsiteX7" fmla="*/ 156455 w 307363"/>
                <a:gd name="connsiteY7" fmla="*/ 219676 h 307362"/>
                <a:gd name="connsiteX8" fmla="*/ 222566 w 307363"/>
                <a:gd name="connsiteY8" fmla="*/ 153565 h 307362"/>
                <a:gd name="connsiteX9" fmla="*/ 307364 w 307363"/>
                <a:gd name="connsiteY9" fmla="*/ 153565 h 307362"/>
                <a:gd name="connsiteX10" fmla="*/ 153798 w 307363"/>
                <a:gd name="connsiteY10" fmla="*/ 307362 h 30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7363" h="307362">
                  <a:moveTo>
                    <a:pt x="153798" y="307362"/>
                  </a:moveTo>
                  <a:cubicBezTo>
                    <a:pt x="68911" y="307235"/>
                    <a:pt x="128" y="238452"/>
                    <a:pt x="0" y="153565"/>
                  </a:cubicBezTo>
                  <a:lnTo>
                    <a:pt x="0" y="0"/>
                  </a:lnTo>
                  <a:lnTo>
                    <a:pt x="131147" y="0"/>
                  </a:lnTo>
                  <a:lnTo>
                    <a:pt x="131147" y="84914"/>
                  </a:lnTo>
                  <a:lnTo>
                    <a:pt x="84682" y="84914"/>
                  </a:lnTo>
                  <a:lnTo>
                    <a:pt x="84682" y="153565"/>
                  </a:lnTo>
                  <a:cubicBezTo>
                    <a:pt x="86245" y="191640"/>
                    <a:pt x="118379" y="221239"/>
                    <a:pt x="156455" y="219676"/>
                  </a:cubicBezTo>
                  <a:cubicBezTo>
                    <a:pt x="192338" y="218203"/>
                    <a:pt x="221093" y="189449"/>
                    <a:pt x="222566" y="153565"/>
                  </a:cubicBezTo>
                  <a:lnTo>
                    <a:pt x="307364" y="153565"/>
                  </a:lnTo>
                  <a:cubicBezTo>
                    <a:pt x="307300" y="238388"/>
                    <a:pt x="238622" y="307171"/>
                    <a:pt x="153798" y="307362"/>
                  </a:cubicBezTo>
                  <a:close/>
                </a:path>
              </a:pathLst>
            </a:custGeom>
            <a:grpFill/>
            <a:ln w="11591" cap="flat">
              <a:noFill/>
              <a:prstDash val="solid"/>
              <a:miter/>
            </a:ln>
          </p:spPr>
          <p:txBody>
            <a:bodyPr rtlCol="0" anchor="ctr"/>
            <a:lstStyle/>
            <a:p>
              <a:endParaRPr lang="ja-JP" altLang="en-US">
                <a:latin typeface="M PLUS 1" pitchFamily="2" charset="-128"/>
                <a:ea typeface="M PLUS 1" pitchFamily="2" charset="-128"/>
              </a:endParaRPr>
            </a:p>
          </p:txBody>
        </p:sp>
        <p:sp>
          <p:nvSpPr>
            <p:cNvPr id="31" name="フリーフォーム: 図形 30">
              <a:extLst>
                <a:ext uri="{FF2B5EF4-FFF2-40B4-BE49-F238E27FC236}">
                  <a16:creationId xmlns:a16="http://schemas.microsoft.com/office/drawing/2014/main" id="{D6F45431-0D64-78C9-632F-BB8A7D85108A}"/>
                </a:ext>
              </a:extLst>
            </p:cNvPr>
            <p:cNvSpPr/>
            <p:nvPr/>
          </p:nvSpPr>
          <p:spPr>
            <a:xfrm>
              <a:off x="1232461" y="3115365"/>
              <a:ext cx="86888" cy="86888"/>
            </a:xfrm>
            <a:custGeom>
              <a:avLst/>
              <a:gdLst>
                <a:gd name="connsiteX0" fmla="*/ 0 w 86888"/>
                <a:gd name="connsiteY0" fmla="*/ 0 h 86888"/>
                <a:gd name="connsiteX1" fmla="*/ 86889 w 86888"/>
                <a:gd name="connsiteY1" fmla="*/ 0 h 86888"/>
                <a:gd name="connsiteX2" fmla="*/ 86889 w 86888"/>
                <a:gd name="connsiteY2" fmla="*/ 86889 h 86888"/>
                <a:gd name="connsiteX3" fmla="*/ 0 w 86888"/>
                <a:gd name="connsiteY3" fmla="*/ 86889 h 86888"/>
              </a:gdLst>
              <a:ahLst/>
              <a:cxnLst>
                <a:cxn ang="0">
                  <a:pos x="connsiteX0" y="connsiteY0"/>
                </a:cxn>
                <a:cxn ang="0">
                  <a:pos x="connsiteX1" y="connsiteY1"/>
                </a:cxn>
                <a:cxn ang="0">
                  <a:pos x="connsiteX2" y="connsiteY2"/>
                </a:cxn>
                <a:cxn ang="0">
                  <a:pos x="connsiteX3" y="connsiteY3"/>
                </a:cxn>
              </a:cxnLst>
              <a:rect l="l" t="t" r="r" b="b"/>
              <a:pathLst>
                <a:path w="86888" h="86888">
                  <a:moveTo>
                    <a:pt x="0" y="0"/>
                  </a:moveTo>
                  <a:lnTo>
                    <a:pt x="86889" y="0"/>
                  </a:lnTo>
                  <a:lnTo>
                    <a:pt x="86889" y="86889"/>
                  </a:lnTo>
                  <a:lnTo>
                    <a:pt x="0" y="86889"/>
                  </a:lnTo>
                  <a:close/>
                </a:path>
              </a:pathLst>
            </a:custGeom>
            <a:solidFill>
              <a:srgbClr val="1C8C42"/>
            </a:solidFill>
            <a:ln w="11591" cap="flat">
              <a:noFill/>
              <a:prstDash val="solid"/>
              <a:miter/>
            </a:ln>
          </p:spPr>
          <p:txBody>
            <a:bodyPr rtlCol="0" anchor="ctr"/>
            <a:lstStyle/>
            <a:p>
              <a:endParaRPr lang="ja-JP" altLang="en-US">
                <a:latin typeface="M PLUS 1" pitchFamily="2" charset="-128"/>
                <a:ea typeface="M PLUS 1" pitchFamily="2" charset="-128"/>
              </a:endParaRPr>
            </a:p>
          </p:txBody>
        </p:sp>
        <p:sp>
          <p:nvSpPr>
            <p:cNvPr id="32" name="フリーフォーム: 図形 31">
              <a:extLst>
                <a:ext uri="{FF2B5EF4-FFF2-40B4-BE49-F238E27FC236}">
                  <a16:creationId xmlns:a16="http://schemas.microsoft.com/office/drawing/2014/main" id="{1B2831D5-E61B-7B79-AC25-C75561604616}"/>
                </a:ext>
              </a:extLst>
            </p:cNvPr>
            <p:cNvSpPr/>
            <p:nvPr/>
          </p:nvSpPr>
          <p:spPr>
            <a:xfrm>
              <a:off x="1512039" y="3142395"/>
              <a:ext cx="200402" cy="206297"/>
            </a:xfrm>
            <a:custGeom>
              <a:avLst/>
              <a:gdLst>
                <a:gd name="connsiteX0" fmla="*/ 45443 w 200402"/>
                <a:gd name="connsiteY0" fmla="*/ 195999 h 206297"/>
                <a:gd name="connsiteX1" fmla="*/ 11640 w 200402"/>
                <a:gd name="connsiteY1" fmla="*/ 165681 h 206297"/>
                <a:gd name="connsiteX2" fmla="*/ 23 w 200402"/>
                <a:gd name="connsiteY2" fmla="*/ 120842 h 206297"/>
                <a:gd name="connsiteX3" fmla="*/ 15473 w 200402"/>
                <a:gd name="connsiteY3" fmla="*/ 59393 h 206297"/>
                <a:gd name="connsiteX4" fmla="*/ 59034 w 200402"/>
                <a:gd name="connsiteY4" fmla="*/ 15949 h 206297"/>
                <a:gd name="connsiteX5" fmla="*/ 123619 w 200402"/>
                <a:gd name="connsiteY5" fmla="*/ 35 h 206297"/>
                <a:gd name="connsiteX6" fmla="*/ 170084 w 200402"/>
                <a:gd name="connsiteY6" fmla="*/ 8631 h 206297"/>
                <a:gd name="connsiteX7" fmla="*/ 200402 w 200402"/>
                <a:gd name="connsiteY7" fmla="*/ 33605 h 206297"/>
                <a:gd name="connsiteX8" fmla="*/ 173337 w 200402"/>
                <a:gd name="connsiteY8" fmla="*/ 56838 h 206297"/>
                <a:gd name="connsiteX9" fmla="*/ 121412 w 200402"/>
                <a:gd name="connsiteY9" fmla="*/ 33605 h 206297"/>
                <a:gd name="connsiteX10" fmla="*/ 77503 w 200402"/>
                <a:gd name="connsiteY10" fmla="*/ 45221 h 206297"/>
                <a:gd name="connsiteX11" fmla="*/ 48231 w 200402"/>
                <a:gd name="connsiteY11" fmla="*/ 76353 h 206297"/>
                <a:gd name="connsiteX12" fmla="*/ 37892 w 200402"/>
                <a:gd name="connsiteY12" fmla="*/ 119565 h 206297"/>
                <a:gd name="connsiteX13" fmla="*/ 53806 w 200402"/>
                <a:gd name="connsiteY13" fmla="*/ 158827 h 206297"/>
                <a:gd name="connsiteX14" fmla="*/ 100271 w 200402"/>
                <a:gd name="connsiteY14" fmla="*/ 173812 h 206297"/>
                <a:gd name="connsiteX15" fmla="*/ 157423 w 200402"/>
                <a:gd name="connsiteY15" fmla="*/ 150580 h 206297"/>
                <a:gd name="connsiteX16" fmla="*/ 179261 w 200402"/>
                <a:gd name="connsiteY16" fmla="*/ 173812 h 206297"/>
                <a:gd name="connsiteX17" fmla="*/ 144412 w 200402"/>
                <a:gd name="connsiteY17" fmla="*/ 198206 h 206297"/>
                <a:gd name="connsiteX18" fmla="*/ 97948 w 200402"/>
                <a:gd name="connsiteY18" fmla="*/ 206221 h 206297"/>
                <a:gd name="connsiteX19" fmla="*/ 45443 w 200402"/>
                <a:gd name="connsiteY19" fmla="*/ 195999 h 20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0402" h="206297">
                  <a:moveTo>
                    <a:pt x="45443" y="195999"/>
                  </a:moveTo>
                  <a:cubicBezTo>
                    <a:pt x="31446" y="189425"/>
                    <a:pt x="19692" y="178881"/>
                    <a:pt x="11640" y="165681"/>
                  </a:cubicBezTo>
                  <a:cubicBezTo>
                    <a:pt x="3676" y="152105"/>
                    <a:pt x="-347" y="136578"/>
                    <a:pt x="23" y="120842"/>
                  </a:cubicBezTo>
                  <a:cubicBezTo>
                    <a:pt x="-275" y="99362"/>
                    <a:pt x="5051" y="78178"/>
                    <a:pt x="15473" y="59393"/>
                  </a:cubicBezTo>
                  <a:cubicBezTo>
                    <a:pt x="25663" y="41136"/>
                    <a:pt x="40750" y="26089"/>
                    <a:pt x="59034" y="15949"/>
                  </a:cubicBezTo>
                  <a:cubicBezTo>
                    <a:pt x="78780" y="5035"/>
                    <a:pt x="101063" y="-455"/>
                    <a:pt x="123619" y="35"/>
                  </a:cubicBezTo>
                  <a:cubicBezTo>
                    <a:pt x="139537" y="-357"/>
                    <a:pt x="155361" y="2570"/>
                    <a:pt x="170084" y="8631"/>
                  </a:cubicBezTo>
                  <a:cubicBezTo>
                    <a:pt x="182506" y="13659"/>
                    <a:pt x="193089" y="22376"/>
                    <a:pt x="200402" y="33605"/>
                  </a:cubicBezTo>
                  <a:lnTo>
                    <a:pt x="173337" y="56838"/>
                  </a:lnTo>
                  <a:cubicBezTo>
                    <a:pt x="161067" y="40816"/>
                    <a:pt x="141534" y="32077"/>
                    <a:pt x="121412" y="33605"/>
                  </a:cubicBezTo>
                  <a:cubicBezTo>
                    <a:pt x="105977" y="33291"/>
                    <a:pt x="90764" y="37316"/>
                    <a:pt x="77503" y="45221"/>
                  </a:cubicBezTo>
                  <a:cubicBezTo>
                    <a:pt x="65059" y="52698"/>
                    <a:pt x="54927" y="63473"/>
                    <a:pt x="48231" y="76353"/>
                  </a:cubicBezTo>
                  <a:cubicBezTo>
                    <a:pt x="41252" y="89675"/>
                    <a:pt x="37698" y="104526"/>
                    <a:pt x="37892" y="119565"/>
                  </a:cubicBezTo>
                  <a:cubicBezTo>
                    <a:pt x="37447" y="134307"/>
                    <a:pt x="43223" y="148556"/>
                    <a:pt x="53806" y="158827"/>
                  </a:cubicBezTo>
                  <a:cubicBezTo>
                    <a:pt x="66843" y="169516"/>
                    <a:pt x="83445" y="174871"/>
                    <a:pt x="100271" y="173812"/>
                  </a:cubicBezTo>
                  <a:cubicBezTo>
                    <a:pt x="121750" y="174499"/>
                    <a:pt x="142515" y="166058"/>
                    <a:pt x="157423" y="150580"/>
                  </a:cubicBezTo>
                  <a:lnTo>
                    <a:pt x="179261" y="173812"/>
                  </a:lnTo>
                  <a:cubicBezTo>
                    <a:pt x="169797" y="184652"/>
                    <a:pt x="157836" y="193024"/>
                    <a:pt x="144412" y="198206"/>
                  </a:cubicBezTo>
                  <a:cubicBezTo>
                    <a:pt x="129543" y="203690"/>
                    <a:pt x="113796" y="206407"/>
                    <a:pt x="97948" y="206221"/>
                  </a:cubicBezTo>
                  <a:cubicBezTo>
                    <a:pt x="79895" y="206872"/>
                    <a:pt x="61933" y="203376"/>
                    <a:pt x="45443" y="195999"/>
                  </a:cubicBezTo>
                  <a:close/>
                </a:path>
              </a:pathLst>
            </a:custGeom>
            <a:grpFill/>
            <a:ln w="11591" cap="flat">
              <a:noFill/>
              <a:prstDash val="solid"/>
              <a:miter/>
            </a:ln>
          </p:spPr>
          <p:txBody>
            <a:bodyPr rtlCol="0" anchor="ctr"/>
            <a:lstStyle/>
            <a:p>
              <a:endParaRPr lang="ja-JP" altLang="en-US">
                <a:latin typeface="M PLUS 1" pitchFamily="2" charset="-128"/>
                <a:ea typeface="M PLUS 1" pitchFamily="2" charset="-128"/>
              </a:endParaRPr>
            </a:p>
          </p:txBody>
        </p:sp>
        <p:sp>
          <p:nvSpPr>
            <p:cNvPr id="33" name="フリーフォーム: 図形 32">
              <a:extLst>
                <a:ext uri="{FF2B5EF4-FFF2-40B4-BE49-F238E27FC236}">
                  <a16:creationId xmlns:a16="http://schemas.microsoft.com/office/drawing/2014/main" id="{7F64ABC2-0B5A-7E44-E904-841442DC7276}"/>
                </a:ext>
              </a:extLst>
            </p:cNvPr>
            <p:cNvSpPr/>
            <p:nvPr/>
          </p:nvSpPr>
          <p:spPr>
            <a:xfrm>
              <a:off x="1714276" y="3191546"/>
              <a:ext cx="165233" cy="156208"/>
            </a:xfrm>
            <a:custGeom>
              <a:avLst/>
              <a:gdLst>
                <a:gd name="connsiteX0" fmla="*/ 35221 w 165233"/>
                <a:gd name="connsiteY0" fmla="*/ 148242 h 156208"/>
                <a:gd name="connsiteX1" fmla="*/ 9200 w 165233"/>
                <a:gd name="connsiteY1" fmla="*/ 125009 h 156208"/>
                <a:gd name="connsiteX2" fmla="*/ 24 w 165233"/>
                <a:gd name="connsiteY2" fmla="*/ 90161 h 156208"/>
                <a:gd name="connsiteX3" fmla="*/ 11640 w 165233"/>
                <a:gd name="connsiteY3" fmla="*/ 43697 h 156208"/>
                <a:gd name="connsiteX4" fmla="*/ 44049 w 165233"/>
                <a:gd name="connsiteY4" fmla="*/ 11636 h 156208"/>
                <a:gd name="connsiteX5" fmla="*/ 90514 w 165233"/>
                <a:gd name="connsiteY5" fmla="*/ 20 h 156208"/>
                <a:gd name="connsiteX6" fmla="*/ 129892 w 165233"/>
                <a:gd name="connsiteY6" fmla="*/ 8384 h 156208"/>
                <a:gd name="connsiteX7" fmla="*/ 155913 w 165233"/>
                <a:gd name="connsiteY7" fmla="*/ 31616 h 156208"/>
                <a:gd name="connsiteX8" fmla="*/ 165206 w 165233"/>
                <a:gd name="connsiteY8" fmla="*/ 66464 h 156208"/>
                <a:gd name="connsiteX9" fmla="*/ 153589 w 165233"/>
                <a:gd name="connsiteY9" fmla="*/ 112929 h 156208"/>
                <a:gd name="connsiteX10" fmla="*/ 121180 w 165233"/>
                <a:gd name="connsiteY10" fmla="*/ 144525 h 156208"/>
                <a:gd name="connsiteX11" fmla="*/ 74716 w 165233"/>
                <a:gd name="connsiteY11" fmla="*/ 156141 h 156208"/>
                <a:gd name="connsiteX12" fmla="*/ 35221 w 165233"/>
                <a:gd name="connsiteY12" fmla="*/ 148242 h 156208"/>
                <a:gd name="connsiteX13" fmla="*/ 103872 w 165233"/>
                <a:gd name="connsiteY13" fmla="*/ 118621 h 156208"/>
                <a:gd name="connsiteX14" fmla="*/ 122690 w 165233"/>
                <a:gd name="connsiteY14" fmla="*/ 98060 h 156208"/>
                <a:gd name="connsiteX15" fmla="*/ 129544 w 165233"/>
                <a:gd name="connsiteY15" fmla="*/ 68323 h 156208"/>
                <a:gd name="connsiteX16" fmla="*/ 118973 w 165233"/>
                <a:gd name="connsiteY16" fmla="*/ 39980 h 156208"/>
                <a:gd name="connsiteX17" fmla="*/ 89120 w 165233"/>
                <a:gd name="connsiteY17" fmla="*/ 29757 h 156208"/>
                <a:gd name="connsiteX18" fmla="*/ 61938 w 165233"/>
                <a:gd name="connsiteY18" fmla="*/ 37075 h 156208"/>
                <a:gd name="connsiteX19" fmla="*/ 43120 w 165233"/>
                <a:gd name="connsiteY19" fmla="*/ 57404 h 156208"/>
                <a:gd name="connsiteX20" fmla="*/ 36266 w 165233"/>
                <a:gd name="connsiteY20" fmla="*/ 87141 h 156208"/>
                <a:gd name="connsiteX21" fmla="*/ 46837 w 165233"/>
                <a:gd name="connsiteY21" fmla="*/ 115484 h 156208"/>
                <a:gd name="connsiteX22" fmla="*/ 76690 w 165233"/>
                <a:gd name="connsiteY22" fmla="*/ 125590 h 156208"/>
                <a:gd name="connsiteX23" fmla="*/ 103872 w 165233"/>
                <a:gd name="connsiteY23" fmla="*/ 118621 h 15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5233" h="156208">
                  <a:moveTo>
                    <a:pt x="35221" y="148242"/>
                  </a:moveTo>
                  <a:cubicBezTo>
                    <a:pt x="24550" y="143077"/>
                    <a:pt x="15537" y="135030"/>
                    <a:pt x="9200" y="125009"/>
                  </a:cubicBezTo>
                  <a:cubicBezTo>
                    <a:pt x="3051" y="114435"/>
                    <a:pt x="-120" y="102393"/>
                    <a:pt x="24" y="90161"/>
                  </a:cubicBezTo>
                  <a:cubicBezTo>
                    <a:pt x="-348" y="73911"/>
                    <a:pt x="3665" y="57860"/>
                    <a:pt x="11640" y="43697"/>
                  </a:cubicBezTo>
                  <a:cubicBezTo>
                    <a:pt x="19226" y="30185"/>
                    <a:pt x="30456" y="19076"/>
                    <a:pt x="44049" y="11636"/>
                  </a:cubicBezTo>
                  <a:cubicBezTo>
                    <a:pt x="58275" y="3821"/>
                    <a:pt x="74282" y="-181"/>
                    <a:pt x="90514" y="20"/>
                  </a:cubicBezTo>
                  <a:cubicBezTo>
                    <a:pt x="104109" y="-270"/>
                    <a:pt x="117589" y="2592"/>
                    <a:pt x="129892" y="8384"/>
                  </a:cubicBezTo>
                  <a:cubicBezTo>
                    <a:pt x="140670" y="13389"/>
                    <a:pt x="149724" y="21473"/>
                    <a:pt x="155913" y="31616"/>
                  </a:cubicBezTo>
                  <a:cubicBezTo>
                    <a:pt x="162135" y="42165"/>
                    <a:pt x="165350" y="54217"/>
                    <a:pt x="165206" y="66464"/>
                  </a:cubicBezTo>
                  <a:cubicBezTo>
                    <a:pt x="165612" y="82719"/>
                    <a:pt x="161596" y="98778"/>
                    <a:pt x="153589" y="112929"/>
                  </a:cubicBezTo>
                  <a:cubicBezTo>
                    <a:pt x="145812" y="126173"/>
                    <a:pt x="134619" y="137086"/>
                    <a:pt x="121180" y="144525"/>
                  </a:cubicBezTo>
                  <a:cubicBezTo>
                    <a:pt x="106947" y="152325"/>
                    <a:pt x="90945" y="156325"/>
                    <a:pt x="74716" y="156141"/>
                  </a:cubicBezTo>
                  <a:cubicBezTo>
                    <a:pt x="61110" y="156682"/>
                    <a:pt x="47571" y="153974"/>
                    <a:pt x="35221" y="148242"/>
                  </a:cubicBezTo>
                  <a:close/>
                  <a:moveTo>
                    <a:pt x="103872" y="118621"/>
                  </a:moveTo>
                  <a:cubicBezTo>
                    <a:pt x="111894" y="113601"/>
                    <a:pt x="118399" y="106493"/>
                    <a:pt x="122690" y="98060"/>
                  </a:cubicBezTo>
                  <a:cubicBezTo>
                    <a:pt x="127361" y="88853"/>
                    <a:pt x="129713" y="78645"/>
                    <a:pt x="129544" y="68323"/>
                  </a:cubicBezTo>
                  <a:cubicBezTo>
                    <a:pt x="130213" y="57801"/>
                    <a:pt x="126368" y="47493"/>
                    <a:pt x="118973" y="39980"/>
                  </a:cubicBezTo>
                  <a:cubicBezTo>
                    <a:pt x="110771" y="32749"/>
                    <a:pt x="100033" y="29072"/>
                    <a:pt x="89120" y="29757"/>
                  </a:cubicBezTo>
                  <a:cubicBezTo>
                    <a:pt x="79549" y="29579"/>
                    <a:pt x="70125" y="32117"/>
                    <a:pt x="61938" y="37075"/>
                  </a:cubicBezTo>
                  <a:cubicBezTo>
                    <a:pt x="53947" y="42031"/>
                    <a:pt x="47445" y="49055"/>
                    <a:pt x="43120" y="57404"/>
                  </a:cubicBezTo>
                  <a:cubicBezTo>
                    <a:pt x="38463" y="66615"/>
                    <a:pt x="36110" y="76820"/>
                    <a:pt x="36266" y="87141"/>
                  </a:cubicBezTo>
                  <a:cubicBezTo>
                    <a:pt x="35656" y="97654"/>
                    <a:pt x="39492" y="107938"/>
                    <a:pt x="46837" y="115484"/>
                  </a:cubicBezTo>
                  <a:cubicBezTo>
                    <a:pt x="55083" y="122628"/>
                    <a:pt x="65800" y="126257"/>
                    <a:pt x="76690" y="125590"/>
                  </a:cubicBezTo>
                  <a:cubicBezTo>
                    <a:pt x="86226" y="125874"/>
                    <a:pt x="95649" y="123458"/>
                    <a:pt x="103872" y="118621"/>
                  </a:cubicBezTo>
                  <a:close/>
                </a:path>
              </a:pathLst>
            </a:custGeom>
            <a:grpFill/>
            <a:ln w="11591" cap="flat">
              <a:noFill/>
              <a:prstDash val="solid"/>
              <a:miter/>
            </a:ln>
          </p:spPr>
          <p:txBody>
            <a:bodyPr rtlCol="0" anchor="ctr"/>
            <a:lstStyle/>
            <a:p>
              <a:endParaRPr lang="ja-JP" altLang="en-US">
                <a:latin typeface="M PLUS 1" pitchFamily="2" charset="-128"/>
                <a:ea typeface="M PLUS 1" pitchFamily="2" charset="-128"/>
              </a:endParaRPr>
            </a:p>
          </p:txBody>
        </p:sp>
        <p:sp>
          <p:nvSpPr>
            <p:cNvPr id="34" name="フリーフォーム: 図形 33">
              <a:extLst>
                <a:ext uri="{FF2B5EF4-FFF2-40B4-BE49-F238E27FC236}">
                  <a16:creationId xmlns:a16="http://schemas.microsoft.com/office/drawing/2014/main" id="{391D02D9-7739-D1D4-5204-4455B87002A9}"/>
                </a:ext>
              </a:extLst>
            </p:cNvPr>
            <p:cNvSpPr/>
            <p:nvPr/>
          </p:nvSpPr>
          <p:spPr>
            <a:xfrm>
              <a:off x="1898067" y="3191117"/>
              <a:ext cx="275517" cy="155640"/>
            </a:xfrm>
            <a:custGeom>
              <a:avLst/>
              <a:gdLst>
                <a:gd name="connsiteX0" fmla="*/ 260667 w 275517"/>
                <a:gd name="connsiteY0" fmla="*/ 13343 h 155640"/>
                <a:gd name="connsiteX1" fmla="*/ 275419 w 275517"/>
                <a:gd name="connsiteY1" fmla="*/ 51212 h 155640"/>
                <a:gd name="connsiteX2" fmla="*/ 273445 w 275517"/>
                <a:gd name="connsiteY2" fmla="*/ 70146 h 155640"/>
                <a:gd name="connsiteX3" fmla="*/ 256485 w 275517"/>
                <a:gd name="connsiteY3" fmla="*/ 155176 h 155640"/>
                <a:gd name="connsiteX4" fmla="*/ 220591 w 275517"/>
                <a:gd name="connsiteY4" fmla="*/ 155176 h 155640"/>
                <a:gd name="connsiteX5" fmla="*/ 237551 w 275517"/>
                <a:gd name="connsiteY5" fmla="*/ 70959 h 155640"/>
                <a:gd name="connsiteX6" fmla="*/ 238596 w 275517"/>
                <a:gd name="connsiteY6" fmla="*/ 59343 h 155640"/>
                <a:gd name="connsiteX7" fmla="*/ 209323 w 275517"/>
                <a:gd name="connsiteY7" fmla="*/ 31813 h 155640"/>
                <a:gd name="connsiteX8" fmla="*/ 162859 w 275517"/>
                <a:gd name="connsiteY8" fmla="*/ 75722 h 155640"/>
                <a:gd name="connsiteX9" fmla="*/ 146480 w 275517"/>
                <a:gd name="connsiteY9" fmla="*/ 155176 h 155640"/>
                <a:gd name="connsiteX10" fmla="*/ 110354 w 275517"/>
                <a:gd name="connsiteY10" fmla="*/ 155176 h 155640"/>
                <a:gd name="connsiteX11" fmla="*/ 127197 w 275517"/>
                <a:gd name="connsiteY11" fmla="*/ 70959 h 155640"/>
                <a:gd name="connsiteX12" fmla="*/ 128359 w 275517"/>
                <a:gd name="connsiteY12" fmla="*/ 59343 h 155640"/>
                <a:gd name="connsiteX13" fmla="*/ 99086 w 275517"/>
                <a:gd name="connsiteY13" fmla="*/ 31813 h 155640"/>
                <a:gd name="connsiteX14" fmla="*/ 52621 w 275517"/>
                <a:gd name="connsiteY14" fmla="*/ 76070 h 155640"/>
                <a:gd name="connsiteX15" fmla="*/ 36475 w 275517"/>
                <a:gd name="connsiteY15" fmla="*/ 155640 h 155640"/>
                <a:gd name="connsiteX16" fmla="*/ 0 w 275517"/>
                <a:gd name="connsiteY16" fmla="*/ 155640 h 155640"/>
                <a:gd name="connsiteX17" fmla="*/ 30318 w 275517"/>
                <a:gd name="connsiteY17" fmla="*/ 1843 h 155640"/>
                <a:gd name="connsiteX18" fmla="*/ 65167 w 275517"/>
                <a:gd name="connsiteY18" fmla="*/ 1843 h 155640"/>
                <a:gd name="connsiteX19" fmla="*/ 61914 w 275517"/>
                <a:gd name="connsiteY19" fmla="*/ 18454 h 155640"/>
                <a:gd name="connsiteX20" fmla="*/ 111631 w 275517"/>
                <a:gd name="connsiteY20" fmla="*/ 101 h 155640"/>
                <a:gd name="connsiteX21" fmla="*/ 140672 w 275517"/>
                <a:gd name="connsiteY21" fmla="*/ 6490 h 155640"/>
                <a:gd name="connsiteX22" fmla="*/ 159258 w 275517"/>
                <a:gd name="connsiteY22" fmla="*/ 25308 h 155640"/>
                <a:gd name="connsiteX23" fmla="*/ 219894 w 275517"/>
                <a:gd name="connsiteY23" fmla="*/ 101 h 155640"/>
                <a:gd name="connsiteX24" fmla="*/ 260667 w 275517"/>
                <a:gd name="connsiteY24" fmla="*/ 13343 h 155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5517" h="155640">
                  <a:moveTo>
                    <a:pt x="260667" y="13343"/>
                  </a:moveTo>
                  <a:cubicBezTo>
                    <a:pt x="270925" y="23175"/>
                    <a:pt x="276325" y="37031"/>
                    <a:pt x="275419" y="51212"/>
                  </a:cubicBezTo>
                  <a:cubicBezTo>
                    <a:pt x="275373" y="57573"/>
                    <a:pt x="274711" y="63914"/>
                    <a:pt x="273445" y="70146"/>
                  </a:cubicBezTo>
                  <a:lnTo>
                    <a:pt x="256485" y="155176"/>
                  </a:lnTo>
                  <a:lnTo>
                    <a:pt x="220591" y="155176"/>
                  </a:lnTo>
                  <a:lnTo>
                    <a:pt x="237551" y="70959"/>
                  </a:lnTo>
                  <a:cubicBezTo>
                    <a:pt x="238237" y="67125"/>
                    <a:pt x="238587" y="63238"/>
                    <a:pt x="238596" y="59343"/>
                  </a:cubicBezTo>
                  <a:cubicBezTo>
                    <a:pt x="238596" y="40989"/>
                    <a:pt x="228838" y="31813"/>
                    <a:pt x="209323" y="31813"/>
                  </a:cubicBezTo>
                  <a:cubicBezTo>
                    <a:pt x="183922" y="31813"/>
                    <a:pt x="168434" y="46449"/>
                    <a:pt x="162859" y="75722"/>
                  </a:cubicBezTo>
                  <a:lnTo>
                    <a:pt x="146480" y="155176"/>
                  </a:lnTo>
                  <a:lnTo>
                    <a:pt x="110354" y="155176"/>
                  </a:lnTo>
                  <a:lnTo>
                    <a:pt x="127197" y="70959"/>
                  </a:lnTo>
                  <a:cubicBezTo>
                    <a:pt x="127973" y="67136"/>
                    <a:pt x="128362" y="63244"/>
                    <a:pt x="128359" y="59343"/>
                  </a:cubicBezTo>
                  <a:cubicBezTo>
                    <a:pt x="128359" y="40989"/>
                    <a:pt x="118601" y="31813"/>
                    <a:pt x="99086" y="31813"/>
                  </a:cubicBezTo>
                  <a:cubicBezTo>
                    <a:pt x="73685" y="31813"/>
                    <a:pt x="58197" y="46565"/>
                    <a:pt x="52621" y="76070"/>
                  </a:cubicBezTo>
                  <a:lnTo>
                    <a:pt x="36475" y="155640"/>
                  </a:lnTo>
                  <a:lnTo>
                    <a:pt x="0" y="155640"/>
                  </a:lnTo>
                  <a:lnTo>
                    <a:pt x="30318" y="1843"/>
                  </a:lnTo>
                  <a:lnTo>
                    <a:pt x="65167" y="1843"/>
                  </a:lnTo>
                  <a:lnTo>
                    <a:pt x="61914" y="18454"/>
                  </a:lnTo>
                  <a:cubicBezTo>
                    <a:pt x="75482" y="6125"/>
                    <a:pt x="93307" y="-455"/>
                    <a:pt x="111631" y="101"/>
                  </a:cubicBezTo>
                  <a:cubicBezTo>
                    <a:pt x="121685" y="-146"/>
                    <a:pt x="131649" y="2046"/>
                    <a:pt x="140672" y="6490"/>
                  </a:cubicBezTo>
                  <a:cubicBezTo>
                    <a:pt x="148650" y="10709"/>
                    <a:pt x="155137" y="17278"/>
                    <a:pt x="159258" y="25308"/>
                  </a:cubicBezTo>
                  <a:cubicBezTo>
                    <a:pt x="174863" y="8517"/>
                    <a:pt x="196985" y="-679"/>
                    <a:pt x="219894" y="101"/>
                  </a:cubicBezTo>
                  <a:cubicBezTo>
                    <a:pt x="234666" y="-764"/>
                    <a:pt x="249223" y="3964"/>
                    <a:pt x="260667" y="13343"/>
                  </a:cubicBezTo>
                  <a:close/>
                </a:path>
              </a:pathLst>
            </a:custGeom>
            <a:grpFill/>
            <a:ln w="11591" cap="flat">
              <a:noFill/>
              <a:prstDash val="solid"/>
              <a:miter/>
            </a:ln>
          </p:spPr>
          <p:txBody>
            <a:bodyPr rtlCol="0" anchor="ctr"/>
            <a:lstStyle/>
            <a:p>
              <a:endParaRPr lang="ja-JP" altLang="en-US">
                <a:latin typeface="M PLUS 1" pitchFamily="2" charset="-128"/>
                <a:ea typeface="M PLUS 1" pitchFamily="2" charset="-128"/>
              </a:endParaRPr>
            </a:p>
          </p:txBody>
        </p:sp>
        <p:sp>
          <p:nvSpPr>
            <p:cNvPr id="35" name="フリーフォーム: 図形 34">
              <a:extLst>
                <a:ext uri="{FF2B5EF4-FFF2-40B4-BE49-F238E27FC236}">
                  <a16:creationId xmlns:a16="http://schemas.microsoft.com/office/drawing/2014/main" id="{DA051959-F39E-A417-E4B7-12E2A65A7A36}"/>
                </a:ext>
              </a:extLst>
            </p:cNvPr>
            <p:cNvSpPr/>
            <p:nvPr/>
          </p:nvSpPr>
          <p:spPr>
            <a:xfrm>
              <a:off x="2189285" y="3191262"/>
              <a:ext cx="190410" cy="211020"/>
            </a:xfrm>
            <a:custGeom>
              <a:avLst/>
              <a:gdLst>
                <a:gd name="connsiteX0" fmla="*/ 157283 w 190410"/>
                <a:gd name="connsiteY0" fmla="*/ 7971 h 211020"/>
                <a:gd name="connsiteX1" fmla="*/ 181561 w 190410"/>
                <a:gd name="connsiteY1" fmla="*/ 31203 h 211020"/>
                <a:gd name="connsiteX2" fmla="*/ 190389 w 190410"/>
                <a:gd name="connsiteY2" fmla="*/ 67097 h 211020"/>
                <a:gd name="connsiteX3" fmla="*/ 178773 w 190410"/>
                <a:gd name="connsiteY3" fmla="*/ 113561 h 211020"/>
                <a:gd name="connsiteX4" fmla="*/ 103965 w 190410"/>
                <a:gd name="connsiteY4" fmla="*/ 157354 h 211020"/>
                <a:gd name="connsiteX5" fmla="*/ 72369 w 190410"/>
                <a:gd name="connsiteY5" fmla="*/ 150965 h 211020"/>
                <a:gd name="connsiteX6" fmla="*/ 51343 w 190410"/>
                <a:gd name="connsiteY6" fmla="*/ 132611 h 211020"/>
                <a:gd name="connsiteX7" fmla="*/ 35894 w 190410"/>
                <a:gd name="connsiteY7" fmla="*/ 211020 h 211020"/>
                <a:gd name="connsiteX8" fmla="*/ 0 w 190410"/>
                <a:gd name="connsiteY8" fmla="*/ 211020 h 211020"/>
                <a:gd name="connsiteX9" fmla="*/ 41586 w 190410"/>
                <a:gd name="connsiteY9" fmla="*/ 1930 h 211020"/>
                <a:gd name="connsiteX10" fmla="*/ 75970 w 190410"/>
                <a:gd name="connsiteY10" fmla="*/ 1930 h 211020"/>
                <a:gd name="connsiteX11" fmla="*/ 72833 w 190410"/>
                <a:gd name="connsiteY11" fmla="*/ 17960 h 211020"/>
                <a:gd name="connsiteX12" fmla="*/ 157283 w 190410"/>
                <a:gd name="connsiteY12" fmla="*/ 7971 h 211020"/>
                <a:gd name="connsiteX13" fmla="*/ 128591 w 190410"/>
                <a:gd name="connsiteY13" fmla="*/ 118904 h 211020"/>
                <a:gd name="connsiteX14" fmla="*/ 146945 w 190410"/>
                <a:gd name="connsiteY14" fmla="*/ 98344 h 211020"/>
                <a:gd name="connsiteX15" fmla="*/ 153914 w 190410"/>
                <a:gd name="connsiteY15" fmla="*/ 68607 h 211020"/>
                <a:gd name="connsiteX16" fmla="*/ 143227 w 190410"/>
                <a:gd name="connsiteY16" fmla="*/ 40380 h 211020"/>
                <a:gd name="connsiteX17" fmla="*/ 113374 w 190410"/>
                <a:gd name="connsiteY17" fmla="*/ 30157 h 211020"/>
                <a:gd name="connsiteX18" fmla="*/ 66909 w 190410"/>
                <a:gd name="connsiteY18" fmla="*/ 57804 h 211020"/>
                <a:gd name="connsiteX19" fmla="*/ 59939 w 190410"/>
                <a:gd name="connsiteY19" fmla="*/ 87541 h 211020"/>
                <a:gd name="connsiteX20" fmla="*/ 70626 w 190410"/>
                <a:gd name="connsiteY20" fmla="*/ 115884 h 211020"/>
                <a:gd name="connsiteX21" fmla="*/ 100480 w 190410"/>
                <a:gd name="connsiteY21" fmla="*/ 125990 h 211020"/>
                <a:gd name="connsiteX22" fmla="*/ 128242 w 190410"/>
                <a:gd name="connsiteY22" fmla="*/ 118904 h 21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0410" h="211020">
                  <a:moveTo>
                    <a:pt x="157283" y="7971"/>
                  </a:moveTo>
                  <a:cubicBezTo>
                    <a:pt x="167401" y="13273"/>
                    <a:pt x="175822" y="21326"/>
                    <a:pt x="181561" y="31203"/>
                  </a:cubicBezTo>
                  <a:cubicBezTo>
                    <a:pt x="187659" y="42165"/>
                    <a:pt x="190703" y="54558"/>
                    <a:pt x="190389" y="67097"/>
                  </a:cubicBezTo>
                  <a:cubicBezTo>
                    <a:pt x="190598" y="83329"/>
                    <a:pt x="186602" y="99338"/>
                    <a:pt x="178773" y="113561"/>
                  </a:cubicBezTo>
                  <a:cubicBezTo>
                    <a:pt x="163939" y="140951"/>
                    <a:pt x="135108" y="157825"/>
                    <a:pt x="103965" y="157354"/>
                  </a:cubicBezTo>
                  <a:cubicBezTo>
                    <a:pt x="93092" y="157627"/>
                    <a:pt x="82289" y="155443"/>
                    <a:pt x="72369" y="150965"/>
                  </a:cubicBezTo>
                  <a:cubicBezTo>
                    <a:pt x="63645" y="147147"/>
                    <a:pt x="56304" y="140739"/>
                    <a:pt x="51343" y="132611"/>
                  </a:cubicBezTo>
                  <a:lnTo>
                    <a:pt x="35894" y="211020"/>
                  </a:lnTo>
                  <a:lnTo>
                    <a:pt x="0" y="211020"/>
                  </a:lnTo>
                  <a:lnTo>
                    <a:pt x="41586" y="1930"/>
                  </a:lnTo>
                  <a:lnTo>
                    <a:pt x="75970" y="1930"/>
                  </a:lnTo>
                  <a:lnTo>
                    <a:pt x="72833" y="17960"/>
                  </a:lnTo>
                  <a:cubicBezTo>
                    <a:pt x="96588" y="-1643"/>
                    <a:pt x="129613" y="-5549"/>
                    <a:pt x="157283" y="7971"/>
                  </a:cubicBezTo>
                  <a:close/>
                  <a:moveTo>
                    <a:pt x="128591" y="118904"/>
                  </a:moveTo>
                  <a:cubicBezTo>
                    <a:pt x="136478" y="113861"/>
                    <a:pt x="142821" y="106748"/>
                    <a:pt x="146945" y="98344"/>
                  </a:cubicBezTo>
                  <a:cubicBezTo>
                    <a:pt x="151707" y="89166"/>
                    <a:pt x="154100" y="78945"/>
                    <a:pt x="153914" y="68607"/>
                  </a:cubicBezTo>
                  <a:cubicBezTo>
                    <a:pt x="154507" y="58109"/>
                    <a:pt x="150627" y="47853"/>
                    <a:pt x="143227" y="40380"/>
                  </a:cubicBezTo>
                  <a:cubicBezTo>
                    <a:pt x="135038" y="33126"/>
                    <a:pt x="124293" y="29446"/>
                    <a:pt x="113374" y="30157"/>
                  </a:cubicBezTo>
                  <a:cubicBezTo>
                    <a:pt x="93835" y="29586"/>
                    <a:pt x="75726" y="40360"/>
                    <a:pt x="66909" y="57804"/>
                  </a:cubicBezTo>
                  <a:cubicBezTo>
                    <a:pt x="62158" y="66985"/>
                    <a:pt x="59765" y="77204"/>
                    <a:pt x="59939" y="87541"/>
                  </a:cubicBezTo>
                  <a:cubicBezTo>
                    <a:pt x="59359" y="98071"/>
                    <a:pt x="63238" y="108358"/>
                    <a:pt x="70626" y="115884"/>
                  </a:cubicBezTo>
                  <a:cubicBezTo>
                    <a:pt x="78862" y="123050"/>
                    <a:pt x="89584" y="126681"/>
                    <a:pt x="100480" y="125990"/>
                  </a:cubicBezTo>
                  <a:cubicBezTo>
                    <a:pt x="110214" y="126317"/>
                    <a:pt x="119856" y="123859"/>
                    <a:pt x="128242" y="118904"/>
                  </a:cubicBezTo>
                  <a:close/>
                </a:path>
              </a:pathLst>
            </a:custGeom>
            <a:grpFill/>
            <a:ln w="11591" cap="flat">
              <a:noFill/>
              <a:prstDash val="solid"/>
              <a:miter/>
            </a:ln>
          </p:spPr>
          <p:txBody>
            <a:bodyPr rtlCol="0" anchor="ctr"/>
            <a:lstStyle/>
            <a:p>
              <a:endParaRPr lang="ja-JP" altLang="en-US">
                <a:latin typeface="M PLUS 1" pitchFamily="2" charset="-128"/>
                <a:ea typeface="M PLUS 1" pitchFamily="2" charset="-128"/>
              </a:endParaRPr>
            </a:p>
          </p:txBody>
        </p:sp>
        <p:sp>
          <p:nvSpPr>
            <p:cNvPr id="36" name="フリーフォーム: 図形 35">
              <a:extLst>
                <a:ext uri="{FF2B5EF4-FFF2-40B4-BE49-F238E27FC236}">
                  <a16:creationId xmlns:a16="http://schemas.microsoft.com/office/drawing/2014/main" id="{01D2C1F0-EF0D-5A14-7F55-FE44E60483D1}"/>
                </a:ext>
              </a:extLst>
            </p:cNvPr>
            <p:cNvSpPr/>
            <p:nvPr/>
          </p:nvSpPr>
          <p:spPr>
            <a:xfrm>
              <a:off x="2398821" y="3190741"/>
              <a:ext cx="178907" cy="157518"/>
            </a:xfrm>
            <a:custGeom>
              <a:avLst/>
              <a:gdLst>
                <a:gd name="connsiteX0" fmla="*/ 178908 w 178907"/>
                <a:gd name="connsiteY0" fmla="*/ 2219 h 157518"/>
                <a:gd name="connsiteX1" fmla="*/ 148473 w 178907"/>
                <a:gd name="connsiteY1" fmla="*/ 155552 h 157518"/>
                <a:gd name="connsiteX2" fmla="*/ 114322 w 178907"/>
                <a:gd name="connsiteY2" fmla="*/ 155552 h 157518"/>
                <a:gd name="connsiteX3" fmla="*/ 117458 w 178907"/>
                <a:gd name="connsiteY3" fmla="*/ 139754 h 157518"/>
                <a:gd name="connsiteX4" fmla="*/ 33241 w 178907"/>
                <a:gd name="connsiteY4" fmla="*/ 149511 h 157518"/>
                <a:gd name="connsiteX5" fmla="*/ 8963 w 178907"/>
                <a:gd name="connsiteY5" fmla="*/ 126279 h 157518"/>
                <a:gd name="connsiteX6" fmla="*/ 19 w 178907"/>
                <a:gd name="connsiteY6" fmla="*/ 90269 h 157518"/>
                <a:gd name="connsiteX7" fmla="*/ 11635 w 178907"/>
                <a:gd name="connsiteY7" fmla="*/ 43805 h 157518"/>
                <a:gd name="connsiteX8" fmla="*/ 42650 w 178907"/>
                <a:gd name="connsiteY8" fmla="*/ 11860 h 157518"/>
                <a:gd name="connsiteX9" fmla="*/ 86675 w 178907"/>
                <a:gd name="connsiteY9" fmla="*/ 244 h 157518"/>
                <a:gd name="connsiteX10" fmla="*/ 138948 w 178907"/>
                <a:gd name="connsiteY10" fmla="*/ 24638 h 157518"/>
                <a:gd name="connsiteX11" fmla="*/ 143246 w 178907"/>
                <a:gd name="connsiteY11" fmla="*/ 1406 h 157518"/>
                <a:gd name="connsiteX12" fmla="*/ 103867 w 178907"/>
                <a:gd name="connsiteY12" fmla="*/ 119426 h 157518"/>
                <a:gd name="connsiteX13" fmla="*/ 122685 w 178907"/>
                <a:gd name="connsiteY13" fmla="*/ 98865 h 157518"/>
                <a:gd name="connsiteX14" fmla="*/ 129539 w 178907"/>
                <a:gd name="connsiteY14" fmla="*/ 69128 h 157518"/>
                <a:gd name="connsiteX15" fmla="*/ 118968 w 178907"/>
                <a:gd name="connsiteY15" fmla="*/ 40901 h 157518"/>
                <a:gd name="connsiteX16" fmla="*/ 89115 w 178907"/>
                <a:gd name="connsiteY16" fmla="*/ 30678 h 157518"/>
                <a:gd name="connsiteX17" fmla="*/ 61933 w 178907"/>
                <a:gd name="connsiteY17" fmla="*/ 37997 h 157518"/>
                <a:gd name="connsiteX18" fmla="*/ 43115 w 178907"/>
                <a:gd name="connsiteY18" fmla="*/ 58325 h 157518"/>
                <a:gd name="connsiteX19" fmla="*/ 36261 w 178907"/>
                <a:gd name="connsiteY19" fmla="*/ 88062 h 157518"/>
                <a:gd name="connsiteX20" fmla="*/ 46832 w 178907"/>
                <a:gd name="connsiteY20" fmla="*/ 116405 h 157518"/>
                <a:gd name="connsiteX21" fmla="*/ 76685 w 178907"/>
                <a:gd name="connsiteY21" fmla="*/ 126511 h 157518"/>
                <a:gd name="connsiteX22" fmla="*/ 103867 w 178907"/>
                <a:gd name="connsiteY22" fmla="*/ 119426 h 15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8907" h="157518">
                  <a:moveTo>
                    <a:pt x="178908" y="2219"/>
                  </a:moveTo>
                  <a:lnTo>
                    <a:pt x="148473" y="155552"/>
                  </a:lnTo>
                  <a:lnTo>
                    <a:pt x="114322" y="155552"/>
                  </a:lnTo>
                  <a:lnTo>
                    <a:pt x="117458" y="139754"/>
                  </a:lnTo>
                  <a:cubicBezTo>
                    <a:pt x="93715" y="159211"/>
                    <a:pt x="60806" y="163024"/>
                    <a:pt x="33241" y="149511"/>
                  </a:cubicBezTo>
                  <a:cubicBezTo>
                    <a:pt x="23088" y="144252"/>
                    <a:pt x="14667" y="136188"/>
                    <a:pt x="8963" y="126279"/>
                  </a:cubicBezTo>
                  <a:cubicBezTo>
                    <a:pt x="2818" y="115289"/>
                    <a:pt x="-272" y="102855"/>
                    <a:pt x="19" y="90269"/>
                  </a:cubicBezTo>
                  <a:cubicBezTo>
                    <a:pt x="-190" y="74037"/>
                    <a:pt x="3806" y="58027"/>
                    <a:pt x="11635" y="43805"/>
                  </a:cubicBezTo>
                  <a:cubicBezTo>
                    <a:pt x="18825" y="30500"/>
                    <a:pt x="29559" y="19445"/>
                    <a:pt x="42650" y="11860"/>
                  </a:cubicBezTo>
                  <a:cubicBezTo>
                    <a:pt x="56009" y="4085"/>
                    <a:pt x="71226" y="71"/>
                    <a:pt x="86675" y="244"/>
                  </a:cubicBezTo>
                  <a:cubicBezTo>
                    <a:pt x="107224" y="-1659"/>
                    <a:pt x="127204" y="7665"/>
                    <a:pt x="138948" y="24638"/>
                  </a:cubicBezTo>
                  <a:lnTo>
                    <a:pt x="143246" y="1406"/>
                  </a:lnTo>
                  <a:close/>
                  <a:moveTo>
                    <a:pt x="103867" y="119426"/>
                  </a:moveTo>
                  <a:cubicBezTo>
                    <a:pt x="111894" y="114406"/>
                    <a:pt x="118399" y="107298"/>
                    <a:pt x="122685" y="98865"/>
                  </a:cubicBezTo>
                  <a:cubicBezTo>
                    <a:pt x="127355" y="89658"/>
                    <a:pt x="129713" y="79450"/>
                    <a:pt x="129539" y="69128"/>
                  </a:cubicBezTo>
                  <a:cubicBezTo>
                    <a:pt x="130178" y="58645"/>
                    <a:pt x="126333" y="48387"/>
                    <a:pt x="118968" y="40901"/>
                  </a:cubicBezTo>
                  <a:cubicBezTo>
                    <a:pt x="110767" y="33670"/>
                    <a:pt x="100022" y="29993"/>
                    <a:pt x="89115" y="30678"/>
                  </a:cubicBezTo>
                  <a:cubicBezTo>
                    <a:pt x="79543" y="30500"/>
                    <a:pt x="70122" y="33038"/>
                    <a:pt x="61933" y="37997"/>
                  </a:cubicBezTo>
                  <a:cubicBezTo>
                    <a:pt x="53941" y="42952"/>
                    <a:pt x="47436" y="49976"/>
                    <a:pt x="43115" y="58325"/>
                  </a:cubicBezTo>
                  <a:cubicBezTo>
                    <a:pt x="38457" y="67536"/>
                    <a:pt x="36110" y="77741"/>
                    <a:pt x="36261" y="88062"/>
                  </a:cubicBezTo>
                  <a:cubicBezTo>
                    <a:pt x="35646" y="98575"/>
                    <a:pt x="39490" y="108860"/>
                    <a:pt x="46832" y="116405"/>
                  </a:cubicBezTo>
                  <a:cubicBezTo>
                    <a:pt x="55079" y="123549"/>
                    <a:pt x="65801" y="127178"/>
                    <a:pt x="76685" y="126511"/>
                  </a:cubicBezTo>
                  <a:cubicBezTo>
                    <a:pt x="86234" y="126740"/>
                    <a:pt x="95643" y="124286"/>
                    <a:pt x="103867" y="119426"/>
                  </a:cubicBezTo>
                  <a:close/>
                </a:path>
              </a:pathLst>
            </a:custGeom>
            <a:grpFill/>
            <a:ln w="11591" cap="flat">
              <a:noFill/>
              <a:prstDash val="solid"/>
              <a:miter/>
            </a:ln>
          </p:spPr>
          <p:txBody>
            <a:bodyPr rtlCol="0" anchor="ctr"/>
            <a:lstStyle/>
            <a:p>
              <a:endParaRPr lang="ja-JP" altLang="en-US">
                <a:latin typeface="M PLUS 1" pitchFamily="2" charset="-128"/>
                <a:ea typeface="M PLUS 1" pitchFamily="2" charset="-128"/>
              </a:endParaRPr>
            </a:p>
          </p:txBody>
        </p:sp>
        <p:sp>
          <p:nvSpPr>
            <p:cNvPr id="37" name="フリーフォーム: 図形 36">
              <a:extLst>
                <a:ext uri="{FF2B5EF4-FFF2-40B4-BE49-F238E27FC236}">
                  <a16:creationId xmlns:a16="http://schemas.microsoft.com/office/drawing/2014/main" id="{F0945164-969F-74DB-ED0B-DB3335E1E7B2}"/>
                </a:ext>
              </a:extLst>
            </p:cNvPr>
            <p:cNvSpPr/>
            <p:nvPr/>
          </p:nvSpPr>
          <p:spPr>
            <a:xfrm>
              <a:off x="2594456" y="3191155"/>
              <a:ext cx="170382" cy="155370"/>
            </a:xfrm>
            <a:custGeom>
              <a:avLst/>
              <a:gdLst>
                <a:gd name="connsiteX0" fmla="*/ 154844 w 170382"/>
                <a:gd name="connsiteY0" fmla="*/ 13538 h 155370"/>
                <a:gd name="connsiteX1" fmla="*/ 170293 w 170382"/>
                <a:gd name="connsiteY1" fmla="*/ 51987 h 155370"/>
                <a:gd name="connsiteX2" fmla="*/ 168318 w 170382"/>
                <a:gd name="connsiteY2" fmla="*/ 70341 h 155370"/>
                <a:gd name="connsiteX3" fmla="*/ 151359 w 170382"/>
                <a:gd name="connsiteY3" fmla="*/ 155370 h 155370"/>
                <a:gd name="connsiteX4" fmla="*/ 115465 w 170382"/>
                <a:gd name="connsiteY4" fmla="*/ 155370 h 155370"/>
                <a:gd name="connsiteX5" fmla="*/ 132076 w 170382"/>
                <a:gd name="connsiteY5" fmla="*/ 71154 h 155370"/>
                <a:gd name="connsiteX6" fmla="*/ 133237 w 170382"/>
                <a:gd name="connsiteY6" fmla="*/ 59538 h 155370"/>
                <a:gd name="connsiteX7" fmla="*/ 102571 w 170382"/>
                <a:gd name="connsiteY7" fmla="*/ 31659 h 155370"/>
                <a:gd name="connsiteX8" fmla="*/ 69813 w 170382"/>
                <a:gd name="connsiteY8" fmla="*/ 42694 h 155370"/>
                <a:gd name="connsiteX9" fmla="*/ 51924 w 170382"/>
                <a:gd name="connsiteY9" fmla="*/ 75219 h 155370"/>
                <a:gd name="connsiteX10" fmla="*/ 35894 w 170382"/>
                <a:gd name="connsiteY10" fmla="*/ 154790 h 155370"/>
                <a:gd name="connsiteX11" fmla="*/ 0 w 170382"/>
                <a:gd name="connsiteY11" fmla="*/ 154790 h 155370"/>
                <a:gd name="connsiteX12" fmla="*/ 30899 w 170382"/>
                <a:gd name="connsiteY12" fmla="*/ 1805 h 155370"/>
                <a:gd name="connsiteX13" fmla="*/ 65051 w 170382"/>
                <a:gd name="connsiteY13" fmla="*/ 1805 h 155370"/>
                <a:gd name="connsiteX14" fmla="*/ 61566 w 170382"/>
                <a:gd name="connsiteY14" fmla="*/ 18649 h 155370"/>
                <a:gd name="connsiteX15" fmla="*/ 114419 w 170382"/>
                <a:gd name="connsiteY15" fmla="*/ 63 h 155370"/>
                <a:gd name="connsiteX16" fmla="*/ 154844 w 170382"/>
                <a:gd name="connsiteY16" fmla="*/ 13538 h 15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0382" h="155370">
                  <a:moveTo>
                    <a:pt x="154844" y="13538"/>
                  </a:moveTo>
                  <a:cubicBezTo>
                    <a:pt x="165507" y="23384"/>
                    <a:pt x="171176" y="37501"/>
                    <a:pt x="170293" y="51987"/>
                  </a:cubicBezTo>
                  <a:cubicBezTo>
                    <a:pt x="170107" y="58147"/>
                    <a:pt x="169445" y="64283"/>
                    <a:pt x="168318" y="70341"/>
                  </a:cubicBezTo>
                  <a:lnTo>
                    <a:pt x="151359" y="155370"/>
                  </a:lnTo>
                  <a:lnTo>
                    <a:pt x="115465" y="155370"/>
                  </a:lnTo>
                  <a:lnTo>
                    <a:pt x="132076" y="71154"/>
                  </a:lnTo>
                  <a:cubicBezTo>
                    <a:pt x="132866" y="67333"/>
                    <a:pt x="133261" y="63439"/>
                    <a:pt x="133237" y="59538"/>
                  </a:cubicBezTo>
                  <a:cubicBezTo>
                    <a:pt x="133237" y="40952"/>
                    <a:pt x="123015" y="31659"/>
                    <a:pt x="102571" y="31659"/>
                  </a:cubicBezTo>
                  <a:cubicBezTo>
                    <a:pt x="90676" y="31216"/>
                    <a:pt x="79025" y="35141"/>
                    <a:pt x="69813" y="42694"/>
                  </a:cubicBezTo>
                  <a:cubicBezTo>
                    <a:pt x="60451" y="51288"/>
                    <a:pt x="54166" y="62712"/>
                    <a:pt x="51924" y="75219"/>
                  </a:cubicBezTo>
                  <a:lnTo>
                    <a:pt x="35894" y="154790"/>
                  </a:lnTo>
                  <a:lnTo>
                    <a:pt x="0" y="154790"/>
                  </a:lnTo>
                  <a:lnTo>
                    <a:pt x="30899" y="1805"/>
                  </a:lnTo>
                  <a:lnTo>
                    <a:pt x="65051" y="1805"/>
                  </a:lnTo>
                  <a:lnTo>
                    <a:pt x="61566" y="18649"/>
                  </a:lnTo>
                  <a:cubicBezTo>
                    <a:pt x="76167" y="5936"/>
                    <a:pt x="95078" y="-713"/>
                    <a:pt x="114419" y="63"/>
                  </a:cubicBezTo>
                  <a:cubicBezTo>
                    <a:pt x="129102" y="-615"/>
                    <a:pt x="143506" y="4188"/>
                    <a:pt x="154844" y="13538"/>
                  </a:cubicBezTo>
                  <a:close/>
                </a:path>
              </a:pathLst>
            </a:custGeom>
            <a:grpFill/>
            <a:ln w="11591" cap="flat">
              <a:noFill/>
              <a:prstDash val="solid"/>
              <a:miter/>
            </a:ln>
          </p:spPr>
          <p:txBody>
            <a:bodyPr rtlCol="0" anchor="ctr"/>
            <a:lstStyle/>
            <a:p>
              <a:endParaRPr lang="ja-JP" altLang="en-US">
                <a:latin typeface="M PLUS 1" pitchFamily="2" charset="-128"/>
                <a:ea typeface="M PLUS 1" pitchFamily="2" charset="-128"/>
              </a:endParaRPr>
            </a:p>
          </p:txBody>
        </p:sp>
        <p:sp>
          <p:nvSpPr>
            <p:cNvPr id="38" name="フリーフォーム: 図形 37">
              <a:extLst>
                <a:ext uri="{FF2B5EF4-FFF2-40B4-BE49-F238E27FC236}">
                  <a16:creationId xmlns:a16="http://schemas.microsoft.com/office/drawing/2014/main" id="{31642195-5ED8-88AE-7803-45B537E5CDC8}"/>
                </a:ext>
              </a:extLst>
            </p:cNvPr>
            <p:cNvSpPr/>
            <p:nvPr/>
          </p:nvSpPr>
          <p:spPr>
            <a:xfrm>
              <a:off x="2754063" y="3192960"/>
              <a:ext cx="211298" cy="210758"/>
            </a:xfrm>
            <a:custGeom>
              <a:avLst/>
              <a:gdLst>
                <a:gd name="connsiteX0" fmla="*/ 211298 w 211298"/>
                <a:gd name="connsiteY0" fmla="*/ 0 h 210758"/>
                <a:gd name="connsiteX1" fmla="*/ 105707 w 211298"/>
                <a:gd name="connsiteY1" fmla="*/ 166343 h 210758"/>
                <a:gd name="connsiteX2" fmla="*/ 75621 w 211298"/>
                <a:gd name="connsiteY2" fmla="*/ 201191 h 210758"/>
                <a:gd name="connsiteX3" fmla="*/ 40773 w 211298"/>
                <a:gd name="connsiteY3" fmla="*/ 210716 h 210758"/>
                <a:gd name="connsiteX4" fmla="*/ 17540 w 211298"/>
                <a:gd name="connsiteY4" fmla="*/ 206999 h 210758"/>
                <a:gd name="connsiteX5" fmla="*/ 0 w 211298"/>
                <a:gd name="connsiteY5" fmla="*/ 197242 h 210758"/>
                <a:gd name="connsiteX6" fmla="*/ 17889 w 211298"/>
                <a:gd name="connsiteY6" fmla="*/ 171105 h 210758"/>
                <a:gd name="connsiteX7" fmla="*/ 43096 w 211298"/>
                <a:gd name="connsiteY7" fmla="*/ 180863 h 210758"/>
                <a:gd name="connsiteX8" fmla="*/ 59242 w 211298"/>
                <a:gd name="connsiteY8" fmla="*/ 176216 h 210758"/>
                <a:gd name="connsiteX9" fmla="*/ 73298 w 211298"/>
                <a:gd name="connsiteY9" fmla="*/ 159954 h 210758"/>
                <a:gd name="connsiteX10" fmla="*/ 78177 w 211298"/>
                <a:gd name="connsiteY10" fmla="*/ 152520 h 210758"/>
                <a:gd name="connsiteX11" fmla="*/ 42747 w 211298"/>
                <a:gd name="connsiteY11" fmla="*/ 0 h 210758"/>
                <a:gd name="connsiteX12" fmla="*/ 78641 w 211298"/>
                <a:gd name="connsiteY12" fmla="*/ 0 h 210758"/>
                <a:gd name="connsiteX13" fmla="*/ 104545 w 211298"/>
                <a:gd name="connsiteY13" fmla="*/ 113606 h 210758"/>
                <a:gd name="connsiteX14" fmla="*/ 175404 w 211298"/>
                <a:gd name="connsiteY14" fmla="*/ 0 h 210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298" h="210758">
                  <a:moveTo>
                    <a:pt x="211298" y="0"/>
                  </a:moveTo>
                  <a:lnTo>
                    <a:pt x="105707" y="166343"/>
                  </a:lnTo>
                  <a:cubicBezTo>
                    <a:pt x="98040" y="179807"/>
                    <a:pt x="87818" y="191645"/>
                    <a:pt x="75621" y="201191"/>
                  </a:cubicBezTo>
                  <a:cubicBezTo>
                    <a:pt x="65248" y="207854"/>
                    <a:pt x="53086" y="211179"/>
                    <a:pt x="40773" y="210716"/>
                  </a:cubicBezTo>
                  <a:cubicBezTo>
                    <a:pt x="32874" y="210802"/>
                    <a:pt x="25021" y="209545"/>
                    <a:pt x="17540" y="206999"/>
                  </a:cubicBezTo>
                  <a:cubicBezTo>
                    <a:pt x="11047" y="205064"/>
                    <a:pt x="5065" y="201734"/>
                    <a:pt x="0" y="197242"/>
                  </a:cubicBezTo>
                  <a:lnTo>
                    <a:pt x="17889" y="171105"/>
                  </a:lnTo>
                  <a:cubicBezTo>
                    <a:pt x="24708" y="177507"/>
                    <a:pt x="33745" y="181007"/>
                    <a:pt x="43096" y="180863"/>
                  </a:cubicBezTo>
                  <a:cubicBezTo>
                    <a:pt x="48823" y="181003"/>
                    <a:pt x="54468" y="179382"/>
                    <a:pt x="59242" y="176216"/>
                  </a:cubicBezTo>
                  <a:cubicBezTo>
                    <a:pt x="64900" y="171717"/>
                    <a:pt x="69662" y="166202"/>
                    <a:pt x="73298" y="159954"/>
                  </a:cubicBezTo>
                  <a:lnTo>
                    <a:pt x="78177" y="152520"/>
                  </a:lnTo>
                  <a:lnTo>
                    <a:pt x="42747" y="0"/>
                  </a:lnTo>
                  <a:lnTo>
                    <a:pt x="78641" y="0"/>
                  </a:lnTo>
                  <a:lnTo>
                    <a:pt x="104545" y="113606"/>
                  </a:lnTo>
                  <a:lnTo>
                    <a:pt x="175404" y="0"/>
                  </a:lnTo>
                  <a:close/>
                </a:path>
              </a:pathLst>
            </a:custGeom>
            <a:grpFill/>
            <a:ln w="11591" cap="flat">
              <a:noFill/>
              <a:prstDash val="solid"/>
              <a:miter/>
            </a:ln>
          </p:spPr>
          <p:txBody>
            <a:bodyPr rtlCol="0" anchor="ctr"/>
            <a:lstStyle/>
            <a:p>
              <a:endParaRPr lang="ja-JP" altLang="en-US">
                <a:latin typeface="M PLUS 1" pitchFamily="2" charset="-128"/>
                <a:ea typeface="M PLUS 1" pitchFamily="2" charset="-128"/>
              </a:endParaRPr>
            </a:p>
          </p:txBody>
        </p:sp>
        <p:sp>
          <p:nvSpPr>
            <p:cNvPr id="39" name="フリーフォーム: 図形 38">
              <a:extLst>
                <a:ext uri="{FF2B5EF4-FFF2-40B4-BE49-F238E27FC236}">
                  <a16:creationId xmlns:a16="http://schemas.microsoft.com/office/drawing/2014/main" id="{4EAD7DCF-144C-63F8-C866-34AC1C75C293}"/>
                </a:ext>
              </a:extLst>
            </p:cNvPr>
            <p:cNvSpPr/>
            <p:nvPr/>
          </p:nvSpPr>
          <p:spPr>
            <a:xfrm>
              <a:off x="3043537" y="3145218"/>
              <a:ext cx="198404" cy="201074"/>
            </a:xfrm>
            <a:custGeom>
              <a:avLst/>
              <a:gdLst>
                <a:gd name="connsiteX0" fmla="*/ 198404 w 198404"/>
                <a:gd name="connsiteY0" fmla="*/ 0 h 201074"/>
                <a:gd name="connsiteX1" fmla="*/ 158212 w 198404"/>
                <a:gd name="connsiteY1" fmla="*/ 201075 h 201074"/>
                <a:gd name="connsiteX2" fmla="*/ 153333 w 198404"/>
                <a:gd name="connsiteY2" fmla="*/ 201075 h 201074"/>
                <a:gd name="connsiteX3" fmla="*/ 44141 w 198404"/>
                <a:gd name="connsiteY3" fmla="*/ 9525 h 201074"/>
                <a:gd name="connsiteX4" fmla="*/ 5924 w 198404"/>
                <a:gd name="connsiteY4" fmla="*/ 201075 h 201074"/>
                <a:gd name="connsiteX5" fmla="*/ 0 w 198404"/>
                <a:gd name="connsiteY5" fmla="*/ 201075 h 201074"/>
                <a:gd name="connsiteX6" fmla="*/ 40192 w 198404"/>
                <a:gd name="connsiteY6" fmla="*/ 0 h 201074"/>
                <a:gd name="connsiteX7" fmla="*/ 45071 w 198404"/>
                <a:gd name="connsiteY7" fmla="*/ 0 h 201074"/>
                <a:gd name="connsiteX8" fmla="*/ 154147 w 198404"/>
                <a:gd name="connsiteY8" fmla="*/ 191550 h 201074"/>
                <a:gd name="connsiteX9" fmla="*/ 192364 w 198404"/>
                <a:gd name="connsiteY9" fmla="*/ 0 h 2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404" h="201074">
                  <a:moveTo>
                    <a:pt x="198404" y="0"/>
                  </a:moveTo>
                  <a:lnTo>
                    <a:pt x="158212" y="201075"/>
                  </a:lnTo>
                  <a:lnTo>
                    <a:pt x="153333" y="201075"/>
                  </a:lnTo>
                  <a:lnTo>
                    <a:pt x="44141" y="9525"/>
                  </a:lnTo>
                  <a:lnTo>
                    <a:pt x="5924" y="201075"/>
                  </a:lnTo>
                  <a:lnTo>
                    <a:pt x="0" y="201075"/>
                  </a:lnTo>
                  <a:lnTo>
                    <a:pt x="40192" y="0"/>
                  </a:lnTo>
                  <a:lnTo>
                    <a:pt x="45071" y="0"/>
                  </a:lnTo>
                  <a:lnTo>
                    <a:pt x="154147" y="191550"/>
                  </a:lnTo>
                  <a:lnTo>
                    <a:pt x="192364" y="0"/>
                  </a:lnTo>
                  <a:close/>
                </a:path>
              </a:pathLst>
            </a:custGeom>
            <a:grpFill/>
            <a:ln w="11591" cap="flat">
              <a:noFill/>
              <a:prstDash val="solid"/>
              <a:miter/>
            </a:ln>
          </p:spPr>
          <p:txBody>
            <a:bodyPr rtlCol="0" anchor="ctr"/>
            <a:lstStyle/>
            <a:p>
              <a:endParaRPr lang="ja-JP" altLang="en-US">
                <a:latin typeface="M PLUS 1" pitchFamily="2" charset="-128"/>
                <a:ea typeface="M PLUS 1" pitchFamily="2" charset="-128"/>
              </a:endParaRPr>
            </a:p>
          </p:txBody>
        </p:sp>
        <p:sp>
          <p:nvSpPr>
            <p:cNvPr id="40" name="フリーフォーム: 図形 39">
              <a:extLst>
                <a:ext uri="{FF2B5EF4-FFF2-40B4-BE49-F238E27FC236}">
                  <a16:creationId xmlns:a16="http://schemas.microsoft.com/office/drawing/2014/main" id="{FCB369F4-9542-E25F-FE4D-FD347F00A3E1}"/>
                </a:ext>
              </a:extLst>
            </p:cNvPr>
            <p:cNvSpPr/>
            <p:nvPr/>
          </p:nvSpPr>
          <p:spPr>
            <a:xfrm>
              <a:off x="3268473" y="3196594"/>
              <a:ext cx="160953" cy="150614"/>
            </a:xfrm>
            <a:custGeom>
              <a:avLst/>
              <a:gdLst>
                <a:gd name="connsiteX0" fmla="*/ 160953 w 160953"/>
                <a:gd name="connsiteY0" fmla="*/ 1245 h 150614"/>
                <a:gd name="connsiteX1" fmla="*/ 131332 w 160953"/>
                <a:gd name="connsiteY1" fmla="*/ 149699 h 150614"/>
                <a:gd name="connsiteX2" fmla="*/ 125640 w 160953"/>
                <a:gd name="connsiteY2" fmla="*/ 149699 h 150614"/>
                <a:gd name="connsiteX3" fmla="*/ 133423 w 160953"/>
                <a:gd name="connsiteY3" fmla="*/ 110901 h 150614"/>
                <a:gd name="connsiteX4" fmla="*/ 104498 w 160953"/>
                <a:gd name="connsiteY4" fmla="*/ 140058 h 150614"/>
                <a:gd name="connsiteX5" fmla="*/ 63610 w 160953"/>
                <a:gd name="connsiteY5" fmla="*/ 150512 h 150614"/>
                <a:gd name="connsiteX6" fmla="*/ 17145 w 160953"/>
                <a:gd name="connsiteY6" fmla="*/ 134250 h 150614"/>
                <a:gd name="connsiteX7" fmla="*/ 69 w 160953"/>
                <a:gd name="connsiteY7" fmla="*/ 90225 h 150614"/>
                <a:gd name="connsiteX8" fmla="*/ 10872 w 160953"/>
                <a:gd name="connsiteY8" fmla="*/ 43760 h 150614"/>
                <a:gd name="connsiteX9" fmla="*/ 41074 w 160953"/>
                <a:gd name="connsiteY9" fmla="*/ 11700 h 150614"/>
                <a:gd name="connsiteX10" fmla="*/ 84286 w 160953"/>
                <a:gd name="connsiteY10" fmla="*/ 84 h 150614"/>
                <a:gd name="connsiteX11" fmla="*/ 126453 w 160953"/>
                <a:gd name="connsiteY11" fmla="*/ 12861 h 150614"/>
                <a:gd name="connsiteX12" fmla="*/ 145387 w 160953"/>
                <a:gd name="connsiteY12" fmla="*/ 49220 h 150614"/>
                <a:gd name="connsiteX13" fmla="*/ 155145 w 160953"/>
                <a:gd name="connsiteY13" fmla="*/ 1013 h 150614"/>
                <a:gd name="connsiteX14" fmla="*/ 103918 w 160953"/>
                <a:gd name="connsiteY14" fmla="*/ 134133 h 150614"/>
                <a:gd name="connsiteX15" fmla="*/ 131680 w 160953"/>
                <a:gd name="connsiteY15" fmla="*/ 104629 h 150614"/>
                <a:gd name="connsiteX16" fmla="*/ 141670 w 160953"/>
                <a:gd name="connsiteY16" fmla="*/ 61533 h 150614"/>
                <a:gd name="connsiteX17" fmla="*/ 126337 w 160953"/>
                <a:gd name="connsiteY17" fmla="*/ 20876 h 150614"/>
                <a:gd name="connsiteX18" fmla="*/ 83357 w 160953"/>
                <a:gd name="connsiteY18" fmla="*/ 6356 h 150614"/>
                <a:gd name="connsiteX19" fmla="*/ 43862 w 160953"/>
                <a:gd name="connsiteY19" fmla="*/ 17275 h 150614"/>
                <a:gd name="connsiteX20" fmla="*/ 16216 w 160953"/>
                <a:gd name="connsiteY20" fmla="*/ 47477 h 150614"/>
                <a:gd name="connsiteX21" fmla="*/ 6110 w 160953"/>
                <a:gd name="connsiteY21" fmla="*/ 90457 h 150614"/>
                <a:gd name="connsiteX22" fmla="*/ 21559 w 160953"/>
                <a:gd name="connsiteY22" fmla="*/ 131113 h 150614"/>
                <a:gd name="connsiteX23" fmla="*/ 64423 w 160953"/>
                <a:gd name="connsiteY23" fmla="*/ 145633 h 150614"/>
                <a:gd name="connsiteX24" fmla="*/ 103918 w 160953"/>
                <a:gd name="connsiteY24" fmla="*/ 134133 h 15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0953" h="150614">
                  <a:moveTo>
                    <a:pt x="160953" y="1245"/>
                  </a:moveTo>
                  <a:lnTo>
                    <a:pt x="131332" y="149699"/>
                  </a:lnTo>
                  <a:lnTo>
                    <a:pt x="125640" y="149699"/>
                  </a:lnTo>
                  <a:lnTo>
                    <a:pt x="133423" y="110901"/>
                  </a:lnTo>
                  <a:cubicBezTo>
                    <a:pt x="126581" y="123045"/>
                    <a:pt x="116591" y="133118"/>
                    <a:pt x="104498" y="140058"/>
                  </a:cubicBezTo>
                  <a:cubicBezTo>
                    <a:pt x="92023" y="147081"/>
                    <a:pt x="77921" y="150686"/>
                    <a:pt x="63610" y="150512"/>
                  </a:cubicBezTo>
                  <a:cubicBezTo>
                    <a:pt x="46580" y="151476"/>
                    <a:pt x="29865" y="145625"/>
                    <a:pt x="17145" y="134250"/>
                  </a:cubicBezTo>
                  <a:cubicBezTo>
                    <a:pt x="5471" y="122656"/>
                    <a:pt x="-732" y="106656"/>
                    <a:pt x="69" y="90225"/>
                  </a:cubicBezTo>
                  <a:cubicBezTo>
                    <a:pt x="-268" y="74077"/>
                    <a:pt x="3449" y="58104"/>
                    <a:pt x="10872" y="43760"/>
                  </a:cubicBezTo>
                  <a:cubicBezTo>
                    <a:pt x="17795" y="30498"/>
                    <a:pt x="28250" y="19404"/>
                    <a:pt x="41074" y="11700"/>
                  </a:cubicBezTo>
                  <a:cubicBezTo>
                    <a:pt x="54073" y="3792"/>
                    <a:pt x="69069" y="-238"/>
                    <a:pt x="84286" y="84"/>
                  </a:cubicBezTo>
                  <a:cubicBezTo>
                    <a:pt x="99399" y="-682"/>
                    <a:pt x="114302" y="3836"/>
                    <a:pt x="126453" y="12861"/>
                  </a:cubicBezTo>
                  <a:cubicBezTo>
                    <a:pt x="137314" y="22006"/>
                    <a:pt x="144121" y="35076"/>
                    <a:pt x="145387" y="49220"/>
                  </a:cubicBezTo>
                  <a:lnTo>
                    <a:pt x="155145" y="1013"/>
                  </a:lnTo>
                  <a:close/>
                  <a:moveTo>
                    <a:pt x="103918" y="134133"/>
                  </a:moveTo>
                  <a:cubicBezTo>
                    <a:pt x="115662" y="126979"/>
                    <a:pt x="125257" y="116785"/>
                    <a:pt x="131680" y="104629"/>
                  </a:cubicBezTo>
                  <a:cubicBezTo>
                    <a:pt x="138429" y="91277"/>
                    <a:pt x="141856" y="76493"/>
                    <a:pt x="141670" y="61533"/>
                  </a:cubicBezTo>
                  <a:cubicBezTo>
                    <a:pt x="142576" y="46416"/>
                    <a:pt x="137001" y="31628"/>
                    <a:pt x="126337" y="20876"/>
                  </a:cubicBezTo>
                  <a:cubicBezTo>
                    <a:pt x="114442" y="10625"/>
                    <a:pt x="99027" y="5416"/>
                    <a:pt x="83357" y="6356"/>
                  </a:cubicBezTo>
                  <a:cubicBezTo>
                    <a:pt x="69418" y="6180"/>
                    <a:pt x="55722" y="9967"/>
                    <a:pt x="43862" y="17275"/>
                  </a:cubicBezTo>
                  <a:cubicBezTo>
                    <a:pt x="32072" y="24641"/>
                    <a:pt x="22512" y="35083"/>
                    <a:pt x="16216" y="47477"/>
                  </a:cubicBezTo>
                  <a:cubicBezTo>
                    <a:pt x="9374" y="60757"/>
                    <a:pt x="5900" y="75517"/>
                    <a:pt x="6110" y="90457"/>
                  </a:cubicBezTo>
                  <a:cubicBezTo>
                    <a:pt x="5192" y="105598"/>
                    <a:pt x="10814" y="120407"/>
                    <a:pt x="21559" y="131113"/>
                  </a:cubicBezTo>
                  <a:cubicBezTo>
                    <a:pt x="33408" y="141357"/>
                    <a:pt x="48787" y="146568"/>
                    <a:pt x="64423" y="145633"/>
                  </a:cubicBezTo>
                  <a:cubicBezTo>
                    <a:pt x="78420" y="145655"/>
                    <a:pt x="92127" y="141664"/>
                    <a:pt x="103918" y="134133"/>
                  </a:cubicBezTo>
                  <a:close/>
                </a:path>
              </a:pathLst>
            </a:custGeom>
            <a:grpFill/>
            <a:ln w="11591" cap="flat">
              <a:noFill/>
              <a:prstDash val="solid"/>
              <a:miter/>
            </a:ln>
          </p:spPr>
          <p:txBody>
            <a:bodyPr rtlCol="0" anchor="ctr"/>
            <a:lstStyle/>
            <a:p>
              <a:endParaRPr lang="ja-JP" altLang="en-US">
                <a:latin typeface="M PLUS 1" pitchFamily="2" charset="-128"/>
                <a:ea typeface="M PLUS 1" pitchFamily="2" charset="-128"/>
              </a:endParaRPr>
            </a:p>
          </p:txBody>
        </p:sp>
        <p:sp>
          <p:nvSpPr>
            <p:cNvPr id="41" name="フリーフォーム: 図形 40">
              <a:extLst>
                <a:ext uri="{FF2B5EF4-FFF2-40B4-BE49-F238E27FC236}">
                  <a16:creationId xmlns:a16="http://schemas.microsoft.com/office/drawing/2014/main" id="{A8876E5F-94B4-39BA-D912-C16AE3724736}"/>
                </a:ext>
              </a:extLst>
            </p:cNvPr>
            <p:cNvSpPr/>
            <p:nvPr/>
          </p:nvSpPr>
          <p:spPr>
            <a:xfrm>
              <a:off x="3465320" y="3196554"/>
              <a:ext cx="261890" cy="149738"/>
            </a:xfrm>
            <a:custGeom>
              <a:avLst/>
              <a:gdLst>
                <a:gd name="connsiteX0" fmla="*/ 249051 w 261890"/>
                <a:gd name="connsiteY0" fmla="*/ 12552 h 149738"/>
                <a:gd name="connsiteX1" fmla="*/ 261828 w 261890"/>
                <a:gd name="connsiteY1" fmla="*/ 46007 h 149738"/>
                <a:gd name="connsiteX2" fmla="*/ 260086 w 261890"/>
                <a:gd name="connsiteY2" fmla="*/ 62153 h 149738"/>
                <a:gd name="connsiteX3" fmla="*/ 242662 w 261890"/>
                <a:gd name="connsiteY3" fmla="*/ 149739 h 149738"/>
                <a:gd name="connsiteX4" fmla="*/ 236854 w 261890"/>
                <a:gd name="connsiteY4" fmla="*/ 149739 h 149738"/>
                <a:gd name="connsiteX5" fmla="*/ 254394 w 261890"/>
                <a:gd name="connsiteY5" fmla="*/ 62153 h 149738"/>
                <a:gd name="connsiteX6" fmla="*/ 256136 w 261890"/>
                <a:gd name="connsiteY6" fmla="*/ 46355 h 149738"/>
                <a:gd name="connsiteX7" fmla="*/ 244520 w 261890"/>
                <a:gd name="connsiteY7" fmla="*/ 16502 h 149738"/>
                <a:gd name="connsiteX8" fmla="*/ 210950 w 261890"/>
                <a:gd name="connsiteY8" fmla="*/ 5815 h 149738"/>
                <a:gd name="connsiteX9" fmla="*/ 165647 w 261890"/>
                <a:gd name="connsiteY9" fmla="*/ 20451 h 149738"/>
                <a:gd name="connsiteX10" fmla="*/ 141717 w 261890"/>
                <a:gd name="connsiteY10" fmla="*/ 62385 h 149738"/>
                <a:gd name="connsiteX11" fmla="*/ 124177 w 261890"/>
                <a:gd name="connsiteY11" fmla="*/ 149739 h 149738"/>
                <a:gd name="connsiteX12" fmla="*/ 118485 w 261890"/>
                <a:gd name="connsiteY12" fmla="*/ 149739 h 149738"/>
                <a:gd name="connsiteX13" fmla="*/ 135909 w 261890"/>
                <a:gd name="connsiteY13" fmla="*/ 62153 h 149738"/>
                <a:gd name="connsiteX14" fmla="*/ 137652 w 261890"/>
                <a:gd name="connsiteY14" fmla="*/ 46355 h 149738"/>
                <a:gd name="connsiteX15" fmla="*/ 126035 w 261890"/>
                <a:gd name="connsiteY15" fmla="*/ 16502 h 149738"/>
                <a:gd name="connsiteX16" fmla="*/ 92465 w 261890"/>
                <a:gd name="connsiteY16" fmla="*/ 5815 h 149738"/>
                <a:gd name="connsiteX17" fmla="*/ 46697 w 261890"/>
                <a:gd name="connsiteY17" fmla="*/ 21729 h 149738"/>
                <a:gd name="connsiteX18" fmla="*/ 22187 w 261890"/>
                <a:gd name="connsiteY18" fmla="*/ 67264 h 149738"/>
                <a:gd name="connsiteX19" fmla="*/ 5808 w 261890"/>
                <a:gd name="connsiteY19" fmla="*/ 149739 h 149738"/>
                <a:gd name="connsiteX20" fmla="*/ 0 w 261890"/>
                <a:gd name="connsiteY20" fmla="*/ 149739 h 149738"/>
                <a:gd name="connsiteX21" fmla="*/ 29854 w 261890"/>
                <a:gd name="connsiteY21" fmla="*/ 1285 h 149738"/>
                <a:gd name="connsiteX22" fmla="*/ 35545 w 261890"/>
                <a:gd name="connsiteY22" fmla="*/ 1285 h 149738"/>
                <a:gd name="connsiteX23" fmla="*/ 28343 w 261890"/>
                <a:gd name="connsiteY23" fmla="*/ 37411 h 149738"/>
                <a:gd name="connsiteX24" fmla="*/ 93278 w 261890"/>
                <a:gd name="connsiteY24" fmla="*/ 123 h 149738"/>
                <a:gd name="connsiteX25" fmla="*/ 129172 w 261890"/>
                <a:gd name="connsiteY25" fmla="*/ 10926 h 149738"/>
                <a:gd name="connsiteX26" fmla="*/ 143227 w 261890"/>
                <a:gd name="connsiteY26" fmla="*/ 40663 h 149738"/>
                <a:gd name="connsiteX27" fmla="*/ 171455 w 261890"/>
                <a:gd name="connsiteY27" fmla="*/ 10345 h 149738"/>
                <a:gd name="connsiteX28" fmla="*/ 211298 w 261890"/>
                <a:gd name="connsiteY28" fmla="*/ 123 h 149738"/>
                <a:gd name="connsiteX29" fmla="*/ 249051 w 261890"/>
                <a:gd name="connsiteY29" fmla="*/ 12552 h 149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61890" h="149738">
                  <a:moveTo>
                    <a:pt x="249051" y="12552"/>
                  </a:moveTo>
                  <a:cubicBezTo>
                    <a:pt x="257844" y="21398"/>
                    <a:pt x="262490" y="33551"/>
                    <a:pt x="261828" y="46007"/>
                  </a:cubicBezTo>
                  <a:cubicBezTo>
                    <a:pt x="261782" y="51433"/>
                    <a:pt x="261201" y="56841"/>
                    <a:pt x="260086" y="62153"/>
                  </a:cubicBezTo>
                  <a:lnTo>
                    <a:pt x="242662" y="149739"/>
                  </a:lnTo>
                  <a:lnTo>
                    <a:pt x="236854" y="149739"/>
                  </a:lnTo>
                  <a:lnTo>
                    <a:pt x="254394" y="62153"/>
                  </a:lnTo>
                  <a:cubicBezTo>
                    <a:pt x="255486" y="56957"/>
                    <a:pt x="256078" y="51665"/>
                    <a:pt x="256136" y="46355"/>
                  </a:cubicBezTo>
                  <a:cubicBezTo>
                    <a:pt x="256775" y="35191"/>
                    <a:pt x="252535" y="24298"/>
                    <a:pt x="244520" y="16502"/>
                  </a:cubicBezTo>
                  <a:cubicBezTo>
                    <a:pt x="235100" y="8790"/>
                    <a:pt x="223088" y="4967"/>
                    <a:pt x="210950" y="5815"/>
                  </a:cubicBezTo>
                  <a:cubicBezTo>
                    <a:pt x="194617" y="5323"/>
                    <a:pt x="178610" y="10494"/>
                    <a:pt x="165647" y="20451"/>
                  </a:cubicBezTo>
                  <a:cubicBezTo>
                    <a:pt x="152834" y="31057"/>
                    <a:pt x="144331" y="45964"/>
                    <a:pt x="141717" y="62385"/>
                  </a:cubicBezTo>
                  <a:lnTo>
                    <a:pt x="124177" y="149739"/>
                  </a:lnTo>
                  <a:lnTo>
                    <a:pt x="118485" y="149739"/>
                  </a:lnTo>
                  <a:lnTo>
                    <a:pt x="135909" y="62153"/>
                  </a:lnTo>
                  <a:cubicBezTo>
                    <a:pt x="137001" y="56957"/>
                    <a:pt x="137593" y="51665"/>
                    <a:pt x="137652" y="46355"/>
                  </a:cubicBezTo>
                  <a:cubicBezTo>
                    <a:pt x="138290" y="35191"/>
                    <a:pt x="134051" y="24298"/>
                    <a:pt x="126035" y="16502"/>
                  </a:cubicBezTo>
                  <a:cubicBezTo>
                    <a:pt x="116626" y="8769"/>
                    <a:pt x="104615" y="4943"/>
                    <a:pt x="92465" y="5815"/>
                  </a:cubicBezTo>
                  <a:cubicBezTo>
                    <a:pt x="75772" y="5316"/>
                    <a:pt x="59475" y="10981"/>
                    <a:pt x="46697" y="21729"/>
                  </a:cubicBezTo>
                  <a:cubicBezTo>
                    <a:pt x="33629" y="33716"/>
                    <a:pt x="24998" y="49760"/>
                    <a:pt x="22187" y="67264"/>
                  </a:cubicBezTo>
                  <a:lnTo>
                    <a:pt x="5808" y="149739"/>
                  </a:lnTo>
                  <a:lnTo>
                    <a:pt x="0" y="149739"/>
                  </a:lnTo>
                  <a:lnTo>
                    <a:pt x="29854" y="1285"/>
                  </a:lnTo>
                  <a:lnTo>
                    <a:pt x="35545" y="1285"/>
                  </a:lnTo>
                  <a:lnTo>
                    <a:pt x="28343" y="37411"/>
                  </a:lnTo>
                  <a:cubicBezTo>
                    <a:pt x="40912" y="13423"/>
                    <a:pt x="66224" y="-1117"/>
                    <a:pt x="93278" y="123"/>
                  </a:cubicBezTo>
                  <a:cubicBezTo>
                    <a:pt x="106160" y="-728"/>
                    <a:pt x="118903" y="3109"/>
                    <a:pt x="129172" y="10926"/>
                  </a:cubicBezTo>
                  <a:cubicBezTo>
                    <a:pt x="137803" y="18443"/>
                    <a:pt x="142902" y="29224"/>
                    <a:pt x="143227" y="40663"/>
                  </a:cubicBezTo>
                  <a:cubicBezTo>
                    <a:pt x="149512" y="28042"/>
                    <a:pt x="159316" y="17511"/>
                    <a:pt x="171455" y="10345"/>
                  </a:cubicBezTo>
                  <a:cubicBezTo>
                    <a:pt x="183570" y="3394"/>
                    <a:pt x="197335" y="-139"/>
                    <a:pt x="211298" y="123"/>
                  </a:cubicBezTo>
                  <a:cubicBezTo>
                    <a:pt x="225017" y="-816"/>
                    <a:pt x="238573" y="3644"/>
                    <a:pt x="249051" y="12552"/>
                  </a:cubicBezTo>
                  <a:close/>
                </a:path>
              </a:pathLst>
            </a:custGeom>
            <a:grpFill/>
            <a:ln w="11591" cap="flat">
              <a:noFill/>
              <a:prstDash val="solid"/>
              <a:miter/>
            </a:ln>
          </p:spPr>
          <p:txBody>
            <a:bodyPr rtlCol="0" anchor="ctr"/>
            <a:lstStyle/>
            <a:p>
              <a:endParaRPr lang="ja-JP" altLang="en-US">
                <a:latin typeface="M PLUS 1" pitchFamily="2" charset="-128"/>
                <a:ea typeface="M PLUS 1" pitchFamily="2" charset="-128"/>
              </a:endParaRPr>
            </a:p>
          </p:txBody>
        </p:sp>
        <p:sp>
          <p:nvSpPr>
            <p:cNvPr id="42" name="フリーフォーム: 図形 41">
              <a:extLst>
                <a:ext uri="{FF2B5EF4-FFF2-40B4-BE49-F238E27FC236}">
                  <a16:creationId xmlns:a16="http://schemas.microsoft.com/office/drawing/2014/main" id="{09301C5F-2CAC-3892-BD7D-C9211A0DEC7A}"/>
                </a:ext>
              </a:extLst>
            </p:cNvPr>
            <p:cNvSpPr/>
            <p:nvPr/>
          </p:nvSpPr>
          <p:spPr>
            <a:xfrm>
              <a:off x="3768975" y="3196581"/>
              <a:ext cx="139474" cy="150649"/>
            </a:xfrm>
            <a:custGeom>
              <a:avLst/>
              <a:gdLst>
                <a:gd name="connsiteX0" fmla="*/ 6381 w 139474"/>
                <a:gd name="connsiteY0" fmla="*/ 75253 h 150649"/>
                <a:gd name="connsiteX1" fmla="*/ 5568 w 139474"/>
                <a:gd name="connsiteY1" fmla="*/ 89308 h 150649"/>
                <a:gd name="connsiteX2" fmla="*/ 21017 w 139474"/>
                <a:gd name="connsiteY2" fmla="*/ 130661 h 150649"/>
                <a:gd name="connsiteX3" fmla="*/ 65856 w 139474"/>
                <a:gd name="connsiteY3" fmla="*/ 145065 h 150649"/>
                <a:gd name="connsiteX4" fmla="*/ 96638 w 139474"/>
                <a:gd name="connsiteY4" fmla="*/ 139141 h 150649"/>
                <a:gd name="connsiteX5" fmla="*/ 119871 w 139474"/>
                <a:gd name="connsiteY5" fmla="*/ 122995 h 150649"/>
                <a:gd name="connsiteX6" fmla="*/ 123239 w 139474"/>
                <a:gd name="connsiteY6" fmla="*/ 126712 h 150649"/>
                <a:gd name="connsiteX7" fmla="*/ 98729 w 139474"/>
                <a:gd name="connsiteY7" fmla="*/ 144020 h 150649"/>
                <a:gd name="connsiteX8" fmla="*/ 65623 w 139474"/>
                <a:gd name="connsiteY8" fmla="*/ 150525 h 150649"/>
                <a:gd name="connsiteX9" fmla="*/ 17300 w 139474"/>
                <a:gd name="connsiteY9" fmla="*/ 134611 h 150649"/>
                <a:gd name="connsiteX10" fmla="*/ 108 w 139474"/>
                <a:gd name="connsiteY10" fmla="*/ 89308 h 150649"/>
                <a:gd name="connsiteX11" fmla="*/ 10447 w 139474"/>
                <a:gd name="connsiteY11" fmla="*/ 44005 h 150649"/>
                <a:gd name="connsiteX12" fmla="*/ 38325 w 139474"/>
                <a:gd name="connsiteY12" fmla="*/ 11712 h 150649"/>
                <a:gd name="connsiteX13" fmla="*/ 78749 w 139474"/>
                <a:gd name="connsiteY13" fmla="*/ 96 h 150649"/>
                <a:gd name="connsiteX14" fmla="*/ 123123 w 139474"/>
                <a:gd name="connsiteY14" fmla="*/ 16243 h 150649"/>
                <a:gd name="connsiteX15" fmla="*/ 139386 w 139474"/>
                <a:gd name="connsiteY15" fmla="*/ 60384 h 150649"/>
                <a:gd name="connsiteX16" fmla="*/ 137992 w 139474"/>
                <a:gd name="connsiteY16" fmla="*/ 75020 h 150649"/>
                <a:gd name="connsiteX17" fmla="*/ 32169 w 139474"/>
                <a:gd name="connsiteY17" fmla="*/ 23329 h 150649"/>
                <a:gd name="connsiteX18" fmla="*/ 6381 w 139474"/>
                <a:gd name="connsiteY18" fmla="*/ 69793 h 150649"/>
                <a:gd name="connsiteX19" fmla="*/ 132997 w 139474"/>
                <a:gd name="connsiteY19" fmla="*/ 69793 h 150649"/>
                <a:gd name="connsiteX20" fmla="*/ 132997 w 139474"/>
                <a:gd name="connsiteY20" fmla="*/ 58874 h 150649"/>
                <a:gd name="connsiteX21" fmla="*/ 117896 w 139474"/>
                <a:gd name="connsiteY21" fmla="*/ 19728 h 150649"/>
                <a:gd name="connsiteX22" fmla="*/ 77820 w 139474"/>
                <a:gd name="connsiteY22" fmla="*/ 5788 h 150649"/>
                <a:gd name="connsiteX23" fmla="*/ 32169 w 139474"/>
                <a:gd name="connsiteY23" fmla="*/ 23329 h 15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9474" h="150649">
                  <a:moveTo>
                    <a:pt x="6381" y="75253"/>
                  </a:moveTo>
                  <a:cubicBezTo>
                    <a:pt x="5870" y="79921"/>
                    <a:pt x="5603" y="84613"/>
                    <a:pt x="5568" y="89308"/>
                  </a:cubicBezTo>
                  <a:cubicBezTo>
                    <a:pt x="4580" y="104666"/>
                    <a:pt x="10202" y="119714"/>
                    <a:pt x="21017" y="130661"/>
                  </a:cubicBezTo>
                  <a:cubicBezTo>
                    <a:pt x="33574" y="141018"/>
                    <a:pt x="49616" y="146172"/>
                    <a:pt x="65856" y="145065"/>
                  </a:cubicBezTo>
                  <a:cubicBezTo>
                    <a:pt x="76415" y="145177"/>
                    <a:pt x="86881" y="143162"/>
                    <a:pt x="96638" y="139141"/>
                  </a:cubicBezTo>
                  <a:cubicBezTo>
                    <a:pt x="105502" y="135581"/>
                    <a:pt x="113447" y="130061"/>
                    <a:pt x="119871" y="122995"/>
                  </a:cubicBezTo>
                  <a:lnTo>
                    <a:pt x="123239" y="126712"/>
                  </a:lnTo>
                  <a:cubicBezTo>
                    <a:pt x="116607" y="134393"/>
                    <a:pt x="108185" y="140335"/>
                    <a:pt x="98729" y="144020"/>
                  </a:cubicBezTo>
                  <a:cubicBezTo>
                    <a:pt x="88240" y="148390"/>
                    <a:pt x="76984" y="150603"/>
                    <a:pt x="65623" y="150525"/>
                  </a:cubicBezTo>
                  <a:cubicBezTo>
                    <a:pt x="48071" y="151581"/>
                    <a:pt x="30786" y="145888"/>
                    <a:pt x="17300" y="134611"/>
                  </a:cubicBezTo>
                  <a:cubicBezTo>
                    <a:pt x="5347" y="122667"/>
                    <a:pt x="-914" y="106173"/>
                    <a:pt x="108" y="89308"/>
                  </a:cubicBezTo>
                  <a:cubicBezTo>
                    <a:pt x="-78" y="73602"/>
                    <a:pt x="3465" y="58075"/>
                    <a:pt x="10447" y="44005"/>
                  </a:cubicBezTo>
                  <a:cubicBezTo>
                    <a:pt x="16661" y="30926"/>
                    <a:pt x="26291" y="19769"/>
                    <a:pt x="38325" y="11712"/>
                  </a:cubicBezTo>
                  <a:cubicBezTo>
                    <a:pt x="50395" y="4012"/>
                    <a:pt x="64438" y="-23"/>
                    <a:pt x="78749" y="96"/>
                  </a:cubicBezTo>
                  <a:cubicBezTo>
                    <a:pt x="95128" y="-834"/>
                    <a:pt x="111170" y="5004"/>
                    <a:pt x="123123" y="16243"/>
                  </a:cubicBezTo>
                  <a:cubicBezTo>
                    <a:pt x="134391" y="28089"/>
                    <a:pt x="140280" y="44059"/>
                    <a:pt x="139386" y="60384"/>
                  </a:cubicBezTo>
                  <a:cubicBezTo>
                    <a:pt x="139398" y="65296"/>
                    <a:pt x="138933" y="70197"/>
                    <a:pt x="137992" y="75020"/>
                  </a:cubicBezTo>
                  <a:close/>
                  <a:moveTo>
                    <a:pt x="32169" y="23329"/>
                  </a:moveTo>
                  <a:cubicBezTo>
                    <a:pt x="18671" y="35542"/>
                    <a:pt x="9610" y="51881"/>
                    <a:pt x="6381" y="69793"/>
                  </a:cubicBezTo>
                  <a:lnTo>
                    <a:pt x="132997" y="69793"/>
                  </a:lnTo>
                  <a:cubicBezTo>
                    <a:pt x="133241" y="66157"/>
                    <a:pt x="133241" y="62510"/>
                    <a:pt x="132997" y="58874"/>
                  </a:cubicBezTo>
                  <a:cubicBezTo>
                    <a:pt x="133857" y="44256"/>
                    <a:pt x="128351" y="29980"/>
                    <a:pt x="117896" y="19728"/>
                  </a:cubicBezTo>
                  <a:cubicBezTo>
                    <a:pt x="106861" y="10047"/>
                    <a:pt x="92480" y="5047"/>
                    <a:pt x="77820" y="5788"/>
                  </a:cubicBezTo>
                  <a:cubicBezTo>
                    <a:pt x="60942" y="5699"/>
                    <a:pt x="44645" y="11960"/>
                    <a:pt x="32169" y="23329"/>
                  </a:cubicBezTo>
                  <a:close/>
                </a:path>
              </a:pathLst>
            </a:custGeom>
            <a:grpFill/>
            <a:ln w="11591" cap="flat">
              <a:noFill/>
              <a:prstDash val="solid"/>
              <a:miter/>
            </a:ln>
          </p:spPr>
          <p:txBody>
            <a:bodyPr rtlCol="0" anchor="ctr"/>
            <a:lstStyle/>
            <a:p>
              <a:endParaRPr lang="ja-JP" altLang="en-US">
                <a:latin typeface="M PLUS 1" pitchFamily="2" charset="-128"/>
                <a:ea typeface="M PLUS 1" pitchFamily="2" charset="-128"/>
              </a:endParaRPr>
            </a:p>
          </p:txBody>
        </p:sp>
      </p:grpSp>
      <p:sp>
        <p:nvSpPr>
          <p:cNvPr id="44" name="正方形/長方形 43">
            <a:extLst>
              <a:ext uri="{FF2B5EF4-FFF2-40B4-BE49-F238E27FC236}">
                <a16:creationId xmlns:a16="http://schemas.microsoft.com/office/drawing/2014/main" id="{693E3FE8-3B38-2E4C-294A-E0B5FCE2FD5A}"/>
              </a:ext>
            </a:extLst>
          </p:cNvPr>
          <p:cNvSpPr/>
          <p:nvPr/>
        </p:nvSpPr>
        <p:spPr>
          <a:xfrm>
            <a:off x="0" y="0"/>
            <a:ext cx="322790" cy="786908"/>
          </a:xfrm>
          <a:prstGeom prst="rect">
            <a:avLst/>
          </a:prstGeom>
          <a:solidFill>
            <a:srgbClr val="1C8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PLUS 1" pitchFamily="2" charset="-128"/>
              <a:ea typeface="M PLUS 1" pitchFamily="2" charset="-128"/>
            </a:endParaRPr>
          </a:p>
        </p:txBody>
      </p:sp>
    </p:spTree>
    <p:extLst>
      <p:ext uri="{BB962C8B-B14F-4D97-AF65-F5344CB8AC3E}">
        <p14:creationId xmlns:p14="http://schemas.microsoft.com/office/powerpoint/2010/main" val="40308589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E40E18"/>
        </a:solidFill>
        <a:effectLst/>
      </p:bgPr>
    </p:bg>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4C3E243-F383-C004-30B1-8DF526DD11B1}"/>
              </a:ext>
            </a:extLst>
          </p:cNvPr>
          <p:cNvSpPr txBox="1"/>
          <p:nvPr/>
        </p:nvSpPr>
        <p:spPr>
          <a:xfrm>
            <a:off x="4262337" y="4254208"/>
            <a:ext cx="3563002" cy="52322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srgbClr val="E40E18"/>
                </a:solidFill>
                <a:effectLst/>
                <a:uLnTx/>
                <a:uFillTx/>
                <a:latin typeface="Zen Kaku Gothic New" pitchFamily="2" charset="-128"/>
                <a:ea typeface="Zen Kaku Gothic New" pitchFamily="2" charset="-128"/>
              </a:rPr>
              <a:t>数字で見るブルーム</a:t>
            </a: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3434742" y="4947439"/>
            <a:ext cx="5218192" cy="335861"/>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bg1"/>
                </a:solidFill>
                <a:effectLst/>
                <a:uLnTx/>
                <a:uFillTx/>
                <a:latin typeface="Zen Kaku Gothic New" pitchFamily="2" charset="-128"/>
                <a:ea typeface="Zen Kaku Gothic New" pitchFamily="2" charset="-128"/>
              </a:rPr>
              <a:t>会社の実績や気になることを数字でわかりやすく紹介します。</a:t>
            </a:r>
          </a:p>
        </p:txBody>
      </p:sp>
      <p:sp>
        <p:nvSpPr>
          <p:cNvPr id="22" name="五角形 21">
            <a:extLst>
              <a:ext uri="{FF2B5EF4-FFF2-40B4-BE49-F238E27FC236}">
                <a16:creationId xmlns:a16="http://schemas.microsoft.com/office/drawing/2014/main" id="{E71AB8B0-BCA1-2BAC-E9E9-87D39FAA4EE4}"/>
              </a:ext>
            </a:extLst>
          </p:cNvPr>
          <p:cNvSpPr/>
          <p:nvPr/>
        </p:nvSpPr>
        <p:spPr>
          <a:xfrm>
            <a:off x="4484296" y="215791"/>
            <a:ext cx="3251250" cy="3096428"/>
          </a:xfrm>
          <a:prstGeom prst="pentagon">
            <a:avLst/>
          </a:prstGeom>
          <a:solidFill>
            <a:schemeClr val="bg1"/>
          </a:solidFill>
          <a:ln w="38100">
            <a:solidFill>
              <a:srgbClr val="E40E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Zen Kaku Gothic New" pitchFamily="2" charset="-128"/>
              <a:ea typeface="Zen Kaku Gothic New" pitchFamily="2" charset="-128"/>
            </a:endParaRPr>
          </a:p>
        </p:txBody>
      </p:sp>
      <p:sp>
        <p:nvSpPr>
          <p:cNvPr id="26" name="五角形 25">
            <a:extLst>
              <a:ext uri="{FF2B5EF4-FFF2-40B4-BE49-F238E27FC236}">
                <a16:creationId xmlns:a16="http://schemas.microsoft.com/office/drawing/2014/main" id="{2CD62E31-A4A7-A88D-9611-E116B8295032}"/>
              </a:ext>
            </a:extLst>
          </p:cNvPr>
          <p:cNvSpPr/>
          <p:nvPr/>
        </p:nvSpPr>
        <p:spPr>
          <a:xfrm>
            <a:off x="-94856" y="3485562"/>
            <a:ext cx="3251250" cy="3096428"/>
          </a:xfrm>
          <a:prstGeom prst="pentagon">
            <a:avLst/>
          </a:prstGeom>
          <a:solidFill>
            <a:schemeClr val="bg1"/>
          </a:solidFill>
          <a:ln w="38100">
            <a:solidFill>
              <a:srgbClr val="E40E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Zen Kaku Gothic New" pitchFamily="2" charset="-128"/>
              <a:ea typeface="Zen Kaku Gothic New" pitchFamily="2" charset="-128"/>
            </a:endParaRPr>
          </a:p>
        </p:txBody>
      </p:sp>
      <p:sp>
        <p:nvSpPr>
          <p:cNvPr id="28" name="五角形 27">
            <a:extLst>
              <a:ext uri="{FF2B5EF4-FFF2-40B4-BE49-F238E27FC236}">
                <a16:creationId xmlns:a16="http://schemas.microsoft.com/office/drawing/2014/main" id="{03BDCCE2-3131-0E6B-3666-70FDB861E22C}"/>
              </a:ext>
            </a:extLst>
          </p:cNvPr>
          <p:cNvSpPr/>
          <p:nvPr/>
        </p:nvSpPr>
        <p:spPr>
          <a:xfrm rot="8654757">
            <a:off x="9118153" y="3829305"/>
            <a:ext cx="3251250" cy="3096428"/>
          </a:xfrm>
          <a:prstGeom prst="pentagon">
            <a:avLst/>
          </a:prstGeom>
          <a:solidFill>
            <a:schemeClr val="bg1"/>
          </a:solidFill>
          <a:ln w="38100">
            <a:solidFill>
              <a:srgbClr val="E40E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Zen Kaku Gothic New" pitchFamily="2" charset="-128"/>
              <a:ea typeface="Zen Kaku Gothic New" pitchFamily="2" charset="-128"/>
            </a:endParaRPr>
          </a:p>
        </p:txBody>
      </p:sp>
      <p:sp>
        <p:nvSpPr>
          <p:cNvPr id="25" name="五角形 24">
            <a:extLst>
              <a:ext uri="{FF2B5EF4-FFF2-40B4-BE49-F238E27FC236}">
                <a16:creationId xmlns:a16="http://schemas.microsoft.com/office/drawing/2014/main" id="{30BB6DCA-E179-6E47-6B79-5F17ACF5440D}"/>
              </a:ext>
            </a:extLst>
          </p:cNvPr>
          <p:cNvSpPr/>
          <p:nvPr/>
        </p:nvSpPr>
        <p:spPr>
          <a:xfrm rot="2177024">
            <a:off x="1745903" y="1121803"/>
            <a:ext cx="3251250" cy="3096428"/>
          </a:xfrm>
          <a:prstGeom prst="pentagon">
            <a:avLst/>
          </a:prstGeom>
          <a:solidFill>
            <a:schemeClr val="bg1"/>
          </a:solidFill>
          <a:ln w="38100">
            <a:solidFill>
              <a:srgbClr val="E40E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Zen Kaku Gothic New" pitchFamily="2" charset="-128"/>
              <a:ea typeface="Zen Kaku Gothic New" pitchFamily="2" charset="-128"/>
            </a:endParaRPr>
          </a:p>
        </p:txBody>
      </p:sp>
      <p:sp>
        <p:nvSpPr>
          <p:cNvPr id="29" name="五角形 28">
            <a:extLst>
              <a:ext uri="{FF2B5EF4-FFF2-40B4-BE49-F238E27FC236}">
                <a16:creationId xmlns:a16="http://schemas.microsoft.com/office/drawing/2014/main" id="{51097485-04A4-BAAD-6E48-24E2B50F7EC0}"/>
              </a:ext>
            </a:extLst>
          </p:cNvPr>
          <p:cNvSpPr/>
          <p:nvPr/>
        </p:nvSpPr>
        <p:spPr>
          <a:xfrm rot="6477733">
            <a:off x="7447046" y="1309652"/>
            <a:ext cx="3251250" cy="3096429"/>
          </a:xfrm>
          <a:prstGeom prst="pentagon">
            <a:avLst/>
          </a:prstGeom>
          <a:solidFill>
            <a:schemeClr val="bg1"/>
          </a:solidFill>
          <a:ln w="38100">
            <a:solidFill>
              <a:srgbClr val="E40E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Zen Kaku Gothic New" pitchFamily="2" charset="-128"/>
              <a:ea typeface="Zen Kaku Gothic New" pitchFamily="2" charset="-128"/>
            </a:endParaRPr>
          </a:p>
        </p:txBody>
      </p:sp>
      <p:grpSp>
        <p:nvGrpSpPr>
          <p:cNvPr id="34" name="グラフィックス 1">
            <a:extLst>
              <a:ext uri="{FF2B5EF4-FFF2-40B4-BE49-F238E27FC236}">
                <a16:creationId xmlns:a16="http://schemas.microsoft.com/office/drawing/2014/main" id="{193944D6-BEC3-5B86-A75A-9A20CA36B592}"/>
              </a:ext>
            </a:extLst>
          </p:cNvPr>
          <p:cNvGrpSpPr/>
          <p:nvPr/>
        </p:nvGrpSpPr>
        <p:grpSpPr>
          <a:xfrm>
            <a:off x="4079089" y="5621867"/>
            <a:ext cx="4033824" cy="429320"/>
            <a:chOff x="1010708" y="3115365"/>
            <a:chExt cx="2897741" cy="308407"/>
          </a:xfrm>
          <a:solidFill>
            <a:schemeClr val="bg1"/>
          </a:solidFill>
        </p:grpSpPr>
        <p:sp>
          <p:nvSpPr>
            <p:cNvPr id="35" name="フリーフォーム: 図形 34">
              <a:extLst>
                <a:ext uri="{FF2B5EF4-FFF2-40B4-BE49-F238E27FC236}">
                  <a16:creationId xmlns:a16="http://schemas.microsoft.com/office/drawing/2014/main" id="{D9EF69EC-8D30-498C-E774-EE3D51B04FF9}"/>
                </a:ext>
              </a:extLst>
            </p:cNvPr>
            <p:cNvSpPr/>
            <p:nvPr/>
          </p:nvSpPr>
          <p:spPr>
            <a:xfrm>
              <a:off x="1010708" y="3116410"/>
              <a:ext cx="307363" cy="307362"/>
            </a:xfrm>
            <a:custGeom>
              <a:avLst/>
              <a:gdLst>
                <a:gd name="connsiteX0" fmla="*/ 153798 w 307363"/>
                <a:gd name="connsiteY0" fmla="*/ 307362 h 307362"/>
                <a:gd name="connsiteX1" fmla="*/ 0 w 307363"/>
                <a:gd name="connsiteY1" fmla="*/ 153565 h 307362"/>
                <a:gd name="connsiteX2" fmla="*/ 0 w 307363"/>
                <a:gd name="connsiteY2" fmla="*/ 0 h 307362"/>
                <a:gd name="connsiteX3" fmla="*/ 131147 w 307363"/>
                <a:gd name="connsiteY3" fmla="*/ 0 h 307362"/>
                <a:gd name="connsiteX4" fmla="*/ 131147 w 307363"/>
                <a:gd name="connsiteY4" fmla="*/ 84914 h 307362"/>
                <a:gd name="connsiteX5" fmla="*/ 84682 w 307363"/>
                <a:gd name="connsiteY5" fmla="*/ 84914 h 307362"/>
                <a:gd name="connsiteX6" fmla="*/ 84682 w 307363"/>
                <a:gd name="connsiteY6" fmla="*/ 153565 h 307362"/>
                <a:gd name="connsiteX7" fmla="*/ 156455 w 307363"/>
                <a:gd name="connsiteY7" fmla="*/ 219676 h 307362"/>
                <a:gd name="connsiteX8" fmla="*/ 222566 w 307363"/>
                <a:gd name="connsiteY8" fmla="*/ 153565 h 307362"/>
                <a:gd name="connsiteX9" fmla="*/ 307364 w 307363"/>
                <a:gd name="connsiteY9" fmla="*/ 153565 h 307362"/>
                <a:gd name="connsiteX10" fmla="*/ 153798 w 307363"/>
                <a:gd name="connsiteY10" fmla="*/ 307362 h 30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7363" h="307362">
                  <a:moveTo>
                    <a:pt x="153798" y="307362"/>
                  </a:moveTo>
                  <a:cubicBezTo>
                    <a:pt x="68911" y="307235"/>
                    <a:pt x="128" y="238452"/>
                    <a:pt x="0" y="153565"/>
                  </a:cubicBezTo>
                  <a:lnTo>
                    <a:pt x="0" y="0"/>
                  </a:lnTo>
                  <a:lnTo>
                    <a:pt x="131147" y="0"/>
                  </a:lnTo>
                  <a:lnTo>
                    <a:pt x="131147" y="84914"/>
                  </a:lnTo>
                  <a:lnTo>
                    <a:pt x="84682" y="84914"/>
                  </a:lnTo>
                  <a:lnTo>
                    <a:pt x="84682" y="153565"/>
                  </a:lnTo>
                  <a:cubicBezTo>
                    <a:pt x="86245" y="191640"/>
                    <a:pt x="118379" y="221239"/>
                    <a:pt x="156455" y="219676"/>
                  </a:cubicBezTo>
                  <a:cubicBezTo>
                    <a:pt x="192338" y="218203"/>
                    <a:pt x="221093" y="189449"/>
                    <a:pt x="222566" y="153565"/>
                  </a:cubicBezTo>
                  <a:lnTo>
                    <a:pt x="307364" y="153565"/>
                  </a:lnTo>
                  <a:cubicBezTo>
                    <a:pt x="307300" y="238388"/>
                    <a:pt x="238622" y="307171"/>
                    <a:pt x="153798" y="307362"/>
                  </a:cubicBezTo>
                  <a:close/>
                </a:path>
              </a:pathLst>
            </a:custGeom>
            <a:grpFill/>
            <a:ln w="11591" cap="flat">
              <a:noFill/>
              <a:prstDash val="solid"/>
              <a:miter/>
            </a:ln>
          </p:spPr>
          <p:txBody>
            <a:bodyPr rtlCol="0" anchor="ctr"/>
            <a:lstStyle/>
            <a:p>
              <a:endParaRPr lang="ja-JP" altLang="en-US">
                <a:latin typeface="Zen Kaku Gothic New" pitchFamily="2" charset="-128"/>
                <a:ea typeface="Zen Kaku Gothic New" pitchFamily="2" charset="-128"/>
              </a:endParaRPr>
            </a:p>
          </p:txBody>
        </p:sp>
        <p:sp>
          <p:nvSpPr>
            <p:cNvPr id="36" name="フリーフォーム: 図形 35">
              <a:extLst>
                <a:ext uri="{FF2B5EF4-FFF2-40B4-BE49-F238E27FC236}">
                  <a16:creationId xmlns:a16="http://schemas.microsoft.com/office/drawing/2014/main" id="{2C98773D-AEAB-B34B-02C9-2AA3C985D3BE}"/>
                </a:ext>
              </a:extLst>
            </p:cNvPr>
            <p:cNvSpPr/>
            <p:nvPr/>
          </p:nvSpPr>
          <p:spPr>
            <a:xfrm>
              <a:off x="1232461" y="3115365"/>
              <a:ext cx="86888" cy="86888"/>
            </a:xfrm>
            <a:custGeom>
              <a:avLst/>
              <a:gdLst>
                <a:gd name="connsiteX0" fmla="*/ 0 w 86888"/>
                <a:gd name="connsiteY0" fmla="*/ 0 h 86888"/>
                <a:gd name="connsiteX1" fmla="*/ 86889 w 86888"/>
                <a:gd name="connsiteY1" fmla="*/ 0 h 86888"/>
                <a:gd name="connsiteX2" fmla="*/ 86889 w 86888"/>
                <a:gd name="connsiteY2" fmla="*/ 86889 h 86888"/>
                <a:gd name="connsiteX3" fmla="*/ 0 w 86888"/>
                <a:gd name="connsiteY3" fmla="*/ 86889 h 86888"/>
              </a:gdLst>
              <a:ahLst/>
              <a:cxnLst>
                <a:cxn ang="0">
                  <a:pos x="connsiteX0" y="connsiteY0"/>
                </a:cxn>
                <a:cxn ang="0">
                  <a:pos x="connsiteX1" y="connsiteY1"/>
                </a:cxn>
                <a:cxn ang="0">
                  <a:pos x="connsiteX2" y="connsiteY2"/>
                </a:cxn>
                <a:cxn ang="0">
                  <a:pos x="connsiteX3" y="connsiteY3"/>
                </a:cxn>
              </a:cxnLst>
              <a:rect l="l" t="t" r="r" b="b"/>
              <a:pathLst>
                <a:path w="86888" h="86888">
                  <a:moveTo>
                    <a:pt x="0" y="0"/>
                  </a:moveTo>
                  <a:lnTo>
                    <a:pt x="86889" y="0"/>
                  </a:lnTo>
                  <a:lnTo>
                    <a:pt x="86889" y="86889"/>
                  </a:lnTo>
                  <a:lnTo>
                    <a:pt x="0" y="86889"/>
                  </a:lnTo>
                  <a:close/>
                </a:path>
              </a:pathLst>
            </a:custGeom>
            <a:grpFill/>
            <a:ln w="11591" cap="flat">
              <a:noFill/>
              <a:prstDash val="solid"/>
              <a:miter/>
            </a:ln>
          </p:spPr>
          <p:txBody>
            <a:bodyPr rtlCol="0" anchor="ctr"/>
            <a:lstStyle/>
            <a:p>
              <a:endParaRPr lang="ja-JP" altLang="en-US">
                <a:latin typeface="Zen Kaku Gothic New" pitchFamily="2" charset="-128"/>
                <a:ea typeface="Zen Kaku Gothic New" pitchFamily="2" charset="-128"/>
              </a:endParaRPr>
            </a:p>
          </p:txBody>
        </p:sp>
        <p:sp>
          <p:nvSpPr>
            <p:cNvPr id="37" name="フリーフォーム: 図形 36">
              <a:extLst>
                <a:ext uri="{FF2B5EF4-FFF2-40B4-BE49-F238E27FC236}">
                  <a16:creationId xmlns:a16="http://schemas.microsoft.com/office/drawing/2014/main" id="{47FD30EA-C262-AF51-489D-A29585634CF5}"/>
                </a:ext>
              </a:extLst>
            </p:cNvPr>
            <p:cNvSpPr/>
            <p:nvPr/>
          </p:nvSpPr>
          <p:spPr>
            <a:xfrm>
              <a:off x="1512039" y="3142395"/>
              <a:ext cx="200402" cy="206297"/>
            </a:xfrm>
            <a:custGeom>
              <a:avLst/>
              <a:gdLst>
                <a:gd name="connsiteX0" fmla="*/ 45443 w 200402"/>
                <a:gd name="connsiteY0" fmla="*/ 195999 h 206297"/>
                <a:gd name="connsiteX1" fmla="*/ 11640 w 200402"/>
                <a:gd name="connsiteY1" fmla="*/ 165681 h 206297"/>
                <a:gd name="connsiteX2" fmla="*/ 23 w 200402"/>
                <a:gd name="connsiteY2" fmla="*/ 120842 h 206297"/>
                <a:gd name="connsiteX3" fmla="*/ 15473 w 200402"/>
                <a:gd name="connsiteY3" fmla="*/ 59393 h 206297"/>
                <a:gd name="connsiteX4" fmla="*/ 59034 w 200402"/>
                <a:gd name="connsiteY4" fmla="*/ 15949 h 206297"/>
                <a:gd name="connsiteX5" fmla="*/ 123619 w 200402"/>
                <a:gd name="connsiteY5" fmla="*/ 35 h 206297"/>
                <a:gd name="connsiteX6" fmla="*/ 170084 w 200402"/>
                <a:gd name="connsiteY6" fmla="*/ 8631 h 206297"/>
                <a:gd name="connsiteX7" fmla="*/ 200402 w 200402"/>
                <a:gd name="connsiteY7" fmla="*/ 33605 h 206297"/>
                <a:gd name="connsiteX8" fmla="*/ 173337 w 200402"/>
                <a:gd name="connsiteY8" fmla="*/ 56838 h 206297"/>
                <a:gd name="connsiteX9" fmla="*/ 121412 w 200402"/>
                <a:gd name="connsiteY9" fmla="*/ 33605 h 206297"/>
                <a:gd name="connsiteX10" fmla="*/ 77503 w 200402"/>
                <a:gd name="connsiteY10" fmla="*/ 45221 h 206297"/>
                <a:gd name="connsiteX11" fmla="*/ 48231 w 200402"/>
                <a:gd name="connsiteY11" fmla="*/ 76353 h 206297"/>
                <a:gd name="connsiteX12" fmla="*/ 37892 w 200402"/>
                <a:gd name="connsiteY12" fmla="*/ 119565 h 206297"/>
                <a:gd name="connsiteX13" fmla="*/ 53806 w 200402"/>
                <a:gd name="connsiteY13" fmla="*/ 158827 h 206297"/>
                <a:gd name="connsiteX14" fmla="*/ 100271 w 200402"/>
                <a:gd name="connsiteY14" fmla="*/ 173812 h 206297"/>
                <a:gd name="connsiteX15" fmla="*/ 157423 w 200402"/>
                <a:gd name="connsiteY15" fmla="*/ 150580 h 206297"/>
                <a:gd name="connsiteX16" fmla="*/ 179261 w 200402"/>
                <a:gd name="connsiteY16" fmla="*/ 173812 h 206297"/>
                <a:gd name="connsiteX17" fmla="*/ 144412 w 200402"/>
                <a:gd name="connsiteY17" fmla="*/ 198206 h 206297"/>
                <a:gd name="connsiteX18" fmla="*/ 97948 w 200402"/>
                <a:gd name="connsiteY18" fmla="*/ 206221 h 206297"/>
                <a:gd name="connsiteX19" fmla="*/ 45443 w 200402"/>
                <a:gd name="connsiteY19" fmla="*/ 195999 h 20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0402" h="206297">
                  <a:moveTo>
                    <a:pt x="45443" y="195999"/>
                  </a:moveTo>
                  <a:cubicBezTo>
                    <a:pt x="31446" y="189425"/>
                    <a:pt x="19692" y="178881"/>
                    <a:pt x="11640" y="165681"/>
                  </a:cubicBezTo>
                  <a:cubicBezTo>
                    <a:pt x="3676" y="152105"/>
                    <a:pt x="-347" y="136578"/>
                    <a:pt x="23" y="120842"/>
                  </a:cubicBezTo>
                  <a:cubicBezTo>
                    <a:pt x="-275" y="99362"/>
                    <a:pt x="5051" y="78178"/>
                    <a:pt x="15473" y="59393"/>
                  </a:cubicBezTo>
                  <a:cubicBezTo>
                    <a:pt x="25663" y="41136"/>
                    <a:pt x="40750" y="26089"/>
                    <a:pt x="59034" y="15949"/>
                  </a:cubicBezTo>
                  <a:cubicBezTo>
                    <a:pt x="78780" y="5035"/>
                    <a:pt x="101063" y="-455"/>
                    <a:pt x="123619" y="35"/>
                  </a:cubicBezTo>
                  <a:cubicBezTo>
                    <a:pt x="139537" y="-357"/>
                    <a:pt x="155361" y="2570"/>
                    <a:pt x="170084" y="8631"/>
                  </a:cubicBezTo>
                  <a:cubicBezTo>
                    <a:pt x="182506" y="13659"/>
                    <a:pt x="193089" y="22376"/>
                    <a:pt x="200402" y="33605"/>
                  </a:cubicBezTo>
                  <a:lnTo>
                    <a:pt x="173337" y="56838"/>
                  </a:lnTo>
                  <a:cubicBezTo>
                    <a:pt x="161067" y="40816"/>
                    <a:pt x="141534" y="32077"/>
                    <a:pt x="121412" y="33605"/>
                  </a:cubicBezTo>
                  <a:cubicBezTo>
                    <a:pt x="105977" y="33291"/>
                    <a:pt x="90764" y="37316"/>
                    <a:pt x="77503" y="45221"/>
                  </a:cubicBezTo>
                  <a:cubicBezTo>
                    <a:pt x="65059" y="52698"/>
                    <a:pt x="54927" y="63473"/>
                    <a:pt x="48231" y="76353"/>
                  </a:cubicBezTo>
                  <a:cubicBezTo>
                    <a:pt x="41252" y="89675"/>
                    <a:pt x="37698" y="104526"/>
                    <a:pt x="37892" y="119565"/>
                  </a:cubicBezTo>
                  <a:cubicBezTo>
                    <a:pt x="37447" y="134307"/>
                    <a:pt x="43223" y="148556"/>
                    <a:pt x="53806" y="158827"/>
                  </a:cubicBezTo>
                  <a:cubicBezTo>
                    <a:pt x="66843" y="169516"/>
                    <a:pt x="83445" y="174871"/>
                    <a:pt x="100271" y="173812"/>
                  </a:cubicBezTo>
                  <a:cubicBezTo>
                    <a:pt x="121750" y="174499"/>
                    <a:pt x="142515" y="166058"/>
                    <a:pt x="157423" y="150580"/>
                  </a:cubicBezTo>
                  <a:lnTo>
                    <a:pt x="179261" y="173812"/>
                  </a:lnTo>
                  <a:cubicBezTo>
                    <a:pt x="169797" y="184652"/>
                    <a:pt x="157836" y="193024"/>
                    <a:pt x="144412" y="198206"/>
                  </a:cubicBezTo>
                  <a:cubicBezTo>
                    <a:pt x="129543" y="203690"/>
                    <a:pt x="113796" y="206407"/>
                    <a:pt x="97948" y="206221"/>
                  </a:cubicBezTo>
                  <a:cubicBezTo>
                    <a:pt x="79895" y="206872"/>
                    <a:pt x="61933" y="203376"/>
                    <a:pt x="45443" y="195999"/>
                  </a:cubicBezTo>
                  <a:close/>
                </a:path>
              </a:pathLst>
            </a:custGeom>
            <a:grpFill/>
            <a:ln w="11591" cap="flat">
              <a:noFill/>
              <a:prstDash val="solid"/>
              <a:miter/>
            </a:ln>
          </p:spPr>
          <p:txBody>
            <a:bodyPr rtlCol="0" anchor="ctr"/>
            <a:lstStyle/>
            <a:p>
              <a:endParaRPr lang="ja-JP" altLang="en-US">
                <a:latin typeface="Zen Kaku Gothic New" pitchFamily="2" charset="-128"/>
                <a:ea typeface="Zen Kaku Gothic New" pitchFamily="2" charset="-128"/>
              </a:endParaRPr>
            </a:p>
          </p:txBody>
        </p:sp>
        <p:sp>
          <p:nvSpPr>
            <p:cNvPr id="38" name="フリーフォーム: 図形 37">
              <a:extLst>
                <a:ext uri="{FF2B5EF4-FFF2-40B4-BE49-F238E27FC236}">
                  <a16:creationId xmlns:a16="http://schemas.microsoft.com/office/drawing/2014/main" id="{29C121A8-8FA8-908B-215C-D5F6506FAE60}"/>
                </a:ext>
              </a:extLst>
            </p:cNvPr>
            <p:cNvSpPr/>
            <p:nvPr/>
          </p:nvSpPr>
          <p:spPr>
            <a:xfrm>
              <a:off x="1714276" y="3191546"/>
              <a:ext cx="165233" cy="156208"/>
            </a:xfrm>
            <a:custGeom>
              <a:avLst/>
              <a:gdLst>
                <a:gd name="connsiteX0" fmla="*/ 35221 w 165233"/>
                <a:gd name="connsiteY0" fmla="*/ 148242 h 156208"/>
                <a:gd name="connsiteX1" fmla="*/ 9200 w 165233"/>
                <a:gd name="connsiteY1" fmla="*/ 125009 h 156208"/>
                <a:gd name="connsiteX2" fmla="*/ 24 w 165233"/>
                <a:gd name="connsiteY2" fmla="*/ 90161 h 156208"/>
                <a:gd name="connsiteX3" fmla="*/ 11640 w 165233"/>
                <a:gd name="connsiteY3" fmla="*/ 43697 h 156208"/>
                <a:gd name="connsiteX4" fmla="*/ 44049 w 165233"/>
                <a:gd name="connsiteY4" fmla="*/ 11636 h 156208"/>
                <a:gd name="connsiteX5" fmla="*/ 90514 w 165233"/>
                <a:gd name="connsiteY5" fmla="*/ 20 h 156208"/>
                <a:gd name="connsiteX6" fmla="*/ 129892 w 165233"/>
                <a:gd name="connsiteY6" fmla="*/ 8384 h 156208"/>
                <a:gd name="connsiteX7" fmla="*/ 155913 w 165233"/>
                <a:gd name="connsiteY7" fmla="*/ 31616 h 156208"/>
                <a:gd name="connsiteX8" fmla="*/ 165206 w 165233"/>
                <a:gd name="connsiteY8" fmla="*/ 66464 h 156208"/>
                <a:gd name="connsiteX9" fmla="*/ 153589 w 165233"/>
                <a:gd name="connsiteY9" fmla="*/ 112929 h 156208"/>
                <a:gd name="connsiteX10" fmla="*/ 121180 w 165233"/>
                <a:gd name="connsiteY10" fmla="*/ 144525 h 156208"/>
                <a:gd name="connsiteX11" fmla="*/ 74716 w 165233"/>
                <a:gd name="connsiteY11" fmla="*/ 156141 h 156208"/>
                <a:gd name="connsiteX12" fmla="*/ 35221 w 165233"/>
                <a:gd name="connsiteY12" fmla="*/ 148242 h 156208"/>
                <a:gd name="connsiteX13" fmla="*/ 103872 w 165233"/>
                <a:gd name="connsiteY13" fmla="*/ 118621 h 156208"/>
                <a:gd name="connsiteX14" fmla="*/ 122690 w 165233"/>
                <a:gd name="connsiteY14" fmla="*/ 98060 h 156208"/>
                <a:gd name="connsiteX15" fmla="*/ 129544 w 165233"/>
                <a:gd name="connsiteY15" fmla="*/ 68323 h 156208"/>
                <a:gd name="connsiteX16" fmla="*/ 118973 w 165233"/>
                <a:gd name="connsiteY16" fmla="*/ 39980 h 156208"/>
                <a:gd name="connsiteX17" fmla="*/ 89120 w 165233"/>
                <a:gd name="connsiteY17" fmla="*/ 29757 h 156208"/>
                <a:gd name="connsiteX18" fmla="*/ 61938 w 165233"/>
                <a:gd name="connsiteY18" fmla="*/ 37075 h 156208"/>
                <a:gd name="connsiteX19" fmla="*/ 43120 w 165233"/>
                <a:gd name="connsiteY19" fmla="*/ 57404 h 156208"/>
                <a:gd name="connsiteX20" fmla="*/ 36266 w 165233"/>
                <a:gd name="connsiteY20" fmla="*/ 87141 h 156208"/>
                <a:gd name="connsiteX21" fmla="*/ 46837 w 165233"/>
                <a:gd name="connsiteY21" fmla="*/ 115484 h 156208"/>
                <a:gd name="connsiteX22" fmla="*/ 76690 w 165233"/>
                <a:gd name="connsiteY22" fmla="*/ 125590 h 156208"/>
                <a:gd name="connsiteX23" fmla="*/ 103872 w 165233"/>
                <a:gd name="connsiteY23" fmla="*/ 118621 h 15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5233" h="156208">
                  <a:moveTo>
                    <a:pt x="35221" y="148242"/>
                  </a:moveTo>
                  <a:cubicBezTo>
                    <a:pt x="24550" y="143077"/>
                    <a:pt x="15537" y="135030"/>
                    <a:pt x="9200" y="125009"/>
                  </a:cubicBezTo>
                  <a:cubicBezTo>
                    <a:pt x="3051" y="114435"/>
                    <a:pt x="-120" y="102393"/>
                    <a:pt x="24" y="90161"/>
                  </a:cubicBezTo>
                  <a:cubicBezTo>
                    <a:pt x="-348" y="73911"/>
                    <a:pt x="3665" y="57860"/>
                    <a:pt x="11640" y="43697"/>
                  </a:cubicBezTo>
                  <a:cubicBezTo>
                    <a:pt x="19226" y="30185"/>
                    <a:pt x="30456" y="19076"/>
                    <a:pt x="44049" y="11636"/>
                  </a:cubicBezTo>
                  <a:cubicBezTo>
                    <a:pt x="58275" y="3821"/>
                    <a:pt x="74282" y="-181"/>
                    <a:pt x="90514" y="20"/>
                  </a:cubicBezTo>
                  <a:cubicBezTo>
                    <a:pt x="104109" y="-270"/>
                    <a:pt x="117589" y="2592"/>
                    <a:pt x="129892" y="8384"/>
                  </a:cubicBezTo>
                  <a:cubicBezTo>
                    <a:pt x="140670" y="13389"/>
                    <a:pt x="149724" y="21473"/>
                    <a:pt x="155913" y="31616"/>
                  </a:cubicBezTo>
                  <a:cubicBezTo>
                    <a:pt x="162135" y="42165"/>
                    <a:pt x="165350" y="54217"/>
                    <a:pt x="165206" y="66464"/>
                  </a:cubicBezTo>
                  <a:cubicBezTo>
                    <a:pt x="165612" y="82719"/>
                    <a:pt x="161596" y="98778"/>
                    <a:pt x="153589" y="112929"/>
                  </a:cubicBezTo>
                  <a:cubicBezTo>
                    <a:pt x="145812" y="126173"/>
                    <a:pt x="134619" y="137086"/>
                    <a:pt x="121180" y="144525"/>
                  </a:cubicBezTo>
                  <a:cubicBezTo>
                    <a:pt x="106947" y="152325"/>
                    <a:pt x="90945" y="156325"/>
                    <a:pt x="74716" y="156141"/>
                  </a:cubicBezTo>
                  <a:cubicBezTo>
                    <a:pt x="61110" y="156682"/>
                    <a:pt x="47571" y="153974"/>
                    <a:pt x="35221" y="148242"/>
                  </a:cubicBezTo>
                  <a:close/>
                  <a:moveTo>
                    <a:pt x="103872" y="118621"/>
                  </a:moveTo>
                  <a:cubicBezTo>
                    <a:pt x="111894" y="113601"/>
                    <a:pt x="118399" y="106493"/>
                    <a:pt x="122690" y="98060"/>
                  </a:cubicBezTo>
                  <a:cubicBezTo>
                    <a:pt x="127361" y="88853"/>
                    <a:pt x="129713" y="78645"/>
                    <a:pt x="129544" y="68323"/>
                  </a:cubicBezTo>
                  <a:cubicBezTo>
                    <a:pt x="130213" y="57801"/>
                    <a:pt x="126368" y="47493"/>
                    <a:pt x="118973" y="39980"/>
                  </a:cubicBezTo>
                  <a:cubicBezTo>
                    <a:pt x="110771" y="32749"/>
                    <a:pt x="100033" y="29072"/>
                    <a:pt x="89120" y="29757"/>
                  </a:cubicBezTo>
                  <a:cubicBezTo>
                    <a:pt x="79549" y="29579"/>
                    <a:pt x="70125" y="32117"/>
                    <a:pt x="61938" y="37075"/>
                  </a:cubicBezTo>
                  <a:cubicBezTo>
                    <a:pt x="53947" y="42031"/>
                    <a:pt x="47445" y="49055"/>
                    <a:pt x="43120" y="57404"/>
                  </a:cubicBezTo>
                  <a:cubicBezTo>
                    <a:pt x="38463" y="66615"/>
                    <a:pt x="36110" y="76820"/>
                    <a:pt x="36266" y="87141"/>
                  </a:cubicBezTo>
                  <a:cubicBezTo>
                    <a:pt x="35656" y="97654"/>
                    <a:pt x="39492" y="107938"/>
                    <a:pt x="46837" y="115484"/>
                  </a:cubicBezTo>
                  <a:cubicBezTo>
                    <a:pt x="55083" y="122628"/>
                    <a:pt x="65800" y="126257"/>
                    <a:pt x="76690" y="125590"/>
                  </a:cubicBezTo>
                  <a:cubicBezTo>
                    <a:pt x="86226" y="125874"/>
                    <a:pt x="95649" y="123458"/>
                    <a:pt x="103872" y="118621"/>
                  </a:cubicBezTo>
                  <a:close/>
                </a:path>
              </a:pathLst>
            </a:custGeom>
            <a:grpFill/>
            <a:ln w="11591" cap="flat">
              <a:noFill/>
              <a:prstDash val="solid"/>
              <a:miter/>
            </a:ln>
          </p:spPr>
          <p:txBody>
            <a:bodyPr rtlCol="0" anchor="ctr"/>
            <a:lstStyle/>
            <a:p>
              <a:endParaRPr lang="ja-JP" altLang="en-US">
                <a:latin typeface="Zen Kaku Gothic New" pitchFamily="2" charset="-128"/>
                <a:ea typeface="Zen Kaku Gothic New" pitchFamily="2" charset="-128"/>
              </a:endParaRPr>
            </a:p>
          </p:txBody>
        </p:sp>
        <p:sp>
          <p:nvSpPr>
            <p:cNvPr id="39" name="フリーフォーム: 図形 38">
              <a:extLst>
                <a:ext uri="{FF2B5EF4-FFF2-40B4-BE49-F238E27FC236}">
                  <a16:creationId xmlns:a16="http://schemas.microsoft.com/office/drawing/2014/main" id="{FFD8C9BE-1BE9-E92B-B851-2C36DEC4008F}"/>
                </a:ext>
              </a:extLst>
            </p:cNvPr>
            <p:cNvSpPr/>
            <p:nvPr/>
          </p:nvSpPr>
          <p:spPr>
            <a:xfrm>
              <a:off x="1898067" y="3191117"/>
              <a:ext cx="275517" cy="155640"/>
            </a:xfrm>
            <a:custGeom>
              <a:avLst/>
              <a:gdLst>
                <a:gd name="connsiteX0" fmla="*/ 260667 w 275517"/>
                <a:gd name="connsiteY0" fmla="*/ 13343 h 155640"/>
                <a:gd name="connsiteX1" fmla="*/ 275419 w 275517"/>
                <a:gd name="connsiteY1" fmla="*/ 51212 h 155640"/>
                <a:gd name="connsiteX2" fmla="*/ 273445 w 275517"/>
                <a:gd name="connsiteY2" fmla="*/ 70146 h 155640"/>
                <a:gd name="connsiteX3" fmla="*/ 256485 w 275517"/>
                <a:gd name="connsiteY3" fmla="*/ 155176 h 155640"/>
                <a:gd name="connsiteX4" fmla="*/ 220591 w 275517"/>
                <a:gd name="connsiteY4" fmla="*/ 155176 h 155640"/>
                <a:gd name="connsiteX5" fmla="*/ 237551 w 275517"/>
                <a:gd name="connsiteY5" fmla="*/ 70959 h 155640"/>
                <a:gd name="connsiteX6" fmla="*/ 238596 w 275517"/>
                <a:gd name="connsiteY6" fmla="*/ 59343 h 155640"/>
                <a:gd name="connsiteX7" fmla="*/ 209323 w 275517"/>
                <a:gd name="connsiteY7" fmla="*/ 31813 h 155640"/>
                <a:gd name="connsiteX8" fmla="*/ 162859 w 275517"/>
                <a:gd name="connsiteY8" fmla="*/ 75722 h 155640"/>
                <a:gd name="connsiteX9" fmla="*/ 146480 w 275517"/>
                <a:gd name="connsiteY9" fmla="*/ 155176 h 155640"/>
                <a:gd name="connsiteX10" fmla="*/ 110354 w 275517"/>
                <a:gd name="connsiteY10" fmla="*/ 155176 h 155640"/>
                <a:gd name="connsiteX11" fmla="*/ 127197 w 275517"/>
                <a:gd name="connsiteY11" fmla="*/ 70959 h 155640"/>
                <a:gd name="connsiteX12" fmla="*/ 128359 w 275517"/>
                <a:gd name="connsiteY12" fmla="*/ 59343 h 155640"/>
                <a:gd name="connsiteX13" fmla="*/ 99086 w 275517"/>
                <a:gd name="connsiteY13" fmla="*/ 31813 h 155640"/>
                <a:gd name="connsiteX14" fmla="*/ 52621 w 275517"/>
                <a:gd name="connsiteY14" fmla="*/ 76070 h 155640"/>
                <a:gd name="connsiteX15" fmla="*/ 36475 w 275517"/>
                <a:gd name="connsiteY15" fmla="*/ 155640 h 155640"/>
                <a:gd name="connsiteX16" fmla="*/ 0 w 275517"/>
                <a:gd name="connsiteY16" fmla="*/ 155640 h 155640"/>
                <a:gd name="connsiteX17" fmla="*/ 30318 w 275517"/>
                <a:gd name="connsiteY17" fmla="*/ 1843 h 155640"/>
                <a:gd name="connsiteX18" fmla="*/ 65167 w 275517"/>
                <a:gd name="connsiteY18" fmla="*/ 1843 h 155640"/>
                <a:gd name="connsiteX19" fmla="*/ 61914 w 275517"/>
                <a:gd name="connsiteY19" fmla="*/ 18454 h 155640"/>
                <a:gd name="connsiteX20" fmla="*/ 111631 w 275517"/>
                <a:gd name="connsiteY20" fmla="*/ 101 h 155640"/>
                <a:gd name="connsiteX21" fmla="*/ 140672 w 275517"/>
                <a:gd name="connsiteY21" fmla="*/ 6490 h 155640"/>
                <a:gd name="connsiteX22" fmla="*/ 159258 w 275517"/>
                <a:gd name="connsiteY22" fmla="*/ 25308 h 155640"/>
                <a:gd name="connsiteX23" fmla="*/ 219894 w 275517"/>
                <a:gd name="connsiteY23" fmla="*/ 101 h 155640"/>
                <a:gd name="connsiteX24" fmla="*/ 260667 w 275517"/>
                <a:gd name="connsiteY24" fmla="*/ 13343 h 155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5517" h="155640">
                  <a:moveTo>
                    <a:pt x="260667" y="13343"/>
                  </a:moveTo>
                  <a:cubicBezTo>
                    <a:pt x="270925" y="23175"/>
                    <a:pt x="276325" y="37031"/>
                    <a:pt x="275419" y="51212"/>
                  </a:cubicBezTo>
                  <a:cubicBezTo>
                    <a:pt x="275373" y="57573"/>
                    <a:pt x="274711" y="63914"/>
                    <a:pt x="273445" y="70146"/>
                  </a:cubicBezTo>
                  <a:lnTo>
                    <a:pt x="256485" y="155176"/>
                  </a:lnTo>
                  <a:lnTo>
                    <a:pt x="220591" y="155176"/>
                  </a:lnTo>
                  <a:lnTo>
                    <a:pt x="237551" y="70959"/>
                  </a:lnTo>
                  <a:cubicBezTo>
                    <a:pt x="238237" y="67125"/>
                    <a:pt x="238587" y="63238"/>
                    <a:pt x="238596" y="59343"/>
                  </a:cubicBezTo>
                  <a:cubicBezTo>
                    <a:pt x="238596" y="40989"/>
                    <a:pt x="228838" y="31813"/>
                    <a:pt x="209323" y="31813"/>
                  </a:cubicBezTo>
                  <a:cubicBezTo>
                    <a:pt x="183922" y="31813"/>
                    <a:pt x="168434" y="46449"/>
                    <a:pt x="162859" y="75722"/>
                  </a:cubicBezTo>
                  <a:lnTo>
                    <a:pt x="146480" y="155176"/>
                  </a:lnTo>
                  <a:lnTo>
                    <a:pt x="110354" y="155176"/>
                  </a:lnTo>
                  <a:lnTo>
                    <a:pt x="127197" y="70959"/>
                  </a:lnTo>
                  <a:cubicBezTo>
                    <a:pt x="127973" y="67136"/>
                    <a:pt x="128362" y="63244"/>
                    <a:pt x="128359" y="59343"/>
                  </a:cubicBezTo>
                  <a:cubicBezTo>
                    <a:pt x="128359" y="40989"/>
                    <a:pt x="118601" y="31813"/>
                    <a:pt x="99086" y="31813"/>
                  </a:cubicBezTo>
                  <a:cubicBezTo>
                    <a:pt x="73685" y="31813"/>
                    <a:pt x="58197" y="46565"/>
                    <a:pt x="52621" y="76070"/>
                  </a:cubicBezTo>
                  <a:lnTo>
                    <a:pt x="36475" y="155640"/>
                  </a:lnTo>
                  <a:lnTo>
                    <a:pt x="0" y="155640"/>
                  </a:lnTo>
                  <a:lnTo>
                    <a:pt x="30318" y="1843"/>
                  </a:lnTo>
                  <a:lnTo>
                    <a:pt x="65167" y="1843"/>
                  </a:lnTo>
                  <a:lnTo>
                    <a:pt x="61914" y="18454"/>
                  </a:lnTo>
                  <a:cubicBezTo>
                    <a:pt x="75482" y="6125"/>
                    <a:pt x="93307" y="-455"/>
                    <a:pt x="111631" y="101"/>
                  </a:cubicBezTo>
                  <a:cubicBezTo>
                    <a:pt x="121685" y="-146"/>
                    <a:pt x="131649" y="2046"/>
                    <a:pt x="140672" y="6490"/>
                  </a:cubicBezTo>
                  <a:cubicBezTo>
                    <a:pt x="148650" y="10709"/>
                    <a:pt x="155137" y="17278"/>
                    <a:pt x="159258" y="25308"/>
                  </a:cubicBezTo>
                  <a:cubicBezTo>
                    <a:pt x="174863" y="8517"/>
                    <a:pt x="196985" y="-679"/>
                    <a:pt x="219894" y="101"/>
                  </a:cubicBezTo>
                  <a:cubicBezTo>
                    <a:pt x="234666" y="-764"/>
                    <a:pt x="249223" y="3964"/>
                    <a:pt x="260667" y="13343"/>
                  </a:cubicBezTo>
                  <a:close/>
                </a:path>
              </a:pathLst>
            </a:custGeom>
            <a:grpFill/>
            <a:ln w="11591" cap="flat">
              <a:noFill/>
              <a:prstDash val="solid"/>
              <a:miter/>
            </a:ln>
          </p:spPr>
          <p:txBody>
            <a:bodyPr rtlCol="0" anchor="ctr"/>
            <a:lstStyle/>
            <a:p>
              <a:endParaRPr lang="ja-JP" altLang="en-US">
                <a:latin typeface="Zen Kaku Gothic New" pitchFamily="2" charset="-128"/>
                <a:ea typeface="Zen Kaku Gothic New" pitchFamily="2" charset="-128"/>
              </a:endParaRPr>
            </a:p>
          </p:txBody>
        </p:sp>
        <p:sp>
          <p:nvSpPr>
            <p:cNvPr id="40" name="フリーフォーム: 図形 39">
              <a:extLst>
                <a:ext uri="{FF2B5EF4-FFF2-40B4-BE49-F238E27FC236}">
                  <a16:creationId xmlns:a16="http://schemas.microsoft.com/office/drawing/2014/main" id="{522C59E2-BB88-60E1-0D89-A23F1C8304FF}"/>
                </a:ext>
              </a:extLst>
            </p:cNvPr>
            <p:cNvSpPr/>
            <p:nvPr/>
          </p:nvSpPr>
          <p:spPr>
            <a:xfrm>
              <a:off x="2189285" y="3191262"/>
              <a:ext cx="190410" cy="211020"/>
            </a:xfrm>
            <a:custGeom>
              <a:avLst/>
              <a:gdLst>
                <a:gd name="connsiteX0" fmla="*/ 157283 w 190410"/>
                <a:gd name="connsiteY0" fmla="*/ 7971 h 211020"/>
                <a:gd name="connsiteX1" fmla="*/ 181561 w 190410"/>
                <a:gd name="connsiteY1" fmla="*/ 31203 h 211020"/>
                <a:gd name="connsiteX2" fmla="*/ 190389 w 190410"/>
                <a:gd name="connsiteY2" fmla="*/ 67097 h 211020"/>
                <a:gd name="connsiteX3" fmla="*/ 178773 w 190410"/>
                <a:gd name="connsiteY3" fmla="*/ 113561 h 211020"/>
                <a:gd name="connsiteX4" fmla="*/ 103965 w 190410"/>
                <a:gd name="connsiteY4" fmla="*/ 157354 h 211020"/>
                <a:gd name="connsiteX5" fmla="*/ 72369 w 190410"/>
                <a:gd name="connsiteY5" fmla="*/ 150965 h 211020"/>
                <a:gd name="connsiteX6" fmla="*/ 51343 w 190410"/>
                <a:gd name="connsiteY6" fmla="*/ 132611 h 211020"/>
                <a:gd name="connsiteX7" fmla="*/ 35894 w 190410"/>
                <a:gd name="connsiteY7" fmla="*/ 211020 h 211020"/>
                <a:gd name="connsiteX8" fmla="*/ 0 w 190410"/>
                <a:gd name="connsiteY8" fmla="*/ 211020 h 211020"/>
                <a:gd name="connsiteX9" fmla="*/ 41586 w 190410"/>
                <a:gd name="connsiteY9" fmla="*/ 1930 h 211020"/>
                <a:gd name="connsiteX10" fmla="*/ 75970 w 190410"/>
                <a:gd name="connsiteY10" fmla="*/ 1930 h 211020"/>
                <a:gd name="connsiteX11" fmla="*/ 72833 w 190410"/>
                <a:gd name="connsiteY11" fmla="*/ 17960 h 211020"/>
                <a:gd name="connsiteX12" fmla="*/ 157283 w 190410"/>
                <a:gd name="connsiteY12" fmla="*/ 7971 h 211020"/>
                <a:gd name="connsiteX13" fmla="*/ 128591 w 190410"/>
                <a:gd name="connsiteY13" fmla="*/ 118904 h 211020"/>
                <a:gd name="connsiteX14" fmla="*/ 146945 w 190410"/>
                <a:gd name="connsiteY14" fmla="*/ 98344 h 211020"/>
                <a:gd name="connsiteX15" fmla="*/ 153914 w 190410"/>
                <a:gd name="connsiteY15" fmla="*/ 68607 h 211020"/>
                <a:gd name="connsiteX16" fmla="*/ 143227 w 190410"/>
                <a:gd name="connsiteY16" fmla="*/ 40380 h 211020"/>
                <a:gd name="connsiteX17" fmla="*/ 113374 w 190410"/>
                <a:gd name="connsiteY17" fmla="*/ 30157 h 211020"/>
                <a:gd name="connsiteX18" fmla="*/ 66909 w 190410"/>
                <a:gd name="connsiteY18" fmla="*/ 57804 h 211020"/>
                <a:gd name="connsiteX19" fmla="*/ 59939 w 190410"/>
                <a:gd name="connsiteY19" fmla="*/ 87541 h 211020"/>
                <a:gd name="connsiteX20" fmla="*/ 70626 w 190410"/>
                <a:gd name="connsiteY20" fmla="*/ 115884 h 211020"/>
                <a:gd name="connsiteX21" fmla="*/ 100480 w 190410"/>
                <a:gd name="connsiteY21" fmla="*/ 125990 h 211020"/>
                <a:gd name="connsiteX22" fmla="*/ 128242 w 190410"/>
                <a:gd name="connsiteY22" fmla="*/ 118904 h 21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0410" h="211020">
                  <a:moveTo>
                    <a:pt x="157283" y="7971"/>
                  </a:moveTo>
                  <a:cubicBezTo>
                    <a:pt x="167401" y="13273"/>
                    <a:pt x="175822" y="21326"/>
                    <a:pt x="181561" y="31203"/>
                  </a:cubicBezTo>
                  <a:cubicBezTo>
                    <a:pt x="187659" y="42165"/>
                    <a:pt x="190703" y="54558"/>
                    <a:pt x="190389" y="67097"/>
                  </a:cubicBezTo>
                  <a:cubicBezTo>
                    <a:pt x="190598" y="83329"/>
                    <a:pt x="186602" y="99338"/>
                    <a:pt x="178773" y="113561"/>
                  </a:cubicBezTo>
                  <a:cubicBezTo>
                    <a:pt x="163939" y="140951"/>
                    <a:pt x="135108" y="157825"/>
                    <a:pt x="103965" y="157354"/>
                  </a:cubicBezTo>
                  <a:cubicBezTo>
                    <a:pt x="93092" y="157627"/>
                    <a:pt x="82289" y="155443"/>
                    <a:pt x="72369" y="150965"/>
                  </a:cubicBezTo>
                  <a:cubicBezTo>
                    <a:pt x="63645" y="147147"/>
                    <a:pt x="56304" y="140739"/>
                    <a:pt x="51343" y="132611"/>
                  </a:cubicBezTo>
                  <a:lnTo>
                    <a:pt x="35894" y="211020"/>
                  </a:lnTo>
                  <a:lnTo>
                    <a:pt x="0" y="211020"/>
                  </a:lnTo>
                  <a:lnTo>
                    <a:pt x="41586" y="1930"/>
                  </a:lnTo>
                  <a:lnTo>
                    <a:pt x="75970" y="1930"/>
                  </a:lnTo>
                  <a:lnTo>
                    <a:pt x="72833" y="17960"/>
                  </a:lnTo>
                  <a:cubicBezTo>
                    <a:pt x="96588" y="-1643"/>
                    <a:pt x="129613" y="-5549"/>
                    <a:pt x="157283" y="7971"/>
                  </a:cubicBezTo>
                  <a:close/>
                  <a:moveTo>
                    <a:pt x="128591" y="118904"/>
                  </a:moveTo>
                  <a:cubicBezTo>
                    <a:pt x="136478" y="113861"/>
                    <a:pt x="142821" y="106748"/>
                    <a:pt x="146945" y="98344"/>
                  </a:cubicBezTo>
                  <a:cubicBezTo>
                    <a:pt x="151707" y="89166"/>
                    <a:pt x="154100" y="78945"/>
                    <a:pt x="153914" y="68607"/>
                  </a:cubicBezTo>
                  <a:cubicBezTo>
                    <a:pt x="154507" y="58109"/>
                    <a:pt x="150627" y="47853"/>
                    <a:pt x="143227" y="40380"/>
                  </a:cubicBezTo>
                  <a:cubicBezTo>
                    <a:pt x="135038" y="33126"/>
                    <a:pt x="124293" y="29446"/>
                    <a:pt x="113374" y="30157"/>
                  </a:cubicBezTo>
                  <a:cubicBezTo>
                    <a:pt x="93835" y="29586"/>
                    <a:pt x="75726" y="40360"/>
                    <a:pt x="66909" y="57804"/>
                  </a:cubicBezTo>
                  <a:cubicBezTo>
                    <a:pt x="62158" y="66985"/>
                    <a:pt x="59765" y="77204"/>
                    <a:pt x="59939" y="87541"/>
                  </a:cubicBezTo>
                  <a:cubicBezTo>
                    <a:pt x="59359" y="98071"/>
                    <a:pt x="63238" y="108358"/>
                    <a:pt x="70626" y="115884"/>
                  </a:cubicBezTo>
                  <a:cubicBezTo>
                    <a:pt x="78862" y="123050"/>
                    <a:pt x="89584" y="126681"/>
                    <a:pt x="100480" y="125990"/>
                  </a:cubicBezTo>
                  <a:cubicBezTo>
                    <a:pt x="110214" y="126317"/>
                    <a:pt x="119856" y="123859"/>
                    <a:pt x="128242" y="118904"/>
                  </a:cubicBezTo>
                  <a:close/>
                </a:path>
              </a:pathLst>
            </a:custGeom>
            <a:grpFill/>
            <a:ln w="11591" cap="flat">
              <a:noFill/>
              <a:prstDash val="solid"/>
              <a:miter/>
            </a:ln>
          </p:spPr>
          <p:txBody>
            <a:bodyPr rtlCol="0" anchor="ctr"/>
            <a:lstStyle/>
            <a:p>
              <a:endParaRPr lang="ja-JP" altLang="en-US">
                <a:latin typeface="Zen Kaku Gothic New" pitchFamily="2" charset="-128"/>
                <a:ea typeface="Zen Kaku Gothic New" pitchFamily="2" charset="-128"/>
              </a:endParaRPr>
            </a:p>
          </p:txBody>
        </p:sp>
        <p:sp>
          <p:nvSpPr>
            <p:cNvPr id="41" name="フリーフォーム: 図形 40">
              <a:extLst>
                <a:ext uri="{FF2B5EF4-FFF2-40B4-BE49-F238E27FC236}">
                  <a16:creationId xmlns:a16="http://schemas.microsoft.com/office/drawing/2014/main" id="{200F531B-44D0-1933-7060-2AC485835439}"/>
                </a:ext>
              </a:extLst>
            </p:cNvPr>
            <p:cNvSpPr/>
            <p:nvPr/>
          </p:nvSpPr>
          <p:spPr>
            <a:xfrm>
              <a:off x="2398821" y="3190741"/>
              <a:ext cx="178907" cy="157518"/>
            </a:xfrm>
            <a:custGeom>
              <a:avLst/>
              <a:gdLst>
                <a:gd name="connsiteX0" fmla="*/ 178908 w 178907"/>
                <a:gd name="connsiteY0" fmla="*/ 2219 h 157518"/>
                <a:gd name="connsiteX1" fmla="*/ 148473 w 178907"/>
                <a:gd name="connsiteY1" fmla="*/ 155552 h 157518"/>
                <a:gd name="connsiteX2" fmla="*/ 114322 w 178907"/>
                <a:gd name="connsiteY2" fmla="*/ 155552 h 157518"/>
                <a:gd name="connsiteX3" fmla="*/ 117458 w 178907"/>
                <a:gd name="connsiteY3" fmla="*/ 139754 h 157518"/>
                <a:gd name="connsiteX4" fmla="*/ 33241 w 178907"/>
                <a:gd name="connsiteY4" fmla="*/ 149511 h 157518"/>
                <a:gd name="connsiteX5" fmla="*/ 8963 w 178907"/>
                <a:gd name="connsiteY5" fmla="*/ 126279 h 157518"/>
                <a:gd name="connsiteX6" fmla="*/ 19 w 178907"/>
                <a:gd name="connsiteY6" fmla="*/ 90269 h 157518"/>
                <a:gd name="connsiteX7" fmla="*/ 11635 w 178907"/>
                <a:gd name="connsiteY7" fmla="*/ 43805 h 157518"/>
                <a:gd name="connsiteX8" fmla="*/ 42650 w 178907"/>
                <a:gd name="connsiteY8" fmla="*/ 11860 h 157518"/>
                <a:gd name="connsiteX9" fmla="*/ 86675 w 178907"/>
                <a:gd name="connsiteY9" fmla="*/ 244 h 157518"/>
                <a:gd name="connsiteX10" fmla="*/ 138948 w 178907"/>
                <a:gd name="connsiteY10" fmla="*/ 24638 h 157518"/>
                <a:gd name="connsiteX11" fmla="*/ 143246 w 178907"/>
                <a:gd name="connsiteY11" fmla="*/ 1406 h 157518"/>
                <a:gd name="connsiteX12" fmla="*/ 103867 w 178907"/>
                <a:gd name="connsiteY12" fmla="*/ 119426 h 157518"/>
                <a:gd name="connsiteX13" fmla="*/ 122685 w 178907"/>
                <a:gd name="connsiteY13" fmla="*/ 98865 h 157518"/>
                <a:gd name="connsiteX14" fmla="*/ 129539 w 178907"/>
                <a:gd name="connsiteY14" fmla="*/ 69128 h 157518"/>
                <a:gd name="connsiteX15" fmla="*/ 118968 w 178907"/>
                <a:gd name="connsiteY15" fmla="*/ 40901 h 157518"/>
                <a:gd name="connsiteX16" fmla="*/ 89115 w 178907"/>
                <a:gd name="connsiteY16" fmla="*/ 30678 h 157518"/>
                <a:gd name="connsiteX17" fmla="*/ 61933 w 178907"/>
                <a:gd name="connsiteY17" fmla="*/ 37997 h 157518"/>
                <a:gd name="connsiteX18" fmla="*/ 43115 w 178907"/>
                <a:gd name="connsiteY18" fmla="*/ 58325 h 157518"/>
                <a:gd name="connsiteX19" fmla="*/ 36261 w 178907"/>
                <a:gd name="connsiteY19" fmla="*/ 88062 h 157518"/>
                <a:gd name="connsiteX20" fmla="*/ 46832 w 178907"/>
                <a:gd name="connsiteY20" fmla="*/ 116405 h 157518"/>
                <a:gd name="connsiteX21" fmla="*/ 76685 w 178907"/>
                <a:gd name="connsiteY21" fmla="*/ 126511 h 157518"/>
                <a:gd name="connsiteX22" fmla="*/ 103867 w 178907"/>
                <a:gd name="connsiteY22" fmla="*/ 119426 h 15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8907" h="157518">
                  <a:moveTo>
                    <a:pt x="178908" y="2219"/>
                  </a:moveTo>
                  <a:lnTo>
                    <a:pt x="148473" y="155552"/>
                  </a:lnTo>
                  <a:lnTo>
                    <a:pt x="114322" y="155552"/>
                  </a:lnTo>
                  <a:lnTo>
                    <a:pt x="117458" y="139754"/>
                  </a:lnTo>
                  <a:cubicBezTo>
                    <a:pt x="93715" y="159211"/>
                    <a:pt x="60806" y="163024"/>
                    <a:pt x="33241" y="149511"/>
                  </a:cubicBezTo>
                  <a:cubicBezTo>
                    <a:pt x="23088" y="144252"/>
                    <a:pt x="14667" y="136188"/>
                    <a:pt x="8963" y="126279"/>
                  </a:cubicBezTo>
                  <a:cubicBezTo>
                    <a:pt x="2818" y="115289"/>
                    <a:pt x="-272" y="102855"/>
                    <a:pt x="19" y="90269"/>
                  </a:cubicBezTo>
                  <a:cubicBezTo>
                    <a:pt x="-190" y="74037"/>
                    <a:pt x="3806" y="58027"/>
                    <a:pt x="11635" y="43805"/>
                  </a:cubicBezTo>
                  <a:cubicBezTo>
                    <a:pt x="18825" y="30500"/>
                    <a:pt x="29559" y="19445"/>
                    <a:pt x="42650" y="11860"/>
                  </a:cubicBezTo>
                  <a:cubicBezTo>
                    <a:pt x="56009" y="4085"/>
                    <a:pt x="71226" y="71"/>
                    <a:pt x="86675" y="244"/>
                  </a:cubicBezTo>
                  <a:cubicBezTo>
                    <a:pt x="107224" y="-1659"/>
                    <a:pt x="127204" y="7665"/>
                    <a:pt x="138948" y="24638"/>
                  </a:cubicBezTo>
                  <a:lnTo>
                    <a:pt x="143246" y="1406"/>
                  </a:lnTo>
                  <a:close/>
                  <a:moveTo>
                    <a:pt x="103867" y="119426"/>
                  </a:moveTo>
                  <a:cubicBezTo>
                    <a:pt x="111894" y="114406"/>
                    <a:pt x="118399" y="107298"/>
                    <a:pt x="122685" y="98865"/>
                  </a:cubicBezTo>
                  <a:cubicBezTo>
                    <a:pt x="127355" y="89658"/>
                    <a:pt x="129713" y="79450"/>
                    <a:pt x="129539" y="69128"/>
                  </a:cubicBezTo>
                  <a:cubicBezTo>
                    <a:pt x="130178" y="58645"/>
                    <a:pt x="126333" y="48387"/>
                    <a:pt x="118968" y="40901"/>
                  </a:cubicBezTo>
                  <a:cubicBezTo>
                    <a:pt x="110767" y="33670"/>
                    <a:pt x="100022" y="29993"/>
                    <a:pt x="89115" y="30678"/>
                  </a:cubicBezTo>
                  <a:cubicBezTo>
                    <a:pt x="79543" y="30500"/>
                    <a:pt x="70122" y="33038"/>
                    <a:pt x="61933" y="37997"/>
                  </a:cubicBezTo>
                  <a:cubicBezTo>
                    <a:pt x="53941" y="42952"/>
                    <a:pt x="47436" y="49976"/>
                    <a:pt x="43115" y="58325"/>
                  </a:cubicBezTo>
                  <a:cubicBezTo>
                    <a:pt x="38457" y="67536"/>
                    <a:pt x="36110" y="77741"/>
                    <a:pt x="36261" y="88062"/>
                  </a:cubicBezTo>
                  <a:cubicBezTo>
                    <a:pt x="35646" y="98575"/>
                    <a:pt x="39490" y="108860"/>
                    <a:pt x="46832" y="116405"/>
                  </a:cubicBezTo>
                  <a:cubicBezTo>
                    <a:pt x="55079" y="123549"/>
                    <a:pt x="65801" y="127178"/>
                    <a:pt x="76685" y="126511"/>
                  </a:cubicBezTo>
                  <a:cubicBezTo>
                    <a:pt x="86234" y="126740"/>
                    <a:pt x="95643" y="124286"/>
                    <a:pt x="103867" y="119426"/>
                  </a:cubicBezTo>
                  <a:close/>
                </a:path>
              </a:pathLst>
            </a:custGeom>
            <a:grpFill/>
            <a:ln w="11591" cap="flat">
              <a:noFill/>
              <a:prstDash val="solid"/>
              <a:miter/>
            </a:ln>
          </p:spPr>
          <p:txBody>
            <a:bodyPr rtlCol="0" anchor="ctr"/>
            <a:lstStyle/>
            <a:p>
              <a:endParaRPr lang="ja-JP" altLang="en-US">
                <a:latin typeface="Zen Kaku Gothic New" pitchFamily="2" charset="-128"/>
                <a:ea typeface="Zen Kaku Gothic New" pitchFamily="2" charset="-128"/>
              </a:endParaRPr>
            </a:p>
          </p:txBody>
        </p:sp>
        <p:sp>
          <p:nvSpPr>
            <p:cNvPr id="42" name="フリーフォーム: 図形 41">
              <a:extLst>
                <a:ext uri="{FF2B5EF4-FFF2-40B4-BE49-F238E27FC236}">
                  <a16:creationId xmlns:a16="http://schemas.microsoft.com/office/drawing/2014/main" id="{6D68DE90-9A88-54B0-70FD-FB340528E52F}"/>
                </a:ext>
              </a:extLst>
            </p:cNvPr>
            <p:cNvSpPr/>
            <p:nvPr/>
          </p:nvSpPr>
          <p:spPr>
            <a:xfrm>
              <a:off x="2594456" y="3191155"/>
              <a:ext cx="170382" cy="155370"/>
            </a:xfrm>
            <a:custGeom>
              <a:avLst/>
              <a:gdLst>
                <a:gd name="connsiteX0" fmla="*/ 154844 w 170382"/>
                <a:gd name="connsiteY0" fmla="*/ 13538 h 155370"/>
                <a:gd name="connsiteX1" fmla="*/ 170293 w 170382"/>
                <a:gd name="connsiteY1" fmla="*/ 51987 h 155370"/>
                <a:gd name="connsiteX2" fmla="*/ 168318 w 170382"/>
                <a:gd name="connsiteY2" fmla="*/ 70341 h 155370"/>
                <a:gd name="connsiteX3" fmla="*/ 151359 w 170382"/>
                <a:gd name="connsiteY3" fmla="*/ 155370 h 155370"/>
                <a:gd name="connsiteX4" fmla="*/ 115465 w 170382"/>
                <a:gd name="connsiteY4" fmla="*/ 155370 h 155370"/>
                <a:gd name="connsiteX5" fmla="*/ 132076 w 170382"/>
                <a:gd name="connsiteY5" fmla="*/ 71154 h 155370"/>
                <a:gd name="connsiteX6" fmla="*/ 133237 w 170382"/>
                <a:gd name="connsiteY6" fmla="*/ 59538 h 155370"/>
                <a:gd name="connsiteX7" fmla="*/ 102571 w 170382"/>
                <a:gd name="connsiteY7" fmla="*/ 31659 h 155370"/>
                <a:gd name="connsiteX8" fmla="*/ 69813 w 170382"/>
                <a:gd name="connsiteY8" fmla="*/ 42694 h 155370"/>
                <a:gd name="connsiteX9" fmla="*/ 51924 w 170382"/>
                <a:gd name="connsiteY9" fmla="*/ 75219 h 155370"/>
                <a:gd name="connsiteX10" fmla="*/ 35894 w 170382"/>
                <a:gd name="connsiteY10" fmla="*/ 154790 h 155370"/>
                <a:gd name="connsiteX11" fmla="*/ 0 w 170382"/>
                <a:gd name="connsiteY11" fmla="*/ 154790 h 155370"/>
                <a:gd name="connsiteX12" fmla="*/ 30899 w 170382"/>
                <a:gd name="connsiteY12" fmla="*/ 1805 h 155370"/>
                <a:gd name="connsiteX13" fmla="*/ 65051 w 170382"/>
                <a:gd name="connsiteY13" fmla="*/ 1805 h 155370"/>
                <a:gd name="connsiteX14" fmla="*/ 61566 w 170382"/>
                <a:gd name="connsiteY14" fmla="*/ 18649 h 155370"/>
                <a:gd name="connsiteX15" fmla="*/ 114419 w 170382"/>
                <a:gd name="connsiteY15" fmla="*/ 63 h 155370"/>
                <a:gd name="connsiteX16" fmla="*/ 154844 w 170382"/>
                <a:gd name="connsiteY16" fmla="*/ 13538 h 15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0382" h="155370">
                  <a:moveTo>
                    <a:pt x="154844" y="13538"/>
                  </a:moveTo>
                  <a:cubicBezTo>
                    <a:pt x="165507" y="23384"/>
                    <a:pt x="171176" y="37501"/>
                    <a:pt x="170293" y="51987"/>
                  </a:cubicBezTo>
                  <a:cubicBezTo>
                    <a:pt x="170107" y="58147"/>
                    <a:pt x="169445" y="64283"/>
                    <a:pt x="168318" y="70341"/>
                  </a:cubicBezTo>
                  <a:lnTo>
                    <a:pt x="151359" y="155370"/>
                  </a:lnTo>
                  <a:lnTo>
                    <a:pt x="115465" y="155370"/>
                  </a:lnTo>
                  <a:lnTo>
                    <a:pt x="132076" y="71154"/>
                  </a:lnTo>
                  <a:cubicBezTo>
                    <a:pt x="132866" y="67333"/>
                    <a:pt x="133261" y="63439"/>
                    <a:pt x="133237" y="59538"/>
                  </a:cubicBezTo>
                  <a:cubicBezTo>
                    <a:pt x="133237" y="40952"/>
                    <a:pt x="123015" y="31659"/>
                    <a:pt x="102571" y="31659"/>
                  </a:cubicBezTo>
                  <a:cubicBezTo>
                    <a:pt x="90676" y="31216"/>
                    <a:pt x="79025" y="35141"/>
                    <a:pt x="69813" y="42694"/>
                  </a:cubicBezTo>
                  <a:cubicBezTo>
                    <a:pt x="60451" y="51288"/>
                    <a:pt x="54166" y="62712"/>
                    <a:pt x="51924" y="75219"/>
                  </a:cubicBezTo>
                  <a:lnTo>
                    <a:pt x="35894" y="154790"/>
                  </a:lnTo>
                  <a:lnTo>
                    <a:pt x="0" y="154790"/>
                  </a:lnTo>
                  <a:lnTo>
                    <a:pt x="30899" y="1805"/>
                  </a:lnTo>
                  <a:lnTo>
                    <a:pt x="65051" y="1805"/>
                  </a:lnTo>
                  <a:lnTo>
                    <a:pt x="61566" y="18649"/>
                  </a:lnTo>
                  <a:cubicBezTo>
                    <a:pt x="76167" y="5936"/>
                    <a:pt x="95078" y="-713"/>
                    <a:pt x="114419" y="63"/>
                  </a:cubicBezTo>
                  <a:cubicBezTo>
                    <a:pt x="129102" y="-615"/>
                    <a:pt x="143506" y="4188"/>
                    <a:pt x="154844" y="13538"/>
                  </a:cubicBezTo>
                  <a:close/>
                </a:path>
              </a:pathLst>
            </a:custGeom>
            <a:grpFill/>
            <a:ln w="11591" cap="flat">
              <a:noFill/>
              <a:prstDash val="solid"/>
              <a:miter/>
            </a:ln>
          </p:spPr>
          <p:txBody>
            <a:bodyPr rtlCol="0" anchor="ctr"/>
            <a:lstStyle/>
            <a:p>
              <a:endParaRPr lang="ja-JP" altLang="en-US">
                <a:latin typeface="Zen Kaku Gothic New" pitchFamily="2" charset="-128"/>
                <a:ea typeface="Zen Kaku Gothic New" pitchFamily="2" charset="-128"/>
              </a:endParaRPr>
            </a:p>
          </p:txBody>
        </p:sp>
        <p:sp>
          <p:nvSpPr>
            <p:cNvPr id="43" name="フリーフォーム: 図形 42">
              <a:extLst>
                <a:ext uri="{FF2B5EF4-FFF2-40B4-BE49-F238E27FC236}">
                  <a16:creationId xmlns:a16="http://schemas.microsoft.com/office/drawing/2014/main" id="{1CBCD712-9DD1-7D88-FC3D-3B562CAAF089}"/>
                </a:ext>
              </a:extLst>
            </p:cNvPr>
            <p:cNvSpPr/>
            <p:nvPr/>
          </p:nvSpPr>
          <p:spPr>
            <a:xfrm>
              <a:off x="2754063" y="3192960"/>
              <a:ext cx="211298" cy="210758"/>
            </a:xfrm>
            <a:custGeom>
              <a:avLst/>
              <a:gdLst>
                <a:gd name="connsiteX0" fmla="*/ 211298 w 211298"/>
                <a:gd name="connsiteY0" fmla="*/ 0 h 210758"/>
                <a:gd name="connsiteX1" fmla="*/ 105707 w 211298"/>
                <a:gd name="connsiteY1" fmla="*/ 166343 h 210758"/>
                <a:gd name="connsiteX2" fmla="*/ 75621 w 211298"/>
                <a:gd name="connsiteY2" fmla="*/ 201191 h 210758"/>
                <a:gd name="connsiteX3" fmla="*/ 40773 w 211298"/>
                <a:gd name="connsiteY3" fmla="*/ 210716 h 210758"/>
                <a:gd name="connsiteX4" fmla="*/ 17540 w 211298"/>
                <a:gd name="connsiteY4" fmla="*/ 206999 h 210758"/>
                <a:gd name="connsiteX5" fmla="*/ 0 w 211298"/>
                <a:gd name="connsiteY5" fmla="*/ 197242 h 210758"/>
                <a:gd name="connsiteX6" fmla="*/ 17889 w 211298"/>
                <a:gd name="connsiteY6" fmla="*/ 171105 h 210758"/>
                <a:gd name="connsiteX7" fmla="*/ 43096 w 211298"/>
                <a:gd name="connsiteY7" fmla="*/ 180863 h 210758"/>
                <a:gd name="connsiteX8" fmla="*/ 59242 w 211298"/>
                <a:gd name="connsiteY8" fmla="*/ 176216 h 210758"/>
                <a:gd name="connsiteX9" fmla="*/ 73298 w 211298"/>
                <a:gd name="connsiteY9" fmla="*/ 159954 h 210758"/>
                <a:gd name="connsiteX10" fmla="*/ 78177 w 211298"/>
                <a:gd name="connsiteY10" fmla="*/ 152520 h 210758"/>
                <a:gd name="connsiteX11" fmla="*/ 42747 w 211298"/>
                <a:gd name="connsiteY11" fmla="*/ 0 h 210758"/>
                <a:gd name="connsiteX12" fmla="*/ 78641 w 211298"/>
                <a:gd name="connsiteY12" fmla="*/ 0 h 210758"/>
                <a:gd name="connsiteX13" fmla="*/ 104545 w 211298"/>
                <a:gd name="connsiteY13" fmla="*/ 113606 h 210758"/>
                <a:gd name="connsiteX14" fmla="*/ 175404 w 211298"/>
                <a:gd name="connsiteY14" fmla="*/ 0 h 210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298" h="210758">
                  <a:moveTo>
                    <a:pt x="211298" y="0"/>
                  </a:moveTo>
                  <a:lnTo>
                    <a:pt x="105707" y="166343"/>
                  </a:lnTo>
                  <a:cubicBezTo>
                    <a:pt x="98040" y="179807"/>
                    <a:pt x="87818" y="191645"/>
                    <a:pt x="75621" y="201191"/>
                  </a:cubicBezTo>
                  <a:cubicBezTo>
                    <a:pt x="65248" y="207854"/>
                    <a:pt x="53086" y="211179"/>
                    <a:pt x="40773" y="210716"/>
                  </a:cubicBezTo>
                  <a:cubicBezTo>
                    <a:pt x="32874" y="210802"/>
                    <a:pt x="25021" y="209545"/>
                    <a:pt x="17540" y="206999"/>
                  </a:cubicBezTo>
                  <a:cubicBezTo>
                    <a:pt x="11047" y="205064"/>
                    <a:pt x="5065" y="201734"/>
                    <a:pt x="0" y="197242"/>
                  </a:cubicBezTo>
                  <a:lnTo>
                    <a:pt x="17889" y="171105"/>
                  </a:lnTo>
                  <a:cubicBezTo>
                    <a:pt x="24708" y="177507"/>
                    <a:pt x="33745" y="181007"/>
                    <a:pt x="43096" y="180863"/>
                  </a:cubicBezTo>
                  <a:cubicBezTo>
                    <a:pt x="48823" y="181003"/>
                    <a:pt x="54468" y="179382"/>
                    <a:pt x="59242" y="176216"/>
                  </a:cubicBezTo>
                  <a:cubicBezTo>
                    <a:pt x="64900" y="171717"/>
                    <a:pt x="69662" y="166202"/>
                    <a:pt x="73298" y="159954"/>
                  </a:cubicBezTo>
                  <a:lnTo>
                    <a:pt x="78177" y="152520"/>
                  </a:lnTo>
                  <a:lnTo>
                    <a:pt x="42747" y="0"/>
                  </a:lnTo>
                  <a:lnTo>
                    <a:pt x="78641" y="0"/>
                  </a:lnTo>
                  <a:lnTo>
                    <a:pt x="104545" y="113606"/>
                  </a:lnTo>
                  <a:lnTo>
                    <a:pt x="175404" y="0"/>
                  </a:lnTo>
                  <a:close/>
                </a:path>
              </a:pathLst>
            </a:custGeom>
            <a:grpFill/>
            <a:ln w="11591" cap="flat">
              <a:noFill/>
              <a:prstDash val="solid"/>
              <a:miter/>
            </a:ln>
          </p:spPr>
          <p:txBody>
            <a:bodyPr rtlCol="0" anchor="ctr"/>
            <a:lstStyle/>
            <a:p>
              <a:endParaRPr lang="ja-JP" altLang="en-US">
                <a:latin typeface="Zen Kaku Gothic New" pitchFamily="2" charset="-128"/>
                <a:ea typeface="Zen Kaku Gothic New" pitchFamily="2" charset="-128"/>
              </a:endParaRPr>
            </a:p>
          </p:txBody>
        </p:sp>
        <p:sp>
          <p:nvSpPr>
            <p:cNvPr id="44" name="フリーフォーム: 図形 43">
              <a:extLst>
                <a:ext uri="{FF2B5EF4-FFF2-40B4-BE49-F238E27FC236}">
                  <a16:creationId xmlns:a16="http://schemas.microsoft.com/office/drawing/2014/main" id="{958A7021-86B7-5E3F-12DE-6AC75761BD9C}"/>
                </a:ext>
              </a:extLst>
            </p:cNvPr>
            <p:cNvSpPr/>
            <p:nvPr/>
          </p:nvSpPr>
          <p:spPr>
            <a:xfrm>
              <a:off x="3043537" y="3145218"/>
              <a:ext cx="198404" cy="201074"/>
            </a:xfrm>
            <a:custGeom>
              <a:avLst/>
              <a:gdLst>
                <a:gd name="connsiteX0" fmla="*/ 198404 w 198404"/>
                <a:gd name="connsiteY0" fmla="*/ 0 h 201074"/>
                <a:gd name="connsiteX1" fmla="*/ 158212 w 198404"/>
                <a:gd name="connsiteY1" fmla="*/ 201075 h 201074"/>
                <a:gd name="connsiteX2" fmla="*/ 153333 w 198404"/>
                <a:gd name="connsiteY2" fmla="*/ 201075 h 201074"/>
                <a:gd name="connsiteX3" fmla="*/ 44141 w 198404"/>
                <a:gd name="connsiteY3" fmla="*/ 9525 h 201074"/>
                <a:gd name="connsiteX4" fmla="*/ 5924 w 198404"/>
                <a:gd name="connsiteY4" fmla="*/ 201075 h 201074"/>
                <a:gd name="connsiteX5" fmla="*/ 0 w 198404"/>
                <a:gd name="connsiteY5" fmla="*/ 201075 h 201074"/>
                <a:gd name="connsiteX6" fmla="*/ 40192 w 198404"/>
                <a:gd name="connsiteY6" fmla="*/ 0 h 201074"/>
                <a:gd name="connsiteX7" fmla="*/ 45071 w 198404"/>
                <a:gd name="connsiteY7" fmla="*/ 0 h 201074"/>
                <a:gd name="connsiteX8" fmla="*/ 154147 w 198404"/>
                <a:gd name="connsiteY8" fmla="*/ 191550 h 201074"/>
                <a:gd name="connsiteX9" fmla="*/ 192364 w 198404"/>
                <a:gd name="connsiteY9" fmla="*/ 0 h 2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404" h="201074">
                  <a:moveTo>
                    <a:pt x="198404" y="0"/>
                  </a:moveTo>
                  <a:lnTo>
                    <a:pt x="158212" y="201075"/>
                  </a:lnTo>
                  <a:lnTo>
                    <a:pt x="153333" y="201075"/>
                  </a:lnTo>
                  <a:lnTo>
                    <a:pt x="44141" y="9525"/>
                  </a:lnTo>
                  <a:lnTo>
                    <a:pt x="5924" y="201075"/>
                  </a:lnTo>
                  <a:lnTo>
                    <a:pt x="0" y="201075"/>
                  </a:lnTo>
                  <a:lnTo>
                    <a:pt x="40192" y="0"/>
                  </a:lnTo>
                  <a:lnTo>
                    <a:pt x="45071" y="0"/>
                  </a:lnTo>
                  <a:lnTo>
                    <a:pt x="154147" y="191550"/>
                  </a:lnTo>
                  <a:lnTo>
                    <a:pt x="192364" y="0"/>
                  </a:lnTo>
                  <a:close/>
                </a:path>
              </a:pathLst>
            </a:custGeom>
            <a:grpFill/>
            <a:ln w="11591" cap="flat">
              <a:noFill/>
              <a:prstDash val="solid"/>
              <a:miter/>
            </a:ln>
          </p:spPr>
          <p:txBody>
            <a:bodyPr rtlCol="0" anchor="ctr"/>
            <a:lstStyle/>
            <a:p>
              <a:endParaRPr lang="ja-JP" altLang="en-US">
                <a:latin typeface="Zen Kaku Gothic New" pitchFamily="2" charset="-128"/>
                <a:ea typeface="Zen Kaku Gothic New" pitchFamily="2" charset="-128"/>
              </a:endParaRPr>
            </a:p>
          </p:txBody>
        </p:sp>
        <p:sp>
          <p:nvSpPr>
            <p:cNvPr id="45" name="フリーフォーム: 図形 44">
              <a:extLst>
                <a:ext uri="{FF2B5EF4-FFF2-40B4-BE49-F238E27FC236}">
                  <a16:creationId xmlns:a16="http://schemas.microsoft.com/office/drawing/2014/main" id="{B8DE7476-1F71-0223-3C3A-48C9C0BD0524}"/>
                </a:ext>
              </a:extLst>
            </p:cNvPr>
            <p:cNvSpPr/>
            <p:nvPr/>
          </p:nvSpPr>
          <p:spPr>
            <a:xfrm>
              <a:off x="3268473" y="3196594"/>
              <a:ext cx="160953" cy="150614"/>
            </a:xfrm>
            <a:custGeom>
              <a:avLst/>
              <a:gdLst>
                <a:gd name="connsiteX0" fmla="*/ 160953 w 160953"/>
                <a:gd name="connsiteY0" fmla="*/ 1245 h 150614"/>
                <a:gd name="connsiteX1" fmla="*/ 131332 w 160953"/>
                <a:gd name="connsiteY1" fmla="*/ 149699 h 150614"/>
                <a:gd name="connsiteX2" fmla="*/ 125640 w 160953"/>
                <a:gd name="connsiteY2" fmla="*/ 149699 h 150614"/>
                <a:gd name="connsiteX3" fmla="*/ 133423 w 160953"/>
                <a:gd name="connsiteY3" fmla="*/ 110901 h 150614"/>
                <a:gd name="connsiteX4" fmla="*/ 104498 w 160953"/>
                <a:gd name="connsiteY4" fmla="*/ 140058 h 150614"/>
                <a:gd name="connsiteX5" fmla="*/ 63610 w 160953"/>
                <a:gd name="connsiteY5" fmla="*/ 150512 h 150614"/>
                <a:gd name="connsiteX6" fmla="*/ 17145 w 160953"/>
                <a:gd name="connsiteY6" fmla="*/ 134250 h 150614"/>
                <a:gd name="connsiteX7" fmla="*/ 69 w 160953"/>
                <a:gd name="connsiteY7" fmla="*/ 90225 h 150614"/>
                <a:gd name="connsiteX8" fmla="*/ 10872 w 160953"/>
                <a:gd name="connsiteY8" fmla="*/ 43760 h 150614"/>
                <a:gd name="connsiteX9" fmla="*/ 41074 w 160953"/>
                <a:gd name="connsiteY9" fmla="*/ 11700 h 150614"/>
                <a:gd name="connsiteX10" fmla="*/ 84286 w 160953"/>
                <a:gd name="connsiteY10" fmla="*/ 84 h 150614"/>
                <a:gd name="connsiteX11" fmla="*/ 126453 w 160953"/>
                <a:gd name="connsiteY11" fmla="*/ 12861 h 150614"/>
                <a:gd name="connsiteX12" fmla="*/ 145387 w 160953"/>
                <a:gd name="connsiteY12" fmla="*/ 49220 h 150614"/>
                <a:gd name="connsiteX13" fmla="*/ 155145 w 160953"/>
                <a:gd name="connsiteY13" fmla="*/ 1013 h 150614"/>
                <a:gd name="connsiteX14" fmla="*/ 103918 w 160953"/>
                <a:gd name="connsiteY14" fmla="*/ 134133 h 150614"/>
                <a:gd name="connsiteX15" fmla="*/ 131680 w 160953"/>
                <a:gd name="connsiteY15" fmla="*/ 104629 h 150614"/>
                <a:gd name="connsiteX16" fmla="*/ 141670 w 160953"/>
                <a:gd name="connsiteY16" fmla="*/ 61533 h 150614"/>
                <a:gd name="connsiteX17" fmla="*/ 126337 w 160953"/>
                <a:gd name="connsiteY17" fmla="*/ 20876 h 150614"/>
                <a:gd name="connsiteX18" fmla="*/ 83357 w 160953"/>
                <a:gd name="connsiteY18" fmla="*/ 6356 h 150614"/>
                <a:gd name="connsiteX19" fmla="*/ 43862 w 160953"/>
                <a:gd name="connsiteY19" fmla="*/ 17275 h 150614"/>
                <a:gd name="connsiteX20" fmla="*/ 16216 w 160953"/>
                <a:gd name="connsiteY20" fmla="*/ 47477 h 150614"/>
                <a:gd name="connsiteX21" fmla="*/ 6110 w 160953"/>
                <a:gd name="connsiteY21" fmla="*/ 90457 h 150614"/>
                <a:gd name="connsiteX22" fmla="*/ 21559 w 160953"/>
                <a:gd name="connsiteY22" fmla="*/ 131113 h 150614"/>
                <a:gd name="connsiteX23" fmla="*/ 64423 w 160953"/>
                <a:gd name="connsiteY23" fmla="*/ 145633 h 150614"/>
                <a:gd name="connsiteX24" fmla="*/ 103918 w 160953"/>
                <a:gd name="connsiteY24" fmla="*/ 134133 h 15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0953" h="150614">
                  <a:moveTo>
                    <a:pt x="160953" y="1245"/>
                  </a:moveTo>
                  <a:lnTo>
                    <a:pt x="131332" y="149699"/>
                  </a:lnTo>
                  <a:lnTo>
                    <a:pt x="125640" y="149699"/>
                  </a:lnTo>
                  <a:lnTo>
                    <a:pt x="133423" y="110901"/>
                  </a:lnTo>
                  <a:cubicBezTo>
                    <a:pt x="126581" y="123045"/>
                    <a:pt x="116591" y="133118"/>
                    <a:pt x="104498" y="140058"/>
                  </a:cubicBezTo>
                  <a:cubicBezTo>
                    <a:pt x="92023" y="147081"/>
                    <a:pt x="77921" y="150686"/>
                    <a:pt x="63610" y="150512"/>
                  </a:cubicBezTo>
                  <a:cubicBezTo>
                    <a:pt x="46580" y="151476"/>
                    <a:pt x="29865" y="145625"/>
                    <a:pt x="17145" y="134250"/>
                  </a:cubicBezTo>
                  <a:cubicBezTo>
                    <a:pt x="5471" y="122656"/>
                    <a:pt x="-732" y="106656"/>
                    <a:pt x="69" y="90225"/>
                  </a:cubicBezTo>
                  <a:cubicBezTo>
                    <a:pt x="-268" y="74077"/>
                    <a:pt x="3449" y="58104"/>
                    <a:pt x="10872" y="43760"/>
                  </a:cubicBezTo>
                  <a:cubicBezTo>
                    <a:pt x="17795" y="30498"/>
                    <a:pt x="28250" y="19404"/>
                    <a:pt x="41074" y="11700"/>
                  </a:cubicBezTo>
                  <a:cubicBezTo>
                    <a:pt x="54073" y="3792"/>
                    <a:pt x="69069" y="-238"/>
                    <a:pt x="84286" y="84"/>
                  </a:cubicBezTo>
                  <a:cubicBezTo>
                    <a:pt x="99399" y="-682"/>
                    <a:pt x="114302" y="3836"/>
                    <a:pt x="126453" y="12861"/>
                  </a:cubicBezTo>
                  <a:cubicBezTo>
                    <a:pt x="137314" y="22006"/>
                    <a:pt x="144121" y="35076"/>
                    <a:pt x="145387" y="49220"/>
                  </a:cubicBezTo>
                  <a:lnTo>
                    <a:pt x="155145" y="1013"/>
                  </a:lnTo>
                  <a:close/>
                  <a:moveTo>
                    <a:pt x="103918" y="134133"/>
                  </a:moveTo>
                  <a:cubicBezTo>
                    <a:pt x="115662" y="126979"/>
                    <a:pt x="125257" y="116785"/>
                    <a:pt x="131680" y="104629"/>
                  </a:cubicBezTo>
                  <a:cubicBezTo>
                    <a:pt x="138429" y="91277"/>
                    <a:pt x="141856" y="76493"/>
                    <a:pt x="141670" y="61533"/>
                  </a:cubicBezTo>
                  <a:cubicBezTo>
                    <a:pt x="142576" y="46416"/>
                    <a:pt x="137001" y="31628"/>
                    <a:pt x="126337" y="20876"/>
                  </a:cubicBezTo>
                  <a:cubicBezTo>
                    <a:pt x="114442" y="10625"/>
                    <a:pt x="99027" y="5416"/>
                    <a:pt x="83357" y="6356"/>
                  </a:cubicBezTo>
                  <a:cubicBezTo>
                    <a:pt x="69418" y="6180"/>
                    <a:pt x="55722" y="9967"/>
                    <a:pt x="43862" y="17275"/>
                  </a:cubicBezTo>
                  <a:cubicBezTo>
                    <a:pt x="32072" y="24641"/>
                    <a:pt x="22512" y="35083"/>
                    <a:pt x="16216" y="47477"/>
                  </a:cubicBezTo>
                  <a:cubicBezTo>
                    <a:pt x="9374" y="60757"/>
                    <a:pt x="5900" y="75517"/>
                    <a:pt x="6110" y="90457"/>
                  </a:cubicBezTo>
                  <a:cubicBezTo>
                    <a:pt x="5192" y="105598"/>
                    <a:pt x="10814" y="120407"/>
                    <a:pt x="21559" y="131113"/>
                  </a:cubicBezTo>
                  <a:cubicBezTo>
                    <a:pt x="33408" y="141357"/>
                    <a:pt x="48787" y="146568"/>
                    <a:pt x="64423" y="145633"/>
                  </a:cubicBezTo>
                  <a:cubicBezTo>
                    <a:pt x="78420" y="145655"/>
                    <a:pt x="92127" y="141664"/>
                    <a:pt x="103918" y="134133"/>
                  </a:cubicBezTo>
                  <a:close/>
                </a:path>
              </a:pathLst>
            </a:custGeom>
            <a:grpFill/>
            <a:ln w="11591" cap="flat">
              <a:noFill/>
              <a:prstDash val="solid"/>
              <a:miter/>
            </a:ln>
          </p:spPr>
          <p:txBody>
            <a:bodyPr rtlCol="0" anchor="ctr"/>
            <a:lstStyle/>
            <a:p>
              <a:endParaRPr lang="ja-JP" altLang="en-US">
                <a:latin typeface="Zen Kaku Gothic New" pitchFamily="2" charset="-128"/>
                <a:ea typeface="Zen Kaku Gothic New" pitchFamily="2" charset="-128"/>
              </a:endParaRPr>
            </a:p>
          </p:txBody>
        </p:sp>
        <p:sp>
          <p:nvSpPr>
            <p:cNvPr id="46" name="フリーフォーム: 図形 45">
              <a:extLst>
                <a:ext uri="{FF2B5EF4-FFF2-40B4-BE49-F238E27FC236}">
                  <a16:creationId xmlns:a16="http://schemas.microsoft.com/office/drawing/2014/main" id="{34499174-55FB-0A4B-53D5-781FFD6B24E5}"/>
                </a:ext>
              </a:extLst>
            </p:cNvPr>
            <p:cNvSpPr/>
            <p:nvPr/>
          </p:nvSpPr>
          <p:spPr>
            <a:xfrm>
              <a:off x="3465320" y="3196554"/>
              <a:ext cx="261890" cy="149738"/>
            </a:xfrm>
            <a:custGeom>
              <a:avLst/>
              <a:gdLst>
                <a:gd name="connsiteX0" fmla="*/ 249051 w 261890"/>
                <a:gd name="connsiteY0" fmla="*/ 12552 h 149738"/>
                <a:gd name="connsiteX1" fmla="*/ 261828 w 261890"/>
                <a:gd name="connsiteY1" fmla="*/ 46007 h 149738"/>
                <a:gd name="connsiteX2" fmla="*/ 260086 w 261890"/>
                <a:gd name="connsiteY2" fmla="*/ 62153 h 149738"/>
                <a:gd name="connsiteX3" fmla="*/ 242662 w 261890"/>
                <a:gd name="connsiteY3" fmla="*/ 149739 h 149738"/>
                <a:gd name="connsiteX4" fmla="*/ 236854 w 261890"/>
                <a:gd name="connsiteY4" fmla="*/ 149739 h 149738"/>
                <a:gd name="connsiteX5" fmla="*/ 254394 w 261890"/>
                <a:gd name="connsiteY5" fmla="*/ 62153 h 149738"/>
                <a:gd name="connsiteX6" fmla="*/ 256136 w 261890"/>
                <a:gd name="connsiteY6" fmla="*/ 46355 h 149738"/>
                <a:gd name="connsiteX7" fmla="*/ 244520 w 261890"/>
                <a:gd name="connsiteY7" fmla="*/ 16502 h 149738"/>
                <a:gd name="connsiteX8" fmla="*/ 210950 w 261890"/>
                <a:gd name="connsiteY8" fmla="*/ 5815 h 149738"/>
                <a:gd name="connsiteX9" fmla="*/ 165647 w 261890"/>
                <a:gd name="connsiteY9" fmla="*/ 20451 h 149738"/>
                <a:gd name="connsiteX10" fmla="*/ 141717 w 261890"/>
                <a:gd name="connsiteY10" fmla="*/ 62385 h 149738"/>
                <a:gd name="connsiteX11" fmla="*/ 124177 w 261890"/>
                <a:gd name="connsiteY11" fmla="*/ 149739 h 149738"/>
                <a:gd name="connsiteX12" fmla="*/ 118485 w 261890"/>
                <a:gd name="connsiteY12" fmla="*/ 149739 h 149738"/>
                <a:gd name="connsiteX13" fmla="*/ 135909 w 261890"/>
                <a:gd name="connsiteY13" fmla="*/ 62153 h 149738"/>
                <a:gd name="connsiteX14" fmla="*/ 137652 w 261890"/>
                <a:gd name="connsiteY14" fmla="*/ 46355 h 149738"/>
                <a:gd name="connsiteX15" fmla="*/ 126035 w 261890"/>
                <a:gd name="connsiteY15" fmla="*/ 16502 h 149738"/>
                <a:gd name="connsiteX16" fmla="*/ 92465 w 261890"/>
                <a:gd name="connsiteY16" fmla="*/ 5815 h 149738"/>
                <a:gd name="connsiteX17" fmla="*/ 46697 w 261890"/>
                <a:gd name="connsiteY17" fmla="*/ 21729 h 149738"/>
                <a:gd name="connsiteX18" fmla="*/ 22187 w 261890"/>
                <a:gd name="connsiteY18" fmla="*/ 67264 h 149738"/>
                <a:gd name="connsiteX19" fmla="*/ 5808 w 261890"/>
                <a:gd name="connsiteY19" fmla="*/ 149739 h 149738"/>
                <a:gd name="connsiteX20" fmla="*/ 0 w 261890"/>
                <a:gd name="connsiteY20" fmla="*/ 149739 h 149738"/>
                <a:gd name="connsiteX21" fmla="*/ 29854 w 261890"/>
                <a:gd name="connsiteY21" fmla="*/ 1285 h 149738"/>
                <a:gd name="connsiteX22" fmla="*/ 35545 w 261890"/>
                <a:gd name="connsiteY22" fmla="*/ 1285 h 149738"/>
                <a:gd name="connsiteX23" fmla="*/ 28343 w 261890"/>
                <a:gd name="connsiteY23" fmla="*/ 37411 h 149738"/>
                <a:gd name="connsiteX24" fmla="*/ 93278 w 261890"/>
                <a:gd name="connsiteY24" fmla="*/ 123 h 149738"/>
                <a:gd name="connsiteX25" fmla="*/ 129172 w 261890"/>
                <a:gd name="connsiteY25" fmla="*/ 10926 h 149738"/>
                <a:gd name="connsiteX26" fmla="*/ 143227 w 261890"/>
                <a:gd name="connsiteY26" fmla="*/ 40663 h 149738"/>
                <a:gd name="connsiteX27" fmla="*/ 171455 w 261890"/>
                <a:gd name="connsiteY27" fmla="*/ 10345 h 149738"/>
                <a:gd name="connsiteX28" fmla="*/ 211298 w 261890"/>
                <a:gd name="connsiteY28" fmla="*/ 123 h 149738"/>
                <a:gd name="connsiteX29" fmla="*/ 249051 w 261890"/>
                <a:gd name="connsiteY29" fmla="*/ 12552 h 149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61890" h="149738">
                  <a:moveTo>
                    <a:pt x="249051" y="12552"/>
                  </a:moveTo>
                  <a:cubicBezTo>
                    <a:pt x="257844" y="21398"/>
                    <a:pt x="262490" y="33551"/>
                    <a:pt x="261828" y="46007"/>
                  </a:cubicBezTo>
                  <a:cubicBezTo>
                    <a:pt x="261782" y="51433"/>
                    <a:pt x="261201" y="56841"/>
                    <a:pt x="260086" y="62153"/>
                  </a:cubicBezTo>
                  <a:lnTo>
                    <a:pt x="242662" y="149739"/>
                  </a:lnTo>
                  <a:lnTo>
                    <a:pt x="236854" y="149739"/>
                  </a:lnTo>
                  <a:lnTo>
                    <a:pt x="254394" y="62153"/>
                  </a:lnTo>
                  <a:cubicBezTo>
                    <a:pt x="255486" y="56957"/>
                    <a:pt x="256078" y="51665"/>
                    <a:pt x="256136" y="46355"/>
                  </a:cubicBezTo>
                  <a:cubicBezTo>
                    <a:pt x="256775" y="35191"/>
                    <a:pt x="252535" y="24298"/>
                    <a:pt x="244520" y="16502"/>
                  </a:cubicBezTo>
                  <a:cubicBezTo>
                    <a:pt x="235100" y="8790"/>
                    <a:pt x="223088" y="4967"/>
                    <a:pt x="210950" y="5815"/>
                  </a:cubicBezTo>
                  <a:cubicBezTo>
                    <a:pt x="194617" y="5323"/>
                    <a:pt x="178610" y="10494"/>
                    <a:pt x="165647" y="20451"/>
                  </a:cubicBezTo>
                  <a:cubicBezTo>
                    <a:pt x="152834" y="31057"/>
                    <a:pt x="144331" y="45964"/>
                    <a:pt x="141717" y="62385"/>
                  </a:cubicBezTo>
                  <a:lnTo>
                    <a:pt x="124177" y="149739"/>
                  </a:lnTo>
                  <a:lnTo>
                    <a:pt x="118485" y="149739"/>
                  </a:lnTo>
                  <a:lnTo>
                    <a:pt x="135909" y="62153"/>
                  </a:lnTo>
                  <a:cubicBezTo>
                    <a:pt x="137001" y="56957"/>
                    <a:pt x="137593" y="51665"/>
                    <a:pt x="137652" y="46355"/>
                  </a:cubicBezTo>
                  <a:cubicBezTo>
                    <a:pt x="138290" y="35191"/>
                    <a:pt x="134051" y="24298"/>
                    <a:pt x="126035" y="16502"/>
                  </a:cubicBezTo>
                  <a:cubicBezTo>
                    <a:pt x="116626" y="8769"/>
                    <a:pt x="104615" y="4943"/>
                    <a:pt x="92465" y="5815"/>
                  </a:cubicBezTo>
                  <a:cubicBezTo>
                    <a:pt x="75772" y="5316"/>
                    <a:pt x="59475" y="10981"/>
                    <a:pt x="46697" y="21729"/>
                  </a:cubicBezTo>
                  <a:cubicBezTo>
                    <a:pt x="33629" y="33716"/>
                    <a:pt x="24998" y="49760"/>
                    <a:pt x="22187" y="67264"/>
                  </a:cubicBezTo>
                  <a:lnTo>
                    <a:pt x="5808" y="149739"/>
                  </a:lnTo>
                  <a:lnTo>
                    <a:pt x="0" y="149739"/>
                  </a:lnTo>
                  <a:lnTo>
                    <a:pt x="29854" y="1285"/>
                  </a:lnTo>
                  <a:lnTo>
                    <a:pt x="35545" y="1285"/>
                  </a:lnTo>
                  <a:lnTo>
                    <a:pt x="28343" y="37411"/>
                  </a:lnTo>
                  <a:cubicBezTo>
                    <a:pt x="40912" y="13423"/>
                    <a:pt x="66224" y="-1117"/>
                    <a:pt x="93278" y="123"/>
                  </a:cubicBezTo>
                  <a:cubicBezTo>
                    <a:pt x="106160" y="-728"/>
                    <a:pt x="118903" y="3109"/>
                    <a:pt x="129172" y="10926"/>
                  </a:cubicBezTo>
                  <a:cubicBezTo>
                    <a:pt x="137803" y="18443"/>
                    <a:pt x="142902" y="29224"/>
                    <a:pt x="143227" y="40663"/>
                  </a:cubicBezTo>
                  <a:cubicBezTo>
                    <a:pt x="149512" y="28042"/>
                    <a:pt x="159316" y="17511"/>
                    <a:pt x="171455" y="10345"/>
                  </a:cubicBezTo>
                  <a:cubicBezTo>
                    <a:pt x="183570" y="3394"/>
                    <a:pt x="197335" y="-139"/>
                    <a:pt x="211298" y="123"/>
                  </a:cubicBezTo>
                  <a:cubicBezTo>
                    <a:pt x="225017" y="-816"/>
                    <a:pt x="238573" y="3644"/>
                    <a:pt x="249051" y="12552"/>
                  </a:cubicBezTo>
                  <a:close/>
                </a:path>
              </a:pathLst>
            </a:custGeom>
            <a:grpFill/>
            <a:ln w="11591" cap="flat">
              <a:noFill/>
              <a:prstDash val="solid"/>
              <a:miter/>
            </a:ln>
          </p:spPr>
          <p:txBody>
            <a:bodyPr rtlCol="0" anchor="ctr"/>
            <a:lstStyle/>
            <a:p>
              <a:endParaRPr lang="ja-JP" altLang="en-US">
                <a:latin typeface="Zen Kaku Gothic New" pitchFamily="2" charset="-128"/>
                <a:ea typeface="Zen Kaku Gothic New" pitchFamily="2" charset="-128"/>
              </a:endParaRPr>
            </a:p>
          </p:txBody>
        </p:sp>
        <p:sp>
          <p:nvSpPr>
            <p:cNvPr id="47" name="フリーフォーム: 図形 46">
              <a:extLst>
                <a:ext uri="{FF2B5EF4-FFF2-40B4-BE49-F238E27FC236}">
                  <a16:creationId xmlns:a16="http://schemas.microsoft.com/office/drawing/2014/main" id="{BF5115B6-DE42-AAF9-7536-F61F9AFB2C67}"/>
                </a:ext>
              </a:extLst>
            </p:cNvPr>
            <p:cNvSpPr/>
            <p:nvPr/>
          </p:nvSpPr>
          <p:spPr>
            <a:xfrm>
              <a:off x="3768975" y="3196581"/>
              <a:ext cx="139474" cy="150649"/>
            </a:xfrm>
            <a:custGeom>
              <a:avLst/>
              <a:gdLst>
                <a:gd name="connsiteX0" fmla="*/ 6381 w 139474"/>
                <a:gd name="connsiteY0" fmla="*/ 75253 h 150649"/>
                <a:gd name="connsiteX1" fmla="*/ 5568 w 139474"/>
                <a:gd name="connsiteY1" fmla="*/ 89308 h 150649"/>
                <a:gd name="connsiteX2" fmla="*/ 21017 w 139474"/>
                <a:gd name="connsiteY2" fmla="*/ 130661 h 150649"/>
                <a:gd name="connsiteX3" fmla="*/ 65856 w 139474"/>
                <a:gd name="connsiteY3" fmla="*/ 145065 h 150649"/>
                <a:gd name="connsiteX4" fmla="*/ 96638 w 139474"/>
                <a:gd name="connsiteY4" fmla="*/ 139141 h 150649"/>
                <a:gd name="connsiteX5" fmla="*/ 119871 w 139474"/>
                <a:gd name="connsiteY5" fmla="*/ 122995 h 150649"/>
                <a:gd name="connsiteX6" fmla="*/ 123239 w 139474"/>
                <a:gd name="connsiteY6" fmla="*/ 126712 h 150649"/>
                <a:gd name="connsiteX7" fmla="*/ 98729 w 139474"/>
                <a:gd name="connsiteY7" fmla="*/ 144020 h 150649"/>
                <a:gd name="connsiteX8" fmla="*/ 65623 w 139474"/>
                <a:gd name="connsiteY8" fmla="*/ 150525 h 150649"/>
                <a:gd name="connsiteX9" fmla="*/ 17300 w 139474"/>
                <a:gd name="connsiteY9" fmla="*/ 134611 h 150649"/>
                <a:gd name="connsiteX10" fmla="*/ 108 w 139474"/>
                <a:gd name="connsiteY10" fmla="*/ 89308 h 150649"/>
                <a:gd name="connsiteX11" fmla="*/ 10447 w 139474"/>
                <a:gd name="connsiteY11" fmla="*/ 44005 h 150649"/>
                <a:gd name="connsiteX12" fmla="*/ 38325 w 139474"/>
                <a:gd name="connsiteY12" fmla="*/ 11712 h 150649"/>
                <a:gd name="connsiteX13" fmla="*/ 78749 w 139474"/>
                <a:gd name="connsiteY13" fmla="*/ 96 h 150649"/>
                <a:gd name="connsiteX14" fmla="*/ 123123 w 139474"/>
                <a:gd name="connsiteY14" fmla="*/ 16243 h 150649"/>
                <a:gd name="connsiteX15" fmla="*/ 139386 w 139474"/>
                <a:gd name="connsiteY15" fmla="*/ 60384 h 150649"/>
                <a:gd name="connsiteX16" fmla="*/ 137992 w 139474"/>
                <a:gd name="connsiteY16" fmla="*/ 75020 h 150649"/>
                <a:gd name="connsiteX17" fmla="*/ 32169 w 139474"/>
                <a:gd name="connsiteY17" fmla="*/ 23329 h 150649"/>
                <a:gd name="connsiteX18" fmla="*/ 6381 w 139474"/>
                <a:gd name="connsiteY18" fmla="*/ 69793 h 150649"/>
                <a:gd name="connsiteX19" fmla="*/ 132997 w 139474"/>
                <a:gd name="connsiteY19" fmla="*/ 69793 h 150649"/>
                <a:gd name="connsiteX20" fmla="*/ 132997 w 139474"/>
                <a:gd name="connsiteY20" fmla="*/ 58874 h 150649"/>
                <a:gd name="connsiteX21" fmla="*/ 117896 w 139474"/>
                <a:gd name="connsiteY21" fmla="*/ 19728 h 150649"/>
                <a:gd name="connsiteX22" fmla="*/ 77820 w 139474"/>
                <a:gd name="connsiteY22" fmla="*/ 5788 h 150649"/>
                <a:gd name="connsiteX23" fmla="*/ 32169 w 139474"/>
                <a:gd name="connsiteY23" fmla="*/ 23329 h 15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9474" h="150649">
                  <a:moveTo>
                    <a:pt x="6381" y="75253"/>
                  </a:moveTo>
                  <a:cubicBezTo>
                    <a:pt x="5870" y="79921"/>
                    <a:pt x="5603" y="84613"/>
                    <a:pt x="5568" y="89308"/>
                  </a:cubicBezTo>
                  <a:cubicBezTo>
                    <a:pt x="4580" y="104666"/>
                    <a:pt x="10202" y="119714"/>
                    <a:pt x="21017" y="130661"/>
                  </a:cubicBezTo>
                  <a:cubicBezTo>
                    <a:pt x="33574" y="141018"/>
                    <a:pt x="49616" y="146172"/>
                    <a:pt x="65856" y="145065"/>
                  </a:cubicBezTo>
                  <a:cubicBezTo>
                    <a:pt x="76415" y="145177"/>
                    <a:pt x="86881" y="143162"/>
                    <a:pt x="96638" y="139141"/>
                  </a:cubicBezTo>
                  <a:cubicBezTo>
                    <a:pt x="105502" y="135581"/>
                    <a:pt x="113447" y="130061"/>
                    <a:pt x="119871" y="122995"/>
                  </a:cubicBezTo>
                  <a:lnTo>
                    <a:pt x="123239" y="126712"/>
                  </a:lnTo>
                  <a:cubicBezTo>
                    <a:pt x="116607" y="134393"/>
                    <a:pt x="108185" y="140335"/>
                    <a:pt x="98729" y="144020"/>
                  </a:cubicBezTo>
                  <a:cubicBezTo>
                    <a:pt x="88240" y="148390"/>
                    <a:pt x="76984" y="150603"/>
                    <a:pt x="65623" y="150525"/>
                  </a:cubicBezTo>
                  <a:cubicBezTo>
                    <a:pt x="48071" y="151581"/>
                    <a:pt x="30786" y="145888"/>
                    <a:pt x="17300" y="134611"/>
                  </a:cubicBezTo>
                  <a:cubicBezTo>
                    <a:pt x="5347" y="122667"/>
                    <a:pt x="-914" y="106173"/>
                    <a:pt x="108" y="89308"/>
                  </a:cubicBezTo>
                  <a:cubicBezTo>
                    <a:pt x="-78" y="73602"/>
                    <a:pt x="3465" y="58075"/>
                    <a:pt x="10447" y="44005"/>
                  </a:cubicBezTo>
                  <a:cubicBezTo>
                    <a:pt x="16661" y="30926"/>
                    <a:pt x="26291" y="19769"/>
                    <a:pt x="38325" y="11712"/>
                  </a:cubicBezTo>
                  <a:cubicBezTo>
                    <a:pt x="50395" y="4012"/>
                    <a:pt x="64438" y="-23"/>
                    <a:pt x="78749" y="96"/>
                  </a:cubicBezTo>
                  <a:cubicBezTo>
                    <a:pt x="95128" y="-834"/>
                    <a:pt x="111170" y="5004"/>
                    <a:pt x="123123" y="16243"/>
                  </a:cubicBezTo>
                  <a:cubicBezTo>
                    <a:pt x="134391" y="28089"/>
                    <a:pt x="140280" y="44059"/>
                    <a:pt x="139386" y="60384"/>
                  </a:cubicBezTo>
                  <a:cubicBezTo>
                    <a:pt x="139398" y="65296"/>
                    <a:pt x="138933" y="70197"/>
                    <a:pt x="137992" y="75020"/>
                  </a:cubicBezTo>
                  <a:close/>
                  <a:moveTo>
                    <a:pt x="32169" y="23329"/>
                  </a:moveTo>
                  <a:cubicBezTo>
                    <a:pt x="18671" y="35542"/>
                    <a:pt x="9610" y="51881"/>
                    <a:pt x="6381" y="69793"/>
                  </a:cubicBezTo>
                  <a:lnTo>
                    <a:pt x="132997" y="69793"/>
                  </a:lnTo>
                  <a:cubicBezTo>
                    <a:pt x="133241" y="66157"/>
                    <a:pt x="133241" y="62510"/>
                    <a:pt x="132997" y="58874"/>
                  </a:cubicBezTo>
                  <a:cubicBezTo>
                    <a:pt x="133857" y="44256"/>
                    <a:pt x="128351" y="29980"/>
                    <a:pt x="117896" y="19728"/>
                  </a:cubicBezTo>
                  <a:cubicBezTo>
                    <a:pt x="106861" y="10047"/>
                    <a:pt x="92480" y="5047"/>
                    <a:pt x="77820" y="5788"/>
                  </a:cubicBezTo>
                  <a:cubicBezTo>
                    <a:pt x="60942" y="5699"/>
                    <a:pt x="44645" y="11960"/>
                    <a:pt x="32169" y="23329"/>
                  </a:cubicBezTo>
                  <a:close/>
                </a:path>
              </a:pathLst>
            </a:custGeom>
            <a:grpFill/>
            <a:ln w="11591" cap="flat">
              <a:noFill/>
              <a:prstDash val="solid"/>
              <a:miter/>
            </a:ln>
          </p:spPr>
          <p:txBody>
            <a:bodyPr rtlCol="0" anchor="ctr"/>
            <a:lstStyle/>
            <a:p>
              <a:endParaRPr lang="ja-JP" altLang="en-US">
                <a:latin typeface="Zen Kaku Gothic New" pitchFamily="2" charset="-128"/>
                <a:ea typeface="Zen Kaku Gothic New" pitchFamily="2" charset="-128"/>
              </a:endParaRPr>
            </a:p>
          </p:txBody>
        </p:sp>
      </p:grpSp>
      <p:sp>
        <p:nvSpPr>
          <p:cNvPr id="48" name="テキスト ボックス 47">
            <a:extLst>
              <a:ext uri="{FF2B5EF4-FFF2-40B4-BE49-F238E27FC236}">
                <a16:creationId xmlns:a16="http://schemas.microsoft.com/office/drawing/2014/main" id="{5C5D23CD-ECB5-CA6E-0822-B04C31CD4F9F}"/>
              </a:ext>
            </a:extLst>
          </p:cNvPr>
          <p:cNvSpPr txBox="1"/>
          <p:nvPr/>
        </p:nvSpPr>
        <p:spPr>
          <a:xfrm>
            <a:off x="5374756" y="1083429"/>
            <a:ext cx="1442488" cy="461665"/>
          </a:xfrm>
          <a:prstGeom prst="rect">
            <a:avLst/>
          </a:prstGeom>
          <a:noFill/>
        </p:spPr>
        <p:txBody>
          <a:bodyPr wrap="square">
            <a:spAutoFit/>
          </a:bodyPr>
          <a:lstStyle/>
          <a:p>
            <a:pPr algn="ctr"/>
            <a:r>
              <a:rPr lang="ja-JP" altLang="en-US" sz="2400" b="1" dirty="0">
                <a:solidFill>
                  <a:srgbClr val="E40E18"/>
                </a:solidFill>
                <a:latin typeface="Zen Kaku Gothic New" pitchFamily="2" charset="-128"/>
                <a:ea typeface="Zen Kaku Gothic New" pitchFamily="2" charset="-128"/>
              </a:rPr>
              <a:t>創業</a:t>
            </a:r>
          </a:p>
        </p:txBody>
      </p:sp>
      <p:sp>
        <p:nvSpPr>
          <p:cNvPr id="49" name="テキスト ボックス 48">
            <a:extLst>
              <a:ext uri="{FF2B5EF4-FFF2-40B4-BE49-F238E27FC236}">
                <a16:creationId xmlns:a16="http://schemas.microsoft.com/office/drawing/2014/main" id="{AEEAD5F2-89C7-5362-4C55-3E83F7CC2AB4}"/>
              </a:ext>
            </a:extLst>
          </p:cNvPr>
          <p:cNvSpPr txBox="1"/>
          <p:nvPr/>
        </p:nvSpPr>
        <p:spPr>
          <a:xfrm>
            <a:off x="4902133" y="1723599"/>
            <a:ext cx="2387734" cy="923330"/>
          </a:xfrm>
          <a:prstGeom prst="rect">
            <a:avLst/>
          </a:prstGeom>
          <a:noFill/>
        </p:spPr>
        <p:txBody>
          <a:bodyPr wrap="square">
            <a:spAutoFit/>
          </a:bodyPr>
          <a:lstStyle/>
          <a:p>
            <a:pPr algn="ctr"/>
            <a:r>
              <a:rPr lang="en-US" altLang="ja-JP" sz="5400" dirty="0">
                <a:solidFill>
                  <a:srgbClr val="E40E18"/>
                </a:solidFill>
                <a:latin typeface="Avenir Next LT Pro Demi" panose="020B0704020202020204" pitchFamily="34" charset="0"/>
                <a:ea typeface="Zen Kaku Gothic New" pitchFamily="2" charset="-128"/>
              </a:rPr>
              <a:t>40</a:t>
            </a:r>
            <a:r>
              <a:rPr lang="ja-JP" altLang="en-US" sz="4000" b="1" dirty="0">
                <a:solidFill>
                  <a:srgbClr val="E40E18"/>
                </a:solidFill>
                <a:latin typeface="Avenir Next LT Pro Demi" panose="020B0704020202020204" pitchFamily="34" charset="0"/>
                <a:ea typeface="Zen Kaku Gothic New" pitchFamily="2" charset="-128"/>
              </a:rPr>
              <a:t>周年</a:t>
            </a:r>
          </a:p>
        </p:txBody>
      </p:sp>
      <p:sp>
        <p:nvSpPr>
          <p:cNvPr id="50" name="テキスト ボックス 49">
            <a:extLst>
              <a:ext uri="{FF2B5EF4-FFF2-40B4-BE49-F238E27FC236}">
                <a16:creationId xmlns:a16="http://schemas.microsoft.com/office/drawing/2014/main" id="{6B71ACC8-CF89-DA0C-4CBF-FF16E65EF5B3}"/>
              </a:ext>
            </a:extLst>
          </p:cNvPr>
          <p:cNvSpPr txBox="1"/>
          <p:nvPr/>
        </p:nvSpPr>
        <p:spPr>
          <a:xfrm>
            <a:off x="2551558" y="2093117"/>
            <a:ext cx="1442488" cy="461665"/>
          </a:xfrm>
          <a:prstGeom prst="rect">
            <a:avLst/>
          </a:prstGeom>
          <a:noFill/>
        </p:spPr>
        <p:txBody>
          <a:bodyPr wrap="square">
            <a:spAutoFit/>
          </a:bodyPr>
          <a:lstStyle/>
          <a:p>
            <a:pPr algn="ctr"/>
            <a:r>
              <a:rPr lang="ja-JP" altLang="en-US" sz="2400" b="1" dirty="0">
                <a:solidFill>
                  <a:srgbClr val="E40E18"/>
                </a:solidFill>
                <a:latin typeface="Zen Kaku Gothic New" pitchFamily="2" charset="-128"/>
                <a:ea typeface="Zen Kaku Gothic New" pitchFamily="2" charset="-128"/>
              </a:rPr>
              <a:t>従業員数</a:t>
            </a:r>
          </a:p>
        </p:txBody>
      </p:sp>
      <p:sp>
        <p:nvSpPr>
          <p:cNvPr id="51" name="テキスト ボックス 50">
            <a:extLst>
              <a:ext uri="{FF2B5EF4-FFF2-40B4-BE49-F238E27FC236}">
                <a16:creationId xmlns:a16="http://schemas.microsoft.com/office/drawing/2014/main" id="{244DF6C1-E6F3-BE4F-B837-FFFBD54D1200}"/>
              </a:ext>
            </a:extLst>
          </p:cNvPr>
          <p:cNvSpPr txBox="1"/>
          <p:nvPr/>
        </p:nvSpPr>
        <p:spPr>
          <a:xfrm>
            <a:off x="2121269" y="2620430"/>
            <a:ext cx="2387734" cy="923330"/>
          </a:xfrm>
          <a:prstGeom prst="rect">
            <a:avLst/>
          </a:prstGeom>
          <a:noFill/>
        </p:spPr>
        <p:txBody>
          <a:bodyPr wrap="square">
            <a:spAutoFit/>
          </a:bodyPr>
          <a:lstStyle/>
          <a:p>
            <a:pPr algn="ctr"/>
            <a:r>
              <a:rPr lang="en-US" altLang="ja-JP" sz="5400" b="1" dirty="0">
                <a:solidFill>
                  <a:srgbClr val="E40E18"/>
                </a:solidFill>
                <a:latin typeface="Avenir Next LT Pro Demi" panose="020B0704020202020204" pitchFamily="34" charset="0"/>
                <a:ea typeface="Zen Kaku Gothic New" pitchFamily="2" charset="-128"/>
              </a:rPr>
              <a:t>835</a:t>
            </a:r>
            <a:r>
              <a:rPr lang="ja-JP" altLang="en-US" sz="4000" b="1" dirty="0">
                <a:solidFill>
                  <a:srgbClr val="E40E18"/>
                </a:solidFill>
                <a:latin typeface="Avenir Next LT Pro Demi" panose="020B0704020202020204" pitchFamily="34" charset="0"/>
                <a:ea typeface="Zen Kaku Gothic New" pitchFamily="2" charset="-128"/>
              </a:rPr>
              <a:t>名</a:t>
            </a:r>
          </a:p>
        </p:txBody>
      </p:sp>
      <p:sp>
        <p:nvSpPr>
          <p:cNvPr id="52" name="テキスト ボックス 51">
            <a:extLst>
              <a:ext uri="{FF2B5EF4-FFF2-40B4-BE49-F238E27FC236}">
                <a16:creationId xmlns:a16="http://schemas.microsoft.com/office/drawing/2014/main" id="{8D165D85-37EC-017A-69DA-BFF1E22B0624}"/>
              </a:ext>
            </a:extLst>
          </p:cNvPr>
          <p:cNvSpPr txBox="1"/>
          <p:nvPr/>
        </p:nvSpPr>
        <p:spPr>
          <a:xfrm>
            <a:off x="8248687" y="1935549"/>
            <a:ext cx="1442488" cy="830997"/>
          </a:xfrm>
          <a:prstGeom prst="rect">
            <a:avLst/>
          </a:prstGeom>
          <a:noFill/>
        </p:spPr>
        <p:txBody>
          <a:bodyPr wrap="square">
            <a:spAutoFit/>
          </a:bodyPr>
          <a:lstStyle/>
          <a:p>
            <a:pPr algn="ctr"/>
            <a:r>
              <a:rPr lang="ja-JP" altLang="en-US" sz="2400" b="1" dirty="0">
                <a:solidFill>
                  <a:srgbClr val="E40E18"/>
                </a:solidFill>
                <a:latin typeface="Zen Kaku Gothic New" pitchFamily="2" charset="-128"/>
                <a:ea typeface="Zen Kaku Gothic New" pitchFamily="2" charset="-128"/>
              </a:rPr>
              <a:t>前年比</a:t>
            </a:r>
            <a:endParaRPr lang="en-US" altLang="ja-JP" sz="2400" b="1" dirty="0">
              <a:solidFill>
                <a:srgbClr val="E40E18"/>
              </a:solidFill>
              <a:latin typeface="Zen Kaku Gothic New" pitchFamily="2" charset="-128"/>
              <a:ea typeface="Zen Kaku Gothic New" pitchFamily="2" charset="-128"/>
            </a:endParaRPr>
          </a:p>
          <a:p>
            <a:pPr algn="ctr"/>
            <a:r>
              <a:rPr lang="ja-JP" altLang="en-US" sz="2400" b="1" dirty="0">
                <a:solidFill>
                  <a:srgbClr val="E40E18"/>
                </a:solidFill>
                <a:latin typeface="Zen Kaku Gothic New" pitchFamily="2" charset="-128"/>
                <a:ea typeface="Zen Kaku Gothic New" pitchFamily="2" charset="-128"/>
              </a:rPr>
              <a:t>売上高</a:t>
            </a:r>
          </a:p>
        </p:txBody>
      </p:sp>
      <p:sp>
        <p:nvSpPr>
          <p:cNvPr id="53" name="テキスト ボックス 52">
            <a:extLst>
              <a:ext uri="{FF2B5EF4-FFF2-40B4-BE49-F238E27FC236}">
                <a16:creationId xmlns:a16="http://schemas.microsoft.com/office/drawing/2014/main" id="{EB4F5EA5-E0A7-8ED0-9AD0-A00650C2744E}"/>
              </a:ext>
            </a:extLst>
          </p:cNvPr>
          <p:cNvSpPr txBox="1"/>
          <p:nvPr/>
        </p:nvSpPr>
        <p:spPr>
          <a:xfrm>
            <a:off x="7776064" y="2760385"/>
            <a:ext cx="2387734" cy="923330"/>
          </a:xfrm>
          <a:prstGeom prst="rect">
            <a:avLst/>
          </a:prstGeom>
          <a:noFill/>
        </p:spPr>
        <p:txBody>
          <a:bodyPr wrap="square">
            <a:spAutoFit/>
          </a:bodyPr>
          <a:lstStyle/>
          <a:p>
            <a:pPr algn="ctr"/>
            <a:r>
              <a:rPr lang="en-US" altLang="ja-JP" sz="5400" b="1" dirty="0">
                <a:solidFill>
                  <a:srgbClr val="E40E18"/>
                </a:solidFill>
                <a:latin typeface="Avenir Next LT Pro Demi" panose="020B0704020202020204" pitchFamily="34" charset="0"/>
                <a:ea typeface="Zen Kaku Gothic New" pitchFamily="2" charset="-128"/>
              </a:rPr>
              <a:t>130</a:t>
            </a:r>
            <a:r>
              <a:rPr lang="en-US" altLang="ja-JP" sz="4000" b="1" dirty="0">
                <a:solidFill>
                  <a:srgbClr val="E40E18"/>
                </a:solidFill>
                <a:latin typeface="Avenir Next LT Pro Demi" panose="020B0704020202020204" pitchFamily="34" charset="0"/>
                <a:ea typeface="Zen Kaku Gothic New" pitchFamily="2" charset="-128"/>
              </a:rPr>
              <a:t>%</a:t>
            </a:r>
            <a:endParaRPr lang="ja-JP" altLang="en-US" sz="4000" b="1" dirty="0">
              <a:solidFill>
                <a:srgbClr val="E40E18"/>
              </a:solidFill>
              <a:latin typeface="Avenir Next LT Pro Demi" panose="020B0704020202020204" pitchFamily="34" charset="0"/>
              <a:ea typeface="Zen Kaku Gothic New" pitchFamily="2" charset="-128"/>
            </a:endParaRPr>
          </a:p>
        </p:txBody>
      </p:sp>
      <p:sp>
        <p:nvSpPr>
          <p:cNvPr id="54" name="テキスト ボックス 53">
            <a:extLst>
              <a:ext uri="{FF2B5EF4-FFF2-40B4-BE49-F238E27FC236}">
                <a16:creationId xmlns:a16="http://schemas.microsoft.com/office/drawing/2014/main" id="{A81914EF-891B-17BD-1B08-45A82B7F123C}"/>
              </a:ext>
            </a:extLst>
          </p:cNvPr>
          <p:cNvSpPr txBox="1"/>
          <p:nvPr/>
        </p:nvSpPr>
        <p:spPr>
          <a:xfrm>
            <a:off x="792591" y="4489723"/>
            <a:ext cx="1442488" cy="461665"/>
          </a:xfrm>
          <a:prstGeom prst="rect">
            <a:avLst/>
          </a:prstGeom>
          <a:noFill/>
        </p:spPr>
        <p:txBody>
          <a:bodyPr wrap="square">
            <a:spAutoFit/>
          </a:bodyPr>
          <a:lstStyle/>
          <a:p>
            <a:pPr algn="ctr"/>
            <a:r>
              <a:rPr lang="ja-JP" altLang="en-US" sz="2400" b="1" dirty="0">
                <a:solidFill>
                  <a:srgbClr val="E40E18"/>
                </a:solidFill>
                <a:latin typeface="Zen Kaku Gothic New" pitchFamily="2" charset="-128"/>
                <a:ea typeface="Zen Kaku Gothic New" pitchFamily="2" charset="-128"/>
              </a:rPr>
              <a:t>拠点数</a:t>
            </a:r>
          </a:p>
        </p:txBody>
      </p:sp>
      <p:sp>
        <p:nvSpPr>
          <p:cNvPr id="55" name="テキスト ボックス 54">
            <a:extLst>
              <a:ext uri="{FF2B5EF4-FFF2-40B4-BE49-F238E27FC236}">
                <a16:creationId xmlns:a16="http://schemas.microsoft.com/office/drawing/2014/main" id="{C502CA82-82B4-DB78-CD93-920626EB903F}"/>
              </a:ext>
            </a:extLst>
          </p:cNvPr>
          <p:cNvSpPr txBox="1"/>
          <p:nvPr/>
        </p:nvSpPr>
        <p:spPr>
          <a:xfrm>
            <a:off x="319968" y="5076303"/>
            <a:ext cx="2387734" cy="923330"/>
          </a:xfrm>
          <a:prstGeom prst="rect">
            <a:avLst/>
          </a:prstGeom>
          <a:noFill/>
        </p:spPr>
        <p:txBody>
          <a:bodyPr wrap="square">
            <a:spAutoFit/>
          </a:bodyPr>
          <a:lstStyle/>
          <a:p>
            <a:pPr algn="ctr"/>
            <a:r>
              <a:rPr lang="en-US" altLang="ja-JP" sz="5400" b="1" dirty="0">
                <a:solidFill>
                  <a:srgbClr val="E40E18"/>
                </a:solidFill>
                <a:latin typeface="Avenir Next LT Pro Demi" panose="020B0704020202020204" pitchFamily="34" charset="0"/>
                <a:ea typeface="Zen Kaku Gothic New" pitchFamily="2" charset="-128"/>
              </a:rPr>
              <a:t>32</a:t>
            </a:r>
            <a:r>
              <a:rPr lang="ja-JP" altLang="en-US" sz="3600" b="1" dirty="0">
                <a:solidFill>
                  <a:srgbClr val="E40E18"/>
                </a:solidFill>
                <a:latin typeface="Avenir Next LT Pro Demi" panose="020B0704020202020204" pitchFamily="34" charset="0"/>
                <a:ea typeface="Zen Kaku Gothic New" pitchFamily="2" charset="-128"/>
              </a:rPr>
              <a:t>拠点</a:t>
            </a:r>
            <a:endParaRPr lang="ja-JP" altLang="en-US" sz="4000" b="1" dirty="0">
              <a:solidFill>
                <a:srgbClr val="E40E18"/>
              </a:solidFill>
              <a:latin typeface="Avenir Next LT Pro Demi" panose="020B0704020202020204" pitchFamily="34" charset="0"/>
              <a:ea typeface="Zen Kaku Gothic New" pitchFamily="2" charset="-128"/>
            </a:endParaRPr>
          </a:p>
        </p:txBody>
      </p:sp>
      <p:sp>
        <p:nvSpPr>
          <p:cNvPr id="56" name="テキスト ボックス 55">
            <a:extLst>
              <a:ext uri="{FF2B5EF4-FFF2-40B4-BE49-F238E27FC236}">
                <a16:creationId xmlns:a16="http://schemas.microsoft.com/office/drawing/2014/main" id="{9904E9DC-0477-26F7-BCCB-E5560DD12699}"/>
              </a:ext>
            </a:extLst>
          </p:cNvPr>
          <p:cNvSpPr txBox="1"/>
          <p:nvPr/>
        </p:nvSpPr>
        <p:spPr>
          <a:xfrm>
            <a:off x="9940766" y="4372993"/>
            <a:ext cx="1442488" cy="830997"/>
          </a:xfrm>
          <a:prstGeom prst="rect">
            <a:avLst/>
          </a:prstGeom>
          <a:noFill/>
        </p:spPr>
        <p:txBody>
          <a:bodyPr wrap="square">
            <a:spAutoFit/>
          </a:bodyPr>
          <a:lstStyle/>
          <a:p>
            <a:pPr algn="ctr"/>
            <a:r>
              <a:rPr lang="ja-JP" altLang="en-US" sz="2400" b="1" dirty="0">
                <a:solidFill>
                  <a:srgbClr val="E40E18"/>
                </a:solidFill>
                <a:latin typeface="Zen Kaku Gothic New" pitchFamily="2" charset="-128"/>
                <a:ea typeface="Zen Kaku Gothic New" pitchFamily="2" charset="-128"/>
              </a:rPr>
              <a:t>若手社員</a:t>
            </a:r>
            <a:endParaRPr lang="en-US" altLang="ja-JP" sz="2400" b="1" dirty="0">
              <a:solidFill>
                <a:srgbClr val="E40E18"/>
              </a:solidFill>
              <a:latin typeface="Zen Kaku Gothic New" pitchFamily="2" charset="-128"/>
              <a:ea typeface="Zen Kaku Gothic New" pitchFamily="2" charset="-128"/>
            </a:endParaRPr>
          </a:p>
          <a:p>
            <a:pPr algn="ctr"/>
            <a:r>
              <a:rPr lang="ja-JP" altLang="en-US" sz="2400" b="1" dirty="0">
                <a:solidFill>
                  <a:srgbClr val="E40E18"/>
                </a:solidFill>
                <a:latin typeface="Zen Kaku Gothic New" pitchFamily="2" charset="-128"/>
                <a:ea typeface="Zen Kaku Gothic New" pitchFamily="2" charset="-128"/>
              </a:rPr>
              <a:t>定着率</a:t>
            </a:r>
          </a:p>
        </p:txBody>
      </p:sp>
      <p:sp>
        <p:nvSpPr>
          <p:cNvPr id="57" name="テキスト ボックス 56">
            <a:extLst>
              <a:ext uri="{FF2B5EF4-FFF2-40B4-BE49-F238E27FC236}">
                <a16:creationId xmlns:a16="http://schemas.microsoft.com/office/drawing/2014/main" id="{91C1B084-1515-A30D-5794-70E117E95330}"/>
              </a:ext>
            </a:extLst>
          </p:cNvPr>
          <p:cNvSpPr txBox="1"/>
          <p:nvPr/>
        </p:nvSpPr>
        <p:spPr>
          <a:xfrm>
            <a:off x="9468143" y="5197829"/>
            <a:ext cx="2387734" cy="923330"/>
          </a:xfrm>
          <a:prstGeom prst="rect">
            <a:avLst/>
          </a:prstGeom>
          <a:noFill/>
        </p:spPr>
        <p:txBody>
          <a:bodyPr wrap="square">
            <a:spAutoFit/>
          </a:bodyPr>
          <a:lstStyle/>
          <a:p>
            <a:pPr algn="ctr"/>
            <a:r>
              <a:rPr lang="en-US" altLang="ja-JP" sz="5400" b="1" dirty="0">
                <a:solidFill>
                  <a:srgbClr val="E40E18"/>
                </a:solidFill>
                <a:latin typeface="Avenir Next LT Pro Demi" panose="020B0704020202020204" pitchFamily="34" charset="0"/>
                <a:ea typeface="Zen Kaku Gothic New" pitchFamily="2" charset="-128"/>
              </a:rPr>
              <a:t>92.3</a:t>
            </a:r>
            <a:r>
              <a:rPr lang="en-US" altLang="ja-JP" sz="3600" b="1" dirty="0">
                <a:solidFill>
                  <a:srgbClr val="E40E18"/>
                </a:solidFill>
                <a:latin typeface="Avenir Next LT Pro Demi" panose="020B0704020202020204" pitchFamily="34" charset="0"/>
                <a:ea typeface="Zen Kaku Gothic New" pitchFamily="2" charset="-128"/>
              </a:rPr>
              <a:t>%</a:t>
            </a:r>
            <a:endParaRPr lang="ja-JP" altLang="en-US" sz="4000" b="1" dirty="0">
              <a:solidFill>
                <a:srgbClr val="E40E18"/>
              </a:solidFill>
              <a:latin typeface="Avenir Next LT Pro Demi" panose="020B0704020202020204" pitchFamily="34" charset="0"/>
              <a:ea typeface="Zen Kaku Gothic New" pitchFamily="2" charset="-128"/>
            </a:endParaRPr>
          </a:p>
        </p:txBody>
      </p:sp>
    </p:spTree>
    <p:extLst>
      <p:ext uri="{BB962C8B-B14F-4D97-AF65-F5344CB8AC3E}">
        <p14:creationId xmlns:p14="http://schemas.microsoft.com/office/powerpoint/2010/main" val="40996643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六角形 15">
            <a:extLst>
              <a:ext uri="{FF2B5EF4-FFF2-40B4-BE49-F238E27FC236}">
                <a16:creationId xmlns:a16="http://schemas.microsoft.com/office/drawing/2014/main" id="{C4B618DB-0C5E-C7EB-BFDD-8E4D0D4D4FA4}"/>
              </a:ext>
            </a:extLst>
          </p:cNvPr>
          <p:cNvSpPr/>
          <p:nvPr/>
        </p:nvSpPr>
        <p:spPr>
          <a:xfrm rot="1800000">
            <a:off x="2959134" y="981476"/>
            <a:ext cx="3282421" cy="2829675"/>
          </a:xfrm>
          <a:prstGeom prst="hexagon">
            <a:avLst>
              <a:gd name="adj" fmla="val 29348"/>
              <a:gd name="vf" fmla="val 115470"/>
            </a:avLst>
          </a:prstGeom>
          <a:solidFill>
            <a:srgbClr val="361F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六角形 16">
            <a:extLst>
              <a:ext uri="{FF2B5EF4-FFF2-40B4-BE49-F238E27FC236}">
                <a16:creationId xmlns:a16="http://schemas.microsoft.com/office/drawing/2014/main" id="{0EF6369C-0C21-2FEF-9BDF-58FAD04C4CF3}"/>
              </a:ext>
            </a:extLst>
          </p:cNvPr>
          <p:cNvSpPr/>
          <p:nvPr/>
        </p:nvSpPr>
        <p:spPr>
          <a:xfrm rot="1800000">
            <a:off x="1475319" y="3563247"/>
            <a:ext cx="3282421" cy="2829675"/>
          </a:xfrm>
          <a:prstGeom prst="hexagon">
            <a:avLst>
              <a:gd name="adj" fmla="val 29348"/>
              <a:gd name="vf" fmla="val 115470"/>
            </a:avLst>
          </a:prstGeom>
          <a:solidFill>
            <a:srgbClr val="361F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六角形 17">
            <a:extLst>
              <a:ext uri="{FF2B5EF4-FFF2-40B4-BE49-F238E27FC236}">
                <a16:creationId xmlns:a16="http://schemas.microsoft.com/office/drawing/2014/main" id="{00309C59-DA74-B5A6-6F49-6BD3994BB69E}"/>
              </a:ext>
            </a:extLst>
          </p:cNvPr>
          <p:cNvSpPr/>
          <p:nvPr/>
        </p:nvSpPr>
        <p:spPr>
          <a:xfrm rot="1800000">
            <a:off x="5935402" y="981476"/>
            <a:ext cx="3282421" cy="2829675"/>
          </a:xfrm>
          <a:prstGeom prst="hexagon">
            <a:avLst>
              <a:gd name="adj" fmla="val 29348"/>
              <a:gd name="vf" fmla="val 115470"/>
            </a:avLst>
          </a:prstGeom>
          <a:solidFill>
            <a:srgbClr val="361F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六角形 18">
            <a:extLst>
              <a:ext uri="{FF2B5EF4-FFF2-40B4-BE49-F238E27FC236}">
                <a16:creationId xmlns:a16="http://schemas.microsoft.com/office/drawing/2014/main" id="{3DD8ACC0-8538-D25B-562C-C358BFE1EDE5}"/>
              </a:ext>
            </a:extLst>
          </p:cNvPr>
          <p:cNvSpPr/>
          <p:nvPr/>
        </p:nvSpPr>
        <p:spPr>
          <a:xfrm rot="1800000">
            <a:off x="4451587" y="3563247"/>
            <a:ext cx="3282421" cy="2829675"/>
          </a:xfrm>
          <a:prstGeom prst="hexagon">
            <a:avLst>
              <a:gd name="adj" fmla="val 29348"/>
              <a:gd name="vf" fmla="val 115470"/>
            </a:avLst>
          </a:prstGeom>
          <a:solidFill>
            <a:srgbClr val="361F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六角形 19">
            <a:extLst>
              <a:ext uri="{FF2B5EF4-FFF2-40B4-BE49-F238E27FC236}">
                <a16:creationId xmlns:a16="http://schemas.microsoft.com/office/drawing/2014/main" id="{7B8A3B9B-D61B-8898-BA98-B6AAF6759ABE}"/>
              </a:ext>
            </a:extLst>
          </p:cNvPr>
          <p:cNvSpPr/>
          <p:nvPr/>
        </p:nvSpPr>
        <p:spPr>
          <a:xfrm rot="1800000">
            <a:off x="8911671" y="981476"/>
            <a:ext cx="3282421" cy="2829675"/>
          </a:xfrm>
          <a:prstGeom prst="hexagon">
            <a:avLst>
              <a:gd name="adj" fmla="val 29348"/>
              <a:gd name="vf" fmla="val 115470"/>
            </a:avLst>
          </a:prstGeom>
          <a:solidFill>
            <a:srgbClr val="361F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六角形 20">
            <a:extLst>
              <a:ext uri="{FF2B5EF4-FFF2-40B4-BE49-F238E27FC236}">
                <a16:creationId xmlns:a16="http://schemas.microsoft.com/office/drawing/2014/main" id="{B48DC630-B05E-A824-32FD-DE118F2E9A36}"/>
              </a:ext>
            </a:extLst>
          </p:cNvPr>
          <p:cNvSpPr/>
          <p:nvPr/>
        </p:nvSpPr>
        <p:spPr>
          <a:xfrm rot="1800000">
            <a:off x="7427856" y="3563247"/>
            <a:ext cx="3282421" cy="2829675"/>
          </a:xfrm>
          <a:prstGeom prst="hexagon">
            <a:avLst>
              <a:gd name="adj" fmla="val 29348"/>
              <a:gd name="vf" fmla="val 115470"/>
            </a:avLst>
          </a:prstGeom>
          <a:solidFill>
            <a:srgbClr val="361F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4C3E243-F383-C004-30B1-8DF526DD11B1}"/>
              </a:ext>
            </a:extLst>
          </p:cNvPr>
          <p:cNvSpPr txBox="1"/>
          <p:nvPr/>
        </p:nvSpPr>
        <p:spPr>
          <a:xfrm>
            <a:off x="503304" y="601003"/>
            <a:ext cx="307809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srgbClr val="361FDF"/>
                </a:solidFill>
                <a:effectLst/>
                <a:uLnTx/>
                <a:uFillTx/>
                <a:latin typeface="Bahnschrift SemiBold Condensed" panose="020B0502040204020203" pitchFamily="34" charset="0"/>
                <a:ea typeface="Noto Sans JP" panose="020B0200000000000000" pitchFamily="50" charset="-128"/>
              </a:rPr>
              <a:t>数字で見るブルーム</a:t>
            </a: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503305" y="1152014"/>
            <a:ext cx="2150974" cy="88985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Bahnschrift SemiBold Condensed" panose="020B0502040204020203" pitchFamily="34" charset="0"/>
                <a:ea typeface="Noto Sans JP" panose="020B0200000000000000" pitchFamily="50" charset="-128"/>
              </a:rPr>
              <a:t>会社の実績や気になることを数字でわかりやすく紹介します。</a:t>
            </a:r>
          </a:p>
        </p:txBody>
      </p:sp>
      <p:sp>
        <p:nvSpPr>
          <p:cNvPr id="5" name="テキスト ボックス 4">
            <a:extLst>
              <a:ext uri="{FF2B5EF4-FFF2-40B4-BE49-F238E27FC236}">
                <a16:creationId xmlns:a16="http://schemas.microsoft.com/office/drawing/2014/main" id="{F51FD0AA-660E-15D0-0C32-460879221DF8}"/>
              </a:ext>
            </a:extLst>
          </p:cNvPr>
          <p:cNvSpPr txBox="1"/>
          <p:nvPr/>
        </p:nvSpPr>
        <p:spPr>
          <a:xfrm>
            <a:off x="3879100" y="1787666"/>
            <a:ext cx="1442488" cy="461665"/>
          </a:xfrm>
          <a:prstGeom prst="rect">
            <a:avLst/>
          </a:prstGeom>
          <a:noFill/>
        </p:spPr>
        <p:txBody>
          <a:bodyPr wrap="square">
            <a:spAutoFit/>
          </a:bodyPr>
          <a:lstStyle/>
          <a:p>
            <a:pPr algn="ctr"/>
            <a:r>
              <a:rPr lang="ja-JP" altLang="en-US" sz="2400" b="1" dirty="0">
                <a:solidFill>
                  <a:schemeClr val="bg1"/>
                </a:solidFill>
                <a:latin typeface="Bahnschrift SemiBold Condensed" panose="020B0502040204020203" pitchFamily="34" charset="0"/>
                <a:ea typeface="Noto Sans JP" panose="020B0200000000000000" pitchFamily="50" charset="-128"/>
              </a:rPr>
              <a:t>創業</a:t>
            </a:r>
          </a:p>
        </p:txBody>
      </p:sp>
      <p:sp>
        <p:nvSpPr>
          <p:cNvPr id="6" name="テキスト ボックス 5">
            <a:extLst>
              <a:ext uri="{FF2B5EF4-FFF2-40B4-BE49-F238E27FC236}">
                <a16:creationId xmlns:a16="http://schemas.microsoft.com/office/drawing/2014/main" id="{1D1AD653-70E7-5B95-FF27-A2E5A8937010}"/>
              </a:ext>
            </a:extLst>
          </p:cNvPr>
          <p:cNvSpPr txBox="1"/>
          <p:nvPr/>
        </p:nvSpPr>
        <p:spPr>
          <a:xfrm>
            <a:off x="2395285" y="4312971"/>
            <a:ext cx="1442488" cy="461665"/>
          </a:xfrm>
          <a:prstGeom prst="rect">
            <a:avLst/>
          </a:prstGeom>
          <a:noFill/>
        </p:spPr>
        <p:txBody>
          <a:bodyPr wrap="square">
            <a:spAutoFit/>
          </a:bodyPr>
          <a:lstStyle/>
          <a:p>
            <a:pPr algn="ctr"/>
            <a:r>
              <a:rPr lang="ja-JP" altLang="en-US" sz="2400" b="1" dirty="0">
                <a:solidFill>
                  <a:schemeClr val="bg1"/>
                </a:solidFill>
                <a:latin typeface="Bahnschrift SemiBold Condensed" panose="020B0502040204020203" pitchFamily="34" charset="0"/>
                <a:ea typeface="Noto Sans JP" panose="020B0200000000000000" pitchFamily="50" charset="-128"/>
              </a:rPr>
              <a:t>従業員数</a:t>
            </a:r>
          </a:p>
        </p:txBody>
      </p:sp>
      <p:sp>
        <p:nvSpPr>
          <p:cNvPr id="7" name="テキスト ボックス 6">
            <a:extLst>
              <a:ext uri="{FF2B5EF4-FFF2-40B4-BE49-F238E27FC236}">
                <a16:creationId xmlns:a16="http://schemas.microsoft.com/office/drawing/2014/main" id="{36C6F7D8-FBB6-4094-308B-D43A86442B10}"/>
              </a:ext>
            </a:extLst>
          </p:cNvPr>
          <p:cNvSpPr txBox="1"/>
          <p:nvPr/>
        </p:nvSpPr>
        <p:spPr>
          <a:xfrm>
            <a:off x="6855368" y="1603000"/>
            <a:ext cx="1442488" cy="830997"/>
          </a:xfrm>
          <a:prstGeom prst="rect">
            <a:avLst/>
          </a:prstGeom>
          <a:noFill/>
        </p:spPr>
        <p:txBody>
          <a:bodyPr wrap="square">
            <a:spAutoFit/>
          </a:bodyPr>
          <a:lstStyle/>
          <a:p>
            <a:pPr algn="ctr"/>
            <a:r>
              <a:rPr lang="ja-JP" altLang="en-US" sz="2400" b="1" dirty="0">
                <a:solidFill>
                  <a:schemeClr val="bg1"/>
                </a:solidFill>
                <a:latin typeface="Bahnschrift SemiBold Condensed" panose="020B0502040204020203" pitchFamily="34" charset="0"/>
                <a:ea typeface="Noto Sans JP" panose="020B0200000000000000" pitchFamily="50" charset="-128"/>
              </a:rPr>
              <a:t>前年比</a:t>
            </a:r>
            <a:endParaRPr lang="en-US" altLang="ja-JP" sz="2400" b="1" dirty="0">
              <a:solidFill>
                <a:schemeClr val="bg1"/>
              </a:solidFill>
              <a:latin typeface="Bahnschrift SemiBold Condensed" panose="020B0502040204020203" pitchFamily="34" charset="0"/>
              <a:ea typeface="Noto Sans JP" panose="020B0200000000000000" pitchFamily="50" charset="-128"/>
            </a:endParaRPr>
          </a:p>
          <a:p>
            <a:pPr algn="ctr"/>
            <a:r>
              <a:rPr lang="ja-JP" altLang="en-US" sz="2400" b="1" dirty="0">
                <a:solidFill>
                  <a:schemeClr val="bg1"/>
                </a:solidFill>
                <a:latin typeface="Bahnschrift SemiBold Condensed" panose="020B0502040204020203" pitchFamily="34" charset="0"/>
                <a:ea typeface="Noto Sans JP" panose="020B0200000000000000" pitchFamily="50" charset="-128"/>
              </a:rPr>
              <a:t>売上高</a:t>
            </a:r>
          </a:p>
        </p:txBody>
      </p:sp>
      <p:sp>
        <p:nvSpPr>
          <p:cNvPr id="8" name="テキスト ボックス 7">
            <a:extLst>
              <a:ext uri="{FF2B5EF4-FFF2-40B4-BE49-F238E27FC236}">
                <a16:creationId xmlns:a16="http://schemas.microsoft.com/office/drawing/2014/main" id="{7ABECF61-1146-DF88-5341-2E1F89C4578C}"/>
              </a:ext>
            </a:extLst>
          </p:cNvPr>
          <p:cNvSpPr txBox="1"/>
          <p:nvPr/>
        </p:nvSpPr>
        <p:spPr>
          <a:xfrm>
            <a:off x="5371553" y="4312971"/>
            <a:ext cx="1442488" cy="461665"/>
          </a:xfrm>
          <a:prstGeom prst="rect">
            <a:avLst/>
          </a:prstGeom>
          <a:noFill/>
        </p:spPr>
        <p:txBody>
          <a:bodyPr wrap="square">
            <a:spAutoFit/>
          </a:bodyPr>
          <a:lstStyle/>
          <a:p>
            <a:pPr algn="ctr"/>
            <a:r>
              <a:rPr lang="ja-JP" altLang="en-US" sz="2400" b="1" dirty="0">
                <a:solidFill>
                  <a:schemeClr val="bg1"/>
                </a:solidFill>
                <a:latin typeface="Bahnschrift SemiBold Condensed" panose="020B0502040204020203" pitchFamily="34" charset="0"/>
                <a:ea typeface="Noto Sans JP" panose="020B0200000000000000" pitchFamily="50" charset="-128"/>
              </a:rPr>
              <a:t>拠点数</a:t>
            </a:r>
          </a:p>
        </p:txBody>
      </p:sp>
      <p:sp>
        <p:nvSpPr>
          <p:cNvPr id="9" name="テキスト ボックス 8">
            <a:extLst>
              <a:ext uri="{FF2B5EF4-FFF2-40B4-BE49-F238E27FC236}">
                <a16:creationId xmlns:a16="http://schemas.microsoft.com/office/drawing/2014/main" id="{2750FB6E-06EE-41B6-462D-6F735BD7503A}"/>
              </a:ext>
            </a:extLst>
          </p:cNvPr>
          <p:cNvSpPr txBox="1"/>
          <p:nvPr/>
        </p:nvSpPr>
        <p:spPr>
          <a:xfrm>
            <a:off x="3406477" y="2313536"/>
            <a:ext cx="2387734" cy="923330"/>
          </a:xfrm>
          <a:prstGeom prst="rect">
            <a:avLst/>
          </a:prstGeom>
          <a:noFill/>
        </p:spPr>
        <p:txBody>
          <a:bodyPr wrap="square">
            <a:spAutoFit/>
          </a:bodyPr>
          <a:lstStyle/>
          <a:p>
            <a:pPr algn="ctr"/>
            <a:r>
              <a:rPr lang="en-US" altLang="ja-JP" sz="5400" b="1" dirty="0">
                <a:solidFill>
                  <a:schemeClr val="bg1"/>
                </a:solidFill>
                <a:latin typeface="Bahnschrift SemiBold Condensed" panose="020B0502040204020203" pitchFamily="34" charset="0"/>
                <a:ea typeface="Noto Sans JP" panose="020B0200000000000000" pitchFamily="50" charset="-128"/>
              </a:rPr>
              <a:t>40</a:t>
            </a:r>
            <a:r>
              <a:rPr lang="ja-JP" altLang="en-US" sz="4000" b="1" dirty="0">
                <a:solidFill>
                  <a:schemeClr val="bg1"/>
                </a:solidFill>
                <a:latin typeface="Bahnschrift SemiBold Condensed" panose="020B0502040204020203" pitchFamily="34" charset="0"/>
                <a:ea typeface="Noto Sans JP" panose="020B0200000000000000" pitchFamily="50" charset="-128"/>
              </a:rPr>
              <a:t>周年</a:t>
            </a:r>
          </a:p>
        </p:txBody>
      </p:sp>
      <p:sp>
        <p:nvSpPr>
          <p:cNvPr id="10" name="テキスト ボックス 9">
            <a:extLst>
              <a:ext uri="{FF2B5EF4-FFF2-40B4-BE49-F238E27FC236}">
                <a16:creationId xmlns:a16="http://schemas.microsoft.com/office/drawing/2014/main" id="{B48E64FF-F4B2-5CA8-F2A1-799AFFBEF412}"/>
              </a:ext>
            </a:extLst>
          </p:cNvPr>
          <p:cNvSpPr txBox="1"/>
          <p:nvPr/>
        </p:nvSpPr>
        <p:spPr>
          <a:xfrm>
            <a:off x="9831637" y="1603000"/>
            <a:ext cx="1442488" cy="830997"/>
          </a:xfrm>
          <a:prstGeom prst="rect">
            <a:avLst/>
          </a:prstGeom>
          <a:noFill/>
        </p:spPr>
        <p:txBody>
          <a:bodyPr wrap="square">
            <a:spAutoFit/>
          </a:bodyPr>
          <a:lstStyle/>
          <a:p>
            <a:pPr algn="ctr"/>
            <a:r>
              <a:rPr lang="ja-JP" altLang="en-US" sz="2400" b="1" dirty="0">
                <a:solidFill>
                  <a:schemeClr val="bg1"/>
                </a:solidFill>
                <a:latin typeface="Bahnschrift SemiBold Condensed" panose="020B0502040204020203" pitchFamily="34" charset="0"/>
                <a:ea typeface="Noto Sans JP" panose="020B0200000000000000" pitchFamily="50" charset="-128"/>
              </a:rPr>
              <a:t>若手社員</a:t>
            </a:r>
            <a:endParaRPr lang="en-US" altLang="ja-JP" sz="2400" b="1" dirty="0">
              <a:solidFill>
                <a:schemeClr val="bg1"/>
              </a:solidFill>
              <a:latin typeface="Bahnschrift SemiBold Condensed" panose="020B0502040204020203" pitchFamily="34" charset="0"/>
              <a:ea typeface="Noto Sans JP" panose="020B0200000000000000" pitchFamily="50" charset="-128"/>
            </a:endParaRPr>
          </a:p>
          <a:p>
            <a:pPr algn="ctr"/>
            <a:r>
              <a:rPr lang="ja-JP" altLang="en-US" sz="2400" b="1" dirty="0">
                <a:solidFill>
                  <a:schemeClr val="bg1"/>
                </a:solidFill>
                <a:latin typeface="Bahnschrift SemiBold Condensed" panose="020B0502040204020203" pitchFamily="34" charset="0"/>
                <a:ea typeface="Noto Sans JP" panose="020B0200000000000000" pitchFamily="50" charset="-128"/>
              </a:rPr>
              <a:t>定着率</a:t>
            </a:r>
          </a:p>
        </p:txBody>
      </p:sp>
      <p:sp>
        <p:nvSpPr>
          <p:cNvPr id="11" name="テキスト ボックス 10">
            <a:extLst>
              <a:ext uri="{FF2B5EF4-FFF2-40B4-BE49-F238E27FC236}">
                <a16:creationId xmlns:a16="http://schemas.microsoft.com/office/drawing/2014/main" id="{9248EBB3-F188-2278-91E0-3378B298B12C}"/>
              </a:ext>
            </a:extLst>
          </p:cNvPr>
          <p:cNvSpPr txBox="1"/>
          <p:nvPr/>
        </p:nvSpPr>
        <p:spPr>
          <a:xfrm>
            <a:off x="1922662" y="4734451"/>
            <a:ext cx="2387734" cy="923330"/>
          </a:xfrm>
          <a:prstGeom prst="rect">
            <a:avLst/>
          </a:prstGeom>
          <a:noFill/>
        </p:spPr>
        <p:txBody>
          <a:bodyPr wrap="square">
            <a:spAutoFit/>
          </a:bodyPr>
          <a:lstStyle/>
          <a:p>
            <a:pPr algn="ctr"/>
            <a:r>
              <a:rPr lang="en-US" altLang="ja-JP" sz="5400" b="1" dirty="0">
                <a:solidFill>
                  <a:schemeClr val="bg1"/>
                </a:solidFill>
                <a:latin typeface="Bahnschrift SemiBold Condensed" panose="020B0502040204020203" pitchFamily="34" charset="0"/>
                <a:ea typeface="Noto Sans JP" panose="020B0200000000000000" pitchFamily="50" charset="-128"/>
              </a:rPr>
              <a:t>835</a:t>
            </a:r>
            <a:r>
              <a:rPr lang="ja-JP" altLang="en-US" sz="4000" b="1" dirty="0">
                <a:solidFill>
                  <a:schemeClr val="bg1"/>
                </a:solidFill>
                <a:latin typeface="Bahnschrift SemiBold Condensed" panose="020B0502040204020203" pitchFamily="34" charset="0"/>
                <a:ea typeface="Noto Sans JP" panose="020B0200000000000000" pitchFamily="50" charset="-128"/>
              </a:rPr>
              <a:t>名</a:t>
            </a:r>
          </a:p>
        </p:txBody>
      </p:sp>
      <p:sp>
        <p:nvSpPr>
          <p:cNvPr id="12" name="テキスト ボックス 11">
            <a:extLst>
              <a:ext uri="{FF2B5EF4-FFF2-40B4-BE49-F238E27FC236}">
                <a16:creationId xmlns:a16="http://schemas.microsoft.com/office/drawing/2014/main" id="{0B69ED4E-8FF9-ABA2-DB59-CC0819940703}"/>
              </a:ext>
            </a:extLst>
          </p:cNvPr>
          <p:cNvSpPr txBox="1"/>
          <p:nvPr/>
        </p:nvSpPr>
        <p:spPr>
          <a:xfrm>
            <a:off x="6382745" y="2313536"/>
            <a:ext cx="2387734" cy="923330"/>
          </a:xfrm>
          <a:prstGeom prst="rect">
            <a:avLst/>
          </a:prstGeom>
          <a:noFill/>
        </p:spPr>
        <p:txBody>
          <a:bodyPr wrap="square">
            <a:spAutoFit/>
          </a:bodyPr>
          <a:lstStyle/>
          <a:p>
            <a:pPr algn="ctr"/>
            <a:r>
              <a:rPr lang="en-US" altLang="ja-JP" sz="5400" b="1" dirty="0">
                <a:solidFill>
                  <a:schemeClr val="bg1"/>
                </a:solidFill>
                <a:latin typeface="Bahnschrift SemiBold Condensed" panose="020B0502040204020203" pitchFamily="34" charset="0"/>
                <a:ea typeface="Noto Sans JP" panose="020B0200000000000000" pitchFamily="50" charset="-128"/>
              </a:rPr>
              <a:t>130</a:t>
            </a:r>
            <a:r>
              <a:rPr lang="en-US" altLang="ja-JP" sz="4000" b="1" dirty="0">
                <a:solidFill>
                  <a:schemeClr val="bg1"/>
                </a:solidFill>
                <a:latin typeface="Bahnschrift SemiBold Condensed" panose="020B0502040204020203" pitchFamily="34" charset="0"/>
                <a:ea typeface="Noto Sans JP" panose="020B0200000000000000" pitchFamily="50" charset="-128"/>
              </a:rPr>
              <a:t>%</a:t>
            </a:r>
            <a:endParaRPr lang="ja-JP" altLang="en-US" sz="4000" b="1" dirty="0">
              <a:solidFill>
                <a:schemeClr val="bg1"/>
              </a:solidFill>
              <a:latin typeface="Bahnschrift SemiBold Condensed" panose="020B0502040204020203" pitchFamily="34" charset="0"/>
              <a:ea typeface="Noto Sans JP" panose="020B0200000000000000" pitchFamily="50" charset="-128"/>
            </a:endParaRPr>
          </a:p>
        </p:txBody>
      </p:sp>
      <p:sp>
        <p:nvSpPr>
          <p:cNvPr id="13" name="テキスト ボックス 12">
            <a:extLst>
              <a:ext uri="{FF2B5EF4-FFF2-40B4-BE49-F238E27FC236}">
                <a16:creationId xmlns:a16="http://schemas.microsoft.com/office/drawing/2014/main" id="{F223E546-FBF0-203E-BE55-C50DFD6798B1}"/>
              </a:ext>
            </a:extLst>
          </p:cNvPr>
          <p:cNvSpPr txBox="1"/>
          <p:nvPr/>
        </p:nvSpPr>
        <p:spPr>
          <a:xfrm>
            <a:off x="4898930" y="4734451"/>
            <a:ext cx="2387734" cy="923330"/>
          </a:xfrm>
          <a:prstGeom prst="rect">
            <a:avLst/>
          </a:prstGeom>
          <a:noFill/>
        </p:spPr>
        <p:txBody>
          <a:bodyPr wrap="square">
            <a:spAutoFit/>
          </a:bodyPr>
          <a:lstStyle/>
          <a:p>
            <a:pPr algn="ctr"/>
            <a:r>
              <a:rPr lang="en-US" altLang="ja-JP" sz="5400" b="1" dirty="0">
                <a:solidFill>
                  <a:schemeClr val="bg1"/>
                </a:solidFill>
                <a:latin typeface="Bahnschrift SemiBold Condensed" panose="020B0502040204020203" pitchFamily="34" charset="0"/>
                <a:ea typeface="Noto Sans JP" panose="020B0200000000000000" pitchFamily="50" charset="-128"/>
              </a:rPr>
              <a:t>32</a:t>
            </a:r>
            <a:r>
              <a:rPr lang="ja-JP" altLang="en-US" sz="3600" b="1" dirty="0">
                <a:solidFill>
                  <a:schemeClr val="bg1"/>
                </a:solidFill>
                <a:latin typeface="Bahnschrift SemiBold Condensed" panose="020B0502040204020203" pitchFamily="34" charset="0"/>
                <a:ea typeface="Noto Sans JP" panose="020B0200000000000000" pitchFamily="50" charset="-128"/>
              </a:rPr>
              <a:t>拠点</a:t>
            </a:r>
            <a:endParaRPr lang="ja-JP" altLang="en-US" sz="4000" b="1" dirty="0">
              <a:solidFill>
                <a:schemeClr val="bg1"/>
              </a:solidFill>
              <a:latin typeface="Bahnschrift SemiBold Condensed" panose="020B0502040204020203" pitchFamily="34" charset="0"/>
              <a:ea typeface="Noto Sans JP" panose="020B0200000000000000" pitchFamily="50" charset="-128"/>
            </a:endParaRPr>
          </a:p>
        </p:txBody>
      </p:sp>
      <p:sp>
        <p:nvSpPr>
          <p:cNvPr id="14" name="テキスト ボックス 13">
            <a:extLst>
              <a:ext uri="{FF2B5EF4-FFF2-40B4-BE49-F238E27FC236}">
                <a16:creationId xmlns:a16="http://schemas.microsoft.com/office/drawing/2014/main" id="{0755BE63-9E7F-9B1A-1B73-CFE2A22822FB}"/>
              </a:ext>
            </a:extLst>
          </p:cNvPr>
          <p:cNvSpPr txBox="1"/>
          <p:nvPr/>
        </p:nvSpPr>
        <p:spPr>
          <a:xfrm>
            <a:off x="9359014" y="2313536"/>
            <a:ext cx="2387734" cy="923330"/>
          </a:xfrm>
          <a:prstGeom prst="rect">
            <a:avLst/>
          </a:prstGeom>
          <a:noFill/>
        </p:spPr>
        <p:txBody>
          <a:bodyPr wrap="square">
            <a:spAutoFit/>
          </a:bodyPr>
          <a:lstStyle/>
          <a:p>
            <a:pPr algn="ctr"/>
            <a:r>
              <a:rPr lang="en-US" altLang="ja-JP" sz="5400" b="1" dirty="0">
                <a:solidFill>
                  <a:schemeClr val="bg1"/>
                </a:solidFill>
                <a:latin typeface="Bahnschrift SemiBold Condensed" panose="020B0502040204020203" pitchFamily="34" charset="0"/>
                <a:ea typeface="Noto Sans JP" panose="020B0200000000000000" pitchFamily="50" charset="-128"/>
              </a:rPr>
              <a:t>92.3</a:t>
            </a:r>
            <a:r>
              <a:rPr lang="en-US" altLang="ja-JP" sz="3600" b="1" dirty="0">
                <a:solidFill>
                  <a:schemeClr val="bg1"/>
                </a:solidFill>
                <a:latin typeface="Bahnschrift SemiBold Condensed" panose="020B0502040204020203" pitchFamily="34" charset="0"/>
                <a:ea typeface="Noto Sans JP" panose="020B0200000000000000" pitchFamily="50" charset="-128"/>
              </a:rPr>
              <a:t>%</a:t>
            </a:r>
            <a:endParaRPr lang="ja-JP" altLang="en-US" sz="4000" b="1" dirty="0">
              <a:solidFill>
                <a:schemeClr val="bg1"/>
              </a:solidFill>
              <a:latin typeface="Bahnschrift SemiBold Condensed" panose="020B0502040204020203" pitchFamily="34" charset="0"/>
              <a:ea typeface="Noto Sans JP" panose="020B0200000000000000" pitchFamily="50" charset="-128"/>
            </a:endParaRPr>
          </a:p>
        </p:txBody>
      </p:sp>
      <p:sp>
        <p:nvSpPr>
          <p:cNvPr id="2" name="テキスト ボックス 1">
            <a:extLst>
              <a:ext uri="{FF2B5EF4-FFF2-40B4-BE49-F238E27FC236}">
                <a16:creationId xmlns:a16="http://schemas.microsoft.com/office/drawing/2014/main" id="{3A4A51F5-5C3C-7DB5-2674-7379435A4E9F}"/>
              </a:ext>
            </a:extLst>
          </p:cNvPr>
          <p:cNvSpPr txBox="1"/>
          <p:nvPr/>
        </p:nvSpPr>
        <p:spPr>
          <a:xfrm>
            <a:off x="8347822" y="4312971"/>
            <a:ext cx="1442488" cy="461665"/>
          </a:xfrm>
          <a:prstGeom prst="rect">
            <a:avLst/>
          </a:prstGeom>
          <a:noFill/>
        </p:spPr>
        <p:txBody>
          <a:bodyPr wrap="square">
            <a:spAutoFit/>
          </a:bodyPr>
          <a:lstStyle/>
          <a:p>
            <a:pPr algn="ctr"/>
            <a:r>
              <a:rPr lang="ja-JP" altLang="en-US" sz="2400" b="1" dirty="0">
                <a:solidFill>
                  <a:schemeClr val="bg1"/>
                </a:solidFill>
                <a:latin typeface="Bahnschrift SemiBold Condensed" panose="020B0502040204020203" pitchFamily="34" charset="0"/>
                <a:ea typeface="Noto Sans JP" panose="020B0200000000000000" pitchFamily="50" charset="-128"/>
              </a:rPr>
              <a:t>平均年齢</a:t>
            </a:r>
          </a:p>
        </p:txBody>
      </p:sp>
      <p:sp>
        <p:nvSpPr>
          <p:cNvPr id="15" name="テキスト ボックス 14">
            <a:extLst>
              <a:ext uri="{FF2B5EF4-FFF2-40B4-BE49-F238E27FC236}">
                <a16:creationId xmlns:a16="http://schemas.microsoft.com/office/drawing/2014/main" id="{961D5FE4-CBBA-FEC5-0FE5-4DA13325C4AD}"/>
              </a:ext>
            </a:extLst>
          </p:cNvPr>
          <p:cNvSpPr txBox="1"/>
          <p:nvPr/>
        </p:nvSpPr>
        <p:spPr>
          <a:xfrm>
            <a:off x="7875199" y="4734451"/>
            <a:ext cx="2387734" cy="923330"/>
          </a:xfrm>
          <a:prstGeom prst="rect">
            <a:avLst/>
          </a:prstGeom>
          <a:noFill/>
        </p:spPr>
        <p:txBody>
          <a:bodyPr wrap="square">
            <a:spAutoFit/>
          </a:bodyPr>
          <a:lstStyle/>
          <a:p>
            <a:pPr algn="ctr"/>
            <a:r>
              <a:rPr lang="en-US" altLang="ja-JP" sz="5400" b="1" dirty="0">
                <a:solidFill>
                  <a:schemeClr val="bg1"/>
                </a:solidFill>
                <a:latin typeface="Bahnschrift SemiBold Condensed" panose="020B0502040204020203" pitchFamily="34" charset="0"/>
                <a:ea typeface="Noto Sans JP" panose="020B0200000000000000" pitchFamily="50" charset="-128"/>
              </a:rPr>
              <a:t>42.5</a:t>
            </a:r>
            <a:r>
              <a:rPr lang="ja-JP" altLang="en-US" sz="3600" b="1" dirty="0">
                <a:solidFill>
                  <a:schemeClr val="bg1"/>
                </a:solidFill>
                <a:latin typeface="Bahnschrift SemiBold Condensed" panose="020B0502040204020203" pitchFamily="34" charset="0"/>
                <a:ea typeface="Noto Sans JP" panose="020B0200000000000000" pitchFamily="50" charset="-128"/>
              </a:rPr>
              <a:t>歳</a:t>
            </a:r>
            <a:endParaRPr lang="ja-JP" altLang="en-US" sz="4000" b="1" dirty="0">
              <a:solidFill>
                <a:schemeClr val="bg1"/>
              </a:solidFill>
              <a:latin typeface="Bahnschrift SemiBold Condensed" panose="020B0502040204020203" pitchFamily="34" charset="0"/>
              <a:ea typeface="Noto Sans JP" panose="020B0200000000000000" pitchFamily="50" charset="-128"/>
            </a:endParaRPr>
          </a:p>
        </p:txBody>
      </p:sp>
    </p:spTree>
    <p:extLst>
      <p:ext uri="{BB962C8B-B14F-4D97-AF65-F5344CB8AC3E}">
        <p14:creationId xmlns:p14="http://schemas.microsoft.com/office/powerpoint/2010/main" val="2188115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D3375CA0-AE1F-EEC2-F6F9-2D112E5C85E5}"/>
              </a:ext>
            </a:extLst>
          </p:cNvPr>
          <p:cNvGrpSpPr/>
          <p:nvPr/>
        </p:nvGrpSpPr>
        <p:grpSpPr>
          <a:xfrm>
            <a:off x="3460519" y="536163"/>
            <a:ext cx="5270962" cy="839395"/>
            <a:chOff x="503304" y="458556"/>
            <a:chExt cx="5270962" cy="839395"/>
          </a:xfrm>
        </p:grpSpPr>
        <p:sp>
          <p:nvSpPr>
            <p:cNvPr id="3" name="テキスト ボックス 2">
              <a:extLst>
                <a:ext uri="{FF2B5EF4-FFF2-40B4-BE49-F238E27FC236}">
                  <a16:creationId xmlns:a16="http://schemas.microsoft.com/office/drawing/2014/main" id="{84C3E243-F383-C004-30B1-8DF526DD11B1}"/>
                </a:ext>
              </a:extLst>
            </p:cNvPr>
            <p:cNvSpPr txBox="1"/>
            <p:nvPr/>
          </p:nvSpPr>
          <p:spPr>
            <a:xfrm>
              <a:off x="953811" y="458556"/>
              <a:ext cx="436995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srgbClr val="E24B08"/>
                  </a:solidFill>
                  <a:effectLst/>
                  <a:uLnTx/>
                  <a:uFillTx/>
                  <a:latin typeface="IBM Plex Sans JP" panose="020B0503050203000203" pitchFamily="50" charset="-128"/>
                  <a:ea typeface="IBM Plex Sans JP" panose="020B0503050203000203" pitchFamily="50" charset="-128"/>
                </a:rPr>
                <a:t>数字で見るブルーム</a:t>
              </a: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503304" y="990174"/>
              <a:ext cx="527096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IBM Plex Sans JP" panose="020B0503050203000203" pitchFamily="50" charset="-128"/>
                  <a:ea typeface="IBM Plex Sans JP" panose="020B0503050203000203" pitchFamily="50" charset="-128"/>
                </a:rPr>
                <a:t>会社の実績や気になることを数字でわかりやすく紹介します。</a:t>
              </a:r>
            </a:p>
          </p:txBody>
        </p:sp>
      </p:grpSp>
      <p:sp>
        <p:nvSpPr>
          <p:cNvPr id="19" name="四角形: 角を丸くする 18">
            <a:extLst>
              <a:ext uri="{FF2B5EF4-FFF2-40B4-BE49-F238E27FC236}">
                <a16:creationId xmlns:a16="http://schemas.microsoft.com/office/drawing/2014/main" id="{5E33DF62-5617-C9EC-29AD-F62460E46BFE}"/>
              </a:ext>
            </a:extLst>
          </p:cNvPr>
          <p:cNvSpPr/>
          <p:nvPr/>
        </p:nvSpPr>
        <p:spPr>
          <a:xfrm>
            <a:off x="599540" y="1804774"/>
            <a:ext cx="4262694" cy="4222573"/>
          </a:xfrm>
          <a:prstGeom prst="roundRect">
            <a:avLst>
              <a:gd name="adj" fmla="val 2531"/>
            </a:avLst>
          </a:prstGeom>
          <a:solidFill>
            <a:srgbClr val="E24B08"/>
          </a:solidFill>
          <a:ln>
            <a:solidFill>
              <a:srgbClr val="E24B0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Poppins Medium" panose="00000600000000000000" pitchFamily="2" charset="0"/>
              <a:ea typeface="Noto Sans JP" panose="020B0200000000000000" pitchFamily="50" charset="-128"/>
              <a:cs typeface="Poppins Medium" panose="00000600000000000000" pitchFamily="2" charset="0"/>
            </a:endParaRPr>
          </a:p>
        </p:txBody>
      </p:sp>
      <p:sp>
        <p:nvSpPr>
          <p:cNvPr id="20" name="四角形: 角を丸くする 19">
            <a:extLst>
              <a:ext uri="{FF2B5EF4-FFF2-40B4-BE49-F238E27FC236}">
                <a16:creationId xmlns:a16="http://schemas.microsoft.com/office/drawing/2014/main" id="{52D4FDD0-F048-A6C1-C9B4-FDEA9511A231}"/>
              </a:ext>
            </a:extLst>
          </p:cNvPr>
          <p:cNvSpPr/>
          <p:nvPr/>
        </p:nvSpPr>
        <p:spPr>
          <a:xfrm>
            <a:off x="5075777" y="1808481"/>
            <a:ext cx="2029866" cy="2010758"/>
          </a:xfrm>
          <a:prstGeom prst="roundRect">
            <a:avLst>
              <a:gd name="adj" fmla="val 4968"/>
            </a:avLst>
          </a:prstGeom>
          <a:noFill/>
          <a:ln>
            <a:solidFill>
              <a:srgbClr val="E24B0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Poppins Medium" panose="00000600000000000000" pitchFamily="2" charset="0"/>
              <a:ea typeface="Noto Sans JP" panose="020B0200000000000000" pitchFamily="50" charset="-128"/>
              <a:cs typeface="Poppins Medium" panose="00000600000000000000" pitchFamily="2" charset="0"/>
            </a:endParaRPr>
          </a:p>
        </p:txBody>
      </p:sp>
      <p:sp>
        <p:nvSpPr>
          <p:cNvPr id="21" name="四角形: 角を丸くする 20">
            <a:extLst>
              <a:ext uri="{FF2B5EF4-FFF2-40B4-BE49-F238E27FC236}">
                <a16:creationId xmlns:a16="http://schemas.microsoft.com/office/drawing/2014/main" id="{748264FA-EEA8-E7A1-E30E-AD43A4935998}"/>
              </a:ext>
            </a:extLst>
          </p:cNvPr>
          <p:cNvSpPr/>
          <p:nvPr/>
        </p:nvSpPr>
        <p:spPr>
          <a:xfrm>
            <a:off x="5075777" y="4014852"/>
            <a:ext cx="2029866" cy="2010758"/>
          </a:xfrm>
          <a:prstGeom prst="roundRect">
            <a:avLst>
              <a:gd name="adj" fmla="val 4968"/>
            </a:avLst>
          </a:prstGeom>
          <a:noFill/>
          <a:ln>
            <a:solidFill>
              <a:srgbClr val="E24B0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Poppins Medium" panose="00000600000000000000" pitchFamily="2" charset="0"/>
              <a:ea typeface="Noto Sans JP" panose="020B0200000000000000" pitchFamily="50" charset="-128"/>
              <a:cs typeface="Poppins Medium" panose="00000600000000000000" pitchFamily="2" charset="0"/>
            </a:endParaRPr>
          </a:p>
        </p:txBody>
      </p:sp>
      <p:sp>
        <p:nvSpPr>
          <p:cNvPr id="22" name="四角形: 角を丸くする 21">
            <a:extLst>
              <a:ext uri="{FF2B5EF4-FFF2-40B4-BE49-F238E27FC236}">
                <a16:creationId xmlns:a16="http://schemas.microsoft.com/office/drawing/2014/main" id="{45F1314B-F973-018E-7555-2857B8F7AECD}"/>
              </a:ext>
            </a:extLst>
          </p:cNvPr>
          <p:cNvSpPr/>
          <p:nvPr/>
        </p:nvSpPr>
        <p:spPr>
          <a:xfrm>
            <a:off x="7319186" y="1808481"/>
            <a:ext cx="2029866" cy="2010758"/>
          </a:xfrm>
          <a:prstGeom prst="roundRect">
            <a:avLst>
              <a:gd name="adj" fmla="val 4968"/>
            </a:avLst>
          </a:prstGeom>
          <a:noFill/>
          <a:ln>
            <a:solidFill>
              <a:srgbClr val="E24B0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Poppins Medium" panose="00000600000000000000" pitchFamily="2" charset="0"/>
              <a:ea typeface="Noto Sans JP" panose="020B0200000000000000" pitchFamily="50" charset="-128"/>
              <a:cs typeface="Poppins Medium" panose="00000600000000000000" pitchFamily="2" charset="0"/>
            </a:endParaRPr>
          </a:p>
        </p:txBody>
      </p:sp>
      <p:sp>
        <p:nvSpPr>
          <p:cNvPr id="23" name="四角形: 角を丸くする 22">
            <a:extLst>
              <a:ext uri="{FF2B5EF4-FFF2-40B4-BE49-F238E27FC236}">
                <a16:creationId xmlns:a16="http://schemas.microsoft.com/office/drawing/2014/main" id="{A38C78A7-0C34-EEAB-5E0C-55D2C81FB282}"/>
              </a:ext>
            </a:extLst>
          </p:cNvPr>
          <p:cNvSpPr/>
          <p:nvPr/>
        </p:nvSpPr>
        <p:spPr>
          <a:xfrm>
            <a:off x="7319186" y="4014852"/>
            <a:ext cx="2029866" cy="2010758"/>
          </a:xfrm>
          <a:prstGeom prst="roundRect">
            <a:avLst>
              <a:gd name="adj" fmla="val 4968"/>
            </a:avLst>
          </a:prstGeom>
          <a:noFill/>
          <a:ln>
            <a:solidFill>
              <a:srgbClr val="E24B0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Poppins Medium" panose="00000600000000000000" pitchFamily="2" charset="0"/>
              <a:ea typeface="Noto Sans JP" panose="020B0200000000000000" pitchFamily="50" charset="-128"/>
              <a:cs typeface="Poppins Medium" panose="00000600000000000000" pitchFamily="2" charset="0"/>
            </a:endParaRPr>
          </a:p>
        </p:txBody>
      </p:sp>
      <p:sp>
        <p:nvSpPr>
          <p:cNvPr id="24" name="四角形: 角を丸くする 23">
            <a:extLst>
              <a:ext uri="{FF2B5EF4-FFF2-40B4-BE49-F238E27FC236}">
                <a16:creationId xmlns:a16="http://schemas.microsoft.com/office/drawing/2014/main" id="{2EC12E42-B5CE-6A07-5E34-B7462C7874A5}"/>
              </a:ext>
            </a:extLst>
          </p:cNvPr>
          <p:cNvSpPr/>
          <p:nvPr/>
        </p:nvSpPr>
        <p:spPr>
          <a:xfrm>
            <a:off x="9562594" y="1808481"/>
            <a:ext cx="2029866" cy="2010758"/>
          </a:xfrm>
          <a:prstGeom prst="roundRect">
            <a:avLst>
              <a:gd name="adj" fmla="val 4968"/>
            </a:avLst>
          </a:prstGeom>
          <a:noFill/>
          <a:ln>
            <a:solidFill>
              <a:srgbClr val="E24B0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Poppins Medium" panose="00000600000000000000" pitchFamily="2" charset="0"/>
              <a:ea typeface="Noto Sans JP" panose="020B0200000000000000" pitchFamily="50" charset="-128"/>
              <a:cs typeface="Poppins Medium" panose="00000600000000000000" pitchFamily="2" charset="0"/>
            </a:endParaRPr>
          </a:p>
        </p:txBody>
      </p:sp>
      <p:sp>
        <p:nvSpPr>
          <p:cNvPr id="25" name="四角形: 角を丸くする 24">
            <a:extLst>
              <a:ext uri="{FF2B5EF4-FFF2-40B4-BE49-F238E27FC236}">
                <a16:creationId xmlns:a16="http://schemas.microsoft.com/office/drawing/2014/main" id="{795B59E0-302D-5229-586A-BD8F147DC8BE}"/>
              </a:ext>
            </a:extLst>
          </p:cNvPr>
          <p:cNvSpPr/>
          <p:nvPr/>
        </p:nvSpPr>
        <p:spPr>
          <a:xfrm>
            <a:off x="9562594" y="4014852"/>
            <a:ext cx="2029866" cy="2010758"/>
          </a:xfrm>
          <a:prstGeom prst="roundRect">
            <a:avLst>
              <a:gd name="adj" fmla="val 4968"/>
            </a:avLst>
          </a:prstGeom>
          <a:noFill/>
          <a:ln>
            <a:solidFill>
              <a:srgbClr val="E24B0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Poppins Medium" panose="00000600000000000000" pitchFamily="2" charset="0"/>
              <a:ea typeface="Noto Sans JP" panose="020B0200000000000000" pitchFamily="50" charset="-128"/>
              <a:cs typeface="Poppins Medium" panose="00000600000000000000" pitchFamily="2" charset="0"/>
            </a:endParaRPr>
          </a:p>
        </p:txBody>
      </p:sp>
      <p:sp>
        <p:nvSpPr>
          <p:cNvPr id="5" name="テキスト ボックス 4">
            <a:extLst>
              <a:ext uri="{FF2B5EF4-FFF2-40B4-BE49-F238E27FC236}">
                <a16:creationId xmlns:a16="http://schemas.microsoft.com/office/drawing/2014/main" id="{F51FD0AA-660E-15D0-0C32-460879221DF8}"/>
              </a:ext>
            </a:extLst>
          </p:cNvPr>
          <p:cNvSpPr txBox="1"/>
          <p:nvPr/>
        </p:nvSpPr>
        <p:spPr>
          <a:xfrm>
            <a:off x="1773570" y="2941590"/>
            <a:ext cx="1914634" cy="646331"/>
          </a:xfrm>
          <a:prstGeom prst="rect">
            <a:avLst/>
          </a:prstGeom>
          <a:noFill/>
        </p:spPr>
        <p:txBody>
          <a:bodyPr wrap="square">
            <a:spAutoFit/>
          </a:bodyPr>
          <a:lstStyle/>
          <a:p>
            <a:pPr algn="ctr"/>
            <a:r>
              <a:rPr lang="ja-JP" altLang="en-US" sz="3600" b="1" dirty="0">
                <a:solidFill>
                  <a:schemeClr val="bg1"/>
                </a:solidFill>
                <a:latin typeface="Poppins Medium" panose="00000600000000000000" pitchFamily="2" charset="0"/>
                <a:ea typeface="Noto Sans JP" panose="020B0200000000000000" pitchFamily="50" charset="-128"/>
                <a:cs typeface="Poppins Medium" panose="00000600000000000000" pitchFamily="2" charset="0"/>
              </a:rPr>
              <a:t>創業</a:t>
            </a:r>
          </a:p>
        </p:txBody>
      </p:sp>
      <p:sp>
        <p:nvSpPr>
          <p:cNvPr id="6" name="テキスト ボックス 5">
            <a:extLst>
              <a:ext uri="{FF2B5EF4-FFF2-40B4-BE49-F238E27FC236}">
                <a16:creationId xmlns:a16="http://schemas.microsoft.com/office/drawing/2014/main" id="{1D1AD653-70E7-5B95-FF27-A2E5A8937010}"/>
              </a:ext>
            </a:extLst>
          </p:cNvPr>
          <p:cNvSpPr txBox="1"/>
          <p:nvPr/>
        </p:nvSpPr>
        <p:spPr>
          <a:xfrm>
            <a:off x="5603707" y="2330350"/>
            <a:ext cx="974006" cy="307777"/>
          </a:xfrm>
          <a:prstGeom prst="rect">
            <a:avLst/>
          </a:prstGeom>
          <a:noFill/>
        </p:spPr>
        <p:txBody>
          <a:bodyPr wrap="square">
            <a:spAutoFit/>
          </a:bodyPr>
          <a:lstStyle/>
          <a:p>
            <a:pPr algn="ctr"/>
            <a:r>
              <a:rPr lang="ja-JP" altLang="en-US" sz="1400" b="1" dirty="0">
                <a:latin typeface="Poppins Medium" panose="00000600000000000000" pitchFamily="2" charset="0"/>
                <a:ea typeface="Noto Sans JP" panose="020B0200000000000000" pitchFamily="50" charset="-128"/>
                <a:cs typeface="Poppins Medium" panose="00000600000000000000" pitchFamily="2" charset="0"/>
              </a:rPr>
              <a:t>従業員数</a:t>
            </a:r>
          </a:p>
        </p:txBody>
      </p:sp>
      <p:sp>
        <p:nvSpPr>
          <p:cNvPr id="7" name="テキスト ボックス 6">
            <a:extLst>
              <a:ext uri="{FF2B5EF4-FFF2-40B4-BE49-F238E27FC236}">
                <a16:creationId xmlns:a16="http://schemas.microsoft.com/office/drawing/2014/main" id="{36C6F7D8-FBB6-4094-308B-D43A86442B10}"/>
              </a:ext>
            </a:extLst>
          </p:cNvPr>
          <p:cNvSpPr txBox="1"/>
          <p:nvPr/>
        </p:nvSpPr>
        <p:spPr>
          <a:xfrm>
            <a:off x="7847114" y="2222628"/>
            <a:ext cx="974010" cy="523220"/>
          </a:xfrm>
          <a:prstGeom prst="rect">
            <a:avLst/>
          </a:prstGeom>
          <a:noFill/>
        </p:spPr>
        <p:txBody>
          <a:bodyPr wrap="square">
            <a:spAutoFit/>
          </a:bodyPr>
          <a:lstStyle/>
          <a:p>
            <a:pPr algn="ctr"/>
            <a:r>
              <a:rPr lang="ja-JP" altLang="en-US" sz="1400" b="1" dirty="0">
                <a:latin typeface="Poppins Medium" panose="00000600000000000000" pitchFamily="2" charset="0"/>
                <a:ea typeface="Noto Sans JP" panose="020B0200000000000000" pitchFamily="50" charset="-128"/>
                <a:cs typeface="Poppins Medium" panose="00000600000000000000" pitchFamily="2" charset="0"/>
              </a:rPr>
              <a:t>前年比</a:t>
            </a:r>
            <a:endParaRPr lang="en-US" altLang="ja-JP" sz="1400" b="1" dirty="0">
              <a:latin typeface="Poppins Medium" panose="00000600000000000000" pitchFamily="2" charset="0"/>
              <a:ea typeface="Noto Sans JP" panose="020B0200000000000000" pitchFamily="50" charset="-128"/>
              <a:cs typeface="Poppins Medium" panose="00000600000000000000" pitchFamily="2" charset="0"/>
            </a:endParaRPr>
          </a:p>
          <a:p>
            <a:pPr algn="ctr"/>
            <a:r>
              <a:rPr lang="ja-JP" altLang="en-US" sz="1400" b="1" dirty="0">
                <a:latin typeface="Poppins Medium" panose="00000600000000000000" pitchFamily="2" charset="0"/>
                <a:ea typeface="Noto Sans JP" panose="020B0200000000000000" pitchFamily="50" charset="-128"/>
                <a:cs typeface="Poppins Medium" panose="00000600000000000000" pitchFamily="2" charset="0"/>
              </a:rPr>
              <a:t>売上高</a:t>
            </a:r>
          </a:p>
        </p:txBody>
      </p:sp>
      <p:sp>
        <p:nvSpPr>
          <p:cNvPr id="8" name="テキスト ボックス 7">
            <a:extLst>
              <a:ext uri="{FF2B5EF4-FFF2-40B4-BE49-F238E27FC236}">
                <a16:creationId xmlns:a16="http://schemas.microsoft.com/office/drawing/2014/main" id="{7ABECF61-1146-DF88-5341-2E1F89C4578C}"/>
              </a:ext>
            </a:extLst>
          </p:cNvPr>
          <p:cNvSpPr txBox="1"/>
          <p:nvPr/>
        </p:nvSpPr>
        <p:spPr>
          <a:xfrm>
            <a:off x="5603707" y="4518679"/>
            <a:ext cx="974006" cy="307777"/>
          </a:xfrm>
          <a:prstGeom prst="rect">
            <a:avLst/>
          </a:prstGeom>
          <a:noFill/>
        </p:spPr>
        <p:txBody>
          <a:bodyPr wrap="square">
            <a:spAutoFit/>
          </a:bodyPr>
          <a:lstStyle/>
          <a:p>
            <a:pPr algn="ctr"/>
            <a:r>
              <a:rPr lang="ja-JP" altLang="en-US" sz="1400" b="1" dirty="0">
                <a:latin typeface="Poppins Medium" panose="00000600000000000000" pitchFamily="2" charset="0"/>
                <a:ea typeface="Noto Sans JP" panose="020B0200000000000000" pitchFamily="50" charset="-128"/>
                <a:cs typeface="Poppins Medium" panose="00000600000000000000" pitchFamily="2" charset="0"/>
              </a:rPr>
              <a:t>拠点数</a:t>
            </a:r>
          </a:p>
        </p:txBody>
      </p:sp>
      <p:sp>
        <p:nvSpPr>
          <p:cNvPr id="9" name="テキスト ボックス 8">
            <a:extLst>
              <a:ext uri="{FF2B5EF4-FFF2-40B4-BE49-F238E27FC236}">
                <a16:creationId xmlns:a16="http://schemas.microsoft.com/office/drawing/2014/main" id="{2750FB6E-06EE-41B6-462D-6F735BD7503A}"/>
              </a:ext>
            </a:extLst>
          </p:cNvPr>
          <p:cNvSpPr txBox="1"/>
          <p:nvPr/>
        </p:nvSpPr>
        <p:spPr>
          <a:xfrm>
            <a:off x="1146249" y="3631388"/>
            <a:ext cx="3169276" cy="1200329"/>
          </a:xfrm>
          <a:prstGeom prst="rect">
            <a:avLst/>
          </a:prstGeom>
          <a:noFill/>
        </p:spPr>
        <p:txBody>
          <a:bodyPr wrap="square">
            <a:spAutoFit/>
          </a:bodyPr>
          <a:lstStyle/>
          <a:p>
            <a:pPr algn="ctr"/>
            <a:r>
              <a:rPr lang="en-US" altLang="ja-JP" sz="7200" dirty="0">
                <a:solidFill>
                  <a:schemeClr val="bg1"/>
                </a:solidFill>
                <a:latin typeface="Poppins Medium" panose="00000600000000000000" pitchFamily="2" charset="0"/>
                <a:ea typeface="Noto Sans JP" panose="020B0200000000000000" pitchFamily="50" charset="-128"/>
                <a:cs typeface="Poppins Medium" panose="00000600000000000000" pitchFamily="2" charset="0"/>
              </a:rPr>
              <a:t>40</a:t>
            </a:r>
            <a:r>
              <a:rPr lang="ja-JP" altLang="en-US" sz="5400" b="1" dirty="0">
                <a:solidFill>
                  <a:schemeClr val="bg1"/>
                </a:solidFill>
                <a:latin typeface="Poppins Medium" panose="00000600000000000000" pitchFamily="2" charset="0"/>
                <a:ea typeface="Noto Sans JP" panose="020B0200000000000000" pitchFamily="50" charset="-128"/>
                <a:cs typeface="Poppins Medium" panose="00000600000000000000" pitchFamily="2" charset="0"/>
              </a:rPr>
              <a:t>周年</a:t>
            </a:r>
          </a:p>
        </p:txBody>
      </p:sp>
      <p:sp>
        <p:nvSpPr>
          <p:cNvPr id="10" name="テキスト ボックス 9">
            <a:extLst>
              <a:ext uri="{FF2B5EF4-FFF2-40B4-BE49-F238E27FC236}">
                <a16:creationId xmlns:a16="http://schemas.microsoft.com/office/drawing/2014/main" id="{B48E64FF-F4B2-5CA8-F2A1-799AFFBEF412}"/>
              </a:ext>
            </a:extLst>
          </p:cNvPr>
          <p:cNvSpPr txBox="1"/>
          <p:nvPr/>
        </p:nvSpPr>
        <p:spPr>
          <a:xfrm>
            <a:off x="7847114" y="4410957"/>
            <a:ext cx="974010" cy="523220"/>
          </a:xfrm>
          <a:prstGeom prst="rect">
            <a:avLst/>
          </a:prstGeom>
          <a:noFill/>
        </p:spPr>
        <p:txBody>
          <a:bodyPr wrap="square">
            <a:spAutoFit/>
          </a:bodyPr>
          <a:lstStyle/>
          <a:p>
            <a:pPr algn="ctr"/>
            <a:r>
              <a:rPr lang="ja-JP" altLang="en-US" sz="1400" b="1" dirty="0">
                <a:latin typeface="Poppins Medium" panose="00000600000000000000" pitchFamily="2" charset="0"/>
                <a:ea typeface="Noto Sans JP" panose="020B0200000000000000" pitchFamily="50" charset="-128"/>
                <a:cs typeface="Poppins Medium" panose="00000600000000000000" pitchFamily="2" charset="0"/>
              </a:rPr>
              <a:t>若手社員</a:t>
            </a:r>
            <a:endParaRPr lang="en-US" altLang="ja-JP" sz="1400" b="1" dirty="0">
              <a:latin typeface="Poppins Medium" panose="00000600000000000000" pitchFamily="2" charset="0"/>
              <a:ea typeface="Noto Sans JP" panose="020B0200000000000000" pitchFamily="50" charset="-128"/>
              <a:cs typeface="Poppins Medium" panose="00000600000000000000" pitchFamily="2" charset="0"/>
            </a:endParaRPr>
          </a:p>
          <a:p>
            <a:pPr algn="ctr"/>
            <a:r>
              <a:rPr lang="ja-JP" altLang="en-US" sz="1400" b="1" dirty="0">
                <a:latin typeface="Poppins Medium" panose="00000600000000000000" pitchFamily="2" charset="0"/>
                <a:ea typeface="Noto Sans JP" panose="020B0200000000000000" pitchFamily="50" charset="-128"/>
                <a:cs typeface="Poppins Medium" panose="00000600000000000000" pitchFamily="2" charset="0"/>
              </a:rPr>
              <a:t>定着率</a:t>
            </a:r>
          </a:p>
        </p:txBody>
      </p:sp>
      <p:sp>
        <p:nvSpPr>
          <p:cNvPr id="11" name="テキスト ボックス 10">
            <a:extLst>
              <a:ext uri="{FF2B5EF4-FFF2-40B4-BE49-F238E27FC236}">
                <a16:creationId xmlns:a16="http://schemas.microsoft.com/office/drawing/2014/main" id="{9248EBB3-F188-2278-91E0-3378B298B12C}"/>
              </a:ext>
            </a:extLst>
          </p:cNvPr>
          <p:cNvSpPr txBox="1"/>
          <p:nvPr/>
        </p:nvSpPr>
        <p:spPr>
          <a:xfrm>
            <a:off x="5284578" y="2731869"/>
            <a:ext cx="1612264" cy="646331"/>
          </a:xfrm>
          <a:prstGeom prst="rect">
            <a:avLst/>
          </a:prstGeom>
          <a:noFill/>
        </p:spPr>
        <p:txBody>
          <a:bodyPr wrap="square">
            <a:spAutoFit/>
          </a:bodyPr>
          <a:lstStyle/>
          <a:p>
            <a:pPr algn="ctr"/>
            <a:r>
              <a:rPr lang="en-US" altLang="ja-JP" sz="3600" dirty="0">
                <a:latin typeface="Poppins Medium" panose="00000600000000000000" pitchFamily="2" charset="0"/>
                <a:ea typeface="Noto Sans JP" panose="020B0200000000000000" pitchFamily="50" charset="-128"/>
                <a:cs typeface="Poppins Medium" panose="00000600000000000000" pitchFamily="2" charset="0"/>
              </a:rPr>
              <a:t>835</a:t>
            </a:r>
            <a:r>
              <a:rPr lang="ja-JP" altLang="en-US" sz="2400" b="1" dirty="0">
                <a:latin typeface="Poppins Medium" panose="00000600000000000000" pitchFamily="2" charset="0"/>
                <a:ea typeface="Noto Sans JP" panose="020B0200000000000000" pitchFamily="50" charset="-128"/>
                <a:cs typeface="Poppins Medium" panose="00000600000000000000" pitchFamily="2" charset="0"/>
              </a:rPr>
              <a:t>名</a:t>
            </a:r>
          </a:p>
        </p:txBody>
      </p:sp>
      <p:sp>
        <p:nvSpPr>
          <p:cNvPr id="12" name="テキスト ボックス 11">
            <a:extLst>
              <a:ext uri="{FF2B5EF4-FFF2-40B4-BE49-F238E27FC236}">
                <a16:creationId xmlns:a16="http://schemas.microsoft.com/office/drawing/2014/main" id="{0B69ED4E-8FF9-ABA2-DB59-CC0819940703}"/>
              </a:ext>
            </a:extLst>
          </p:cNvPr>
          <p:cNvSpPr txBox="1"/>
          <p:nvPr/>
        </p:nvSpPr>
        <p:spPr>
          <a:xfrm>
            <a:off x="7527987" y="2731869"/>
            <a:ext cx="1612264" cy="646331"/>
          </a:xfrm>
          <a:prstGeom prst="rect">
            <a:avLst/>
          </a:prstGeom>
          <a:noFill/>
        </p:spPr>
        <p:txBody>
          <a:bodyPr wrap="square">
            <a:spAutoFit/>
          </a:bodyPr>
          <a:lstStyle/>
          <a:p>
            <a:pPr algn="ctr"/>
            <a:r>
              <a:rPr lang="en-US" altLang="ja-JP" sz="3600" dirty="0">
                <a:latin typeface="Poppins Medium" panose="00000600000000000000" pitchFamily="2" charset="0"/>
                <a:ea typeface="Noto Sans JP" panose="020B0200000000000000" pitchFamily="50" charset="-128"/>
                <a:cs typeface="Poppins Medium" panose="00000600000000000000" pitchFamily="2" charset="0"/>
              </a:rPr>
              <a:t>130</a:t>
            </a:r>
            <a:r>
              <a:rPr lang="en-US" altLang="ja-JP" sz="2400" dirty="0">
                <a:latin typeface="Poppins Medium" panose="00000600000000000000" pitchFamily="2" charset="0"/>
                <a:ea typeface="Noto Sans JP" panose="020B0200000000000000" pitchFamily="50" charset="-128"/>
                <a:cs typeface="Poppins Medium" panose="00000600000000000000" pitchFamily="2" charset="0"/>
              </a:rPr>
              <a:t>%</a:t>
            </a:r>
            <a:endParaRPr lang="ja-JP" altLang="en-US" sz="2400" dirty="0">
              <a:latin typeface="Poppins Medium" panose="00000600000000000000" pitchFamily="2" charset="0"/>
              <a:ea typeface="Noto Sans JP" panose="020B0200000000000000" pitchFamily="50" charset="-128"/>
              <a:cs typeface="Poppins Medium" panose="00000600000000000000" pitchFamily="2" charset="0"/>
            </a:endParaRPr>
          </a:p>
        </p:txBody>
      </p:sp>
      <p:sp>
        <p:nvSpPr>
          <p:cNvPr id="13" name="テキスト ボックス 12">
            <a:extLst>
              <a:ext uri="{FF2B5EF4-FFF2-40B4-BE49-F238E27FC236}">
                <a16:creationId xmlns:a16="http://schemas.microsoft.com/office/drawing/2014/main" id="{F223E546-FBF0-203E-BE55-C50DFD6798B1}"/>
              </a:ext>
            </a:extLst>
          </p:cNvPr>
          <p:cNvSpPr txBox="1"/>
          <p:nvPr/>
        </p:nvSpPr>
        <p:spPr>
          <a:xfrm>
            <a:off x="5284578" y="4970471"/>
            <a:ext cx="1612264" cy="646331"/>
          </a:xfrm>
          <a:prstGeom prst="rect">
            <a:avLst/>
          </a:prstGeom>
          <a:noFill/>
        </p:spPr>
        <p:txBody>
          <a:bodyPr wrap="square">
            <a:spAutoFit/>
          </a:bodyPr>
          <a:lstStyle/>
          <a:p>
            <a:pPr algn="ctr"/>
            <a:r>
              <a:rPr lang="en-US" altLang="ja-JP" sz="3600" dirty="0">
                <a:latin typeface="Poppins Medium" panose="00000600000000000000" pitchFamily="2" charset="0"/>
                <a:ea typeface="Noto Sans JP" panose="020B0200000000000000" pitchFamily="50" charset="-128"/>
                <a:cs typeface="Poppins Medium" panose="00000600000000000000" pitchFamily="2" charset="0"/>
              </a:rPr>
              <a:t>32</a:t>
            </a:r>
            <a:r>
              <a:rPr lang="ja-JP" altLang="en-US" sz="2000" b="1" dirty="0">
                <a:latin typeface="Poppins Medium" panose="00000600000000000000" pitchFamily="2" charset="0"/>
                <a:ea typeface="Noto Sans JP" panose="020B0200000000000000" pitchFamily="50" charset="-128"/>
                <a:cs typeface="Poppins Medium" panose="00000600000000000000" pitchFamily="2" charset="0"/>
              </a:rPr>
              <a:t>拠点</a:t>
            </a:r>
            <a:endParaRPr lang="ja-JP" altLang="en-US" sz="2400" b="1" dirty="0">
              <a:latin typeface="Poppins Medium" panose="00000600000000000000" pitchFamily="2" charset="0"/>
              <a:ea typeface="Noto Sans JP" panose="020B0200000000000000" pitchFamily="50" charset="-128"/>
              <a:cs typeface="Poppins Medium" panose="00000600000000000000" pitchFamily="2" charset="0"/>
            </a:endParaRPr>
          </a:p>
        </p:txBody>
      </p:sp>
      <p:sp>
        <p:nvSpPr>
          <p:cNvPr id="14" name="テキスト ボックス 13">
            <a:extLst>
              <a:ext uri="{FF2B5EF4-FFF2-40B4-BE49-F238E27FC236}">
                <a16:creationId xmlns:a16="http://schemas.microsoft.com/office/drawing/2014/main" id="{0755BE63-9E7F-9B1A-1B73-CFE2A22822FB}"/>
              </a:ext>
            </a:extLst>
          </p:cNvPr>
          <p:cNvSpPr txBox="1"/>
          <p:nvPr/>
        </p:nvSpPr>
        <p:spPr>
          <a:xfrm>
            <a:off x="7527987" y="4970471"/>
            <a:ext cx="1612264" cy="646331"/>
          </a:xfrm>
          <a:prstGeom prst="rect">
            <a:avLst/>
          </a:prstGeom>
          <a:noFill/>
        </p:spPr>
        <p:txBody>
          <a:bodyPr wrap="square">
            <a:spAutoFit/>
          </a:bodyPr>
          <a:lstStyle/>
          <a:p>
            <a:pPr algn="ctr"/>
            <a:r>
              <a:rPr lang="en-US" altLang="ja-JP" sz="3600" dirty="0">
                <a:latin typeface="Poppins Medium" panose="00000600000000000000" pitchFamily="2" charset="0"/>
                <a:ea typeface="Noto Sans JP" panose="020B0200000000000000" pitchFamily="50" charset="-128"/>
                <a:cs typeface="Poppins Medium" panose="00000600000000000000" pitchFamily="2" charset="0"/>
              </a:rPr>
              <a:t>92.3</a:t>
            </a:r>
            <a:r>
              <a:rPr lang="en-US" altLang="ja-JP" sz="2000" dirty="0">
                <a:latin typeface="Poppins Medium" panose="00000600000000000000" pitchFamily="2" charset="0"/>
                <a:ea typeface="Noto Sans JP" panose="020B0200000000000000" pitchFamily="50" charset="-128"/>
                <a:cs typeface="Poppins Medium" panose="00000600000000000000" pitchFamily="2" charset="0"/>
              </a:rPr>
              <a:t>%</a:t>
            </a:r>
            <a:endParaRPr lang="ja-JP" altLang="en-US" sz="2400" dirty="0">
              <a:latin typeface="Poppins Medium" panose="00000600000000000000" pitchFamily="2" charset="0"/>
              <a:ea typeface="Noto Sans JP" panose="020B0200000000000000" pitchFamily="50" charset="-128"/>
              <a:cs typeface="Poppins Medium" panose="00000600000000000000" pitchFamily="2" charset="0"/>
            </a:endParaRPr>
          </a:p>
        </p:txBody>
      </p:sp>
      <p:sp>
        <p:nvSpPr>
          <p:cNvPr id="15" name="テキスト ボックス 14">
            <a:extLst>
              <a:ext uri="{FF2B5EF4-FFF2-40B4-BE49-F238E27FC236}">
                <a16:creationId xmlns:a16="http://schemas.microsoft.com/office/drawing/2014/main" id="{E0F6C294-1431-0B2B-78FC-C46B69537F87}"/>
              </a:ext>
            </a:extLst>
          </p:cNvPr>
          <p:cNvSpPr txBox="1"/>
          <p:nvPr/>
        </p:nvSpPr>
        <p:spPr>
          <a:xfrm>
            <a:off x="10090524" y="2330350"/>
            <a:ext cx="974006" cy="307777"/>
          </a:xfrm>
          <a:prstGeom prst="rect">
            <a:avLst/>
          </a:prstGeom>
          <a:noFill/>
        </p:spPr>
        <p:txBody>
          <a:bodyPr wrap="square">
            <a:spAutoFit/>
          </a:bodyPr>
          <a:lstStyle/>
          <a:p>
            <a:pPr algn="ctr"/>
            <a:r>
              <a:rPr lang="ja-JP" altLang="en-US" sz="1400" b="1" dirty="0">
                <a:latin typeface="Poppins Medium" panose="00000600000000000000" pitchFamily="2" charset="0"/>
                <a:ea typeface="Noto Sans JP" panose="020B0200000000000000" pitchFamily="50" charset="-128"/>
                <a:cs typeface="Poppins Medium" panose="00000600000000000000" pitchFamily="2" charset="0"/>
              </a:rPr>
              <a:t>平均年齢</a:t>
            </a:r>
          </a:p>
        </p:txBody>
      </p:sp>
      <p:sp>
        <p:nvSpPr>
          <p:cNvPr id="16" name="テキスト ボックス 15">
            <a:extLst>
              <a:ext uri="{FF2B5EF4-FFF2-40B4-BE49-F238E27FC236}">
                <a16:creationId xmlns:a16="http://schemas.microsoft.com/office/drawing/2014/main" id="{CBA7B3A4-2356-EC01-A670-64AC5E14241A}"/>
              </a:ext>
            </a:extLst>
          </p:cNvPr>
          <p:cNvSpPr txBox="1"/>
          <p:nvPr/>
        </p:nvSpPr>
        <p:spPr>
          <a:xfrm>
            <a:off x="10090524" y="4518679"/>
            <a:ext cx="974006" cy="307777"/>
          </a:xfrm>
          <a:prstGeom prst="rect">
            <a:avLst/>
          </a:prstGeom>
          <a:noFill/>
        </p:spPr>
        <p:txBody>
          <a:bodyPr wrap="square">
            <a:spAutoFit/>
          </a:bodyPr>
          <a:lstStyle/>
          <a:p>
            <a:pPr algn="ctr"/>
            <a:r>
              <a:rPr lang="ja-JP" altLang="en-US" sz="1400" b="1" dirty="0">
                <a:latin typeface="Poppins Medium" panose="00000600000000000000" pitchFamily="2" charset="0"/>
                <a:ea typeface="Noto Sans JP" panose="020B0200000000000000" pitchFamily="50" charset="-128"/>
                <a:cs typeface="Poppins Medium" panose="00000600000000000000" pitchFamily="2" charset="0"/>
              </a:rPr>
              <a:t>男女比</a:t>
            </a:r>
          </a:p>
        </p:txBody>
      </p:sp>
      <p:sp>
        <p:nvSpPr>
          <p:cNvPr id="17" name="テキスト ボックス 16">
            <a:extLst>
              <a:ext uri="{FF2B5EF4-FFF2-40B4-BE49-F238E27FC236}">
                <a16:creationId xmlns:a16="http://schemas.microsoft.com/office/drawing/2014/main" id="{B4DC6AC1-6B2A-CDD6-00BC-F5775A4F9D2F}"/>
              </a:ext>
            </a:extLst>
          </p:cNvPr>
          <p:cNvSpPr txBox="1"/>
          <p:nvPr/>
        </p:nvSpPr>
        <p:spPr>
          <a:xfrm>
            <a:off x="9771395" y="2731869"/>
            <a:ext cx="1612264" cy="646331"/>
          </a:xfrm>
          <a:prstGeom prst="rect">
            <a:avLst/>
          </a:prstGeom>
          <a:noFill/>
        </p:spPr>
        <p:txBody>
          <a:bodyPr wrap="square">
            <a:spAutoFit/>
          </a:bodyPr>
          <a:lstStyle/>
          <a:p>
            <a:pPr algn="ctr"/>
            <a:r>
              <a:rPr lang="en-US" altLang="ja-JP" sz="3600" dirty="0">
                <a:latin typeface="Poppins Medium" panose="00000600000000000000" pitchFamily="2" charset="0"/>
                <a:ea typeface="Noto Sans JP" panose="020B0200000000000000" pitchFamily="50" charset="-128"/>
                <a:cs typeface="Poppins Medium" panose="00000600000000000000" pitchFamily="2" charset="0"/>
              </a:rPr>
              <a:t>42.5</a:t>
            </a:r>
            <a:r>
              <a:rPr lang="ja-JP" altLang="en-US" sz="2000" b="1" dirty="0">
                <a:latin typeface="Poppins Medium" panose="00000600000000000000" pitchFamily="2" charset="0"/>
                <a:ea typeface="Noto Sans JP" panose="020B0200000000000000" pitchFamily="50" charset="-128"/>
                <a:cs typeface="Poppins Medium" panose="00000600000000000000" pitchFamily="2" charset="0"/>
              </a:rPr>
              <a:t>歳</a:t>
            </a:r>
          </a:p>
        </p:txBody>
      </p:sp>
      <p:sp>
        <p:nvSpPr>
          <p:cNvPr id="18" name="テキスト ボックス 17">
            <a:extLst>
              <a:ext uri="{FF2B5EF4-FFF2-40B4-BE49-F238E27FC236}">
                <a16:creationId xmlns:a16="http://schemas.microsoft.com/office/drawing/2014/main" id="{2D9DC60D-D87B-C87E-029F-6417581FDE07}"/>
              </a:ext>
            </a:extLst>
          </p:cNvPr>
          <p:cNvSpPr txBox="1"/>
          <p:nvPr/>
        </p:nvSpPr>
        <p:spPr>
          <a:xfrm>
            <a:off x="9676654" y="4968626"/>
            <a:ext cx="1801746" cy="584775"/>
          </a:xfrm>
          <a:prstGeom prst="rect">
            <a:avLst/>
          </a:prstGeom>
          <a:noFill/>
        </p:spPr>
        <p:txBody>
          <a:bodyPr wrap="square">
            <a:spAutoFit/>
          </a:bodyPr>
          <a:lstStyle/>
          <a:p>
            <a:pPr algn="ctr"/>
            <a:r>
              <a:rPr lang="ja-JP" altLang="en-US" sz="1400" b="1" dirty="0">
                <a:latin typeface="Poppins Medium" panose="00000600000000000000" pitchFamily="2" charset="0"/>
                <a:ea typeface="Noto Sans JP" panose="020B0200000000000000" pitchFamily="50" charset="-128"/>
                <a:cs typeface="Poppins Medium" panose="00000600000000000000" pitchFamily="2" charset="0"/>
              </a:rPr>
              <a:t>男</a:t>
            </a:r>
            <a:r>
              <a:rPr lang="en-US" altLang="ja-JP" sz="3200" dirty="0">
                <a:latin typeface="Poppins Medium" panose="00000600000000000000" pitchFamily="2" charset="0"/>
                <a:ea typeface="Noto Sans JP" panose="020B0200000000000000" pitchFamily="50" charset="-128"/>
                <a:cs typeface="Poppins Medium" panose="00000600000000000000" pitchFamily="2" charset="0"/>
              </a:rPr>
              <a:t>47:53</a:t>
            </a:r>
            <a:r>
              <a:rPr lang="ja-JP" altLang="en-US" sz="1400" b="1" dirty="0">
                <a:latin typeface="Poppins Medium" panose="00000600000000000000" pitchFamily="2" charset="0"/>
                <a:ea typeface="Noto Sans JP" panose="020B0200000000000000" pitchFamily="50" charset="-128"/>
                <a:cs typeface="Poppins Medium" panose="00000600000000000000" pitchFamily="2" charset="0"/>
              </a:rPr>
              <a:t>女</a:t>
            </a:r>
            <a:endParaRPr lang="ja-JP" altLang="en-US" sz="3200" b="1" dirty="0">
              <a:latin typeface="Poppins Medium" panose="00000600000000000000" pitchFamily="2" charset="0"/>
              <a:ea typeface="Noto Sans JP" panose="020B0200000000000000" pitchFamily="50" charset="-128"/>
              <a:cs typeface="Poppins Medium" panose="00000600000000000000" pitchFamily="2" charset="0"/>
            </a:endParaRPr>
          </a:p>
        </p:txBody>
      </p:sp>
    </p:spTree>
    <p:extLst>
      <p:ext uri="{BB962C8B-B14F-4D97-AF65-F5344CB8AC3E}">
        <p14:creationId xmlns:p14="http://schemas.microsoft.com/office/powerpoint/2010/main" val="11659678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a:extLst>
              <a:ext uri="{FF2B5EF4-FFF2-40B4-BE49-F238E27FC236}">
                <a16:creationId xmlns:a16="http://schemas.microsoft.com/office/drawing/2014/main" id="{798713AE-803D-13FB-7E9A-3EE74EF9A1F9}"/>
              </a:ext>
            </a:extLst>
          </p:cNvPr>
          <p:cNvSpPr/>
          <p:nvPr/>
        </p:nvSpPr>
        <p:spPr>
          <a:xfrm>
            <a:off x="1" y="0"/>
            <a:ext cx="4540420" cy="6858000"/>
          </a:xfrm>
          <a:prstGeom prst="rect">
            <a:avLst/>
          </a:prstGeom>
          <a:solidFill>
            <a:srgbClr val="672E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84C3E243-F383-C004-30B1-8DF526DD11B1}"/>
              </a:ext>
            </a:extLst>
          </p:cNvPr>
          <p:cNvSpPr txBox="1"/>
          <p:nvPr/>
        </p:nvSpPr>
        <p:spPr>
          <a:xfrm>
            <a:off x="503304" y="2386949"/>
            <a:ext cx="347602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数字で見るブルーム</a:t>
            </a: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503305" y="3119908"/>
            <a:ext cx="4352306" cy="61818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会社の実績や気になることを</a:t>
            </a:r>
            <a:endParaRPr kumimoji="1" lang="en-US" altLang="ja-JP" sz="12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数字でわかりやすく紹介します。</a:t>
            </a:r>
          </a:p>
        </p:txBody>
      </p:sp>
      <p:grpSp>
        <p:nvGrpSpPr>
          <p:cNvPr id="43" name="グループ化 42">
            <a:extLst>
              <a:ext uri="{FF2B5EF4-FFF2-40B4-BE49-F238E27FC236}">
                <a16:creationId xmlns:a16="http://schemas.microsoft.com/office/drawing/2014/main" id="{74C4C8C6-583D-B4DD-EE4C-ADBA41AD856E}"/>
              </a:ext>
            </a:extLst>
          </p:cNvPr>
          <p:cNvGrpSpPr/>
          <p:nvPr/>
        </p:nvGrpSpPr>
        <p:grpSpPr>
          <a:xfrm>
            <a:off x="5181475" y="74487"/>
            <a:ext cx="6672598" cy="6672598"/>
            <a:chOff x="5181475" y="74487"/>
            <a:chExt cx="6672598" cy="6672598"/>
          </a:xfrm>
          <a:gradFill flip="none" rotWithShape="1">
            <a:gsLst>
              <a:gs pos="0">
                <a:srgbClr val="EC580E"/>
              </a:gs>
              <a:gs pos="100000">
                <a:srgbClr val="361FDF"/>
              </a:gs>
            </a:gsLst>
            <a:path path="circle">
              <a:fillToRect l="100000" t="100000"/>
            </a:path>
            <a:tileRect r="-100000" b="-100000"/>
          </a:gradFill>
        </p:grpSpPr>
        <p:sp>
          <p:nvSpPr>
            <p:cNvPr id="26" name="楕円 25">
              <a:extLst>
                <a:ext uri="{FF2B5EF4-FFF2-40B4-BE49-F238E27FC236}">
                  <a16:creationId xmlns:a16="http://schemas.microsoft.com/office/drawing/2014/main" id="{8D52284C-94D1-02C2-F88D-4303248D5D7A}"/>
                </a:ext>
              </a:extLst>
            </p:cNvPr>
            <p:cNvSpPr/>
            <p:nvPr/>
          </p:nvSpPr>
          <p:spPr>
            <a:xfrm>
              <a:off x="7657975" y="74487"/>
              <a:ext cx="1719598" cy="171959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Arial" panose="020B0604020202020204" pitchFamily="34" charset="0"/>
                <a:cs typeface="Arial" panose="020B0604020202020204" pitchFamily="34" charset="0"/>
              </a:endParaRPr>
            </a:p>
          </p:txBody>
        </p:sp>
        <p:sp>
          <p:nvSpPr>
            <p:cNvPr id="27" name="楕円 26">
              <a:extLst>
                <a:ext uri="{FF2B5EF4-FFF2-40B4-BE49-F238E27FC236}">
                  <a16:creationId xmlns:a16="http://schemas.microsoft.com/office/drawing/2014/main" id="{0A8CE67A-5F35-DF6B-EF8D-3A4FD5F0D4F4}"/>
                </a:ext>
              </a:extLst>
            </p:cNvPr>
            <p:cNvSpPr/>
            <p:nvPr/>
          </p:nvSpPr>
          <p:spPr>
            <a:xfrm>
              <a:off x="7657975" y="5027487"/>
              <a:ext cx="1719598" cy="171959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cs typeface="Arial" panose="020B0604020202020204" pitchFamily="34" charset="0"/>
              </a:endParaRPr>
            </a:p>
          </p:txBody>
        </p:sp>
        <p:sp>
          <p:nvSpPr>
            <p:cNvPr id="33" name="楕円 32">
              <a:extLst>
                <a:ext uri="{FF2B5EF4-FFF2-40B4-BE49-F238E27FC236}">
                  <a16:creationId xmlns:a16="http://schemas.microsoft.com/office/drawing/2014/main" id="{F6708CBD-8948-4B1D-4068-583180A13023}"/>
                </a:ext>
              </a:extLst>
            </p:cNvPr>
            <p:cNvSpPr/>
            <p:nvPr/>
          </p:nvSpPr>
          <p:spPr>
            <a:xfrm rot="8100000">
              <a:off x="9409125" y="4302138"/>
              <a:ext cx="1719596" cy="171959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cs typeface="Arial" panose="020B0604020202020204" pitchFamily="34" charset="0"/>
              </a:endParaRPr>
            </a:p>
          </p:txBody>
        </p:sp>
        <p:sp>
          <p:nvSpPr>
            <p:cNvPr id="34" name="楕円 33">
              <a:extLst>
                <a:ext uri="{FF2B5EF4-FFF2-40B4-BE49-F238E27FC236}">
                  <a16:creationId xmlns:a16="http://schemas.microsoft.com/office/drawing/2014/main" id="{D8469E13-1B01-8854-260E-19066E60588C}"/>
                </a:ext>
              </a:extLst>
            </p:cNvPr>
            <p:cNvSpPr/>
            <p:nvPr/>
          </p:nvSpPr>
          <p:spPr>
            <a:xfrm rot="8100000">
              <a:off x="5906825" y="799838"/>
              <a:ext cx="1719596" cy="171959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cs typeface="Arial" panose="020B0604020202020204" pitchFamily="34" charset="0"/>
              </a:endParaRPr>
            </a:p>
          </p:txBody>
        </p:sp>
        <p:sp>
          <p:nvSpPr>
            <p:cNvPr id="36" name="楕円 35">
              <a:extLst>
                <a:ext uri="{FF2B5EF4-FFF2-40B4-BE49-F238E27FC236}">
                  <a16:creationId xmlns:a16="http://schemas.microsoft.com/office/drawing/2014/main" id="{F48F20E0-8827-0D34-DE4D-C0E1EC901F94}"/>
                </a:ext>
              </a:extLst>
            </p:cNvPr>
            <p:cNvSpPr/>
            <p:nvPr/>
          </p:nvSpPr>
          <p:spPr>
            <a:xfrm rot="2700000">
              <a:off x="9409125" y="799838"/>
              <a:ext cx="1719598" cy="171959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cs typeface="Arial" panose="020B0604020202020204" pitchFamily="34" charset="0"/>
              </a:endParaRPr>
            </a:p>
          </p:txBody>
        </p:sp>
        <p:sp>
          <p:nvSpPr>
            <p:cNvPr id="37" name="楕円 36">
              <a:extLst>
                <a:ext uri="{FF2B5EF4-FFF2-40B4-BE49-F238E27FC236}">
                  <a16:creationId xmlns:a16="http://schemas.microsoft.com/office/drawing/2014/main" id="{8213C3A4-BCB0-1A6E-A05A-A2192CCDE1A4}"/>
                </a:ext>
              </a:extLst>
            </p:cNvPr>
            <p:cNvSpPr/>
            <p:nvPr/>
          </p:nvSpPr>
          <p:spPr>
            <a:xfrm rot="2700000">
              <a:off x="5906825" y="4302138"/>
              <a:ext cx="1719598" cy="171959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cs typeface="Arial" panose="020B0604020202020204" pitchFamily="34" charset="0"/>
              </a:endParaRPr>
            </a:p>
          </p:txBody>
        </p:sp>
        <p:sp>
          <p:nvSpPr>
            <p:cNvPr id="39" name="楕円 38">
              <a:extLst>
                <a:ext uri="{FF2B5EF4-FFF2-40B4-BE49-F238E27FC236}">
                  <a16:creationId xmlns:a16="http://schemas.microsoft.com/office/drawing/2014/main" id="{4D1F63CD-AC65-D38E-51DF-274C3942B1EF}"/>
                </a:ext>
              </a:extLst>
            </p:cNvPr>
            <p:cNvSpPr/>
            <p:nvPr/>
          </p:nvSpPr>
          <p:spPr>
            <a:xfrm rot="5400000">
              <a:off x="10134477" y="2550988"/>
              <a:ext cx="1719596" cy="171959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cs typeface="Arial" panose="020B0604020202020204" pitchFamily="34" charset="0"/>
              </a:endParaRPr>
            </a:p>
          </p:txBody>
        </p:sp>
        <p:sp>
          <p:nvSpPr>
            <p:cNvPr id="40" name="楕円 39">
              <a:extLst>
                <a:ext uri="{FF2B5EF4-FFF2-40B4-BE49-F238E27FC236}">
                  <a16:creationId xmlns:a16="http://schemas.microsoft.com/office/drawing/2014/main" id="{56EC0223-573D-B188-8FD2-5FF5280513FC}"/>
                </a:ext>
              </a:extLst>
            </p:cNvPr>
            <p:cNvSpPr/>
            <p:nvPr/>
          </p:nvSpPr>
          <p:spPr>
            <a:xfrm rot="5400000">
              <a:off x="5181475" y="2550988"/>
              <a:ext cx="1719596" cy="171959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cs typeface="Arial" panose="020B0604020202020204" pitchFamily="34" charset="0"/>
              </a:endParaRPr>
            </a:p>
          </p:txBody>
        </p:sp>
      </p:grpSp>
      <p:sp>
        <p:nvSpPr>
          <p:cNvPr id="41" name="テキスト ボックス 40">
            <a:extLst>
              <a:ext uri="{FF2B5EF4-FFF2-40B4-BE49-F238E27FC236}">
                <a16:creationId xmlns:a16="http://schemas.microsoft.com/office/drawing/2014/main" id="{5F66E4EB-D12B-9C3F-C488-4679F7076931}"/>
              </a:ext>
            </a:extLst>
          </p:cNvPr>
          <p:cNvSpPr txBox="1"/>
          <p:nvPr/>
        </p:nvSpPr>
        <p:spPr>
          <a:xfrm>
            <a:off x="5551516" y="2905435"/>
            <a:ext cx="979514" cy="338554"/>
          </a:xfrm>
          <a:prstGeom prst="rect">
            <a:avLst/>
          </a:prstGeom>
          <a:noFill/>
        </p:spPr>
        <p:txBody>
          <a:bodyPr wrap="square">
            <a:spAutoFit/>
          </a:bodyPr>
          <a:lstStyle/>
          <a:p>
            <a:pPr algn="ctr"/>
            <a:r>
              <a:rPr lang="ja-JP" altLang="en-US" sz="1600" b="1" dirty="0">
                <a:solidFill>
                  <a:schemeClr val="bg1"/>
                </a:solidFill>
                <a:latin typeface="Arial" panose="020B0604020202020204" pitchFamily="34" charset="0"/>
                <a:cs typeface="Arial" panose="020B0604020202020204" pitchFamily="34" charset="0"/>
              </a:rPr>
              <a:t>創業</a:t>
            </a:r>
          </a:p>
        </p:txBody>
      </p:sp>
      <p:sp>
        <p:nvSpPr>
          <p:cNvPr id="42" name="テキスト ボックス 41">
            <a:extLst>
              <a:ext uri="{FF2B5EF4-FFF2-40B4-BE49-F238E27FC236}">
                <a16:creationId xmlns:a16="http://schemas.microsoft.com/office/drawing/2014/main" id="{C36550F5-9C2B-654D-2919-3CB0722036A5}"/>
              </a:ext>
            </a:extLst>
          </p:cNvPr>
          <p:cNvSpPr txBox="1"/>
          <p:nvPr/>
        </p:nvSpPr>
        <p:spPr>
          <a:xfrm>
            <a:off x="5192168" y="3223591"/>
            <a:ext cx="1621382" cy="646331"/>
          </a:xfrm>
          <a:prstGeom prst="rect">
            <a:avLst/>
          </a:prstGeom>
          <a:noFill/>
        </p:spPr>
        <p:txBody>
          <a:bodyPr wrap="square">
            <a:spAutoFit/>
          </a:bodyPr>
          <a:lstStyle/>
          <a:p>
            <a:pPr algn="ctr"/>
            <a:r>
              <a:rPr lang="en-US" altLang="ja-JP" sz="3600" b="1" dirty="0">
                <a:solidFill>
                  <a:schemeClr val="bg1"/>
                </a:solidFill>
                <a:latin typeface="Arial" panose="020B0604020202020204" pitchFamily="34" charset="0"/>
                <a:cs typeface="Arial" panose="020B0604020202020204" pitchFamily="34" charset="0"/>
              </a:rPr>
              <a:t>40</a:t>
            </a:r>
            <a:r>
              <a:rPr lang="ja-JP" altLang="en-US" sz="2400" b="1" dirty="0">
                <a:solidFill>
                  <a:schemeClr val="bg1"/>
                </a:solidFill>
                <a:latin typeface="Arial" panose="020B0604020202020204" pitchFamily="34" charset="0"/>
                <a:cs typeface="Arial" panose="020B0604020202020204" pitchFamily="34" charset="0"/>
              </a:rPr>
              <a:t>周年</a:t>
            </a:r>
          </a:p>
        </p:txBody>
      </p:sp>
      <p:sp>
        <p:nvSpPr>
          <p:cNvPr id="44" name="テキスト ボックス 43">
            <a:extLst>
              <a:ext uri="{FF2B5EF4-FFF2-40B4-BE49-F238E27FC236}">
                <a16:creationId xmlns:a16="http://schemas.microsoft.com/office/drawing/2014/main" id="{9319711C-5D3B-06D9-A23F-73FB032B5167}"/>
              </a:ext>
            </a:extLst>
          </p:cNvPr>
          <p:cNvSpPr txBox="1"/>
          <p:nvPr/>
        </p:nvSpPr>
        <p:spPr>
          <a:xfrm>
            <a:off x="6083649" y="4682002"/>
            <a:ext cx="1380020" cy="338554"/>
          </a:xfrm>
          <a:prstGeom prst="rect">
            <a:avLst/>
          </a:prstGeom>
          <a:noFill/>
        </p:spPr>
        <p:txBody>
          <a:bodyPr wrap="square">
            <a:spAutoFit/>
          </a:bodyPr>
          <a:lstStyle/>
          <a:p>
            <a:pPr algn="ctr"/>
            <a:r>
              <a:rPr lang="ja-JP" altLang="en-US" sz="1600" b="1" dirty="0">
                <a:solidFill>
                  <a:schemeClr val="bg1"/>
                </a:solidFill>
                <a:latin typeface="Arial" panose="020B0604020202020204" pitchFamily="34" charset="0"/>
                <a:cs typeface="Arial" panose="020B0604020202020204" pitchFamily="34" charset="0"/>
              </a:rPr>
              <a:t>従業員数</a:t>
            </a:r>
          </a:p>
        </p:txBody>
      </p:sp>
      <p:sp>
        <p:nvSpPr>
          <p:cNvPr id="45" name="テキスト ボックス 44">
            <a:extLst>
              <a:ext uri="{FF2B5EF4-FFF2-40B4-BE49-F238E27FC236}">
                <a16:creationId xmlns:a16="http://schemas.microsoft.com/office/drawing/2014/main" id="{EA0B8832-7960-4C89-9404-45160660E307}"/>
              </a:ext>
            </a:extLst>
          </p:cNvPr>
          <p:cNvSpPr txBox="1"/>
          <p:nvPr/>
        </p:nvSpPr>
        <p:spPr>
          <a:xfrm>
            <a:off x="5981710" y="4982864"/>
            <a:ext cx="1621382" cy="646331"/>
          </a:xfrm>
          <a:prstGeom prst="rect">
            <a:avLst/>
          </a:prstGeom>
          <a:noFill/>
        </p:spPr>
        <p:txBody>
          <a:bodyPr wrap="square">
            <a:spAutoFit/>
          </a:bodyPr>
          <a:lstStyle/>
          <a:p>
            <a:pPr algn="ctr"/>
            <a:r>
              <a:rPr lang="en-US" altLang="ja-JP" sz="3600" b="1" dirty="0">
                <a:solidFill>
                  <a:schemeClr val="bg1"/>
                </a:solidFill>
                <a:latin typeface="Arial" panose="020B0604020202020204" pitchFamily="34" charset="0"/>
                <a:cs typeface="Arial" panose="020B0604020202020204" pitchFamily="34" charset="0"/>
              </a:rPr>
              <a:t>835</a:t>
            </a:r>
            <a:r>
              <a:rPr lang="ja-JP" altLang="en-US" sz="2400" b="1" dirty="0">
                <a:solidFill>
                  <a:schemeClr val="bg1"/>
                </a:solidFill>
                <a:latin typeface="Arial" panose="020B0604020202020204" pitchFamily="34" charset="0"/>
                <a:cs typeface="Arial" panose="020B0604020202020204" pitchFamily="34" charset="0"/>
              </a:rPr>
              <a:t>名</a:t>
            </a:r>
            <a:endParaRPr lang="ja-JP" altLang="en-US" sz="3600" b="1" dirty="0">
              <a:solidFill>
                <a:schemeClr val="bg1"/>
              </a:solidFill>
              <a:latin typeface="Arial" panose="020B0604020202020204" pitchFamily="34" charset="0"/>
              <a:cs typeface="Arial" panose="020B0604020202020204" pitchFamily="34" charset="0"/>
            </a:endParaRPr>
          </a:p>
        </p:txBody>
      </p:sp>
      <p:sp>
        <p:nvSpPr>
          <p:cNvPr id="46" name="テキスト ボックス 45">
            <a:extLst>
              <a:ext uri="{FF2B5EF4-FFF2-40B4-BE49-F238E27FC236}">
                <a16:creationId xmlns:a16="http://schemas.microsoft.com/office/drawing/2014/main" id="{025A61E9-9AB8-41DA-92AA-0AB1B21DD360}"/>
              </a:ext>
            </a:extLst>
          </p:cNvPr>
          <p:cNvSpPr txBox="1"/>
          <p:nvPr/>
        </p:nvSpPr>
        <p:spPr>
          <a:xfrm>
            <a:off x="8051694" y="5433997"/>
            <a:ext cx="979514" cy="338554"/>
          </a:xfrm>
          <a:prstGeom prst="rect">
            <a:avLst/>
          </a:prstGeom>
          <a:noFill/>
        </p:spPr>
        <p:txBody>
          <a:bodyPr wrap="square">
            <a:spAutoFit/>
          </a:bodyPr>
          <a:lstStyle/>
          <a:p>
            <a:pPr algn="ctr"/>
            <a:r>
              <a:rPr lang="ja-JP" altLang="en-US" sz="1600" b="1" dirty="0">
                <a:solidFill>
                  <a:schemeClr val="bg1"/>
                </a:solidFill>
                <a:latin typeface="Arial" panose="020B0604020202020204" pitchFamily="34" charset="0"/>
                <a:cs typeface="Arial" panose="020B0604020202020204" pitchFamily="34" charset="0"/>
              </a:rPr>
              <a:t>拠点数</a:t>
            </a:r>
          </a:p>
        </p:txBody>
      </p:sp>
      <p:sp>
        <p:nvSpPr>
          <p:cNvPr id="47" name="テキスト ボックス 46">
            <a:extLst>
              <a:ext uri="{FF2B5EF4-FFF2-40B4-BE49-F238E27FC236}">
                <a16:creationId xmlns:a16="http://schemas.microsoft.com/office/drawing/2014/main" id="{60783ABF-8FE3-BA97-213D-E7026E0357FD}"/>
              </a:ext>
            </a:extLst>
          </p:cNvPr>
          <p:cNvSpPr txBox="1"/>
          <p:nvPr/>
        </p:nvSpPr>
        <p:spPr>
          <a:xfrm>
            <a:off x="7705329" y="5734859"/>
            <a:ext cx="1621382" cy="646331"/>
          </a:xfrm>
          <a:prstGeom prst="rect">
            <a:avLst/>
          </a:prstGeom>
          <a:noFill/>
        </p:spPr>
        <p:txBody>
          <a:bodyPr wrap="square">
            <a:spAutoFit/>
          </a:bodyPr>
          <a:lstStyle/>
          <a:p>
            <a:pPr algn="ctr"/>
            <a:r>
              <a:rPr lang="en-US" altLang="ja-JP" sz="3600" b="1" dirty="0">
                <a:solidFill>
                  <a:schemeClr val="bg1"/>
                </a:solidFill>
                <a:latin typeface="Arial" panose="020B0604020202020204" pitchFamily="34" charset="0"/>
                <a:cs typeface="Arial" panose="020B0604020202020204" pitchFamily="34" charset="0"/>
              </a:rPr>
              <a:t>32</a:t>
            </a:r>
            <a:r>
              <a:rPr lang="ja-JP" altLang="en-US" sz="2400" b="1" dirty="0">
                <a:solidFill>
                  <a:schemeClr val="bg1"/>
                </a:solidFill>
                <a:latin typeface="Arial" panose="020B0604020202020204" pitchFamily="34" charset="0"/>
                <a:cs typeface="Arial" panose="020B0604020202020204" pitchFamily="34" charset="0"/>
              </a:rPr>
              <a:t>拠点</a:t>
            </a:r>
            <a:endParaRPr lang="ja-JP" altLang="en-US" sz="3600" b="1" dirty="0">
              <a:solidFill>
                <a:schemeClr val="bg1"/>
              </a:solidFill>
              <a:latin typeface="Arial" panose="020B0604020202020204" pitchFamily="34" charset="0"/>
              <a:cs typeface="Arial" panose="020B0604020202020204" pitchFamily="34" charset="0"/>
            </a:endParaRPr>
          </a:p>
        </p:txBody>
      </p:sp>
      <p:sp>
        <p:nvSpPr>
          <p:cNvPr id="48" name="テキスト ボックス 47">
            <a:extLst>
              <a:ext uri="{FF2B5EF4-FFF2-40B4-BE49-F238E27FC236}">
                <a16:creationId xmlns:a16="http://schemas.microsoft.com/office/drawing/2014/main" id="{09583A35-D748-1957-2530-7CEF9F7F44FF}"/>
              </a:ext>
            </a:extLst>
          </p:cNvPr>
          <p:cNvSpPr txBox="1"/>
          <p:nvPr/>
        </p:nvSpPr>
        <p:spPr>
          <a:xfrm>
            <a:off x="9777746" y="4619750"/>
            <a:ext cx="979514" cy="338554"/>
          </a:xfrm>
          <a:prstGeom prst="rect">
            <a:avLst/>
          </a:prstGeom>
          <a:noFill/>
        </p:spPr>
        <p:txBody>
          <a:bodyPr wrap="square">
            <a:spAutoFit/>
          </a:bodyPr>
          <a:lstStyle/>
          <a:p>
            <a:pPr algn="ctr"/>
            <a:r>
              <a:rPr lang="ja-JP" altLang="en-US" sz="1600" b="1" dirty="0">
                <a:solidFill>
                  <a:schemeClr val="bg1"/>
                </a:solidFill>
                <a:latin typeface="Arial" panose="020B0604020202020204" pitchFamily="34" charset="0"/>
                <a:cs typeface="Arial" panose="020B0604020202020204" pitchFamily="34" charset="0"/>
              </a:rPr>
              <a:t>男女比</a:t>
            </a:r>
          </a:p>
        </p:txBody>
      </p:sp>
      <p:sp>
        <p:nvSpPr>
          <p:cNvPr id="49" name="テキスト ボックス 48">
            <a:extLst>
              <a:ext uri="{FF2B5EF4-FFF2-40B4-BE49-F238E27FC236}">
                <a16:creationId xmlns:a16="http://schemas.microsoft.com/office/drawing/2014/main" id="{92E611BF-1438-A772-81CF-51832A93DA0A}"/>
              </a:ext>
            </a:extLst>
          </p:cNvPr>
          <p:cNvSpPr txBox="1"/>
          <p:nvPr/>
        </p:nvSpPr>
        <p:spPr>
          <a:xfrm>
            <a:off x="9478735" y="5027487"/>
            <a:ext cx="1621382" cy="523220"/>
          </a:xfrm>
          <a:prstGeom prst="rect">
            <a:avLst/>
          </a:prstGeom>
          <a:noFill/>
        </p:spPr>
        <p:txBody>
          <a:bodyPr wrap="square">
            <a:spAutoFit/>
          </a:bodyPr>
          <a:lstStyle/>
          <a:p>
            <a:pPr algn="ctr"/>
            <a:r>
              <a:rPr lang="ja-JP" altLang="en-US" sz="2000" b="1" dirty="0">
                <a:solidFill>
                  <a:schemeClr val="bg1"/>
                </a:solidFill>
                <a:latin typeface="Arial" panose="020B0604020202020204" pitchFamily="34" charset="0"/>
                <a:cs typeface="Arial" panose="020B0604020202020204" pitchFamily="34" charset="0"/>
              </a:rPr>
              <a:t>男</a:t>
            </a:r>
            <a:r>
              <a:rPr lang="en-US" altLang="ja-JP" sz="2800" b="1" dirty="0">
                <a:solidFill>
                  <a:schemeClr val="bg1"/>
                </a:solidFill>
                <a:latin typeface="Arial" panose="020B0604020202020204" pitchFamily="34" charset="0"/>
                <a:cs typeface="Arial" panose="020B0604020202020204" pitchFamily="34" charset="0"/>
              </a:rPr>
              <a:t>47:53</a:t>
            </a:r>
            <a:r>
              <a:rPr lang="ja-JP" altLang="en-US" b="1" dirty="0">
                <a:solidFill>
                  <a:schemeClr val="bg1"/>
                </a:solidFill>
                <a:latin typeface="Arial" panose="020B0604020202020204" pitchFamily="34" charset="0"/>
                <a:cs typeface="Arial" panose="020B0604020202020204" pitchFamily="34" charset="0"/>
              </a:rPr>
              <a:t>女</a:t>
            </a:r>
            <a:endParaRPr lang="ja-JP" altLang="en-US" sz="3600" b="1" dirty="0">
              <a:solidFill>
                <a:schemeClr val="bg1"/>
              </a:solidFill>
              <a:latin typeface="Arial" panose="020B0604020202020204" pitchFamily="34" charset="0"/>
              <a:cs typeface="Arial" panose="020B0604020202020204" pitchFamily="34" charset="0"/>
            </a:endParaRPr>
          </a:p>
        </p:txBody>
      </p:sp>
      <p:sp>
        <p:nvSpPr>
          <p:cNvPr id="50" name="テキスト ボックス 49">
            <a:extLst>
              <a:ext uri="{FF2B5EF4-FFF2-40B4-BE49-F238E27FC236}">
                <a16:creationId xmlns:a16="http://schemas.microsoft.com/office/drawing/2014/main" id="{04114087-A7F5-A47A-4FC7-3C021B3080E7}"/>
              </a:ext>
            </a:extLst>
          </p:cNvPr>
          <p:cNvSpPr txBox="1"/>
          <p:nvPr/>
        </p:nvSpPr>
        <p:spPr>
          <a:xfrm>
            <a:off x="10287269" y="2859085"/>
            <a:ext cx="1445582" cy="584775"/>
          </a:xfrm>
          <a:prstGeom prst="rect">
            <a:avLst/>
          </a:prstGeom>
          <a:noFill/>
        </p:spPr>
        <p:txBody>
          <a:bodyPr wrap="square">
            <a:spAutoFit/>
          </a:bodyPr>
          <a:lstStyle/>
          <a:p>
            <a:pPr algn="ctr"/>
            <a:r>
              <a:rPr lang="ja-JP" altLang="en-US" sz="1600" b="1" dirty="0">
                <a:solidFill>
                  <a:schemeClr val="bg1"/>
                </a:solidFill>
                <a:latin typeface="Arial" panose="020B0604020202020204" pitchFamily="34" charset="0"/>
                <a:cs typeface="Arial" panose="020B0604020202020204" pitchFamily="34" charset="0"/>
              </a:rPr>
              <a:t>育児休暇</a:t>
            </a:r>
            <a:br>
              <a:rPr lang="ja-JP" altLang="en-US" sz="1600" b="1" dirty="0">
                <a:solidFill>
                  <a:schemeClr val="bg1"/>
                </a:solidFill>
                <a:latin typeface="Arial" panose="020B0604020202020204" pitchFamily="34" charset="0"/>
                <a:cs typeface="Arial" panose="020B0604020202020204" pitchFamily="34" charset="0"/>
              </a:rPr>
            </a:br>
            <a:r>
              <a:rPr lang="ja-JP" altLang="en-US" sz="1600" b="1" dirty="0">
                <a:solidFill>
                  <a:schemeClr val="bg1"/>
                </a:solidFill>
                <a:latin typeface="Arial" panose="020B0604020202020204" pitchFamily="34" charset="0"/>
                <a:cs typeface="Arial" panose="020B0604020202020204" pitchFamily="34" charset="0"/>
              </a:rPr>
              <a:t>取得率</a:t>
            </a:r>
          </a:p>
        </p:txBody>
      </p:sp>
      <p:sp>
        <p:nvSpPr>
          <p:cNvPr id="51" name="テキスト ボックス 50">
            <a:extLst>
              <a:ext uri="{FF2B5EF4-FFF2-40B4-BE49-F238E27FC236}">
                <a16:creationId xmlns:a16="http://schemas.microsoft.com/office/drawing/2014/main" id="{6FBC87D6-B6C6-40BB-3A29-E495821113F7}"/>
              </a:ext>
            </a:extLst>
          </p:cNvPr>
          <p:cNvSpPr txBox="1"/>
          <p:nvPr/>
        </p:nvSpPr>
        <p:spPr>
          <a:xfrm>
            <a:off x="10206239" y="3371764"/>
            <a:ext cx="1621382" cy="646331"/>
          </a:xfrm>
          <a:prstGeom prst="rect">
            <a:avLst/>
          </a:prstGeom>
          <a:noFill/>
        </p:spPr>
        <p:txBody>
          <a:bodyPr wrap="square">
            <a:spAutoFit/>
          </a:bodyPr>
          <a:lstStyle/>
          <a:p>
            <a:pPr algn="ctr"/>
            <a:r>
              <a:rPr lang="en-US" altLang="ja-JP" sz="3600" b="1" dirty="0">
                <a:solidFill>
                  <a:schemeClr val="bg1"/>
                </a:solidFill>
                <a:latin typeface="Arial" panose="020B0604020202020204" pitchFamily="34" charset="0"/>
                <a:cs typeface="Arial" panose="020B0604020202020204" pitchFamily="34" charset="0"/>
              </a:rPr>
              <a:t>100</a:t>
            </a:r>
            <a:r>
              <a:rPr lang="ja-JP" altLang="en-US" sz="2400" b="1" dirty="0">
                <a:solidFill>
                  <a:schemeClr val="bg1"/>
                </a:solidFill>
                <a:latin typeface="Arial" panose="020B0604020202020204" pitchFamily="34" charset="0"/>
                <a:cs typeface="Arial" panose="020B0604020202020204" pitchFamily="34" charset="0"/>
              </a:rPr>
              <a:t>％</a:t>
            </a:r>
            <a:endParaRPr lang="ja-JP" altLang="en-US" sz="3600" b="1" dirty="0">
              <a:solidFill>
                <a:schemeClr val="bg1"/>
              </a:solidFill>
              <a:latin typeface="Arial" panose="020B0604020202020204" pitchFamily="34" charset="0"/>
              <a:cs typeface="Arial" panose="020B0604020202020204" pitchFamily="34" charset="0"/>
            </a:endParaRPr>
          </a:p>
        </p:txBody>
      </p:sp>
      <p:sp>
        <p:nvSpPr>
          <p:cNvPr id="52" name="テキスト ボックス 51">
            <a:extLst>
              <a:ext uri="{FF2B5EF4-FFF2-40B4-BE49-F238E27FC236}">
                <a16:creationId xmlns:a16="http://schemas.microsoft.com/office/drawing/2014/main" id="{1C248580-787F-DF7A-DE87-3AE8CB1FB355}"/>
              </a:ext>
            </a:extLst>
          </p:cNvPr>
          <p:cNvSpPr txBox="1"/>
          <p:nvPr/>
        </p:nvSpPr>
        <p:spPr>
          <a:xfrm>
            <a:off x="9712722" y="1209045"/>
            <a:ext cx="1149094" cy="338554"/>
          </a:xfrm>
          <a:prstGeom prst="rect">
            <a:avLst/>
          </a:prstGeom>
          <a:noFill/>
        </p:spPr>
        <p:txBody>
          <a:bodyPr wrap="square">
            <a:spAutoFit/>
          </a:bodyPr>
          <a:lstStyle/>
          <a:p>
            <a:pPr algn="ctr"/>
            <a:r>
              <a:rPr lang="ja-JP" altLang="en-US" sz="1600" b="1" dirty="0">
                <a:solidFill>
                  <a:schemeClr val="bg1"/>
                </a:solidFill>
                <a:latin typeface="Arial" panose="020B0604020202020204" pitchFamily="34" charset="0"/>
                <a:cs typeface="Arial" panose="020B0604020202020204" pitchFamily="34" charset="0"/>
              </a:rPr>
              <a:t>平均年齢</a:t>
            </a:r>
          </a:p>
        </p:txBody>
      </p:sp>
      <p:sp>
        <p:nvSpPr>
          <p:cNvPr id="53" name="テキスト ボックス 52">
            <a:extLst>
              <a:ext uri="{FF2B5EF4-FFF2-40B4-BE49-F238E27FC236}">
                <a16:creationId xmlns:a16="http://schemas.microsoft.com/office/drawing/2014/main" id="{DBEFAECA-CF75-D07C-3B4D-DE6A5184947A}"/>
              </a:ext>
            </a:extLst>
          </p:cNvPr>
          <p:cNvSpPr txBox="1"/>
          <p:nvPr/>
        </p:nvSpPr>
        <p:spPr>
          <a:xfrm>
            <a:off x="9303175" y="1505511"/>
            <a:ext cx="1956414" cy="646331"/>
          </a:xfrm>
          <a:prstGeom prst="rect">
            <a:avLst/>
          </a:prstGeom>
          <a:noFill/>
        </p:spPr>
        <p:txBody>
          <a:bodyPr wrap="square">
            <a:spAutoFit/>
          </a:bodyPr>
          <a:lstStyle/>
          <a:p>
            <a:pPr algn="ctr"/>
            <a:r>
              <a:rPr lang="en-US" altLang="ja-JP" sz="3600" b="1" dirty="0">
                <a:solidFill>
                  <a:schemeClr val="bg1"/>
                </a:solidFill>
                <a:latin typeface="Arial" panose="020B0604020202020204" pitchFamily="34" charset="0"/>
                <a:cs typeface="Arial" panose="020B0604020202020204" pitchFamily="34" charset="0"/>
              </a:rPr>
              <a:t>42.5</a:t>
            </a:r>
            <a:r>
              <a:rPr lang="ja-JP" altLang="en-US" sz="2400" b="1" dirty="0">
                <a:solidFill>
                  <a:schemeClr val="bg1"/>
                </a:solidFill>
                <a:latin typeface="Arial" panose="020B0604020202020204" pitchFamily="34" charset="0"/>
                <a:cs typeface="Arial" panose="020B0604020202020204" pitchFamily="34" charset="0"/>
              </a:rPr>
              <a:t>歳</a:t>
            </a:r>
            <a:endParaRPr lang="ja-JP" altLang="en-US" sz="3600" b="1" dirty="0">
              <a:solidFill>
                <a:schemeClr val="bg1"/>
              </a:solidFill>
              <a:latin typeface="Arial" panose="020B0604020202020204" pitchFamily="34" charset="0"/>
              <a:cs typeface="Arial" panose="020B0604020202020204" pitchFamily="34" charset="0"/>
            </a:endParaRPr>
          </a:p>
        </p:txBody>
      </p:sp>
      <p:sp>
        <p:nvSpPr>
          <p:cNvPr id="54" name="テキスト ボックス 53">
            <a:extLst>
              <a:ext uri="{FF2B5EF4-FFF2-40B4-BE49-F238E27FC236}">
                <a16:creationId xmlns:a16="http://schemas.microsoft.com/office/drawing/2014/main" id="{30A672E4-20A9-3D0A-1DD6-9D5A54EA4DF6}"/>
              </a:ext>
            </a:extLst>
          </p:cNvPr>
          <p:cNvSpPr txBox="1"/>
          <p:nvPr/>
        </p:nvSpPr>
        <p:spPr>
          <a:xfrm>
            <a:off x="7875906" y="366810"/>
            <a:ext cx="1334596" cy="584775"/>
          </a:xfrm>
          <a:prstGeom prst="rect">
            <a:avLst/>
          </a:prstGeom>
          <a:noFill/>
        </p:spPr>
        <p:txBody>
          <a:bodyPr wrap="square">
            <a:spAutoFit/>
          </a:bodyPr>
          <a:lstStyle/>
          <a:p>
            <a:pPr algn="ctr"/>
            <a:r>
              <a:rPr lang="ja-JP" altLang="en-US" sz="1600" b="1" dirty="0">
                <a:solidFill>
                  <a:schemeClr val="bg1"/>
                </a:solidFill>
                <a:latin typeface="Arial" panose="020B0604020202020204" pitchFamily="34" charset="0"/>
                <a:cs typeface="Arial" panose="020B0604020202020204" pitchFamily="34" charset="0"/>
              </a:rPr>
              <a:t>若手社員</a:t>
            </a:r>
          </a:p>
          <a:p>
            <a:pPr algn="ctr"/>
            <a:r>
              <a:rPr lang="ja-JP" altLang="en-US" sz="1600" b="1" dirty="0">
                <a:solidFill>
                  <a:schemeClr val="bg1"/>
                </a:solidFill>
                <a:latin typeface="Arial" panose="020B0604020202020204" pitchFamily="34" charset="0"/>
                <a:cs typeface="Arial" panose="020B0604020202020204" pitchFamily="34" charset="0"/>
              </a:rPr>
              <a:t>定着率</a:t>
            </a:r>
          </a:p>
        </p:txBody>
      </p:sp>
      <p:sp>
        <p:nvSpPr>
          <p:cNvPr id="55" name="テキスト ボックス 54">
            <a:extLst>
              <a:ext uri="{FF2B5EF4-FFF2-40B4-BE49-F238E27FC236}">
                <a16:creationId xmlns:a16="http://schemas.microsoft.com/office/drawing/2014/main" id="{BB538541-422F-15C7-45FE-37F3412A5DA7}"/>
              </a:ext>
            </a:extLst>
          </p:cNvPr>
          <p:cNvSpPr txBox="1"/>
          <p:nvPr/>
        </p:nvSpPr>
        <p:spPr>
          <a:xfrm>
            <a:off x="7730239" y="879221"/>
            <a:ext cx="1621382" cy="646331"/>
          </a:xfrm>
          <a:prstGeom prst="rect">
            <a:avLst/>
          </a:prstGeom>
          <a:noFill/>
        </p:spPr>
        <p:txBody>
          <a:bodyPr wrap="square">
            <a:spAutoFit/>
          </a:bodyPr>
          <a:lstStyle/>
          <a:p>
            <a:pPr algn="ctr"/>
            <a:r>
              <a:rPr lang="en-US" altLang="ja-JP" sz="3600" b="1" dirty="0">
                <a:solidFill>
                  <a:schemeClr val="bg1"/>
                </a:solidFill>
                <a:latin typeface="Arial" panose="020B0604020202020204" pitchFamily="34" charset="0"/>
                <a:cs typeface="Arial" panose="020B0604020202020204" pitchFamily="34" charset="0"/>
              </a:rPr>
              <a:t>92.3</a:t>
            </a:r>
            <a:r>
              <a:rPr lang="en-US" altLang="ja-JP" sz="2400" b="1" dirty="0">
                <a:solidFill>
                  <a:schemeClr val="bg1"/>
                </a:solidFill>
                <a:latin typeface="Arial" panose="020B0604020202020204" pitchFamily="34" charset="0"/>
                <a:cs typeface="Arial" panose="020B0604020202020204" pitchFamily="34" charset="0"/>
              </a:rPr>
              <a:t>%</a:t>
            </a:r>
            <a:endParaRPr lang="en-US" altLang="ja-JP" sz="3600" b="1" dirty="0">
              <a:solidFill>
                <a:schemeClr val="bg1"/>
              </a:solidFill>
              <a:latin typeface="Arial" panose="020B0604020202020204" pitchFamily="34" charset="0"/>
              <a:cs typeface="Arial" panose="020B0604020202020204" pitchFamily="34" charset="0"/>
            </a:endParaRPr>
          </a:p>
        </p:txBody>
      </p:sp>
      <p:sp>
        <p:nvSpPr>
          <p:cNvPr id="56" name="テキスト ボックス 55">
            <a:extLst>
              <a:ext uri="{FF2B5EF4-FFF2-40B4-BE49-F238E27FC236}">
                <a16:creationId xmlns:a16="http://schemas.microsoft.com/office/drawing/2014/main" id="{AE576AB4-E634-57C2-DB8C-668542F80907}"/>
              </a:ext>
            </a:extLst>
          </p:cNvPr>
          <p:cNvSpPr txBox="1"/>
          <p:nvPr/>
        </p:nvSpPr>
        <p:spPr>
          <a:xfrm>
            <a:off x="6297596" y="1073382"/>
            <a:ext cx="979514" cy="584775"/>
          </a:xfrm>
          <a:prstGeom prst="rect">
            <a:avLst/>
          </a:prstGeom>
          <a:noFill/>
        </p:spPr>
        <p:txBody>
          <a:bodyPr wrap="square">
            <a:spAutoFit/>
          </a:bodyPr>
          <a:lstStyle/>
          <a:p>
            <a:pPr algn="ctr"/>
            <a:r>
              <a:rPr lang="ja-JP" altLang="en-US" sz="1600" b="1" dirty="0">
                <a:solidFill>
                  <a:schemeClr val="bg1"/>
                </a:solidFill>
                <a:latin typeface="Arial" panose="020B0604020202020204" pitchFamily="34" charset="0"/>
                <a:cs typeface="Arial" panose="020B0604020202020204" pitchFamily="34" charset="0"/>
              </a:rPr>
              <a:t>前年比</a:t>
            </a:r>
            <a:br>
              <a:rPr lang="ja-JP" altLang="en-US" sz="1600" b="1" dirty="0">
                <a:solidFill>
                  <a:schemeClr val="bg1"/>
                </a:solidFill>
                <a:latin typeface="Arial" panose="020B0604020202020204" pitchFamily="34" charset="0"/>
                <a:cs typeface="Arial" panose="020B0604020202020204" pitchFamily="34" charset="0"/>
              </a:rPr>
            </a:br>
            <a:r>
              <a:rPr lang="ja-JP" altLang="en-US" sz="1600" b="1" dirty="0">
                <a:solidFill>
                  <a:schemeClr val="bg1"/>
                </a:solidFill>
                <a:latin typeface="Arial" panose="020B0604020202020204" pitchFamily="34" charset="0"/>
                <a:cs typeface="Arial" panose="020B0604020202020204" pitchFamily="34" charset="0"/>
              </a:rPr>
              <a:t>売上高</a:t>
            </a:r>
          </a:p>
        </p:txBody>
      </p:sp>
      <p:sp>
        <p:nvSpPr>
          <p:cNvPr id="57" name="テキスト ボックス 56">
            <a:extLst>
              <a:ext uri="{FF2B5EF4-FFF2-40B4-BE49-F238E27FC236}">
                <a16:creationId xmlns:a16="http://schemas.microsoft.com/office/drawing/2014/main" id="{35BA7E2D-E671-C48F-643D-ADA06F0C4108}"/>
              </a:ext>
            </a:extLst>
          </p:cNvPr>
          <p:cNvSpPr txBox="1"/>
          <p:nvPr/>
        </p:nvSpPr>
        <p:spPr>
          <a:xfrm>
            <a:off x="5951231" y="1578078"/>
            <a:ext cx="1621382" cy="646331"/>
          </a:xfrm>
          <a:prstGeom prst="rect">
            <a:avLst/>
          </a:prstGeom>
          <a:noFill/>
        </p:spPr>
        <p:txBody>
          <a:bodyPr wrap="square">
            <a:spAutoFit/>
          </a:bodyPr>
          <a:lstStyle/>
          <a:p>
            <a:pPr algn="ctr"/>
            <a:r>
              <a:rPr lang="en-US" altLang="ja-JP" sz="3600" b="1" dirty="0">
                <a:solidFill>
                  <a:schemeClr val="bg1"/>
                </a:solidFill>
                <a:latin typeface="Arial" panose="020B0604020202020204" pitchFamily="34" charset="0"/>
                <a:cs typeface="Arial" panose="020B0604020202020204" pitchFamily="34" charset="0"/>
              </a:rPr>
              <a:t>130</a:t>
            </a:r>
            <a:r>
              <a:rPr lang="en-US" altLang="ja-JP" sz="2400" b="1" dirty="0">
                <a:solidFill>
                  <a:schemeClr val="bg1"/>
                </a:solidFill>
                <a:latin typeface="Arial" panose="020B0604020202020204" pitchFamily="34" charset="0"/>
                <a:cs typeface="Arial" panose="020B0604020202020204" pitchFamily="34" charset="0"/>
              </a:rPr>
              <a:t>%</a:t>
            </a:r>
            <a:endParaRPr lang="en-US" altLang="ja-JP" sz="3600" b="1" dirty="0">
              <a:solidFill>
                <a:schemeClr val="bg1"/>
              </a:solidFill>
              <a:latin typeface="Arial" panose="020B0604020202020204" pitchFamily="34" charset="0"/>
              <a:cs typeface="Arial" panose="020B0604020202020204" pitchFamily="34" charset="0"/>
            </a:endParaRPr>
          </a:p>
        </p:txBody>
      </p:sp>
      <p:grpSp>
        <p:nvGrpSpPr>
          <p:cNvPr id="20" name="グループ化 19">
            <a:extLst>
              <a:ext uri="{FF2B5EF4-FFF2-40B4-BE49-F238E27FC236}">
                <a16:creationId xmlns:a16="http://schemas.microsoft.com/office/drawing/2014/main" id="{EA4D5251-FD1A-F0CC-F799-E26307618A61}"/>
              </a:ext>
            </a:extLst>
          </p:cNvPr>
          <p:cNvGrpSpPr/>
          <p:nvPr/>
        </p:nvGrpSpPr>
        <p:grpSpPr>
          <a:xfrm>
            <a:off x="7485382" y="2633133"/>
            <a:ext cx="2115644" cy="1483872"/>
            <a:chOff x="7618885" y="2657781"/>
            <a:chExt cx="1939480" cy="1360314"/>
          </a:xfrm>
        </p:grpSpPr>
        <p:grpSp>
          <p:nvGrpSpPr>
            <p:cNvPr id="19" name="グループ化 18">
              <a:extLst>
                <a:ext uri="{FF2B5EF4-FFF2-40B4-BE49-F238E27FC236}">
                  <a16:creationId xmlns:a16="http://schemas.microsoft.com/office/drawing/2014/main" id="{EE158A3A-BB51-60BE-E534-52E1308FB36A}"/>
                </a:ext>
              </a:extLst>
            </p:cNvPr>
            <p:cNvGrpSpPr/>
            <p:nvPr/>
          </p:nvGrpSpPr>
          <p:grpSpPr>
            <a:xfrm>
              <a:off x="8113197" y="2657781"/>
              <a:ext cx="950856" cy="950132"/>
              <a:chOff x="2408788" y="2060532"/>
              <a:chExt cx="249792" cy="249602"/>
            </a:xfrm>
          </p:grpSpPr>
          <p:sp>
            <p:nvSpPr>
              <p:cNvPr id="5" name="フリーフォーム: 図形 4">
                <a:extLst>
                  <a:ext uri="{FF2B5EF4-FFF2-40B4-BE49-F238E27FC236}">
                    <a16:creationId xmlns:a16="http://schemas.microsoft.com/office/drawing/2014/main" id="{AAA9229B-49D4-E668-4C03-FAAA099B3265}"/>
                  </a:ext>
                </a:extLst>
              </p:cNvPr>
              <p:cNvSpPr/>
              <p:nvPr/>
            </p:nvSpPr>
            <p:spPr>
              <a:xfrm>
                <a:off x="2408788" y="2061378"/>
                <a:ext cx="248757" cy="248756"/>
              </a:xfrm>
              <a:custGeom>
                <a:avLst/>
                <a:gdLst>
                  <a:gd name="connsiteX0" fmla="*/ 153798 w 307363"/>
                  <a:gd name="connsiteY0" fmla="*/ 307362 h 307362"/>
                  <a:gd name="connsiteX1" fmla="*/ 0 w 307363"/>
                  <a:gd name="connsiteY1" fmla="*/ 153565 h 307362"/>
                  <a:gd name="connsiteX2" fmla="*/ 0 w 307363"/>
                  <a:gd name="connsiteY2" fmla="*/ 0 h 307362"/>
                  <a:gd name="connsiteX3" fmla="*/ 131147 w 307363"/>
                  <a:gd name="connsiteY3" fmla="*/ 0 h 307362"/>
                  <a:gd name="connsiteX4" fmla="*/ 131147 w 307363"/>
                  <a:gd name="connsiteY4" fmla="*/ 84914 h 307362"/>
                  <a:gd name="connsiteX5" fmla="*/ 84682 w 307363"/>
                  <a:gd name="connsiteY5" fmla="*/ 84914 h 307362"/>
                  <a:gd name="connsiteX6" fmla="*/ 84682 w 307363"/>
                  <a:gd name="connsiteY6" fmla="*/ 153565 h 307362"/>
                  <a:gd name="connsiteX7" fmla="*/ 156455 w 307363"/>
                  <a:gd name="connsiteY7" fmla="*/ 219676 h 307362"/>
                  <a:gd name="connsiteX8" fmla="*/ 222566 w 307363"/>
                  <a:gd name="connsiteY8" fmla="*/ 153565 h 307362"/>
                  <a:gd name="connsiteX9" fmla="*/ 307364 w 307363"/>
                  <a:gd name="connsiteY9" fmla="*/ 153565 h 307362"/>
                  <a:gd name="connsiteX10" fmla="*/ 153798 w 307363"/>
                  <a:gd name="connsiteY10" fmla="*/ 307362 h 30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7363" h="307362">
                    <a:moveTo>
                      <a:pt x="153798" y="307362"/>
                    </a:moveTo>
                    <a:cubicBezTo>
                      <a:pt x="68911" y="307235"/>
                      <a:pt x="128" y="238452"/>
                      <a:pt x="0" y="153565"/>
                    </a:cubicBezTo>
                    <a:lnTo>
                      <a:pt x="0" y="0"/>
                    </a:lnTo>
                    <a:lnTo>
                      <a:pt x="131147" y="0"/>
                    </a:lnTo>
                    <a:lnTo>
                      <a:pt x="131147" y="84914"/>
                    </a:lnTo>
                    <a:lnTo>
                      <a:pt x="84682" y="84914"/>
                    </a:lnTo>
                    <a:lnTo>
                      <a:pt x="84682" y="153565"/>
                    </a:lnTo>
                    <a:cubicBezTo>
                      <a:pt x="86245" y="191640"/>
                      <a:pt x="118379" y="221239"/>
                      <a:pt x="156455" y="219676"/>
                    </a:cubicBezTo>
                    <a:cubicBezTo>
                      <a:pt x="192338" y="218203"/>
                      <a:pt x="221093" y="189449"/>
                      <a:pt x="222566" y="153565"/>
                    </a:cubicBezTo>
                    <a:lnTo>
                      <a:pt x="307364" y="153565"/>
                    </a:lnTo>
                    <a:cubicBezTo>
                      <a:pt x="307300" y="238388"/>
                      <a:pt x="238622" y="307171"/>
                      <a:pt x="153798" y="307362"/>
                    </a:cubicBezTo>
                    <a:close/>
                  </a:path>
                </a:pathLst>
              </a:custGeom>
              <a:solidFill>
                <a:schemeClr val="tx1"/>
              </a:solidFill>
              <a:ln w="11591" cap="flat">
                <a:noFill/>
                <a:prstDash val="solid"/>
                <a:miter/>
              </a:ln>
            </p:spPr>
            <p:txBody>
              <a:bodyPr rtlCol="0" anchor="ctr"/>
              <a:lstStyle/>
              <a:p>
                <a:endParaRPr lang="ja-JP" altLang="en-US">
                  <a:latin typeface="Arial" panose="020B0604020202020204" pitchFamily="34" charset="0"/>
                  <a:cs typeface="Arial" panose="020B0604020202020204" pitchFamily="34" charset="0"/>
                </a:endParaRPr>
              </a:p>
            </p:txBody>
          </p:sp>
          <p:sp>
            <p:nvSpPr>
              <p:cNvPr id="6" name="フリーフォーム: 図形 5">
                <a:extLst>
                  <a:ext uri="{FF2B5EF4-FFF2-40B4-BE49-F238E27FC236}">
                    <a16:creationId xmlns:a16="http://schemas.microsoft.com/office/drawing/2014/main" id="{B9710ECE-FFCA-DB05-839F-F9326660BD76}"/>
                  </a:ext>
                </a:extLst>
              </p:cNvPr>
              <p:cNvSpPr/>
              <p:nvPr/>
            </p:nvSpPr>
            <p:spPr>
              <a:xfrm>
                <a:off x="2588259" y="2060532"/>
                <a:ext cx="70321" cy="70321"/>
              </a:xfrm>
              <a:custGeom>
                <a:avLst/>
                <a:gdLst>
                  <a:gd name="connsiteX0" fmla="*/ 0 w 86888"/>
                  <a:gd name="connsiteY0" fmla="*/ 0 h 86888"/>
                  <a:gd name="connsiteX1" fmla="*/ 86889 w 86888"/>
                  <a:gd name="connsiteY1" fmla="*/ 0 h 86888"/>
                  <a:gd name="connsiteX2" fmla="*/ 86889 w 86888"/>
                  <a:gd name="connsiteY2" fmla="*/ 86889 h 86888"/>
                  <a:gd name="connsiteX3" fmla="*/ 0 w 86888"/>
                  <a:gd name="connsiteY3" fmla="*/ 86889 h 86888"/>
                </a:gdLst>
                <a:ahLst/>
                <a:cxnLst>
                  <a:cxn ang="0">
                    <a:pos x="connsiteX0" y="connsiteY0"/>
                  </a:cxn>
                  <a:cxn ang="0">
                    <a:pos x="connsiteX1" y="connsiteY1"/>
                  </a:cxn>
                  <a:cxn ang="0">
                    <a:pos x="connsiteX2" y="connsiteY2"/>
                  </a:cxn>
                  <a:cxn ang="0">
                    <a:pos x="connsiteX3" y="connsiteY3"/>
                  </a:cxn>
                </a:cxnLst>
                <a:rect l="l" t="t" r="r" b="b"/>
                <a:pathLst>
                  <a:path w="86888" h="86888">
                    <a:moveTo>
                      <a:pt x="0" y="0"/>
                    </a:moveTo>
                    <a:lnTo>
                      <a:pt x="86889" y="0"/>
                    </a:lnTo>
                    <a:lnTo>
                      <a:pt x="86889" y="86889"/>
                    </a:lnTo>
                    <a:lnTo>
                      <a:pt x="0" y="86889"/>
                    </a:lnTo>
                    <a:close/>
                  </a:path>
                </a:pathLst>
              </a:custGeom>
              <a:solidFill>
                <a:srgbClr val="672ED9"/>
              </a:solidFill>
              <a:ln w="11591" cap="flat">
                <a:noFill/>
                <a:prstDash val="solid"/>
                <a:miter/>
              </a:ln>
            </p:spPr>
            <p:txBody>
              <a:bodyPr rtlCol="0" anchor="ctr"/>
              <a:lstStyle/>
              <a:p>
                <a:endParaRPr lang="ja-JP" altLang="en-US">
                  <a:latin typeface="Arial" panose="020B0604020202020204" pitchFamily="34" charset="0"/>
                  <a:cs typeface="Arial" panose="020B0604020202020204" pitchFamily="34" charset="0"/>
                </a:endParaRPr>
              </a:p>
            </p:txBody>
          </p:sp>
        </p:grpSp>
        <p:grpSp>
          <p:nvGrpSpPr>
            <p:cNvPr id="18" name="グループ化 17">
              <a:extLst>
                <a:ext uri="{FF2B5EF4-FFF2-40B4-BE49-F238E27FC236}">
                  <a16:creationId xmlns:a16="http://schemas.microsoft.com/office/drawing/2014/main" id="{AA60DF54-7E71-7B3F-C1D1-60F1F9C7533E}"/>
                </a:ext>
              </a:extLst>
            </p:cNvPr>
            <p:cNvGrpSpPr/>
            <p:nvPr/>
          </p:nvGrpSpPr>
          <p:grpSpPr>
            <a:xfrm>
              <a:off x="7618885" y="3806599"/>
              <a:ext cx="1939480" cy="211496"/>
              <a:chOff x="2814529" y="2082408"/>
              <a:chExt cx="1939480" cy="211496"/>
            </a:xfrm>
          </p:grpSpPr>
          <p:sp>
            <p:nvSpPr>
              <p:cNvPr id="7" name="フリーフォーム: 図形 6">
                <a:extLst>
                  <a:ext uri="{FF2B5EF4-FFF2-40B4-BE49-F238E27FC236}">
                    <a16:creationId xmlns:a16="http://schemas.microsoft.com/office/drawing/2014/main" id="{C9D5FA81-BEA1-2ABD-3232-4929895E56A5}"/>
                  </a:ext>
                </a:extLst>
              </p:cNvPr>
              <p:cNvSpPr/>
              <p:nvPr/>
            </p:nvSpPr>
            <p:spPr>
              <a:xfrm>
                <a:off x="2814529" y="2082408"/>
                <a:ext cx="162191" cy="166962"/>
              </a:xfrm>
              <a:custGeom>
                <a:avLst/>
                <a:gdLst>
                  <a:gd name="connsiteX0" fmla="*/ 45443 w 200402"/>
                  <a:gd name="connsiteY0" fmla="*/ 195999 h 206297"/>
                  <a:gd name="connsiteX1" fmla="*/ 11640 w 200402"/>
                  <a:gd name="connsiteY1" fmla="*/ 165681 h 206297"/>
                  <a:gd name="connsiteX2" fmla="*/ 23 w 200402"/>
                  <a:gd name="connsiteY2" fmla="*/ 120842 h 206297"/>
                  <a:gd name="connsiteX3" fmla="*/ 15473 w 200402"/>
                  <a:gd name="connsiteY3" fmla="*/ 59393 h 206297"/>
                  <a:gd name="connsiteX4" fmla="*/ 59034 w 200402"/>
                  <a:gd name="connsiteY4" fmla="*/ 15949 h 206297"/>
                  <a:gd name="connsiteX5" fmla="*/ 123619 w 200402"/>
                  <a:gd name="connsiteY5" fmla="*/ 35 h 206297"/>
                  <a:gd name="connsiteX6" fmla="*/ 170084 w 200402"/>
                  <a:gd name="connsiteY6" fmla="*/ 8631 h 206297"/>
                  <a:gd name="connsiteX7" fmla="*/ 200402 w 200402"/>
                  <a:gd name="connsiteY7" fmla="*/ 33605 h 206297"/>
                  <a:gd name="connsiteX8" fmla="*/ 173337 w 200402"/>
                  <a:gd name="connsiteY8" fmla="*/ 56838 h 206297"/>
                  <a:gd name="connsiteX9" fmla="*/ 121412 w 200402"/>
                  <a:gd name="connsiteY9" fmla="*/ 33605 h 206297"/>
                  <a:gd name="connsiteX10" fmla="*/ 77503 w 200402"/>
                  <a:gd name="connsiteY10" fmla="*/ 45221 h 206297"/>
                  <a:gd name="connsiteX11" fmla="*/ 48231 w 200402"/>
                  <a:gd name="connsiteY11" fmla="*/ 76353 h 206297"/>
                  <a:gd name="connsiteX12" fmla="*/ 37892 w 200402"/>
                  <a:gd name="connsiteY12" fmla="*/ 119565 h 206297"/>
                  <a:gd name="connsiteX13" fmla="*/ 53806 w 200402"/>
                  <a:gd name="connsiteY13" fmla="*/ 158827 h 206297"/>
                  <a:gd name="connsiteX14" fmla="*/ 100271 w 200402"/>
                  <a:gd name="connsiteY14" fmla="*/ 173812 h 206297"/>
                  <a:gd name="connsiteX15" fmla="*/ 157423 w 200402"/>
                  <a:gd name="connsiteY15" fmla="*/ 150580 h 206297"/>
                  <a:gd name="connsiteX16" fmla="*/ 179261 w 200402"/>
                  <a:gd name="connsiteY16" fmla="*/ 173812 h 206297"/>
                  <a:gd name="connsiteX17" fmla="*/ 144412 w 200402"/>
                  <a:gd name="connsiteY17" fmla="*/ 198206 h 206297"/>
                  <a:gd name="connsiteX18" fmla="*/ 97948 w 200402"/>
                  <a:gd name="connsiteY18" fmla="*/ 206221 h 206297"/>
                  <a:gd name="connsiteX19" fmla="*/ 45443 w 200402"/>
                  <a:gd name="connsiteY19" fmla="*/ 195999 h 20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0402" h="206297">
                    <a:moveTo>
                      <a:pt x="45443" y="195999"/>
                    </a:moveTo>
                    <a:cubicBezTo>
                      <a:pt x="31446" y="189425"/>
                      <a:pt x="19692" y="178881"/>
                      <a:pt x="11640" y="165681"/>
                    </a:cubicBezTo>
                    <a:cubicBezTo>
                      <a:pt x="3676" y="152105"/>
                      <a:pt x="-347" y="136578"/>
                      <a:pt x="23" y="120842"/>
                    </a:cubicBezTo>
                    <a:cubicBezTo>
                      <a:pt x="-275" y="99362"/>
                      <a:pt x="5051" y="78178"/>
                      <a:pt x="15473" y="59393"/>
                    </a:cubicBezTo>
                    <a:cubicBezTo>
                      <a:pt x="25663" y="41136"/>
                      <a:pt x="40750" y="26089"/>
                      <a:pt x="59034" y="15949"/>
                    </a:cubicBezTo>
                    <a:cubicBezTo>
                      <a:pt x="78780" y="5035"/>
                      <a:pt x="101063" y="-455"/>
                      <a:pt x="123619" y="35"/>
                    </a:cubicBezTo>
                    <a:cubicBezTo>
                      <a:pt x="139537" y="-357"/>
                      <a:pt x="155361" y="2570"/>
                      <a:pt x="170084" y="8631"/>
                    </a:cubicBezTo>
                    <a:cubicBezTo>
                      <a:pt x="182506" y="13659"/>
                      <a:pt x="193089" y="22376"/>
                      <a:pt x="200402" y="33605"/>
                    </a:cubicBezTo>
                    <a:lnTo>
                      <a:pt x="173337" y="56838"/>
                    </a:lnTo>
                    <a:cubicBezTo>
                      <a:pt x="161067" y="40816"/>
                      <a:pt x="141534" y="32077"/>
                      <a:pt x="121412" y="33605"/>
                    </a:cubicBezTo>
                    <a:cubicBezTo>
                      <a:pt x="105977" y="33291"/>
                      <a:pt x="90764" y="37316"/>
                      <a:pt x="77503" y="45221"/>
                    </a:cubicBezTo>
                    <a:cubicBezTo>
                      <a:pt x="65059" y="52698"/>
                      <a:pt x="54927" y="63473"/>
                      <a:pt x="48231" y="76353"/>
                    </a:cubicBezTo>
                    <a:cubicBezTo>
                      <a:pt x="41252" y="89675"/>
                      <a:pt x="37698" y="104526"/>
                      <a:pt x="37892" y="119565"/>
                    </a:cubicBezTo>
                    <a:cubicBezTo>
                      <a:pt x="37447" y="134307"/>
                      <a:pt x="43223" y="148556"/>
                      <a:pt x="53806" y="158827"/>
                    </a:cubicBezTo>
                    <a:cubicBezTo>
                      <a:pt x="66843" y="169516"/>
                      <a:pt x="83445" y="174871"/>
                      <a:pt x="100271" y="173812"/>
                    </a:cubicBezTo>
                    <a:cubicBezTo>
                      <a:pt x="121750" y="174499"/>
                      <a:pt x="142515" y="166058"/>
                      <a:pt x="157423" y="150580"/>
                    </a:cubicBezTo>
                    <a:lnTo>
                      <a:pt x="179261" y="173812"/>
                    </a:lnTo>
                    <a:cubicBezTo>
                      <a:pt x="169797" y="184652"/>
                      <a:pt x="157836" y="193024"/>
                      <a:pt x="144412" y="198206"/>
                    </a:cubicBezTo>
                    <a:cubicBezTo>
                      <a:pt x="129543" y="203690"/>
                      <a:pt x="113796" y="206407"/>
                      <a:pt x="97948" y="206221"/>
                    </a:cubicBezTo>
                    <a:cubicBezTo>
                      <a:pt x="79895" y="206872"/>
                      <a:pt x="61933" y="203376"/>
                      <a:pt x="45443" y="195999"/>
                    </a:cubicBezTo>
                    <a:close/>
                  </a:path>
                </a:pathLst>
              </a:custGeom>
              <a:solidFill>
                <a:srgbClr val="672ED9"/>
              </a:solidFill>
              <a:ln w="11591" cap="flat">
                <a:noFill/>
                <a:prstDash val="solid"/>
                <a:miter/>
              </a:ln>
            </p:spPr>
            <p:txBody>
              <a:bodyPr rtlCol="0" anchor="ctr"/>
              <a:lstStyle/>
              <a:p>
                <a:endParaRPr lang="ja-JP" altLang="en-US">
                  <a:latin typeface="Arial" panose="020B0604020202020204" pitchFamily="34" charset="0"/>
                  <a:cs typeface="Arial" panose="020B0604020202020204" pitchFamily="34" charset="0"/>
                </a:endParaRPr>
              </a:p>
            </p:txBody>
          </p:sp>
          <p:sp>
            <p:nvSpPr>
              <p:cNvPr id="8" name="フリーフォーム: 図形 7">
                <a:extLst>
                  <a:ext uri="{FF2B5EF4-FFF2-40B4-BE49-F238E27FC236}">
                    <a16:creationId xmlns:a16="http://schemas.microsoft.com/office/drawing/2014/main" id="{ABD9FBDB-7B1F-EBA0-AB59-4F5EEAF009ED}"/>
                  </a:ext>
                </a:extLst>
              </p:cNvPr>
              <p:cNvSpPr/>
              <p:nvPr/>
            </p:nvSpPr>
            <p:spPr>
              <a:xfrm>
                <a:off x="2978205" y="2122187"/>
                <a:ext cx="133728" cy="126423"/>
              </a:xfrm>
              <a:custGeom>
                <a:avLst/>
                <a:gdLst>
                  <a:gd name="connsiteX0" fmla="*/ 35221 w 165233"/>
                  <a:gd name="connsiteY0" fmla="*/ 148242 h 156208"/>
                  <a:gd name="connsiteX1" fmla="*/ 9200 w 165233"/>
                  <a:gd name="connsiteY1" fmla="*/ 125009 h 156208"/>
                  <a:gd name="connsiteX2" fmla="*/ 24 w 165233"/>
                  <a:gd name="connsiteY2" fmla="*/ 90161 h 156208"/>
                  <a:gd name="connsiteX3" fmla="*/ 11640 w 165233"/>
                  <a:gd name="connsiteY3" fmla="*/ 43697 h 156208"/>
                  <a:gd name="connsiteX4" fmla="*/ 44049 w 165233"/>
                  <a:gd name="connsiteY4" fmla="*/ 11636 h 156208"/>
                  <a:gd name="connsiteX5" fmla="*/ 90514 w 165233"/>
                  <a:gd name="connsiteY5" fmla="*/ 20 h 156208"/>
                  <a:gd name="connsiteX6" fmla="*/ 129892 w 165233"/>
                  <a:gd name="connsiteY6" fmla="*/ 8384 h 156208"/>
                  <a:gd name="connsiteX7" fmla="*/ 155913 w 165233"/>
                  <a:gd name="connsiteY7" fmla="*/ 31616 h 156208"/>
                  <a:gd name="connsiteX8" fmla="*/ 165206 w 165233"/>
                  <a:gd name="connsiteY8" fmla="*/ 66464 h 156208"/>
                  <a:gd name="connsiteX9" fmla="*/ 153589 w 165233"/>
                  <a:gd name="connsiteY9" fmla="*/ 112929 h 156208"/>
                  <a:gd name="connsiteX10" fmla="*/ 121180 w 165233"/>
                  <a:gd name="connsiteY10" fmla="*/ 144525 h 156208"/>
                  <a:gd name="connsiteX11" fmla="*/ 74716 w 165233"/>
                  <a:gd name="connsiteY11" fmla="*/ 156141 h 156208"/>
                  <a:gd name="connsiteX12" fmla="*/ 35221 w 165233"/>
                  <a:gd name="connsiteY12" fmla="*/ 148242 h 156208"/>
                  <a:gd name="connsiteX13" fmla="*/ 103872 w 165233"/>
                  <a:gd name="connsiteY13" fmla="*/ 118621 h 156208"/>
                  <a:gd name="connsiteX14" fmla="*/ 122690 w 165233"/>
                  <a:gd name="connsiteY14" fmla="*/ 98060 h 156208"/>
                  <a:gd name="connsiteX15" fmla="*/ 129544 w 165233"/>
                  <a:gd name="connsiteY15" fmla="*/ 68323 h 156208"/>
                  <a:gd name="connsiteX16" fmla="*/ 118973 w 165233"/>
                  <a:gd name="connsiteY16" fmla="*/ 39980 h 156208"/>
                  <a:gd name="connsiteX17" fmla="*/ 89120 w 165233"/>
                  <a:gd name="connsiteY17" fmla="*/ 29757 h 156208"/>
                  <a:gd name="connsiteX18" fmla="*/ 61938 w 165233"/>
                  <a:gd name="connsiteY18" fmla="*/ 37075 h 156208"/>
                  <a:gd name="connsiteX19" fmla="*/ 43120 w 165233"/>
                  <a:gd name="connsiteY19" fmla="*/ 57404 h 156208"/>
                  <a:gd name="connsiteX20" fmla="*/ 36266 w 165233"/>
                  <a:gd name="connsiteY20" fmla="*/ 87141 h 156208"/>
                  <a:gd name="connsiteX21" fmla="*/ 46837 w 165233"/>
                  <a:gd name="connsiteY21" fmla="*/ 115484 h 156208"/>
                  <a:gd name="connsiteX22" fmla="*/ 76690 w 165233"/>
                  <a:gd name="connsiteY22" fmla="*/ 125590 h 156208"/>
                  <a:gd name="connsiteX23" fmla="*/ 103872 w 165233"/>
                  <a:gd name="connsiteY23" fmla="*/ 118621 h 15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5233" h="156208">
                    <a:moveTo>
                      <a:pt x="35221" y="148242"/>
                    </a:moveTo>
                    <a:cubicBezTo>
                      <a:pt x="24550" y="143077"/>
                      <a:pt x="15537" y="135030"/>
                      <a:pt x="9200" y="125009"/>
                    </a:cubicBezTo>
                    <a:cubicBezTo>
                      <a:pt x="3051" y="114435"/>
                      <a:pt x="-120" y="102393"/>
                      <a:pt x="24" y="90161"/>
                    </a:cubicBezTo>
                    <a:cubicBezTo>
                      <a:pt x="-348" y="73911"/>
                      <a:pt x="3665" y="57860"/>
                      <a:pt x="11640" y="43697"/>
                    </a:cubicBezTo>
                    <a:cubicBezTo>
                      <a:pt x="19226" y="30185"/>
                      <a:pt x="30456" y="19076"/>
                      <a:pt x="44049" y="11636"/>
                    </a:cubicBezTo>
                    <a:cubicBezTo>
                      <a:pt x="58275" y="3821"/>
                      <a:pt x="74282" y="-181"/>
                      <a:pt x="90514" y="20"/>
                    </a:cubicBezTo>
                    <a:cubicBezTo>
                      <a:pt x="104109" y="-270"/>
                      <a:pt x="117589" y="2592"/>
                      <a:pt x="129892" y="8384"/>
                    </a:cubicBezTo>
                    <a:cubicBezTo>
                      <a:pt x="140670" y="13389"/>
                      <a:pt x="149724" y="21473"/>
                      <a:pt x="155913" y="31616"/>
                    </a:cubicBezTo>
                    <a:cubicBezTo>
                      <a:pt x="162135" y="42165"/>
                      <a:pt x="165350" y="54217"/>
                      <a:pt x="165206" y="66464"/>
                    </a:cubicBezTo>
                    <a:cubicBezTo>
                      <a:pt x="165612" y="82719"/>
                      <a:pt x="161596" y="98778"/>
                      <a:pt x="153589" y="112929"/>
                    </a:cubicBezTo>
                    <a:cubicBezTo>
                      <a:pt x="145812" y="126173"/>
                      <a:pt x="134619" y="137086"/>
                      <a:pt x="121180" y="144525"/>
                    </a:cubicBezTo>
                    <a:cubicBezTo>
                      <a:pt x="106947" y="152325"/>
                      <a:pt x="90945" y="156325"/>
                      <a:pt x="74716" y="156141"/>
                    </a:cubicBezTo>
                    <a:cubicBezTo>
                      <a:pt x="61110" y="156682"/>
                      <a:pt x="47571" y="153974"/>
                      <a:pt x="35221" y="148242"/>
                    </a:cubicBezTo>
                    <a:close/>
                    <a:moveTo>
                      <a:pt x="103872" y="118621"/>
                    </a:moveTo>
                    <a:cubicBezTo>
                      <a:pt x="111894" y="113601"/>
                      <a:pt x="118399" y="106493"/>
                      <a:pt x="122690" y="98060"/>
                    </a:cubicBezTo>
                    <a:cubicBezTo>
                      <a:pt x="127361" y="88853"/>
                      <a:pt x="129713" y="78645"/>
                      <a:pt x="129544" y="68323"/>
                    </a:cubicBezTo>
                    <a:cubicBezTo>
                      <a:pt x="130213" y="57801"/>
                      <a:pt x="126368" y="47493"/>
                      <a:pt x="118973" y="39980"/>
                    </a:cubicBezTo>
                    <a:cubicBezTo>
                      <a:pt x="110771" y="32749"/>
                      <a:pt x="100033" y="29072"/>
                      <a:pt x="89120" y="29757"/>
                    </a:cubicBezTo>
                    <a:cubicBezTo>
                      <a:pt x="79549" y="29579"/>
                      <a:pt x="70125" y="32117"/>
                      <a:pt x="61938" y="37075"/>
                    </a:cubicBezTo>
                    <a:cubicBezTo>
                      <a:pt x="53947" y="42031"/>
                      <a:pt x="47445" y="49055"/>
                      <a:pt x="43120" y="57404"/>
                    </a:cubicBezTo>
                    <a:cubicBezTo>
                      <a:pt x="38463" y="66615"/>
                      <a:pt x="36110" y="76820"/>
                      <a:pt x="36266" y="87141"/>
                    </a:cubicBezTo>
                    <a:cubicBezTo>
                      <a:pt x="35656" y="97654"/>
                      <a:pt x="39492" y="107938"/>
                      <a:pt x="46837" y="115484"/>
                    </a:cubicBezTo>
                    <a:cubicBezTo>
                      <a:pt x="55083" y="122628"/>
                      <a:pt x="65800" y="126257"/>
                      <a:pt x="76690" y="125590"/>
                    </a:cubicBezTo>
                    <a:cubicBezTo>
                      <a:pt x="86226" y="125874"/>
                      <a:pt x="95649" y="123458"/>
                      <a:pt x="103872" y="118621"/>
                    </a:cubicBezTo>
                    <a:close/>
                  </a:path>
                </a:pathLst>
              </a:custGeom>
              <a:solidFill>
                <a:srgbClr val="672ED9"/>
              </a:solidFill>
              <a:ln w="11591" cap="flat">
                <a:noFill/>
                <a:prstDash val="solid"/>
                <a:miter/>
              </a:ln>
            </p:spPr>
            <p:txBody>
              <a:bodyPr rtlCol="0" anchor="ctr"/>
              <a:lstStyle/>
              <a:p>
                <a:endParaRPr lang="ja-JP" altLang="en-US">
                  <a:latin typeface="Arial" panose="020B0604020202020204" pitchFamily="34" charset="0"/>
                  <a:cs typeface="Arial" panose="020B0604020202020204" pitchFamily="34" charset="0"/>
                </a:endParaRPr>
              </a:p>
            </p:txBody>
          </p:sp>
          <p:sp>
            <p:nvSpPr>
              <p:cNvPr id="9" name="フリーフォーム: 図形 8">
                <a:extLst>
                  <a:ext uri="{FF2B5EF4-FFF2-40B4-BE49-F238E27FC236}">
                    <a16:creationId xmlns:a16="http://schemas.microsoft.com/office/drawing/2014/main" id="{FA202FA5-C173-CF75-0E6D-6C6C8CBBF0E3}"/>
                  </a:ext>
                </a:extLst>
              </p:cNvPr>
              <p:cNvSpPr/>
              <p:nvPr/>
            </p:nvSpPr>
            <p:spPr>
              <a:xfrm>
                <a:off x="3126952" y="2121840"/>
                <a:ext cx="222983" cy="125964"/>
              </a:xfrm>
              <a:custGeom>
                <a:avLst/>
                <a:gdLst>
                  <a:gd name="connsiteX0" fmla="*/ 260667 w 275517"/>
                  <a:gd name="connsiteY0" fmla="*/ 13343 h 155640"/>
                  <a:gd name="connsiteX1" fmla="*/ 275419 w 275517"/>
                  <a:gd name="connsiteY1" fmla="*/ 51212 h 155640"/>
                  <a:gd name="connsiteX2" fmla="*/ 273445 w 275517"/>
                  <a:gd name="connsiteY2" fmla="*/ 70146 h 155640"/>
                  <a:gd name="connsiteX3" fmla="*/ 256485 w 275517"/>
                  <a:gd name="connsiteY3" fmla="*/ 155176 h 155640"/>
                  <a:gd name="connsiteX4" fmla="*/ 220591 w 275517"/>
                  <a:gd name="connsiteY4" fmla="*/ 155176 h 155640"/>
                  <a:gd name="connsiteX5" fmla="*/ 237551 w 275517"/>
                  <a:gd name="connsiteY5" fmla="*/ 70959 h 155640"/>
                  <a:gd name="connsiteX6" fmla="*/ 238596 w 275517"/>
                  <a:gd name="connsiteY6" fmla="*/ 59343 h 155640"/>
                  <a:gd name="connsiteX7" fmla="*/ 209323 w 275517"/>
                  <a:gd name="connsiteY7" fmla="*/ 31813 h 155640"/>
                  <a:gd name="connsiteX8" fmla="*/ 162859 w 275517"/>
                  <a:gd name="connsiteY8" fmla="*/ 75722 h 155640"/>
                  <a:gd name="connsiteX9" fmla="*/ 146480 w 275517"/>
                  <a:gd name="connsiteY9" fmla="*/ 155176 h 155640"/>
                  <a:gd name="connsiteX10" fmla="*/ 110354 w 275517"/>
                  <a:gd name="connsiteY10" fmla="*/ 155176 h 155640"/>
                  <a:gd name="connsiteX11" fmla="*/ 127197 w 275517"/>
                  <a:gd name="connsiteY11" fmla="*/ 70959 h 155640"/>
                  <a:gd name="connsiteX12" fmla="*/ 128359 w 275517"/>
                  <a:gd name="connsiteY12" fmla="*/ 59343 h 155640"/>
                  <a:gd name="connsiteX13" fmla="*/ 99086 w 275517"/>
                  <a:gd name="connsiteY13" fmla="*/ 31813 h 155640"/>
                  <a:gd name="connsiteX14" fmla="*/ 52621 w 275517"/>
                  <a:gd name="connsiteY14" fmla="*/ 76070 h 155640"/>
                  <a:gd name="connsiteX15" fmla="*/ 36475 w 275517"/>
                  <a:gd name="connsiteY15" fmla="*/ 155640 h 155640"/>
                  <a:gd name="connsiteX16" fmla="*/ 0 w 275517"/>
                  <a:gd name="connsiteY16" fmla="*/ 155640 h 155640"/>
                  <a:gd name="connsiteX17" fmla="*/ 30318 w 275517"/>
                  <a:gd name="connsiteY17" fmla="*/ 1843 h 155640"/>
                  <a:gd name="connsiteX18" fmla="*/ 65167 w 275517"/>
                  <a:gd name="connsiteY18" fmla="*/ 1843 h 155640"/>
                  <a:gd name="connsiteX19" fmla="*/ 61914 w 275517"/>
                  <a:gd name="connsiteY19" fmla="*/ 18454 h 155640"/>
                  <a:gd name="connsiteX20" fmla="*/ 111631 w 275517"/>
                  <a:gd name="connsiteY20" fmla="*/ 101 h 155640"/>
                  <a:gd name="connsiteX21" fmla="*/ 140672 w 275517"/>
                  <a:gd name="connsiteY21" fmla="*/ 6490 h 155640"/>
                  <a:gd name="connsiteX22" fmla="*/ 159258 w 275517"/>
                  <a:gd name="connsiteY22" fmla="*/ 25308 h 155640"/>
                  <a:gd name="connsiteX23" fmla="*/ 219894 w 275517"/>
                  <a:gd name="connsiteY23" fmla="*/ 101 h 155640"/>
                  <a:gd name="connsiteX24" fmla="*/ 260667 w 275517"/>
                  <a:gd name="connsiteY24" fmla="*/ 13343 h 155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5517" h="155640">
                    <a:moveTo>
                      <a:pt x="260667" y="13343"/>
                    </a:moveTo>
                    <a:cubicBezTo>
                      <a:pt x="270925" y="23175"/>
                      <a:pt x="276325" y="37031"/>
                      <a:pt x="275419" y="51212"/>
                    </a:cubicBezTo>
                    <a:cubicBezTo>
                      <a:pt x="275373" y="57573"/>
                      <a:pt x="274711" y="63914"/>
                      <a:pt x="273445" y="70146"/>
                    </a:cubicBezTo>
                    <a:lnTo>
                      <a:pt x="256485" y="155176"/>
                    </a:lnTo>
                    <a:lnTo>
                      <a:pt x="220591" y="155176"/>
                    </a:lnTo>
                    <a:lnTo>
                      <a:pt x="237551" y="70959"/>
                    </a:lnTo>
                    <a:cubicBezTo>
                      <a:pt x="238237" y="67125"/>
                      <a:pt x="238587" y="63238"/>
                      <a:pt x="238596" y="59343"/>
                    </a:cubicBezTo>
                    <a:cubicBezTo>
                      <a:pt x="238596" y="40989"/>
                      <a:pt x="228838" y="31813"/>
                      <a:pt x="209323" y="31813"/>
                    </a:cubicBezTo>
                    <a:cubicBezTo>
                      <a:pt x="183922" y="31813"/>
                      <a:pt x="168434" y="46449"/>
                      <a:pt x="162859" y="75722"/>
                    </a:cubicBezTo>
                    <a:lnTo>
                      <a:pt x="146480" y="155176"/>
                    </a:lnTo>
                    <a:lnTo>
                      <a:pt x="110354" y="155176"/>
                    </a:lnTo>
                    <a:lnTo>
                      <a:pt x="127197" y="70959"/>
                    </a:lnTo>
                    <a:cubicBezTo>
                      <a:pt x="127973" y="67136"/>
                      <a:pt x="128362" y="63244"/>
                      <a:pt x="128359" y="59343"/>
                    </a:cubicBezTo>
                    <a:cubicBezTo>
                      <a:pt x="128359" y="40989"/>
                      <a:pt x="118601" y="31813"/>
                      <a:pt x="99086" y="31813"/>
                    </a:cubicBezTo>
                    <a:cubicBezTo>
                      <a:pt x="73685" y="31813"/>
                      <a:pt x="58197" y="46565"/>
                      <a:pt x="52621" y="76070"/>
                    </a:cubicBezTo>
                    <a:lnTo>
                      <a:pt x="36475" y="155640"/>
                    </a:lnTo>
                    <a:lnTo>
                      <a:pt x="0" y="155640"/>
                    </a:lnTo>
                    <a:lnTo>
                      <a:pt x="30318" y="1843"/>
                    </a:lnTo>
                    <a:lnTo>
                      <a:pt x="65167" y="1843"/>
                    </a:lnTo>
                    <a:lnTo>
                      <a:pt x="61914" y="18454"/>
                    </a:lnTo>
                    <a:cubicBezTo>
                      <a:pt x="75482" y="6125"/>
                      <a:pt x="93307" y="-455"/>
                      <a:pt x="111631" y="101"/>
                    </a:cubicBezTo>
                    <a:cubicBezTo>
                      <a:pt x="121685" y="-146"/>
                      <a:pt x="131649" y="2046"/>
                      <a:pt x="140672" y="6490"/>
                    </a:cubicBezTo>
                    <a:cubicBezTo>
                      <a:pt x="148650" y="10709"/>
                      <a:pt x="155137" y="17278"/>
                      <a:pt x="159258" y="25308"/>
                    </a:cubicBezTo>
                    <a:cubicBezTo>
                      <a:pt x="174863" y="8517"/>
                      <a:pt x="196985" y="-679"/>
                      <a:pt x="219894" y="101"/>
                    </a:cubicBezTo>
                    <a:cubicBezTo>
                      <a:pt x="234666" y="-764"/>
                      <a:pt x="249223" y="3964"/>
                      <a:pt x="260667" y="13343"/>
                    </a:cubicBezTo>
                    <a:close/>
                  </a:path>
                </a:pathLst>
              </a:custGeom>
              <a:solidFill>
                <a:srgbClr val="672ED9"/>
              </a:solidFill>
              <a:ln w="11591" cap="flat">
                <a:noFill/>
                <a:prstDash val="solid"/>
                <a:miter/>
              </a:ln>
            </p:spPr>
            <p:txBody>
              <a:bodyPr rtlCol="0" anchor="ctr"/>
              <a:lstStyle/>
              <a:p>
                <a:endParaRPr lang="ja-JP" altLang="en-US">
                  <a:latin typeface="Arial" panose="020B0604020202020204" pitchFamily="34" charset="0"/>
                  <a:cs typeface="Arial" panose="020B0604020202020204" pitchFamily="34" charset="0"/>
                </a:endParaRPr>
              </a:p>
            </p:txBody>
          </p:sp>
          <p:sp>
            <p:nvSpPr>
              <p:cNvPr id="10" name="フリーフォーム: 図形 9">
                <a:extLst>
                  <a:ext uri="{FF2B5EF4-FFF2-40B4-BE49-F238E27FC236}">
                    <a16:creationId xmlns:a16="http://schemas.microsoft.com/office/drawing/2014/main" id="{E49709FE-4EF2-EEE7-B37A-274624C94C1A}"/>
                  </a:ext>
                </a:extLst>
              </p:cNvPr>
              <p:cNvSpPr/>
              <p:nvPr/>
            </p:nvSpPr>
            <p:spPr>
              <a:xfrm>
                <a:off x="3362643" y="2121957"/>
                <a:ext cx="154104" cy="170784"/>
              </a:xfrm>
              <a:custGeom>
                <a:avLst/>
                <a:gdLst>
                  <a:gd name="connsiteX0" fmla="*/ 157283 w 190410"/>
                  <a:gd name="connsiteY0" fmla="*/ 7971 h 211020"/>
                  <a:gd name="connsiteX1" fmla="*/ 181561 w 190410"/>
                  <a:gd name="connsiteY1" fmla="*/ 31203 h 211020"/>
                  <a:gd name="connsiteX2" fmla="*/ 190389 w 190410"/>
                  <a:gd name="connsiteY2" fmla="*/ 67097 h 211020"/>
                  <a:gd name="connsiteX3" fmla="*/ 178773 w 190410"/>
                  <a:gd name="connsiteY3" fmla="*/ 113561 h 211020"/>
                  <a:gd name="connsiteX4" fmla="*/ 103965 w 190410"/>
                  <a:gd name="connsiteY4" fmla="*/ 157354 h 211020"/>
                  <a:gd name="connsiteX5" fmla="*/ 72369 w 190410"/>
                  <a:gd name="connsiteY5" fmla="*/ 150965 h 211020"/>
                  <a:gd name="connsiteX6" fmla="*/ 51343 w 190410"/>
                  <a:gd name="connsiteY6" fmla="*/ 132611 h 211020"/>
                  <a:gd name="connsiteX7" fmla="*/ 35894 w 190410"/>
                  <a:gd name="connsiteY7" fmla="*/ 211020 h 211020"/>
                  <a:gd name="connsiteX8" fmla="*/ 0 w 190410"/>
                  <a:gd name="connsiteY8" fmla="*/ 211020 h 211020"/>
                  <a:gd name="connsiteX9" fmla="*/ 41586 w 190410"/>
                  <a:gd name="connsiteY9" fmla="*/ 1930 h 211020"/>
                  <a:gd name="connsiteX10" fmla="*/ 75970 w 190410"/>
                  <a:gd name="connsiteY10" fmla="*/ 1930 h 211020"/>
                  <a:gd name="connsiteX11" fmla="*/ 72833 w 190410"/>
                  <a:gd name="connsiteY11" fmla="*/ 17960 h 211020"/>
                  <a:gd name="connsiteX12" fmla="*/ 157283 w 190410"/>
                  <a:gd name="connsiteY12" fmla="*/ 7971 h 211020"/>
                  <a:gd name="connsiteX13" fmla="*/ 128591 w 190410"/>
                  <a:gd name="connsiteY13" fmla="*/ 118904 h 211020"/>
                  <a:gd name="connsiteX14" fmla="*/ 146945 w 190410"/>
                  <a:gd name="connsiteY14" fmla="*/ 98344 h 211020"/>
                  <a:gd name="connsiteX15" fmla="*/ 153914 w 190410"/>
                  <a:gd name="connsiteY15" fmla="*/ 68607 h 211020"/>
                  <a:gd name="connsiteX16" fmla="*/ 143227 w 190410"/>
                  <a:gd name="connsiteY16" fmla="*/ 40380 h 211020"/>
                  <a:gd name="connsiteX17" fmla="*/ 113374 w 190410"/>
                  <a:gd name="connsiteY17" fmla="*/ 30157 h 211020"/>
                  <a:gd name="connsiteX18" fmla="*/ 66909 w 190410"/>
                  <a:gd name="connsiteY18" fmla="*/ 57804 h 211020"/>
                  <a:gd name="connsiteX19" fmla="*/ 59939 w 190410"/>
                  <a:gd name="connsiteY19" fmla="*/ 87541 h 211020"/>
                  <a:gd name="connsiteX20" fmla="*/ 70626 w 190410"/>
                  <a:gd name="connsiteY20" fmla="*/ 115884 h 211020"/>
                  <a:gd name="connsiteX21" fmla="*/ 100480 w 190410"/>
                  <a:gd name="connsiteY21" fmla="*/ 125990 h 211020"/>
                  <a:gd name="connsiteX22" fmla="*/ 128242 w 190410"/>
                  <a:gd name="connsiteY22" fmla="*/ 118904 h 21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0410" h="211020">
                    <a:moveTo>
                      <a:pt x="157283" y="7971"/>
                    </a:moveTo>
                    <a:cubicBezTo>
                      <a:pt x="167401" y="13273"/>
                      <a:pt x="175822" y="21326"/>
                      <a:pt x="181561" y="31203"/>
                    </a:cubicBezTo>
                    <a:cubicBezTo>
                      <a:pt x="187659" y="42165"/>
                      <a:pt x="190703" y="54558"/>
                      <a:pt x="190389" y="67097"/>
                    </a:cubicBezTo>
                    <a:cubicBezTo>
                      <a:pt x="190598" y="83329"/>
                      <a:pt x="186602" y="99338"/>
                      <a:pt x="178773" y="113561"/>
                    </a:cubicBezTo>
                    <a:cubicBezTo>
                      <a:pt x="163939" y="140951"/>
                      <a:pt x="135108" y="157825"/>
                      <a:pt x="103965" y="157354"/>
                    </a:cubicBezTo>
                    <a:cubicBezTo>
                      <a:pt x="93092" y="157627"/>
                      <a:pt x="82289" y="155443"/>
                      <a:pt x="72369" y="150965"/>
                    </a:cubicBezTo>
                    <a:cubicBezTo>
                      <a:pt x="63645" y="147147"/>
                      <a:pt x="56304" y="140739"/>
                      <a:pt x="51343" y="132611"/>
                    </a:cubicBezTo>
                    <a:lnTo>
                      <a:pt x="35894" y="211020"/>
                    </a:lnTo>
                    <a:lnTo>
                      <a:pt x="0" y="211020"/>
                    </a:lnTo>
                    <a:lnTo>
                      <a:pt x="41586" y="1930"/>
                    </a:lnTo>
                    <a:lnTo>
                      <a:pt x="75970" y="1930"/>
                    </a:lnTo>
                    <a:lnTo>
                      <a:pt x="72833" y="17960"/>
                    </a:lnTo>
                    <a:cubicBezTo>
                      <a:pt x="96588" y="-1643"/>
                      <a:pt x="129613" y="-5549"/>
                      <a:pt x="157283" y="7971"/>
                    </a:cubicBezTo>
                    <a:close/>
                    <a:moveTo>
                      <a:pt x="128591" y="118904"/>
                    </a:moveTo>
                    <a:cubicBezTo>
                      <a:pt x="136478" y="113861"/>
                      <a:pt x="142821" y="106748"/>
                      <a:pt x="146945" y="98344"/>
                    </a:cubicBezTo>
                    <a:cubicBezTo>
                      <a:pt x="151707" y="89166"/>
                      <a:pt x="154100" y="78945"/>
                      <a:pt x="153914" y="68607"/>
                    </a:cubicBezTo>
                    <a:cubicBezTo>
                      <a:pt x="154507" y="58109"/>
                      <a:pt x="150627" y="47853"/>
                      <a:pt x="143227" y="40380"/>
                    </a:cubicBezTo>
                    <a:cubicBezTo>
                      <a:pt x="135038" y="33126"/>
                      <a:pt x="124293" y="29446"/>
                      <a:pt x="113374" y="30157"/>
                    </a:cubicBezTo>
                    <a:cubicBezTo>
                      <a:pt x="93835" y="29586"/>
                      <a:pt x="75726" y="40360"/>
                      <a:pt x="66909" y="57804"/>
                    </a:cubicBezTo>
                    <a:cubicBezTo>
                      <a:pt x="62158" y="66985"/>
                      <a:pt x="59765" y="77204"/>
                      <a:pt x="59939" y="87541"/>
                    </a:cubicBezTo>
                    <a:cubicBezTo>
                      <a:pt x="59359" y="98071"/>
                      <a:pt x="63238" y="108358"/>
                      <a:pt x="70626" y="115884"/>
                    </a:cubicBezTo>
                    <a:cubicBezTo>
                      <a:pt x="78862" y="123050"/>
                      <a:pt x="89584" y="126681"/>
                      <a:pt x="100480" y="125990"/>
                    </a:cubicBezTo>
                    <a:cubicBezTo>
                      <a:pt x="110214" y="126317"/>
                      <a:pt x="119856" y="123859"/>
                      <a:pt x="128242" y="118904"/>
                    </a:cubicBezTo>
                    <a:close/>
                  </a:path>
                </a:pathLst>
              </a:custGeom>
              <a:solidFill>
                <a:srgbClr val="672ED9"/>
              </a:solidFill>
              <a:ln w="11591" cap="flat">
                <a:noFill/>
                <a:prstDash val="solid"/>
                <a:miter/>
              </a:ln>
            </p:spPr>
            <p:txBody>
              <a:bodyPr rtlCol="0" anchor="ctr"/>
              <a:lstStyle/>
              <a:p>
                <a:endParaRPr lang="ja-JP" altLang="en-US">
                  <a:latin typeface="Arial" panose="020B0604020202020204" pitchFamily="34" charset="0"/>
                  <a:cs typeface="Arial" panose="020B0604020202020204" pitchFamily="34" charset="0"/>
                </a:endParaRPr>
              </a:p>
            </p:txBody>
          </p:sp>
          <p:sp>
            <p:nvSpPr>
              <p:cNvPr id="11" name="フリーフォーム: 図形 10">
                <a:extLst>
                  <a:ext uri="{FF2B5EF4-FFF2-40B4-BE49-F238E27FC236}">
                    <a16:creationId xmlns:a16="http://schemas.microsoft.com/office/drawing/2014/main" id="{959A7324-ED30-8D60-2DEA-FEC3459E5FC8}"/>
                  </a:ext>
                </a:extLst>
              </p:cNvPr>
              <p:cNvSpPr/>
              <p:nvPr/>
            </p:nvSpPr>
            <p:spPr>
              <a:xfrm>
                <a:off x="3532226" y="2121536"/>
                <a:ext cx="144794" cy="127484"/>
              </a:xfrm>
              <a:custGeom>
                <a:avLst/>
                <a:gdLst>
                  <a:gd name="connsiteX0" fmla="*/ 178908 w 178907"/>
                  <a:gd name="connsiteY0" fmla="*/ 2219 h 157518"/>
                  <a:gd name="connsiteX1" fmla="*/ 148473 w 178907"/>
                  <a:gd name="connsiteY1" fmla="*/ 155552 h 157518"/>
                  <a:gd name="connsiteX2" fmla="*/ 114322 w 178907"/>
                  <a:gd name="connsiteY2" fmla="*/ 155552 h 157518"/>
                  <a:gd name="connsiteX3" fmla="*/ 117458 w 178907"/>
                  <a:gd name="connsiteY3" fmla="*/ 139754 h 157518"/>
                  <a:gd name="connsiteX4" fmla="*/ 33241 w 178907"/>
                  <a:gd name="connsiteY4" fmla="*/ 149511 h 157518"/>
                  <a:gd name="connsiteX5" fmla="*/ 8963 w 178907"/>
                  <a:gd name="connsiteY5" fmla="*/ 126279 h 157518"/>
                  <a:gd name="connsiteX6" fmla="*/ 19 w 178907"/>
                  <a:gd name="connsiteY6" fmla="*/ 90269 h 157518"/>
                  <a:gd name="connsiteX7" fmla="*/ 11635 w 178907"/>
                  <a:gd name="connsiteY7" fmla="*/ 43805 h 157518"/>
                  <a:gd name="connsiteX8" fmla="*/ 42650 w 178907"/>
                  <a:gd name="connsiteY8" fmla="*/ 11860 h 157518"/>
                  <a:gd name="connsiteX9" fmla="*/ 86675 w 178907"/>
                  <a:gd name="connsiteY9" fmla="*/ 244 h 157518"/>
                  <a:gd name="connsiteX10" fmla="*/ 138948 w 178907"/>
                  <a:gd name="connsiteY10" fmla="*/ 24638 h 157518"/>
                  <a:gd name="connsiteX11" fmla="*/ 143246 w 178907"/>
                  <a:gd name="connsiteY11" fmla="*/ 1406 h 157518"/>
                  <a:gd name="connsiteX12" fmla="*/ 103867 w 178907"/>
                  <a:gd name="connsiteY12" fmla="*/ 119426 h 157518"/>
                  <a:gd name="connsiteX13" fmla="*/ 122685 w 178907"/>
                  <a:gd name="connsiteY13" fmla="*/ 98865 h 157518"/>
                  <a:gd name="connsiteX14" fmla="*/ 129539 w 178907"/>
                  <a:gd name="connsiteY14" fmla="*/ 69128 h 157518"/>
                  <a:gd name="connsiteX15" fmla="*/ 118968 w 178907"/>
                  <a:gd name="connsiteY15" fmla="*/ 40901 h 157518"/>
                  <a:gd name="connsiteX16" fmla="*/ 89115 w 178907"/>
                  <a:gd name="connsiteY16" fmla="*/ 30678 h 157518"/>
                  <a:gd name="connsiteX17" fmla="*/ 61933 w 178907"/>
                  <a:gd name="connsiteY17" fmla="*/ 37997 h 157518"/>
                  <a:gd name="connsiteX18" fmla="*/ 43115 w 178907"/>
                  <a:gd name="connsiteY18" fmla="*/ 58325 h 157518"/>
                  <a:gd name="connsiteX19" fmla="*/ 36261 w 178907"/>
                  <a:gd name="connsiteY19" fmla="*/ 88062 h 157518"/>
                  <a:gd name="connsiteX20" fmla="*/ 46832 w 178907"/>
                  <a:gd name="connsiteY20" fmla="*/ 116405 h 157518"/>
                  <a:gd name="connsiteX21" fmla="*/ 76685 w 178907"/>
                  <a:gd name="connsiteY21" fmla="*/ 126511 h 157518"/>
                  <a:gd name="connsiteX22" fmla="*/ 103867 w 178907"/>
                  <a:gd name="connsiteY22" fmla="*/ 119426 h 15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8907" h="157518">
                    <a:moveTo>
                      <a:pt x="178908" y="2219"/>
                    </a:moveTo>
                    <a:lnTo>
                      <a:pt x="148473" y="155552"/>
                    </a:lnTo>
                    <a:lnTo>
                      <a:pt x="114322" y="155552"/>
                    </a:lnTo>
                    <a:lnTo>
                      <a:pt x="117458" y="139754"/>
                    </a:lnTo>
                    <a:cubicBezTo>
                      <a:pt x="93715" y="159211"/>
                      <a:pt x="60806" y="163024"/>
                      <a:pt x="33241" y="149511"/>
                    </a:cubicBezTo>
                    <a:cubicBezTo>
                      <a:pt x="23088" y="144252"/>
                      <a:pt x="14667" y="136188"/>
                      <a:pt x="8963" y="126279"/>
                    </a:cubicBezTo>
                    <a:cubicBezTo>
                      <a:pt x="2818" y="115289"/>
                      <a:pt x="-272" y="102855"/>
                      <a:pt x="19" y="90269"/>
                    </a:cubicBezTo>
                    <a:cubicBezTo>
                      <a:pt x="-190" y="74037"/>
                      <a:pt x="3806" y="58027"/>
                      <a:pt x="11635" y="43805"/>
                    </a:cubicBezTo>
                    <a:cubicBezTo>
                      <a:pt x="18825" y="30500"/>
                      <a:pt x="29559" y="19445"/>
                      <a:pt x="42650" y="11860"/>
                    </a:cubicBezTo>
                    <a:cubicBezTo>
                      <a:pt x="56009" y="4085"/>
                      <a:pt x="71226" y="71"/>
                      <a:pt x="86675" y="244"/>
                    </a:cubicBezTo>
                    <a:cubicBezTo>
                      <a:pt x="107224" y="-1659"/>
                      <a:pt x="127204" y="7665"/>
                      <a:pt x="138948" y="24638"/>
                    </a:cubicBezTo>
                    <a:lnTo>
                      <a:pt x="143246" y="1406"/>
                    </a:lnTo>
                    <a:close/>
                    <a:moveTo>
                      <a:pt x="103867" y="119426"/>
                    </a:moveTo>
                    <a:cubicBezTo>
                      <a:pt x="111894" y="114406"/>
                      <a:pt x="118399" y="107298"/>
                      <a:pt x="122685" y="98865"/>
                    </a:cubicBezTo>
                    <a:cubicBezTo>
                      <a:pt x="127355" y="89658"/>
                      <a:pt x="129713" y="79450"/>
                      <a:pt x="129539" y="69128"/>
                    </a:cubicBezTo>
                    <a:cubicBezTo>
                      <a:pt x="130178" y="58645"/>
                      <a:pt x="126333" y="48387"/>
                      <a:pt x="118968" y="40901"/>
                    </a:cubicBezTo>
                    <a:cubicBezTo>
                      <a:pt x="110767" y="33670"/>
                      <a:pt x="100022" y="29993"/>
                      <a:pt x="89115" y="30678"/>
                    </a:cubicBezTo>
                    <a:cubicBezTo>
                      <a:pt x="79543" y="30500"/>
                      <a:pt x="70122" y="33038"/>
                      <a:pt x="61933" y="37997"/>
                    </a:cubicBezTo>
                    <a:cubicBezTo>
                      <a:pt x="53941" y="42952"/>
                      <a:pt x="47436" y="49976"/>
                      <a:pt x="43115" y="58325"/>
                    </a:cubicBezTo>
                    <a:cubicBezTo>
                      <a:pt x="38457" y="67536"/>
                      <a:pt x="36110" y="77741"/>
                      <a:pt x="36261" y="88062"/>
                    </a:cubicBezTo>
                    <a:cubicBezTo>
                      <a:pt x="35646" y="98575"/>
                      <a:pt x="39490" y="108860"/>
                      <a:pt x="46832" y="116405"/>
                    </a:cubicBezTo>
                    <a:cubicBezTo>
                      <a:pt x="55079" y="123549"/>
                      <a:pt x="65801" y="127178"/>
                      <a:pt x="76685" y="126511"/>
                    </a:cubicBezTo>
                    <a:cubicBezTo>
                      <a:pt x="86234" y="126740"/>
                      <a:pt x="95643" y="124286"/>
                      <a:pt x="103867" y="119426"/>
                    </a:cubicBezTo>
                    <a:close/>
                  </a:path>
                </a:pathLst>
              </a:custGeom>
              <a:solidFill>
                <a:srgbClr val="672ED9"/>
              </a:solidFill>
              <a:ln w="11591" cap="flat">
                <a:noFill/>
                <a:prstDash val="solid"/>
                <a:miter/>
              </a:ln>
            </p:spPr>
            <p:txBody>
              <a:bodyPr rtlCol="0" anchor="ctr"/>
              <a:lstStyle/>
              <a:p>
                <a:endParaRPr lang="ja-JP" altLang="en-US">
                  <a:latin typeface="Arial" panose="020B0604020202020204" pitchFamily="34" charset="0"/>
                  <a:cs typeface="Arial" panose="020B0604020202020204" pitchFamily="34" charset="0"/>
                </a:endParaRPr>
              </a:p>
            </p:txBody>
          </p:sp>
          <p:sp>
            <p:nvSpPr>
              <p:cNvPr id="12" name="フリーフォーム: 図形 11">
                <a:extLst>
                  <a:ext uri="{FF2B5EF4-FFF2-40B4-BE49-F238E27FC236}">
                    <a16:creationId xmlns:a16="http://schemas.microsoft.com/office/drawing/2014/main" id="{0F2C456D-259A-F41B-C48E-6BD5BA694E1F}"/>
                  </a:ext>
                </a:extLst>
              </p:cNvPr>
              <p:cNvSpPr/>
              <p:nvPr/>
            </p:nvSpPr>
            <p:spPr>
              <a:xfrm>
                <a:off x="3690559" y="2121871"/>
                <a:ext cx="137895" cy="125745"/>
              </a:xfrm>
              <a:custGeom>
                <a:avLst/>
                <a:gdLst>
                  <a:gd name="connsiteX0" fmla="*/ 154844 w 170382"/>
                  <a:gd name="connsiteY0" fmla="*/ 13538 h 155370"/>
                  <a:gd name="connsiteX1" fmla="*/ 170293 w 170382"/>
                  <a:gd name="connsiteY1" fmla="*/ 51987 h 155370"/>
                  <a:gd name="connsiteX2" fmla="*/ 168318 w 170382"/>
                  <a:gd name="connsiteY2" fmla="*/ 70341 h 155370"/>
                  <a:gd name="connsiteX3" fmla="*/ 151359 w 170382"/>
                  <a:gd name="connsiteY3" fmla="*/ 155370 h 155370"/>
                  <a:gd name="connsiteX4" fmla="*/ 115465 w 170382"/>
                  <a:gd name="connsiteY4" fmla="*/ 155370 h 155370"/>
                  <a:gd name="connsiteX5" fmla="*/ 132076 w 170382"/>
                  <a:gd name="connsiteY5" fmla="*/ 71154 h 155370"/>
                  <a:gd name="connsiteX6" fmla="*/ 133237 w 170382"/>
                  <a:gd name="connsiteY6" fmla="*/ 59538 h 155370"/>
                  <a:gd name="connsiteX7" fmla="*/ 102571 w 170382"/>
                  <a:gd name="connsiteY7" fmla="*/ 31659 h 155370"/>
                  <a:gd name="connsiteX8" fmla="*/ 69813 w 170382"/>
                  <a:gd name="connsiteY8" fmla="*/ 42694 h 155370"/>
                  <a:gd name="connsiteX9" fmla="*/ 51924 w 170382"/>
                  <a:gd name="connsiteY9" fmla="*/ 75219 h 155370"/>
                  <a:gd name="connsiteX10" fmla="*/ 35894 w 170382"/>
                  <a:gd name="connsiteY10" fmla="*/ 154790 h 155370"/>
                  <a:gd name="connsiteX11" fmla="*/ 0 w 170382"/>
                  <a:gd name="connsiteY11" fmla="*/ 154790 h 155370"/>
                  <a:gd name="connsiteX12" fmla="*/ 30899 w 170382"/>
                  <a:gd name="connsiteY12" fmla="*/ 1805 h 155370"/>
                  <a:gd name="connsiteX13" fmla="*/ 65051 w 170382"/>
                  <a:gd name="connsiteY13" fmla="*/ 1805 h 155370"/>
                  <a:gd name="connsiteX14" fmla="*/ 61566 w 170382"/>
                  <a:gd name="connsiteY14" fmla="*/ 18649 h 155370"/>
                  <a:gd name="connsiteX15" fmla="*/ 114419 w 170382"/>
                  <a:gd name="connsiteY15" fmla="*/ 63 h 155370"/>
                  <a:gd name="connsiteX16" fmla="*/ 154844 w 170382"/>
                  <a:gd name="connsiteY16" fmla="*/ 13538 h 15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0382" h="155370">
                    <a:moveTo>
                      <a:pt x="154844" y="13538"/>
                    </a:moveTo>
                    <a:cubicBezTo>
                      <a:pt x="165507" y="23384"/>
                      <a:pt x="171176" y="37501"/>
                      <a:pt x="170293" y="51987"/>
                    </a:cubicBezTo>
                    <a:cubicBezTo>
                      <a:pt x="170107" y="58147"/>
                      <a:pt x="169445" y="64283"/>
                      <a:pt x="168318" y="70341"/>
                    </a:cubicBezTo>
                    <a:lnTo>
                      <a:pt x="151359" y="155370"/>
                    </a:lnTo>
                    <a:lnTo>
                      <a:pt x="115465" y="155370"/>
                    </a:lnTo>
                    <a:lnTo>
                      <a:pt x="132076" y="71154"/>
                    </a:lnTo>
                    <a:cubicBezTo>
                      <a:pt x="132866" y="67333"/>
                      <a:pt x="133261" y="63439"/>
                      <a:pt x="133237" y="59538"/>
                    </a:cubicBezTo>
                    <a:cubicBezTo>
                      <a:pt x="133237" y="40952"/>
                      <a:pt x="123015" y="31659"/>
                      <a:pt x="102571" y="31659"/>
                    </a:cubicBezTo>
                    <a:cubicBezTo>
                      <a:pt x="90676" y="31216"/>
                      <a:pt x="79025" y="35141"/>
                      <a:pt x="69813" y="42694"/>
                    </a:cubicBezTo>
                    <a:cubicBezTo>
                      <a:pt x="60451" y="51288"/>
                      <a:pt x="54166" y="62712"/>
                      <a:pt x="51924" y="75219"/>
                    </a:cubicBezTo>
                    <a:lnTo>
                      <a:pt x="35894" y="154790"/>
                    </a:lnTo>
                    <a:lnTo>
                      <a:pt x="0" y="154790"/>
                    </a:lnTo>
                    <a:lnTo>
                      <a:pt x="30899" y="1805"/>
                    </a:lnTo>
                    <a:lnTo>
                      <a:pt x="65051" y="1805"/>
                    </a:lnTo>
                    <a:lnTo>
                      <a:pt x="61566" y="18649"/>
                    </a:lnTo>
                    <a:cubicBezTo>
                      <a:pt x="76167" y="5936"/>
                      <a:pt x="95078" y="-713"/>
                      <a:pt x="114419" y="63"/>
                    </a:cubicBezTo>
                    <a:cubicBezTo>
                      <a:pt x="129102" y="-615"/>
                      <a:pt x="143506" y="4188"/>
                      <a:pt x="154844" y="13538"/>
                    </a:cubicBezTo>
                    <a:close/>
                  </a:path>
                </a:pathLst>
              </a:custGeom>
              <a:solidFill>
                <a:srgbClr val="672ED9"/>
              </a:solidFill>
              <a:ln w="11591" cap="flat">
                <a:noFill/>
                <a:prstDash val="solid"/>
                <a:miter/>
              </a:ln>
            </p:spPr>
            <p:txBody>
              <a:bodyPr rtlCol="0" anchor="ctr"/>
              <a:lstStyle/>
              <a:p>
                <a:endParaRPr lang="ja-JP" altLang="en-US">
                  <a:latin typeface="Arial" panose="020B0604020202020204" pitchFamily="34" charset="0"/>
                  <a:cs typeface="Arial" panose="020B0604020202020204" pitchFamily="34" charset="0"/>
                </a:endParaRPr>
              </a:p>
            </p:txBody>
          </p:sp>
          <p:sp>
            <p:nvSpPr>
              <p:cNvPr id="13" name="フリーフォーム: 図形 12">
                <a:extLst>
                  <a:ext uri="{FF2B5EF4-FFF2-40B4-BE49-F238E27FC236}">
                    <a16:creationId xmlns:a16="http://schemas.microsoft.com/office/drawing/2014/main" id="{10C44457-6579-AF77-4EC4-E0EAD3DAB2CA}"/>
                  </a:ext>
                </a:extLst>
              </p:cNvPr>
              <p:cNvSpPr/>
              <p:nvPr/>
            </p:nvSpPr>
            <p:spPr>
              <a:xfrm>
                <a:off x="3819733" y="2123332"/>
                <a:ext cx="171009" cy="170572"/>
              </a:xfrm>
              <a:custGeom>
                <a:avLst/>
                <a:gdLst>
                  <a:gd name="connsiteX0" fmla="*/ 211298 w 211298"/>
                  <a:gd name="connsiteY0" fmla="*/ 0 h 210758"/>
                  <a:gd name="connsiteX1" fmla="*/ 105707 w 211298"/>
                  <a:gd name="connsiteY1" fmla="*/ 166343 h 210758"/>
                  <a:gd name="connsiteX2" fmla="*/ 75621 w 211298"/>
                  <a:gd name="connsiteY2" fmla="*/ 201191 h 210758"/>
                  <a:gd name="connsiteX3" fmla="*/ 40773 w 211298"/>
                  <a:gd name="connsiteY3" fmla="*/ 210716 h 210758"/>
                  <a:gd name="connsiteX4" fmla="*/ 17540 w 211298"/>
                  <a:gd name="connsiteY4" fmla="*/ 206999 h 210758"/>
                  <a:gd name="connsiteX5" fmla="*/ 0 w 211298"/>
                  <a:gd name="connsiteY5" fmla="*/ 197242 h 210758"/>
                  <a:gd name="connsiteX6" fmla="*/ 17889 w 211298"/>
                  <a:gd name="connsiteY6" fmla="*/ 171105 h 210758"/>
                  <a:gd name="connsiteX7" fmla="*/ 43096 w 211298"/>
                  <a:gd name="connsiteY7" fmla="*/ 180863 h 210758"/>
                  <a:gd name="connsiteX8" fmla="*/ 59242 w 211298"/>
                  <a:gd name="connsiteY8" fmla="*/ 176216 h 210758"/>
                  <a:gd name="connsiteX9" fmla="*/ 73298 w 211298"/>
                  <a:gd name="connsiteY9" fmla="*/ 159954 h 210758"/>
                  <a:gd name="connsiteX10" fmla="*/ 78177 w 211298"/>
                  <a:gd name="connsiteY10" fmla="*/ 152520 h 210758"/>
                  <a:gd name="connsiteX11" fmla="*/ 42747 w 211298"/>
                  <a:gd name="connsiteY11" fmla="*/ 0 h 210758"/>
                  <a:gd name="connsiteX12" fmla="*/ 78641 w 211298"/>
                  <a:gd name="connsiteY12" fmla="*/ 0 h 210758"/>
                  <a:gd name="connsiteX13" fmla="*/ 104545 w 211298"/>
                  <a:gd name="connsiteY13" fmla="*/ 113606 h 210758"/>
                  <a:gd name="connsiteX14" fmla="*/ 175404 w 211298"/>
                  <a:gd name="connsiteY14" fmla="*/ 0 h 210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298" h="210758">
                    <a:moveTo>
                      <a:pt x="211298" y="0"/>
                    </a:moveTo>
                    <a:lnTo>
                      <a:pt x="105707" y="166343"/>
                    </a:lnTo>
                    <a:cubicBezTo>
                      <a:pt x="98040" y="179807"/>
                      <a:pt x="87818" y="191645"/>
                      <a:pt x="75621" y="201191"/>
                    </a:cubicBezTo>
                    <a:cubicBezTo>
                      <a:pt x="65248" y="207854"/>
                      <a:pt x="53086" y="211179"/>
                      <a:pt x="40773" y="210716"/>
                    </a:cubicBezTo>
                    <a:cubicBezTo>
                      <a:pt x="32874" y="210802"/>
                      <a:pt x="25021" y="209545"/>
                      <a:pt x="17540" y="206999"/>
                    </a:cubicBezTo>
                    <a:cubicBezTo>
                      <a:pt x="11047" y="205064"/>
                      <a:pt x="5065" y="201734"/>
                      <a:pt x="0" y="197242"/>
                    </a:cubicBezTo>
                    <a:lnTo>
                      <a:pt x="17889" y="171105"/>
                    </a:lnTo>
                    <a:cubicBezTo>
                      <a:pt x="24708" y="177507"/>
                      <a:pt x="33745" y="181007"/>
                      <a:pt x="43096" y="180863"/>
                    </a:cubicBezTo>
                    <a:cubicBezTo>
                      <a:pt x="48823" y="181003"/>
                      <a:pt x="54468" y="179382"/>
                      <a:pt x="59242" y="176216"/>
                    </a:cubicBezTo>
                    <a:cubicBezTo>
                      <a:pt x="64900" y="171717"/>
                      <a:pt x="69662" y="166202"/>
                      <a:pt x="73298" y="159954"/>
                    </a:cubicBezTo>
                    <a:lnTo>
                      <a:pt x="78177" y="152520"/>
                    </a:lnTo>
                    <a:lnTo>
                      <a:pt x="42747" y="0"/>
                    </a:lnTo>
                    <a:lnTo>
                      <a:pt x="78641" y="0"/>
                    </a:lnTo>
                    <a:lnTo>
                      <a:pt x="104545" y="113606"/>
                    </a:lnTo>
                    <a:lnTo>
                      <a:pt x="175404" y="0"/>
                    </a:lnTo>
                    <a:close/>
                  </a:path>
                </a:pathLst>
              </a:custGeom>
              <a:solidFill>
                <a:srgbClr val="672ED9"/>
              </a:solidFill>
              <a:ln w="11591" cap="flat">
                <a:noFill/>
                <a:prstDash val="solid"/>
                <a:miter/>
              </a:ln>
            </p:spPr>
            <p:txBody>
              <a:bodyPr rtlCol="0" anchor="ctr"/>
              <a:lstStyle/>
              <a:p>
                <a:endParaRPr lang="ja-JP" altLang="en-US">
                  <a:latin typeface="Arial" panose="020B0604020202020204" pitchFamily="34" charset="0"/>
                  <a:cs typeface="Arial" panose="020B0604020202020204" pitchFamily="34" charset="0"/>
                </a:endParaRPr>
              </a:p>
            </p:txBody>
          </p:sp>
          <p:sp>
            <p:nvSpPr>
              <p:cNvPr id="14" name="フリーフォーム: 図形 13">
                <a:extLst>
                  <a:ext uri="{FF2B5EF4-FFF2-40B4-BE49-F238E27FC236}">
                    <a16:creationId xmlns:a16="http://schemas.microsoft.com/office/drawing/2014/main" id="{47B1BDA6-9E07-69A6-2965-12E3179A752C}"/>
                  </a:ext>
                </a:extLst>
              </p:cNvPr>
              <p:cNvSpPr/>
              <p:nvPr/>
            </p:nvSpPr>
            <p:spPr>
              <a:xfrm>
                <a:off x="4054012" y="2084693"/>
                <a:ext cx="160574" cy="162735"/>
              </a:xfrm>
              <a:custGeom>
                <a:avLst/>
                <a:gdLst>
                  <a:gd name="connsiteX0" fmla="*/ 198404 w 198404"/>
                  <a:gd name="connsiteY0" fmla="*/ 0 h 201074"/>
                  <a:gd name="connsiteX1" fmla="*/ 158212 w 198404"/>
                  <a:gd name="connsiteY1" fmla="*/ 201075 h 201074"/>
                  <a:gd name="connsiteX2" fmla="*/ 153333 w 198404"/>
                  <a:gd name="connsiteY2" fmla="*/ 201075 h 201074"/>
                  <a:gd name="connsiteX3" fmla="*/ 44141 w 198404"/>
                  <a:gd name="connsiteY3" fmla="*/ 9525 h 201074"/>
                  <a:gd name="connsiteX4" fmla="*/ 5924 w 198404"/>
                  <a:gd name="connsiteY4" fmla="*/ 201075 h 201074"/>
                  <a:gd name="connsiteX5" fmla="*/ 0 w 198404"/>
                  <a:gd name="connsiteY5" fmla="*/ 201075 h 201074"/>
                  <a:gd name="connsiteX6" fmla="*/ 40192 w 198404"/>
                  <a:gd name="connsiteY6" fmla="*/ 0 h 201074"/>
                  <a:gd name="connsiteX7" fmla="*/ 45071 w 198404"/>
                  <a:gd name="connsiteY7" fmla="*/ 0 h 201074"/>
                  <a:gd name="connsiteX8" fmla="*/ 154147 w 198404"/>
                  <a:gd name="connsiteY8" fmla="*/ 191550 h 201074"/>
                  <a:gd name="connsiteX9" fmla="*/ 192364 w 198404"/>
                  <a:gd name="connsiteY9" fmla="*/ 0 h 2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404" h="201074">
                    <a:moveTo>
                      <a:pt x="198404" y="0"/>
                    </a:moveTo>
                    <a:lnTo>
                      <a:pt x="158212" y="201075"/>
                    </a:lnTo>
                    <a:lnTo>
                      <a:pt x="153333" y="201075"/>
                    </a:lnTo>
                    <a:lnTo>
                      <a:pt x="44141" y="9525"/>
                    </a:lnTo>
                    <a:lnTo>
                      <a:pt x="5924" y="201075"/>
                    </a:lnTo>
                    <a:lnTo>
                      <a:pt x="0" y="201075"/>
                    </a:lnTo>
                    <a:lnTo>
                      <a:pt x="40192" y="0"/>
                    </a:lnTo>
                    <a:lnTo>
                      <a:pt x="45071" y="0"/>
                    </a:lnTo>
                    <a:lnTo>
                      <a:pt x="154147" y="191550"/>
                    </a:lnTo>
                    <a:lnTo>
                      <a:pt x="192364" y="0"/>
                    </a:lnTo>
                    <a:close/>
                  </a:path>
                </a:pathLst>
              </a:custGeom>
              <a:solidFill>
                <a:srgbClr val="672ED9"/>
              </a:solidFill>
              <a:ln w="11591" cap="flat">
                <a:noFill/>
                <a:prstDash val="solid"/>
                <a:miter/>
              </a:ln>
            </p:spPr>
            <p:txBody>
              <a:bodyPr rtlCol="0" anchor="ctr"/>
              <a:lstStyle/>
              <a:p>
                <a:endParaRPr lang="ja-JP" altLang="en-US">
                  <a:latin typeface="Arial" panose="020B0604020202020204" pitchFamily="34" charset="0"/>
                  <a:cs typeface="Arial" panose="020B0604020202020204" pitchFamily="34" charset="0"/>
                </a:endParaRPr>
              </a:p>
            </p:txBody>
          </p:sp>
          <p:sp>
            <p:nvSpPr>
              <p:cNvPr id="15" name="フリーフォーム: 図形 14">
                <a:extLst>
                  <a:ext uri="{FF2B5EF4-FFF2-40B4-BE49-F238E27FC236}">
                    <a16:creationId xmlns:a16="http://schemas.microsoft.com/office/drawing/2014/main" id="{B4513206-6A65-EE70-678A-B1C02811B5F9}"/>
                  </a:ext>
                </a:extLst>
              </p:cNvPr>
              <p:cNvSpPr/>
              <p:nvPr/>
            </p:nvSpPr>
            <p:spPr>
              <a:xfrm>
                <a:off x="4236059" y="2126273"/>
                <a:ext cx="130264" cy="121896"/>
              </a:xfrm>
              <a:custGeom>
                <a:avLst/>
                <a:gdLst>
                  <a:gd name="connsiteX0" fmla="*/ 160953 w 160953"/>
                  <a:gd name="connsiteY0" fmla="*/ 1245 h 150614"/>
                  <a:gd name="connsiteX1" fmla="*/ 131332 w 160953"/>
                  <a:gd name="connsiteY1" fmla="*/ 149699 h 150614"/>
                  <a:gd name="connsiteX2" fmla="*/ 125640 w 160953"/>
                  <a:gd name="connsiteY2" fmla="*/ 149699 h 150614"/>
                  <a:gd name="connsiteX3" fmla="*/ 133423 w 160953"/>
                  <a:gd name="connsiteY3" fmla="*/ 110901 h 150614"/>
                  <a:gd name="connsiteX4" fmla="*/ 104498 w 160953"/>
                  <a:gd name="connsiteY4" fmla="*/ 140058 h 150614"/>
                  <a:gd name="connsiteX5" fmla="*/ 63610 w 160953"/>
                  <a:gd name="connsiteY5" fmla="*/ 150512 h 150614"/>
                  <a:gd name="connsiteX6" fmla="*/ 17145 w 160953"/>
                  <a:gd name="connsiteY6" fmla="*/ 134250 h 150614"/>
                  <a:gd name="connsiteX7" fmla="*/ 69 w 160953"/>
                  <a:gd name="connsiteY7" fmla="*/ 90225 h 150614"/>
                  <a:gd name="connsiteX8" fmla="*/ 10872 w 160953"/>
                  <a:gd name="connsiteY8" fmla="*/ 43760 h 150614"/>
                  <a:gd name="connsiteX9" fmla="*/ 41074 w 160953"/>
                  <a:gd name="connsiteY9" fmla="*/ 11700 h 150614"/>
                  <a:gd name="connsiteX10" fmla="*/ 84286 w 160953"/>
                  <a:gd name="connsiteY10" fmla="*/ 84 h 150614"/>
                  <a:gd name="connsiteX11" fmla="*/ 126453 w 160953"/>
                  <a:gd name="connsiteY11" fmla="*/ 12861 h 150614"/>
                  <a:gd name="connsiteX12" fmla="*/ 145387 w 160953"/>
                  <a:gd name="connsiteY12" fmla="*/ 49220 h 150614"/>
                  <a:gd name="connsiteX13" fmla="*/ 155145 w 160953"/>
                  <a:gd name="connsiteY13" fmla="*/ 1013 h 150614"/>
                  <a:gd name="connsiteX14" fmla="*/ 103918 w 160953"/>
                  <a:gd name="connsiteY14" fmla="*/ 134133 h 150614"/>
                  <a:gd name="connsiteX15" fmla="*/ 131680 w 160953"/>
                  <a:gd name="connsiteY15" fmla="*/ 104629 h 150614"/>
                  <a:gd name="connsiteX16" fmla="*/ 141670 w 160953"/>
                  <a:gd name="connsiteY16" fmla="*/ 61533 h 150614"/>
                  <a:gd name="connsiteX17" fmla="*/ 126337 w 160953"/>
                  <a:gd name="connsiteY17" fmla="*/ 20876 h 150614"/>
                  <a:gd name="connsiteX18" fmla="*/ 83357 w 160953"/>
                  <a:gd name="connsiteY18" fmla="*/ 6356 h 150614"/>
                  <a:gd name="connsiteX19" fmla="*/ 43862 w 160953"/>
                  <a:gd name="connsiteY19" fmla="*/ 17275 h 150614"/>
                  <a:gd name="connsiteX20" fmla="*/ 16216 w 160953"/>
                  <a:gd name="connsiteY20" fmla="*/ 47477 h 150614"/>
                  <a:gd name="connsiteX21" fmla="*/ 6110 w 160953"/>
                  <a:gd name="connsiteY21" fmla="*/ 90457 h 150614"/>
                  <a:gd name="connsiteX22" fmla="*/ 21559 w 160953"/>
                  <a:gd name="connsiteY22" fmla="*/ 131113 h 150614"/>
                  <a:gd name="connsiteX23" fmla="*/ 64423 w 160953"/>
                  <a:gd name="connsiteY23" fmla="*/ 145633 h 150614"/>
                  <a:gd name="connsiteX24" fmla="*/ 103918 w 160953"/>
                  <a:gd name="connsiteY24" fmla="*/ 134133 h 15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0953" h="150614">
                    <a:moveTo>
                      <a:pt x="160953" y="1245"/>
                    </a:moveTo>
                    <a:lnTo>
                      <a:pt x="131332" y="149699"/>
                    </a:lnTo>
                    <a:lnTo>
                      <a:pt x="125640" y="149699"/>
                    </a:lnTo>
                    <a:lnTo>
                      <a:pt x="133423" y="110901"/>
                    </a:lnTo>
                    <a:cubicBezTo>
                      <a:pt x="126581" y="123045"/>
                      <a:pt x="116591" y="133118"/>
                      <a:pt x="104498" y="140058"/>
                    </a:cubicBezTo>
                    <a:cubicBezTo>
                      <a:pt x="92023" y="147081"/>
                      <a:pt x="77921" y="150686"/>
                      <a:pt x="63610" y="150512"/>
                    </a:cubicBezTo>
                    <a:cubicBezTo>
                      <a:pt x="46580" y="151476"/>
                      <a:pt x="29865" y="145625"/>
                      <a:pt x="17145" y="134250"/>
                    </a:cubicBezTo>
                    <a:cubicBezTo>
                      <a:pt x="5471" y="122656"/>
                      <a:pt x="-732" y="106656"/>
                      <a:pt x="69" y="90225"/>
                    </a:cubicBezTo>
                    <a:cubicBezTo>
                      <a:pt x="-268" y="74077"/>
                      <a:pt x="3449" y="58104"/>
                      <a:pt x="10872" y="43760"/>
                    </a:cubicBezTo>
                    <a:cubicBezTo>
                      <a:pt x="17795" y="30498"/>
                      <a:pt x="28250" y="19404"/>
                      <a:pt x="41074" y="11700"/>
                    </a:cubicBezTo>
                    <a:cubicBezTo>
                      <a:pt x="54073" y="3792"/>
                      <a:pt x="69069" y="-238"/>
                      <a:pt x="84286" y="84"/>
                    </a:cubicBezTo>
                    <a:cubicBezTo>
                      <a:pt x="99399" y="-682"/>
                      <a:pt x="114302" y="3836"/>
                      <a:pt x="126453" y="12861"/>
                    </a:cubicBezTo>
                    <a:cubicBezTo>
                      <a:pt x="137314" y="22006"/>
                      <a:pt x="144121" y="35076"/>
                      <a:pt x="145387" y="49220"/>
                    </a:cubicBezTo>
                    <a:lnTo>
                      <a:pt x="155145" y="1013"/>
                    </a:lnTo>
                    <a:close/>
                    <a:moveTo>
                      <a:pt x="103918" y="134133"/>
                    </a:moveTo>
                    <a:cubicBezTo>
                      <a:pt x="115662" y="126979"/>
                      <a:pt x="125257" y="116785"/>
                      <a:pt x="131680" y="104629"/>
                    </a:cubicBezTo>
                    <a:cubicBezTo>
                      <a:pt x="138429" y="91277"/>
                      <a:pt x="141856" y="76493"/>
                      <a:pt x="141670" y="61533"/>
                    </a:cubicBezTo>
                    <a:cubicBezTo>
                      <a:pt x="142576" y="46416"/>
                      <a:pt x="137001" y="31628"/>
                      <a:pt x="126337" y="20876"/>
                    </a:cubicBezTo>
                    <a:cubicBezTo>
                      <a:pt x="114442" y="10625"/>
                      <a:pt x="99027" y="5416"/>
                      <a:pt x="83357" y="6356"/>
                    </a:cubicBezTo>
                    <a:cubicBezTo>
                      <a:pt x="69418" y="6180"/>
                      <a:pt x="55722" y="9967"/>
                      <a:pt x="43862" y="17275"/>
                    </a:cubicBezTo>
                    <a:cubicBezTo>
                      <a:pt x="32072" y="24641"/>
                      <a:pt x="22512" y="35083"/>
                      <a:pt x="16216" y="47477"/>
                    </a:cubicBezTo>
                    <a:cubicBezTo>
                      <a:pt x="9374" y="60757"/>
                      <a:pt x="5900" y="75517"/>
                      <a:pt x="6110" y="90457"/>
                    </a:cubicBezTo>
                    <a:cubicBezTo>
                      <a:pt x="5192" y="105598"/>
                      <a:pt x="10814" y="120407"/>
                      <a:pt x="21559" y="131113"/>
                    </a:cubicBezTo>
                    <a:cubicBezTo>
                      <a:pt x="33408" y="141357"/>
                      <a:pt x="48787" y="146568"/>
                      <a:pt x="64423" y="145633"/>
                    </a:cubicBezTo>
                    <a:cubicBezTo>
                      <a:pt x="78420" y="145655"/>
                      <a:pt x="92127" y="141664"/>
                      <a:pt x="103918" y="134133"/>
                    </a:cubicBezTo>
                    <a:close/>
                  </a:path>
                </a:pathLst>
              </a:custGeom>
              <a:solidFill>
                <a:srgbClr val="672ED9"/>
              </a:solidFill>
              <a:ln w="11591" cap="flat">
                <a:noFill/>
                <a:prstDash val="solid"/>
                <a:miter/>
              </a:ln>
            </p:spPr>
            <p:txBody>
              <a:bodyPr rtlCol="0" anchor="ctr"/>
              <a:lstStyle/>
              <a:p>
                <a:endParaRPr lang="ja-JP" altLang="en-US">
                  <a:latin typeface="Arial" panose="020B0604020202020204" pitchFamily="34" charset="0"/>
                  <a:cs typeface="Arial" panose="020B0604020202020204" pitchFamily="34" charset="0"/>
                </a:endParaRPr>
              </a:p>
            </p:txBody>
          </p:sp>
          <p:sp>
            <p:nvSpPr>
              <p:cNvPr id="16" name="フリーフォーム: 図形 15">
                <a:extLst>
                  <a:ext uri="{FF2B5EF4-FFF2-40B4-BE49-F238E27FC236}">
                    <a16:creationId xmlns:a16="http://schemas.microsoft.com/office/drawing/2014/main" id="{7BDBBAD8-ED6E-DB55-F1A0-D3B844EF7FD8}"/>
                  </a:ext>
                </a:extLst>
              </p:cNvPr>
              <p:cNvSpPr/>
              <p:nvPr/>
            </p:nvSpPr>
            <p:spPr>
              <a:xfrm>
                <a:off x="4395373" y="2126240"/>
                <a:ext cx="211955" cy="121187"/>
              </a:xfrm>
              <a:custGeom>
                <a:avLst/>
                <a:gdLst>
                  <a:gd name="connsiteX0" fmla="*/ 249051 w 261890"/>
                  <a:gd name="connsiteY0" fmla="*/ 12552 h 149738"/>
                  <a:gd name="connsiteX1" fmla="*/ 261828 w 261890"/>
                  <a:gd name="connsiteY1" fmla="*/ 46007 h 149738"/>
                  <a:gd name="connsiteX2" fmla="*/ 260086 w 261890"/>
                  <a:gd name="connsiteY2" fmla="*/ 62153 h 149738"/>
                  <a:gd name="connsiteX3" fmla="*/ 242662 w 261890"/>
                  <a:gd name="connsiteY3" fmla="*/ 149739 h 149738"/>
                  <a:gd name="connsiteX4" fmla="*/ 236854 w 261890"/>
                  <a:gd name="connsiteY4" fmla="*/ 149739 h 149738"/>
                  <a:gd name="connsiteX5" fmla="*/ 254394 w 261890"/>
                  <a:gd name="connsiteY5" fmla="*/ 62153 h 149738"/>
                  <a:gd name="connsiteX6" fmla="*/ 256136 w 261890"/>
                  <a:gd name="connsiteY6" fmla="*/ 46355 h 149738"/>
                  <a:gd name="connsiteX7" fmla="*/ 244520 w 261890"/>
                  <a:gd name="connsiteY7" fmla="*/ 16502 h 149738"/>
                  <a:gd name="connsiteX8" fmla="*/ 210950 w 261890"/>
                  <a:gd name="connsiteY8" fmla="*/ 5815 h 149738"/>
                  <a:gd name="connsiteX9" fmla="*/ 165647 w 261890"/>
                  <a:gd name="connsiteY9" fmla="*/ 20451 h 149738"/>
                  <a:gd name="connsiteX10" fmla="*/ 141717 w 261890"/>
                  <a:gd name="connsiteY10" fmla="*/ 62385 h 149738"/>
                  <a:gd name="connsiteX11" fmla="*/ 124177 w 261890"/>
                  <a:gd name="connsiteY11" fmla="*/ 149739 h 149738"/>
                  <a:gd name="connsiteX12" fmla="*/ 118485 w 261890"/>
                  <a:gd name="connsiteY12" fmla="*/ 149739 h 149738"/>
                  <a:gd name="connsiteX13" fmla="*/ 135909 w 261890"/>
                  <a:gd name="connsiteY13" fmla="*/ 62153 h 149738"/>
                  <a:gd name="connsiteX14" fmla="*/ 137652 w 261890"/>
                  <a:gd name="connsiteY14" fmla="*/ 46355 h 149738"/>
                  <a:gd name="connsiteX15" fmla="*/ 126035 w 261890"/>
                  <a:gd name="connsiteY15" fmla="*/ 16502 h 149738"/>
                  <a:gd name="connsiteX16" fmla="*/ 92465 w 261890"/>
                  <a:gd name="connsiteY16" fmla="*/ 5815 h 149738"/>
                  <a:gd name="connsiteX17" fmla="*/ 46697 w 261890"/>
                  <a:gd name="connsiteY17" fmla="*/ 21729 h 149738"/>
                  <a:gd name="connsiteX18" fmla="*/ 22187 w 261890"/>
                  <a:gd name="connsiteY18" fmla="*/ 67264 h 149738"/>
                  <a:gd name="connsiteX19" fmla="*/ 5808 w 261890"/>
                  <a:gd name="connsiteY19" fmla="*/ 149739 h 149738"/>
                  <a:gd name="connsiteX20" fmla="*/ 0 w 261890"/>
                  <a:gd name="connsiteY20" fmla="*/ 149739 h 149738"/>
                  <a:gd name="connsiteX21" fmla="*/ 29854 w 261890"/>
                  <a:gd name="connsiteY21" fmla="*/ 1285 h 149738"/>
                  <a:gd name="connsiteX22" fmla="*/ 35545 w 261890"/>
                  <a:gd name="connsiteY22" fmla="*/ 1285 h 149738"/>
                  <a:gd name="connsiteX23" fmla="*/ 28343 w 261890"/>
                  <a:gd name="connsiteY23" fmla="*/ 37411 h 149738"/>
                  <a:gd name="connsiteX24" fmla="*/ 93278 w 261890"/>
                  <a:gd name="connsiteY24" fmla="*/ 123 h 149738"/>
                  <a:gd name="connsiteX25" fmla="*/ 129172 w 261890"/>
                  <a:gd name="connsiteY25" fmla="*/ 10926 h 149738"/>
                  <a:gd name="connsiteX26" fmla="*/ 143227 w 261890"/>
                  <a:gd name="connsiteY26" fmla="*/ 40663 h 149738"/>
                  <a:gd name="connsiteX27" fmla="*/ 171455 w 261890"/>
                  <a:gd name="connsiteY27" fmla="*/ 10345 h 149738"/>
                  <a:gd name="connsiteX28" fmla="*/ 211298 w 261890"/>
                  <a:gd name="connsiteY28" fmla="*/ 123 h 149738"/>
                  <a:gd name="connsiteX29" fmla="*/ 249051 w 261890"/>
                  <a:gd name="connsiteY29" fmla="*/ 12552 h 149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61890" h="149738">
                    <a:moveTo>
                      <a:pt x="249051" y="12552"/>
                    </a:moveTo>
                    <a:cubicBezTo>
                      <a:pt x="257844" y="21398"/>
                      <a:pt x="262490" y="33551"/>
                      <a:pt x="261828" y="46007"/>
                    </a:cubicBezTo>
                    <a:cubicBezTo>
                      <a:pt x="261782" y="51433"/>
                      <a:pt x="261201" y="56841"/>
                      <a:pt x="260086" y="62153"/>
                    </a:cubicBezTo>
                    <a:lnTo>
                      <a:pt x="242662" y="149739"/>
                    </a:lnTo>
                    <a:lnTo>
                      <a:pt x="236854" y="149739"/>
                    </a:lnTo>
                    <a:lnTo>
                      <a:pt x="254394" y="62153"/>
                    </a:lnTo>
                    <a:cubicBezTo>
                      <a:pt x="255486" y="56957"/>
                      <a:pt x="256078" y="51665"/>
                      <a:pt x="256136" y="46355"/>
                    </a:cubicBezTo>
                    <a:cubicBezTo>
                      <a:pt x="256775" y="35191"/>
                      <a:pt x="252535" y="24298"/>
                      <a:pt x="244520" y="16502"/>
                    </a:cubicBezTo>
                    <a:cubicBezTo>
                      <a:pt x="235100" y="8790"/>
                      <a:pt x="223088" y="4967"/>
                      <a:pt x="210950" y="5815"/>
                    </a:cubicBezTo>
                    <a:cubicBezTo>
                      <a:pt x="194617" y="5323"/>
                      <a:pt x="178610" y="10494"/>
                      <a:pt x="165647" y="20451"/>
                    </a:cubicBezTo>
                    <a:cubicBezTo>
                      <a:pt x="152834" y="31057"/>
                      <a:pt x="144331" y="45964"/>
                      <a:pt x="141717" y="62385"/>
                    </a:cubicBezTo>
                    <a:lnTo>
                      <a:pt x="124177" y="149739"/>
                    </a:lnTo>
                    <a:lnTo>
                      <a:pt x="118485" y="149739"/>
                    </a:lnTo>
                    <a:lnTo>
                      <a:pt x="135909" y="62153"/>
                    </a:lnTo>
                    <a:cubicBezTo>
                      <a:pt x="137001" y="56957"/>
                      <a:pt x="137593" y="51665"/>
                      <a:pt x="137652" y="46355"/>
                    </a:cubicBezTo>
                    <a:cubicBezTo>
                      <a:pt x="138290" y="35191"/>
                      <a:pt x="134051" y="24298"/>
                      <a:pt x="126035" y="16502"/>
                    </a:cubicBezTo>
                    <a:cubicBezTo>
                      <a:pt x="116626" y="8769"/>
                      <a:pt x="104615" y="4943"/>
                      <a:pt x="92465" y="5815"/>
                    </a:cubicBezTo>
                    <a:cubicBezTo>
                      <a:pt x="75772" y="5316"/>
                      <a:pt x="59475" y="10981"/>
                      <a:pt x="46697" y="21729"/>
                    </a:cubicBezTo>
                    <a:cubicBezTo>
                      <a:pt x="33629" y="33716"/>
                      <a:pt x="24998" y="49760"/>
                      <a:pt x="22187" y="67264"/>
                    </a:cubicBezTo>
                    <a:lnTo>
                      <a:pt x="5808" y="149739"/>
                    </a:lnTo>
                    <a:lnTo>
                      <a:pt x="0" y="149739"/>
                    </a:lnTo>
                    <a:lnTo>
                      <a:pt x="29854" y="1285"/>
                    </a:lnTo>
                    <a:lnTo>
                      <a:pt x="35545" y="1285"/>
                    </a:lnTo>
                    <a:lnTo>
                      <a:pt x="28343" y="37411"/>
                    </a:lnTo>
                    <a:cubicBezTo>
                      <a:pt x="40912" y="13423"/>
                      <a:pt x="66224" y="-1117"/>
                      <a:pt x="93278" y="123"/>
                    </a:cubicBezTo>
                    <a:cubicBezTo>
                      <a:pt x="106160" y="-728"/>
                      <a:pt x="118903" y="3109"/>
                      <a:pt x="129172" y="10926"/>
                    </a:cubicBezTo>
                    <a:cubicBezTo>
                      <a:pt x="137803" y="18443"/>
                      <a:pt x="142902" y="29224"/>
                      <a:pt x="143227" y="40663"/>
                    </a:cubicBezTo>
                    <a:cubicBezTo>
                      <a:pt x="149512" y="28042"/>
                      <a:pt x="159316" y="17511"/>
                      <a:pt x="171455" y="10345"/>
                    </a:cubicBezTo>
                    <a:cubicBezTo>
                      <a:pt x="183570" y="3394"/>
                      <a:pt x="197335" y="-139"/>
                      <a:pt x="211298" y="123"/>
                    </a:cubicBezTo>
                    <a:cubicBezTo>
                      <a:pt x="225017" y="-816"/>
                      <a:pt x="238573" y="3644"/>
                      <a:pt x="249051" y="12552"/>
                    </a:cubicBezTo>
                    <a:close/>
                  </a:path>
                </a:pathLst>
              </a:custGeom>
              <a:solidFill>
                <a:srgbClr val="672ED9"/>
              </a:solidFill>
              <a:ln w="11591" cap="flat">
                <a:noFill/>
                <a:prstDash val="solid"/>
                <a:miter/>
              </a:ln>
            </p:spPr>
            <p:txBody>
              <a:bodyPr rtlCol="0" anchor="ctr"/>
              <a:lstStyle/>
              <a:p>
                <a:endParaRPr lang="ja-JP" altLang="en-US">
                  <a:latin typeface="Arial" panose="020B0604020202020204" pitchFamily="34" charset="0"/>
                  <a:cs typeface="Arial" panose="020B0604020202020204" pitchFamily="34" charset="0"/>
                </a:endParaRPr>
              </a:p>
            </p:txBody>
          </p:sp>
          <p:sp>
            <p:nvSpPr>
              <p:cNvPr id="17" name="フリーフォーム: 図形 16">
                <a:extLst>
                  <a:ext uri="{FF2B5EF4-FFF2-40B4-BE49-F238E27FC236}">
                    <a16:creationId xmlns:a16="http://schemas.microsoft.com/office/drawing/2014/main" id="{C877B098-E05A-9F14-E538-6CCCA7D9BB51}"/>
                  </a:ext>
                </a:extLst>
              </p:cNvPr>
              <p:cNvSpPr/>
              <p:nvPr/>
            </p:nvSpPr>
            <p:spPr>
              <a:xfrm>
                <a:off x="4641129" y="2126262"/>
                <a:ext cx="112880" cy="121924"/>
              </a:xfrm>
              <a:custGeom>
                <a:avLst/>
                <a:gdLst>
                  <a:gd name="connsiteX0" fmla="*/ 6381 w 139474"/>
                  <a:gd name="connsiteY0" fmla="*/ 75253 h 150649"/>
                  <a:gd name="connsiteX1" fmla="*/ 5568 w 139474"/>
                  <a:gd name="connsiteY1" fmla="*/ 89308 h 150649"/>
                  <a:gd name="connsiteX2" fmla="*/ 21017 w 139474"/>
                  <a:gd name="connsiteY2" fmla="*/ 130661 h 150649"/>
                  <a:gd name="connsiteX3" fmla="*/ 65856 w 139474"/>
                  <a:gd name="connsiteY3" fmla="*/ 145065 h 150649"/>
                  <a:gd name="connsiteX4" fmla="*/ 96638 w 139474"/>
                  <a:gd name="connsiteY4" fmla="*/ 139141 h 150649"/>
                  <a:gd name="connsiteX5" fmla="*/ 119871 w 139474"/>
                  <a:gd name="connsiteY5" fmla="*/ 122995 h 150649"/>
                  <a:gd name="connsiteX6" fmla="*/ 123239 w 139474"/>
                  <a:gd name="connsiteY6" fmla="*/ 126712 h 150649"/>
                  <a:gd name="connsiteX7" fmla="*/ 98729 w 139474"/>
                  <a:gd name="connsiteY7" fmla="*/ 144020 h 150649"/>
                  <a:gd name="connsiteX8" fmla="*/ 65623 w 139474"/>
                  <a:gd name="connsiteY8" fmla="*/ 150525 h 150649"/>
                  <a:gd name="connsiteX9" fmla="*/ 17300 w 139474"/>
                  <a:gd name="connsiteY9" fmla="*/ 134611 h 150649"/>
                  <a:gd name="connsiteX10" fmla="*/ 108 w 139474"/>
                  <a:gd name="connsiteY10" fmla="*/ 89308 h 150649"/>
                  <a:gd name="connsiteX11" fmla="*/ 10447 w 139474"/>
                  <a:gd name="connsiteY11" fmla="*/ 44005 h 150649"/>
                  <a:gd name="connsiteX12" fmla="*/ 38325 w 139474"/>
                  <a:gd name="connsiteY12" fmla="*/ 11712 h 150649"/>
                  <a:gd name="connsiteX13" fmla="*/ 78749 w 139474"/>
                  <a:gd name="connsiteY13" fmla="*/ 96 h 150649"/>
                  <a:gd name="connsiteX14" fmla="*/ 123123 w 139474"/>
                  <a:gd name="connsiteY14" fmla="*/ 16243 h 150649"/>
                  <a:gd name="connsiteX15" fmla="*/ 139386 w 139474"/>
                  <a:gd name="connsiteY15" fmla="*/ 60384 h 150649"/>
                  <a:gd name="connsiteX16" fmla="*/ 137992 w 139474"/>
                  <a:gd name="connsiteY16" fmla="*/ 75020 h 150649"/>
                  <a:gd name="connsiteX17" fmla="*/ 32169 w 139474"/>
                  <a:gd name="connsiteY17" fmla="*/ 23329 h 150649"/>
                  <a:gd name="connsiteX18" fmla="*/ 6381 w 139474"/>
                  <a:gd name="connsiteY18" fmla="*/ 69793 h 150649"/>
                  <a:gd name="connsiteX19" fmla="*/ 132997 w 139474"/>
                  <a:gd name="connsiteY19" fmla="*/ 69793 h 150649"/>
                  <a:gd name="connsiteX20" fmla="*/ 132997 w 139474"/>
                  <a:gd name="connsiteY20" fmla="*/ 58874 h 150649"/>
                  <a:gd name="connsiteX21" fmla="*/ 117896 w 139474"/>
                  <a:gd name="connsiteY21" fmla="*/ 19728 h 150649"/>
                  <a:gd name="connsiteX22" fmla="*/ 77820 w 139474"/>
                  <a:gd name="connsiteY22" fmla="*/ 5788 h 150649"/>
                  <a:gd name="connsiteX23" fmla="*/ 32169 w 139474"/>
                  <a:gd name="connsiteY23" fmla="*/ 23329 h 15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9474" h="150649">
                    <a:moveTo>
                      <a:pt x="6381" y="75253"/>
                    </a:moveTo>
                    <a:cubicBezTo>
                      <a:pt x="5870" y="79921"/>
                      <a:pt x="5603" y="84613"/>
                      <a:pt x="5568" y="89308"/>
                    </a:cubicBezTo>
                    <a:cubicBezTo>
                      <a:pt x="4580" y="104666"/>
                      <a:pt x="10202" y="119714"/>
                      <a:pt x="21017" y="130661"/>
                    </a:cubicBezTo>
                    <a:cubicBezTo>
                      <a:pt x="33574" y="141018"/>
                      <a:pt x="49616" y="146172"/>
                      <a:pt x="65856" y="145065"/>
                    </a:cubicBezTo>
                    <a:cubicBezTo>
                      <a:pt x="76415" y="145177"/>
                      <a:pt x="86881" y="143162"/>
                      <a:pt x="96638" y="139141"/>
                    </a:cubicBezTo>
                    <a:cubicBezTo>
                      <a:pt x="105502" y="135581"/>
                      <a:pt x="113447" y="130061"/>
                      <a:pt x="119871" y="122995"/>
                    </a:cubicBezTo>
                    <a:lnTo>
                      <a:pt x="123239" y="126712"/>
                    </a:lnTo>
                    <a:cubicBezTo>
                      <a:pt x="116607" y="134393"/>
                      <a:pt x="108185" y="140335"/>
                      <a:pt x="98729" y="144020"/>
                    </a:cubicBezTo>
                    <a:cubicBezTo>
                      <a:pt x="88240" y="148390"/>
                      <a:pt x="76984" y="150603"/>
                      <a:pt x="65623" y="150525"/>
                    </a:cubicBezTo>
                    <a:cubicBezTo>
                      <a:pt x="48071" y="151581"/>
                      <a:pt x="30786" y="145888"/>
                      <a:pt x="17300" y="134611"/>
                    </a:cubicBezTo>
                    <a:cubicBezTo>
                      <a:pt x="5347" y="122667"/>
                      <a:pt x="-914" y="106173"/>
                      <a:pt x="108" y="89308"/>
                    </a:cubicBezTo>
                    <a:cubicBezTo>
                      <a:pt x="-78" y="73602"/>
                      <a:pt x="3465" y="58075"/>
                      <a:pt x="10447" y="44005"/>
                    </a:cubicBezTo>
                    <a:cubicBezTo>
                      <a:pt x="16661" y="30926"/>
                      <a:pt x="26291" y="19769"/>
                      <a:pt x="38325" y="11712"/>
                    </a:cubicBezTo>
                    <a:cubicBezTo>
                      <a:pt x="50395" y="4012"/>
                      <a:pt x="64438" y="-23"/>
                      <a:pt x="78749" y="96"/>
                    </a:cubicBezTo>
                    <a:cubicBezTo>
                      <a:pt x="95128" y="-834"/>
                      <a:pt x="111170" y="5004"/>
                      <a:pt x="123123" y="16243"/>
                    </a:cubicBezTo>
                    <a:cubicBezTo>
                      <a:pt x="134391" y="28089"/>
                      <a:pt x="140280" y="44059"/>
                      <a:pt x="139386" y="60384"/>
                    </a:cubicBezTo>
                    <a:cubicBezTo>
                      <a:pt x="139398" y="65296"/>
                      <a:pt x="138933" y="70197"/>
                      <a:pt x="137992" y="75020"/>
                    </a:cubicBezTo>
                    <a:close/>
                    <a:moveTo>
                      <a:pt x="32169" y="23329"/>
                    </a:moveTo>
                    <a:cubicBezTo>
                      <a:pt x="18671" y="35542"/>
                      <a:pt x="9610" y="51881"/>
                      <a:pt x="6381" y="69793"/>
                    </a:cubicBezTo>
                    <a:lnTo>
                      <a:pt x="132997" y="69793"/>
                    </a:lnTo>
                    <a:cubicBezTo>
                      <a:pt x="133241" y="66157"/>
                      <a:pt x="133241" y="62510"/>
                      <a:pt x="132997" y="58874"/>
                    </a:cubicBezTo>
                    <a:cubicBezTo>
                      <a:pt x="133857" y="44256"/>
                      <a:pt x="128351" y="29980"/>
                      <a:pt x="117896" y="19728"/>
                    </a:cubicBezTo>
                    <a:cubicBezTo>
                      <a:pt x="106861" y="10047"/>
                      <a:pt x="92480" y="5047"/>
                      <a:pt x="77820" y="5788"/>
                    </a:cubicBezTo>
                    <a:cubicBezTo>
                      <a:pt x="60942" y="5699"/>
                      <a:pt x="44645" y="11960"/>
                      <a:pt x="32169" y="23329"/>
                    </a:cubicBezTo>
                    <a:close/>
                  </a:path>
                </a:pathLst>
              </a:custGeom>
              <a:solidFill>
                <a:srgbClr val="672ED9"/>
              </a:solidFill>
              <a:ln w="11591" cap="flat">
                <a:noFill/>
                <a:prstDash val="solid"/>
                <a:miter/>
              </a:ln>
            </p:spPr>
            <p:txBody>
              <a:bodyPr rtlCol="0" anchor="ctr"/>
              <a:lstStyle/>
              <a:p>
                <a:endParaRPr lang="ja-JP" altLang="en-US">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1679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4C3E243-F383-C004-30B1-8DF526DD11B1}"/>
              </a:ext>
            </a:extLst>
          </p:cNvPr>
          <p:cNvSpPr txBox="1"/>
          <p:nvPr/>
        </p:nvSpPr>
        <p:spPr>
          <a:xfrm>
            <a:off x="503304" y="415925"/>
            <a:ext cx="307809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BB2F4D"/>
                </a:solidFill>
                <a:effectLst/>
                <a:uLnTx/>
                <a:uFillTx/>
                <a:latin typeface="Roboto" panose="02000000000000000000" pitchFamily="2" charset="0"/>
                <a:ea typeface="Noto Sans JP" panose="020B0200000000000000" pitchFamily="50" charset="-128"/>
              </a:rPr>
              <a:t>数字で見るブルーム</a:t>
            </a: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503305" y="894815"/>
            <a:ext cx="435230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Roboto" panose="02000000000000000000" pitchFamily="2" charset="0"/>
                <a:ea typeface="Noto Sans JP" panose="020B0200000000000000" pitchFamily="50" charset="-128"/>
              </a:rPr>
              <a:t>会社の実績や気になることを数字でわかりやすく紹介します。</a:t>
            </a:r>
          </a:p>
        </p:txBody>
      </p:sp>
      <p:sp>
        <p:nvSpPr>
          <p:cNvPr id="11" name="テキスト ボックス 10">
            <a:extLst>
              <a:ext uri="{FF2B5EF4-FFF2-40B4-BE49-F238E27FC236}">
                <a16:creationId xmlns:a16="http://schemas.microsoft.com/office/drawing/2014/main" id="{9248EBB3-F188-2278-91E0-3378B298B12C}"/>
              </a:ext>
            </a:extLst>
          </p:cNvPr>
          <p:cNvSpPr txBox="1"/>
          <p:nvPr/>
        </p:nvSpPr>
        <p:spPr>
          <a:xfrm>
            <a:off x="1956465" y="2015110"/>
            <a:ext cx="1612264" cy="646331"/>
          </a:xfrm>
          <a:prstGeom prst="rect">
            <a:avLst/>
          </a:prstGeom>
          <a:noFill/>
        </p:spPr>
        <p:txBody>
          <a:bodyPr wrap="square">
            <a:spAutoFit/>
          </a:bodyPr>
          <a:lstStyle/>
          <a:p>
            <a:pPr algn="ctr"/>
            <a:r>
              <a:rPr lang="en-US" altLang="ja-JP" sz="3600" b="1" dirty="0">
                <a:latin typeface="Roboto" panose="02000000000000000000" pitchFamily="2" charset="0"/>
                <a:ea typeface="Roboto" panose="02000000000000000000" pitchFamily="2" charset="0"/>
              </a:rPr>
              <a:t>40</a:t>
            </a:r>
            <a:r>
              <a:rPr lang="ja-JP" altLang="en-US" sz="2400" b="1" dirty="0">
                <a:latin typeface="Roboto" panose="02000000000000000000" pitchFamily="2" charset="0"/>
                <a:ea typeface="Noto Sans JP" panose="020B0200000000000000" pitchFamily="50" charset="-128"/>
              </a:rPr>
              <a:t>周年</a:t>
            </a:r>
            <a:endParaRPr lang="ja-JP" altLang="en-US" sz="3600" b="1" dirty="0">
              <a:latin typeface="Roboto" panose="02000000000000000000" pitchFamily="2" charset="0"/>
              <a:ea typeface="Noto Sans JP" panose="020B0200000000000000" pitchFamily="50" charset="-128"/>
            </a:endParaRPr>
          </a:p>
        </p:txBody>
      </p:sp>
      <p:sp>
        <p:nvSpPr>
          <p:cNvPr id="26" name="テキスト ボックス 25">
            <a:extLst>
              <a:ext uri="{FF2B5EF4-FFF2-40B4-BE49-F238E27FC236}">
                <a16:creationId xmlns:a16="http://schemas.microsoft.com/office/drawing/2014/main" id="{AF9479B9-C3CD-D4A1-ADE9-8292D7F7E15E}"/>
              </a:ext>
            </a:extLst>
          </p:cNvPr>
          <p:cNvSpPr txBox="1"/>
          <p:nvPr/>
        </p:nvSpPr>
        <p:spPr>
          <a:xfrm>
            <a:off x="1956465" y="3453370"/>
            <a:ext cx="1612264" cy="646331"/>
          </a:xfrm>
          <a:prstGeom prst="rect">
            <a:avLst/>
          </a:prstGeom>
          <a:noFill/>
        </p:spPr>
        <p:txBody>
          <a:bodyPr wrap="square">
            <a:spAutoFit/>
          </a:bodyPr>
          <a:lstStyle/>
          <a:p>
            <a:pPr algn="ctr"/>
            <a:r>
              <a:rPr lang="en-US" altLang="ja-JP" sz="3600" b="1" dirty="0">
                <a:latin typeface="Roboto" panose="02000000000000000000" pitchFamily="2" charset="0"/>
                <a:ea typeface="Roboto" panose="02000000000000000000" pitchFamily="2" charset="0"/>
              </a:rPr>
              <a:t>835</a:t>
            </a:r>
            <a:r>
              <a:rPr lang="ja-JP" altLang="en-US" sz="2400" b="1" dirty="0">
                <a:latin typeface="Roboto" panose="02000000000000000000" pitchFamily="2" charset="0"/>
                <a:ea typeface="Noto Sans JP" panose="020B0200000000000000" pitchFamily="50" charset="-128"/>
              </a:rPr>
              <a:t>名</a:t>
            </a:r>
          </a:p>
        </p:txBody>
      </p:sp>
      <p:sp>
        <p:nvSpPr>
          <p:cNvPr id="28" name="テキスト ボックス 27">
            <a:extLst>
              <a:ext uri="{FF2B5EF4-FFF2-40B4-BE49-F238E27FC236}">
                <a16:creationId xmlns:a16="http://schemas.microsoft.com/office/drawing/2014/main" id="{92FFF2DB-18DC-6550-A0D4-7A4D0B095DB3}"/>
              </a:ext>
            </a:extLst>
          </p:cNvPr>
          <p:cNvSpPr txBox="1"/>
          <p:nvPr/>
        </p:nvSpPr>
        <p:spPr>
          <a:xfrm>
            <a:off x="1956465" y="5067131"/>
            <a:ext cx="1612264" cy="646331"/>
          </a:xfrm>
          <a:prstGeom prst="rect">
            <a:avLst/>
          </a:prstGeom>
          <a:noFill/>
        </p:spPr>
        <p:txBody>
          <a:bodyPr wrap="square">
            <a:spAutoFit/>
          </a:bodyPr>
          <a:lstStyle/>
          <a:p>
            <a:pPr algn="ctr"/>
            <a:r>
              <a:rPr lang="en-US" altLang="ja-JP" sz="3600" b="1" dirty="0">
                <a:latin typeface="Roboto" panose="02000000000000000000" pitchFamily="2" charset="0"/>
                <a:ea typeface="Roboto" panose="02000000000000000000" pitchFamily="2" charset="0"/>
              </a:rPr>
              <a:t>130</a:t>
            </a:r>
            <a:r>
              <a:rPr lang="en-US" altLang="ja-JP" sz="2400" b="1" dirty="0">
                <a:latin typeface="Roboto" panose="02000000000000000000" pitchFamily="2" charset="0"/>
                <a:ea typeface="Roboto" panose="02000000000000000000" pitchFamily="2" charset="0"/>
              </a:rPr>
              <a:t>%</a:t>
            </a:r>
            <a:endParaRPr lang="ja-JP" altLang="en-US" sz="2400" b="1" dirty="0">
              <a:latin typeface="Roboto" panose="02000000000000000000" pitchFamily="2" charset="0"/>
              <a:ea typeface="Noto Sans JP" panose="020B0200000000000000" pitchFamily="50" charset="-128"/>
            </a:endParaRPr>
          </a:p>
        </p:txBody>
      </p:sp>
      <p:sp>
        <p:nvSpPr>
          <p:cNvPr id="30" name="テキスト ボックス 29">
            <a:extLst>
              <a:ext uri="{FF2B5EF4-FFF2-40B4-BE49-F238E27FC236}">
                <a16:creationId xmlns:a16="http://schemas.microsoft.com/office/drawing/2014/main" id="{1904AFBC-1D9D-BEB3-342A-D3D11B4CCC94}"/>
              </a:ext>
            </a:extLst>
          </p:cNvPr>
          <p:cNvSpPr txBox="1"/>
          <p:nvPr/>
        </p:nvSpPr>
        <p:spPr>
          <a:xfrm>
            <a:off x="5792979" y="2015110"/>
            <a:ext cx="1612264" cy="646331"/>
          </a:xfrm>
          <a:prstGeom prst="rect">
            <a:avLst/>
          </a:prstGeom>
          <a:noFill/>
        </p:spPr>
        <p:txBody>
          <a:bodyPr wrap="square">
            <a:spAutoFit/>
          </a:bodyPr>
          <a:lstStyle/>
          <a:p>
            <a:pPr algn="ctr"/>
            <a:r>
              <a:rPr lang="en-US" altLang="ja-JP" sz="3600" b="1" dirty="0">
                <a:latin typeface="Roboto" panose="02000000000000000000" pitchFamily="2" charset="0"/>
                <a:ea typeface="Roboto" panose="02000000000000000000" pitchFamily="2" charset="0"/>
              </a:rPr>
              <a:t>32</a:t>
            </a:r>
            <a:r>
              <a:rPr lang="ja-JP" altLang="en-US" sz="2400" b="1" dirty="0">
                <a:latin typeface="Roboto" panose="02000000000000000000" pitchFamily="2" charset="0"/>
                <a:ea typeface="Noto Sans JP" panose="020B0200000000000000" pitchFamily="50" charset="-128"/>
              </a:rPr>
              <a:t>拠点</a:t>
            </a:r>
          </a:p>
        </p:txBody>
      </p:sp>
      <p:sp>
        <p:nvSpPr>
          <p:cNvPr id="32" name="テキスト ボックス 31">
            <a:extLst>
              <a:ext uri="{FF2B5EF4-FFF2-40B4-BE49-F238E27FC236}">
                <a16:creationId xmlns:a16="http://schemas.microsoft.com/office/drawing/2014/main" id="{A4E2E300-AE6F-AB8B-C046-D869D0C2264C}"/>
              </a:ext>
            </a:extLst>
          </p:cNvPr>
          <p:cNvSpPr txBox="1"/>
          <p:nvPr/>
        </p:nvSpPr>
        <p:spPr>
          <a:xfrm>
            <a:off x="5792979" y="3453370"/>
            <a:ext cx="1612264" cy="646331"/>
          </a:xfrm>
          <a:prstGeom prst="rect">
            <a:avLst/>
          </a:prstGeom>
          <a:noFill/>
        </p:spPr>
        <p:txBody>
          <a:bodyPr wrap="square">
            <a:spAutoFit/>
          </a:bodyPr>
          <a:lstStyle/>
          <a:p>
            <a:pPr algn="ctr"/>
            <a:r>
              <a:rPr lang="en-US" altLang="ja-JP" sz="3600" b="1" dirty="0">
                <a:latin typeface="Roboto" panose="02000000000000000000" pitchFamily="2" charset="0"/>
                <a:ea typeface="Roboto" panose="02000000000000000000" pitchFamily="2" charset="0"/>
              </a:rPr>
              <a:t>92.3</a:t>
            </a:r>
            <a:r>
              <a:rPr lang="ja-JP" altLang="en-US" sz="2400" b="1" dirty="0">
                <a:latin typeface="Roboto" panose="02000000000000000000" pitchFamily="2" charset="0"/>
                <a:ea typeface="Noto Sans JP" panose="020B0200000000000000" pitchFamily="50" charset="-128"/>
              </a:rPr>
              <a:t>％</a:t>
            </a:r>
          </a:p>
        </p:txBody>
      </p:sp>
      <p:sp>
        <p:nvSpPr>
          <p:cNvPr id="34" name="テキスト ボックス 33">
            <a:extLst>
              <a:ext uri="{FF2B5EF4-FFF2-40B4-BE49-F238E27FC236}">
                <a16:creationId xmlns:a16="http://schemas.microsoft.com/office/drawing/2014/main" id="{F8A935B8-5F10-AF85-FBF8-98F74DADF011}"/>
              </a:ext>
            </a:extLst>
          </p:cNvPr>
          <p:cNvSpPr txBox="1"/>
          <p:nvPr/>
        </p:nvSpPr>
        <p:spPr>
          <a:xfrm>
            <a:off x="5792979" y="5067131"/>
            <a:ext cx="1612264" cy="646331"/>
          </a:xfrm>
          <a:prstGeom prst="rect">
            <a:avLst/>
          </a:prstGeom>
          <a:noFill/>
        </p:spPr>
        <p:txBody>
          <a:bodyPr wrap="square">
            <a:spAutoFit/>
          </a:bodyPr>
          <a:lstStyle/>
          <a:p>
            <a:pPr algn="ctr"/>
            <a:r>
              <a:rPr lang="en-US" altLang="ja-JP" sz="3600" b="1" dirty="0">
                <a:latin typeface="Roboto" panose="02000000000000000000" pitchFamily="2" charset="0"/>
                <a:ea typeface="Roboto" panose="02000000000000000000" pitchFamily="2" charset="0"/>
              </a:rPr>
              <a:t>42.5</a:t>
            </a:r>
            <a:r>
              <a:rPr lang="ja-JP" altLang="en-US" sz="2400" b="1" dirty="0">
                <a:latin typeface="Roboto" panose="02000000000000000000" pitchFamily="2" charset="0"/>
                <a:ea typeface="Noto Sans JP" panose="020B0200000000000000" pitchFamily="50" charset="-128"/>
              </a:rPr>
              <a:t>歳</a:t>
            </a:r>
          </a:p>
        </p:txBody>
      </p:sp>
      <p:sp>
        <p:nvSpPr>
          <p:cNvPr id="36" name="テキスト ボックス 35">
            <a:extLst>
              <a:ext uri="{FF2B5EF4-FFF2-40B4-BE49-F238E27FC236}">
                <a16:creationId xmlns:a16="http://schemas.microsoft.com/office/drawing/2014/main" id="{67256447-25F2-BC82-1B2C-4B832F9F1909}"/>
              </a:ext>
            </a:extLst>
          </p:cNvPr>
          <p:cNvSpPr txBox="1"/>
          <p:nvPr/>
        </p:nvSpPr>
        <p:spPr>
          <a:xfrm>
            <a:off x="9404032" y="2015110"/>
            <a:ext cx="1905276" cy="646331"/>
          </a:xfrm>
          <a:prstGeom prst="rect">
            <a:avLst/>
          </a:prstGeom>
          <a:noFill/>
        </p:spPr>
        <p:txBody>
          <a:bodyPr wrap="square">
            <a:spAutoFit/>
          </a:bodyPr>
          <a:lstStyle/>
          <a:p>
            <a:pPr algn="ctr"/>
            <a:r>
              <a:rPr lang="ja-JP" altLang="en-US" sz="1600" b="1" dirty="0">
                <a:latin typeface="Roboto" panose="02000000000000000000" pitchFamily="2" charset="0"/>
                <a:ea typeface="Noto Sans JP" panose="020B0200000000000000" pitchFamily="50" charset="-128"/>
              </a:rPr>
              <a:t>男</a:t>
            </a:r>
            <a:r>
              <a:rPr lang="en-US" altLang="ja-JP" sz="3600" b="1" dirty="0">
                <a:latin typeface="Roboto" panose="02000000000000000000" pitchFamily="2" charset="0"/>
                <a:ea typeface="Roboto" panose="02000000000000000000" pitchFamily="2" charset="0"/>
              </a:rPr>
              <a:t>47:53</a:t>
            </a:r>
            <a:r>
              <a:rPr lang="ja-JP" altLang="en-US" sz="1600" b="1" dirty="0">
                <a:latin typeface="Roboto" panose="02000000000000000000" pitchFamily="2" charset="0"/>
                <a:ea typeface="Noto Sans JP" panose="020B0200000000000000" pitchFamily="50" charset="-128"/>
              </a:rPr>
              <a:t>女</a:t>
            </a:r>
            <a:endParaRPr lang="ja-JP" altLang="en-US" sz="3600" b="1" dirty="0">
              <a:latin typeface="Roboto" panose="02000000000000000000" pitchFamily="2" charset="0"/>
              <a:ea typeface="Noto Sans JP" panose="020B0200000000000000" pitchFamily="50" charset="-128"/>
            </a:endParaRPr>
          </a:p>
        </p:txBody>
      </p:sp>
      <p:sp>
        <p:nvSpPr>
          <p:cNvPr id="38" name="テキスト ボックス 37">
            <a:extLst>
              <a:ext uri="{FF2B5EF4-FFF2-40B4-BE49-F238E27FC236}">
                <a16:creationId xmlns:a16="http://schemas.microsoft.com/office/drawing/2014/main" id="{4F8145B5-4679-0DF0-6B07-D0BFD9D932B7}"/>
              </a:ext>
            </a:extLst>
          </p:cNvPr>
          <p:cNvSpPr txBox="1"/>
          <p:nvPr/>
        </p:nvSpPr>
        <p:spPr>
          <a:xfrm>
            <a:off x="9550538" y="3453370"/>
            <a:ext cx="1612264" cy="646331"/>
          </a:xfrm>
          <a:prstGeom prst="rect">
            <a:avLst/>
          </a:prstGeom>
          <a:noFill/>
        </p:spPr>
        <p:txBody>
          <a:bodyPr wrap="square">
            <a:spAutoFit/>
          </a:bodyPr>
          <a:lstStyle/>
          <a:p>
            <a:pPr algn="ctr"/>
            <a:r>
              <a:rPr lang="en-US" altLang="ja-JP" sz="3600" b="1" dirty="0">
                <a:latin typeface="Roboto" panose="02000000000000000000" pitchFamily="2" charset="0"/>
                <a:ea typeface="Roboto" panose="02000000000000000000" pitchFamily="2" charset="0"/>
              </a:rPr>
              <a:t>100</a:t>
            </a:r>
            <a:r>
              <a:rPr lang="ja-JP" altLang="en-US" sz="2400" b="1" dirty="0">
                <a:latin typeface="Roboto" panose="02000000000000000000" pitchFamily="2" charset="0"/>
                <a:ea typeface="Noto Sans JP" panose="020B0200000000000000" pitchFamily="50" charset="-128"/>
              </a:rPr>
              <a:t>％</a:t>
            </a:r>
          </a:p>
        </p:txBody>
      </p:sp>
      <p:sp>
        <p:nvSpPr>
          <p:cNvPr id="40" name="テキスト ボックス 39">
            <a:extLst>
              <a:ext uri="{FF2B5EF4-FFF2-40B4-BE49-F238E27FC236}">
                <a16:creationId xmlns:a16="http://schemas.microsoft.com/office/drawing/2014/main" id="{7F760BC2-B874-0C9C-A743-92197A1DC6F0}"/>
              </a:ext>
            </a:extLst>
          </p:cNvPr>
          <p:cNvSpPr txBox="1"/>
          <p:nvPr/>
        </p:nvSpPr>
        <p:spPr>
          <a:xfrm>
            <a:off x="9550538" y="5067131"/>
            <a:ext cx="1612264" cy="646331"/>
          </a:xfrm>
          <a:prstGeom prst="rect">
            <a:avLst/>
          </a:prstGeom>
          <a:noFill/>
        </p:spPr>
        <p:txBody>
          <a:bodyPr wrap="square">
            <a:spAutoFit/>
          </a:bodyPr>
          <a:lstStyle/>
          <a:p>
            <a:pPr algn="ctr"/>
            <a:r>
              <a:rPr lang="en-US" altLang="ja-JP" sz="3600" b="1" dirty="0">
                <a:latin typeface="Roboto" panose="02000000000000000000" pitchFamily="2" charset="0"/>
                <a:ea typeface="Roboto" panose="02000000000000000000" pitchFamily="2" charset="0"/>
              </a:rPr>
              <a:t>12</a:t>
            </a:r>
            <a:r>
              <a:rPr lang="ja-JP" altLang="en-US" sz="2400" b="1" dirty="0">
                <a:latin typeface="Roboto" panose="02000000000000000000" pitchFamily="2" charset="0"/>
                <a:ea typeface="Noto Sans JP" panose="020B0200000000000000" pitchFamily="50" charset="-128"/>
              </a:rPr>
              <a:t>講座</a:t>
            </a:r>
          </a:p>
        </p:txBody>
      </p:sp>
      <p:grpSp>
        <p:nvGrpSpPr>
          <p:cNvPr id="73" name="グループ化 72">
            <a:extLst>
              <a:ext uri="{FF2B5EF4-FFF2-40B4-BE49-F238E27FC236}">
                <a16:creationId xmlns:a16="http://schemas.microsoft.com/office/drawing/2014/main" id="{4EC03093-C595-CEDF-DF56-0AE100994D92}"/>
              </a:ext>
            </a:extLst>
          </p:cNvPr>
          <p:cNvGrpSpPr/>
          <p:nvPr/>
        </p:nvGrpSpPr>
        <p:grpSpPr>
          <a:xfrm>
            <a:off x="692192" y="2184387"/>
            <a:ext cx="1303846" cy="3467519"/>
            <a:chOff x="692192" y="2184387"/>
            <a:chExt cx="1303846" cy="3467519"/>
          </a:xfrm>
        </p:grpSpPr>
        <p:sp>
          <p:nvSpPr>
            <p:cNvPr id="6" name="テキスト ボックス 5">
              <a:extLst>
                <a:ext uri="{FF2B5EF4-FFF2-40B4-BE49-F238E27FC236}">
                  <a16:creationId xmlns:a16="http://schemas.microsoft.com/office/drawing/2014/main" id="{1D1AD653-70E7-5B95-FF27-A2E5A8937010}"/>
                </a:ext>
              </a:extLst>
            </p:cNvPr>
            <p:cNvSpPr txBox="1"/>
            <p:nvPr/>
          </p:nvSpPr>
          <p:spPr>
            <a:xfrm>
              <a:off x="857112" y="2184387"/>
              <a:ext cx="974006" cy="307777"/>
            </a:xfrm>
            <a:prstGeom prst="rect">
              <a:avLst/>
            </a:prstGeom>
            <a:noFill/>
          </p:spPr>
          <p:txBody>
            <a:bodyPr wrap="square">
              <a:spAutoFit/>
            </a:bodyPr>
            <a:lstStyle/>
            <a:p>
              <a:pPr algn="ctr"/>
              <a:r>
                <a:rPr lang="ja-JP" altLang="en-US" sz="1400" b="1" dirty="0">
                  <a:latin typeface="Roboto" panose="02000000000000000000" pitchFamily="2" charset="0"/>
                  <a:ea typeface="Noto Sans JP" panose="020B0200000000000000" pitchFamily="50" charset="-128"/>
                </a:rPr>
                <a:t>創業</a:t>
              </a:r>
            </a:p>
          </p:txBody>
        </p:sp>
        <p:sp>
          <p:nvSpPr>
            <p:cNvPr id="2" name="テキスト ボックス 1">
              <a:extLst>
                <a:ext uri="{FF2B5EF4-FFF2-40B4-BE49-F238E27FC236}">
                  <a16:creationId xmlns:a16="http://schemas.microsoft.com/office/drawing/2014/main" id="{3F1455F0-4D20-6286-0194-E48025B78BEB}"/>
                </a:ext>
              </a:extLst>
            </p:cNvPr>
            <p:cNvSpPr txBox="1"/>
            <p:nvPr/>
          </p:nvSpPr>
          <p:spPr>
            <a:xfrm>
              <a:off x="857112" y="3622647"/>
              <a:ext cx="974006" cy="307777"/>
            </a:xfrm>
            <a:prstGeom prst="rect">
              <a:avLst/>
            </a:prstGeom>
            <a:noFill/>
          </p:spPr>
          <p:txBody>
            <a:bodyPr wrap="square">
              <a:spAutoFit/>
            </a:bodyPr>
            <a:lstStyle/>
            <a:p>
              <a:pPr algn="ctr"/>
              <a:r>
                <a:rPr lang="ja-JP" altLang="en-US" sz="1400" b="1" dirty="0">
                  <a:latin typeface="Roboto" panose="02000000000000000000" pitchFamily="2" charset="0"/>
                  <a:ea typeface="Noto Sans JP" panose="020B0200000000000000" pitchFamily="50" charset="-128"/>
                </a:rPr>
                <a:t>従業員数</a:t>
              </a:r>
            </a:p>
          </p:txBody>
        </p:sp>
        <p:sp>
          <p:nvSpPr>
            <p:cNvPr id="27" name="テキスト ボックス 26">
              <a:extLst>
                <a:ext uri="{FF2B5EF4-FFF2-40B4-BE49-F238E27FC236}">
                  <a16:creationId xmlns:a16="http://schemas.microsoft.com/office/drawing/2014/main" id="{0AC83797-DB1C-73A3-155D-D522412409EF}"/>
                </a:ext>
              </a:extLst>
            </p:cNvPr>
            <p:cNvSpPr txBox="1"/>
            <p:nvPr/>
          </p:nvSpPr>
          <p:spPr>
            <a:xfrm>
              <a:off x="692192" y="5128686"/>
              <a:ext cx="1303846" cy="523220"/>
            </a:xfrm>
            <a:prstGeom prst="rect">
              <a:avLst/>
            </a:prstGeom>
            <a:noFill/>
          </p:spPr>
          <p:txBody>
            <a:bodyPr wrap="square">
              <a:spAutoFit/>
            </a:bodyPr>
            <a:lstStyle/>
            <a:p>
              <a:pPr algn="ctr"/>
              <a:r>
                <a:rPr lang="ja-JP" altLang="en-US" sz="1400" b="1" dirty="0">
                  <a:latin typeface="Roboto" panose="02000000000000000000" pitchFamily="2" charset="0"/>
                  <a:ea typeface="Noto Sans JP" panose="020B0200000000000000" pitchFamily="50" charset="-128"/>
                </a:rPr>
                <a:t>前年比</a:t>
              </a:r>
              <a:br>
                <a:rPr lang="en-US" altLang="ja-JP" sz="1400" b="1" dirty="0">
                  <a:latin typeface="Roboto" panose="02000000000000000000" pitchFamily="2" charset="0"/>
                  <a:ea typeface="Roboto" panose="02000000000000000000" pitchFamily="2" charset="0"/>
                </a:rPr>
              </a:br>
              <a:r>
                <a:rPr lang="ja-JP" altLang="en-US" sz="1400" b="1" dirty="0">
                  <a:latin typeface="Roboto" panose="02000000000000000000" pitchFamily="2" charset="0"/>
                  <a:ea typeface="Noto Sans JP" panose="020B0200000000000000" pitchFamily="50" charset="-128"/>
                </a:rPr>
                <a:t>売上高</a:t>
              </a:r>
            </a:p>
          </p:txBody>
        </p:sp>
        <p:grpSp>
          <p:nvGrpSpPr>
            <p:cNvPr id="44" name="グループ化 43">
              <a:extLst>
                <a:ext uri="{FF2B5EF4-FFF2-40B4-BE49-F238E27FC236}">
                  <a16:creationId xmlns:a16="http://schemas.microsoft.com/office/drawing/2014/main" id="{B3A0E212-6DB7-1827-2FC8-E92666ED7CDC}"/>
                </a:ext>
              </a:extLst>
            </p:cNvPr>
            <p:cNvGrpSpPr/>
            <p:nvPr/>
          </p:nvGrpSpPr>
          <p:grpSpPr>
            <a:xfrm>
              <a:off x="848815" y="3622647"/>
              <a:ext cx="990600" cy="307777"/>
              <a:chOff x="1036848" y="3573189"/>
              <a:chExt cx="990600" cy="307777"/>
            </a:xfrm>
          </p:grpSpPr>
          <p:cxnSp>
            <p:nvCxnSpPr>
              <p:cNvPr id="42" name="直線コネクタ 41">
                <a:extLst>
                  <a:ext uri="{FF2B5EF4-FFF2-40B4-BE49-F238E27FC236}">
                    <a16:creationId xmlns:a16="http://schemas.microsoft.com/office/drawing/2014/main" id="{EDF1E075-7A1D-5667-AE31-49B66E274EDB}"/>
                  </a:ext>
                </a:extLst>
              </p:cNvPr>
              <p:cNvCxnSpPr/>
              <p:nvPr/>
            </p:nvCxnSpPr>
            <p:spPr>
              <a:xfrm>
                <a:off x="1036848" y="3573189"/>
                <a:ext cx="0" cy="307777"/>
              </a:xfrm>
              <a:prstGeom prst="line">
                <a:avLst/>
              </a:prstGeom>
              <a:ln w="25400">
                <a:solidFill>
                  <a:srgbClr val="BB2F4D"/>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4FCFDA9B-AF05-D7C7-EA6E-8665C0B3A988}"/>
                  </a:ext>
                </a:extLst>
              </p:cNvPr>
              <p:cNvCxnSpPr/>
              <p:nvPr/>
            </p:nvCxnSpPr>
            <p:spPr>
              <a:xfrm>
                <a:off x="2027448" y="3573189"/>
                <a:ext cx="0" cy="307777"/>
              </a:xfrm>
              <a:prstGeom prst="line">
                <a:avLst/>
              </a:prstGeom>
              <a:ln w="25400">
                <a:solidFill>
                  <a:srgbClr val="BB2F4D"/>
                </a:solidFill>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338D84CC-B8C0-51DE-D666-082421BC11EB}"/>
                </a:ext>
              </a:extLst>
            </p:cNvPr>
            <p:cNvGrpSpPr/>
            <p:nvPr/>
          </p:nvGrpSpPr>
          <p:grpSpPr>
            <a:xfrm>
              <a:off x="848815" y="2184387"/>
              <a:ext cx="990600" cy="307777"/>
              <a:chOff x="1036848" y="3573189"/>
              <a:chExt cx="990600" cy="307777"/>
            </a:xfrm>
          </p:grpSpPr>
          <p:cxnSp>
            <p:nvCxnSpPr>
              <p:cNvPr id="47" name="直線コネクタ 46">
                <a:extLst>
                  <a:ext uri="{FF2B5EF4-FFF2-40B4-BE49-F238E27FC236}">
                    <a16:creationId xmlns:a16="http://schemas.microsoft.com/office/drawing/2014/main" id="{CA8178EA-B23A-EC10-8032-CE3577640F0C}"/>
                  </a:ext>
                </a:extLst>
              </p:cNvPr>
              <p:cNvCxnSpPr/>
              <p:nvPr/>
            </p:nvCxnSpPr>
            <p:spPr>
              <a:xfrm>
                <a:off x="1036848" y="3573189"/>
                <a:ext cx="0" cy="307777"/>
              </a:xfrm>
              <a:prstGeom prst="line">
                <a:avLst/>
              </a:prstGeom>
              <a:ln w="25400">
                <a:solidFill>
                  <a:srgbClr val="BB2F4D"/>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DAA7C40C-5E7C-5DBA-B799-5844C86922F1}"/>
                  </a:ext>
                </a:extLst>
              </p:cNvPr>
              <p:cNvCxnSpPr/>
              <p:nvPr/>
            </p:nvCxnSpPr>
            <p:spPr>
              <a:xfrm>
                <a:off x="2027448" y="3573189"/>
                <a:ext cx="0" cy="307777"/>
              </a:xfrm>
              <a:prstGeom prst="line">
                <a:avLst/>
              </a:prstGeom>
              <a:ln w="25400">
                <a:solidFill>
                  <a:srgbClr val="BB2F4D"/>
                </a:solidFill>
              </a:ln>
            </p:spPr>
            <p:style>
              <a:lnRef idx="1">
                <a:schemeClr val="accent1"/>
              </a:lnRef>
              <a:fillRef idx="0">
                <a:schemeClr val="accent1"/>
              </a:fillRef>
              <a:effectRef idx="0">
                <a:schemeClr val="accent1"/>
              </a:effectRef>
              <a:fontRef idx="minor">
                <a:schemeClr val="tx1"/>
              </a:fontRef>
            </p:style>
          </p:cxnSp>
        </p:grpSp>
        <p:grpSp>
          <p:nvGrpSpPr>
            <p:cNvPr id="49" name="グループ化 48">
              <a:extLst>
                <a:ext uri="{FF2B5EF4-FFF2-40B4-BE49-F238E27FC236}">
                  <a16:creationId xmlns:a16="http://schemas.microsoft.com/office/drawing/2014/main" id="{149B9214-7FCF-1A24-3AE9-B27DE89A85C4}"/>
                </a:ext>
              </a:extLst>
            </p:cNvPr>
            <p:cNvGrpSpPr/>
            <p:nvPr/>
          </p:nvGrpSpPr>
          <p:grpSpPr>
            <a:xfrm>
              <a:off x="848815" y="5236408"/>
              <a:ext cx="990600" cy="307777"/>
              <a:chOff x="1036848" y="3573189"/>
              <a:chExt cx="990600" cy="307777"/>
            </a:xfrm>
          </p:grpSpPr>
          <p:cxnSp>
            <p:nvCxnSpPr>
              <p:cNvPr id="50" name="直線コネクタ 49">
                <a:extLst>
                  <a:ext uri="{FF2B5EF4-FFF2-40B4-BE49-F238E27FC236}">
                    <a16:creationId xmlns:a16="http://schemas.microsoft.com/office/drawing/2014/main" id="{C877E349-A661-604A-01D9-A38F361BFA10}"/>
                  </a:ext>
                </a:extLst>
              </p:cNvPr>
              <p:cNvCxnSpPr/>
              <p:nvPr/>
            </p:nvCxnSpPr>
            <p:spPr>
              <a:xfrm>
                <a:off x="1036848" y="3573189"/>
                <a:ext cx="0" cy="307777"/>
              </a:xfrm>
              <a:prstGeom prst="line">
                <a:avLst/>
              </a:prstGeom>
              <a:ln w="25400">
                <a:solidFill>
                  <a:srgbClr val="BB2F4D"/>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FF86AF7B-544F-FF7B-4291-DC36DA0C82EA}"/>
                  </a:ext>
                </a:extLst>
              </p:cNvPr>
              <p:cNvCxnSpPr/>
              <p:nvPr/>
            </p:nvCxnSpPr>
            <p:spPr>
              <a:xfrm>
                <a:off x="2027448" y="3573189"/>
                <a:ext cx="0" cy="307777"/>
              </a:xfrm>
              <a:prstGeom prst="line">
                <a:avLst/>
              </a:prstGeom>
              <a:ln w="25400">
                <a:solidFill>
                  <a:srgbClr val="BB2F4D"/>
                </a:solidFill>
              </a:ln>
            </p:spPr>
            <p:style>
              <a:lnRef idx="1">
                <a:schemeClr val="accent1"/>
              </a:lnRef>
              <a:fillRef idx="0">
                <a:schemeClr val="accent1"/>
              </a:fillRef>
              <a:effectRef idx="0">
                <a:schemeClr val="accent1"/>
              </a:effectRef>
              <a:fontRef idx="minor">
                <a:schemeClr val="tx1"/>
              </a:fontRef>
            </p:style>
          </p:cxnSp>
        </p:grpSp>
      </p:grpSp>
      <p:grpSp>
        <p:nvGrpSpPr>
          <p:cNvPr id="72" name="グループ化 71">
            <a:extLst>
              <a:ext uri="{FF2B5EF4-FFF2-40B4-BE49-F238E27FC236}">
                <a16:creationId xmlns:a16="http://schemas.microsoft.com/office/drawing/2014/main" id="{B399FA47-AF57-B14B-1335-9117DCE6BFB4}"/>
              </a:ext>
            </a:extLst>
          </p:cNvPr>
          <p:cNvGrpSpPr/>
          <p:nvPr/>
        </p:nvGrpSpPr>
        <p:grpSpPr>
          <a:xfrm>
            <a:off x="4613296" y="2184387"/>
            <a:ext cx="990600" cy="3359798"/>
            <a:chOff x="4609826" y="2184387"/>
            <a:chExt cx="990600" cy="3359798"/>
          </a:xfrm>
        </p:grpSpPr>
        <p:sp>
          <p:nvSpPr>
            <p:cNvPr id="29" name="テキスト ボックス 28">
              <a:extLst>
                <a:ext uri="{FF2B5EF4-FFF2-40B4-BE49-F238E27FC236}">
                  <a16:creationId xmlns:a16="http://schemas.microsoft.com/office/drawing/2014/main" id="{0377E4C5-1528-4A77-33E6-29C971F347A2}"/>
                </a:ext>
              </a:extLst>
            </p:cNvPr>
            <p:cNvSpPr txBox="1"/>
            <p:nvPr/>
          </p:nvSpPr>
          <p:spPr>
            <a:xfrm>
              <a:off x="4618123" y="2184387"/>
              <a:ext cx="974006" cy="307777"/>
            </a:xfrm>
            <a:prstGeom prst="rect">
              <a:avLst/>
            </a:prstGeom>
            <a:noFill/>
          </p:spPr>
          <p:txBody>
            <a:bodyPr wrap="square">
              <a:spAutoFit/>
            </a:bodyPr>
            <a:lstStyle/>
            <a:p>
              <a:pPr algn="ctr"/>
              <a:r>
                <a:rPr lang="ja-JP" altLang="en-US" sz="1400" b="1" dirty="0">
                  <a:latin typeface="Roboto" panose="02000000000000000000" pitchFamily="2" charset="0"/>
                  <a:ea typeface="Noto Sans JP" panose="020B0200000000000000" pitchFamily="50" charset="-128"/>
                </a:rPr>
                <a:t>拠点数</a:t>
              </a:r>
            </a:p>
          </p:txBody>
        </p:sp>
        <p:sp>
          <p:nvSpPr>
            <p:cNvPr id="31" name="テキスト ボックス 30">
              <a:extLst>
                <a:ext uri="{FF2B5EF4-FFF2-40B4-BE49-F238E27FC236}">
                  <a16:creationId xmlns:a16="http://schemas.microsoft.com/office/drawing/2014/main" id="{A8C868F4-6BA3-F6C0-B097-8EBF7D86023D}"/>
                </a:ext>
              </a:extLst>
            </p:cNvPr>
            <p:cNvSpPr txBox="1"/>
            <p:nvPr/>
          </p:nvSpPr>
          <p:spPr>
            <a:xfrm>
              <a:off x="4618123" y="3514925"/>
              <a:ext cx="974006" cy="523220"/>
            </a:xfrm>
            <a:prstGeom prst="rect">
              <a:avLst/>
            </a:prstGeom>
            <a:noFill/>
          </p:spPr>
          <p:txBody>
            <a:bodyPr wrap="square">
              <a:spAutoFit/>
            </a:bodyPr>
            <a:lstStyle/>
            <a:p>
              <a:pPr algn="ctr"/>
              <a:r>
                <a:rPr lang="ja-JP" altLang="en-US" sz="1400" b="1" dirty="0">
                  <a:latin typeface="Roboto" panose="02000000000000000000" pitchFamily="2" charset="0"/>
                  <a:ea typeface="Noto Sans JP" panose="020B0200000000000000" pitchFamily="50" charset="-128"/>
                </a:rPr>
                <a:t>若手社員</a:t>
              </a:r>
            </a:p>
            <a:p>
              <a:pPr algn="ctr"/>
              <a:r>
                <a:rPr lang="ja-JP" altLang="en-US" sz="1400" b="1" dirty="0">
                  <a:latin typeface="Roboto" panose="02000000000000000000" pitchFamily="2" charset="0"/>
                  <a:ea typeface="Noto Sans JP" panose="020B0200000000000000" pitchFamily="50" charset="-128"/>
                </a:rPr>
                <a:t>定着率</a:t>
              </a:r>
            </a:p>
          </p:txBody>
        </p:sp>
        <p:sp>
          <p:nvSpPr>
            <p:cNvPr id="33" name="テキスト ボックス 32">
              <a:extLst>
                <a:ext uri="{FF2B5EF4-FFF2-40B4-BE49-F238E27FC236}">
                  <a16:creationId xmlns:a16="http://schemas.microsoft.com/office/drawing/2014/main" id="{98F8A75F-540B-FF0B-C7F1-23F7094255F2}"/>
                </a:ext>
              </a:extLst>
            </p:cNvPr>
            <p:cNvSpPr txBox="1"/>
            <p:nvPr/>
          </p:nvSpPr>
          <p:spPr>
            <a:xfrm>
              <a:off x="4618123" y="5236408"/>
              <a:ext cx="974006" cy="307777"/>
            </a:xfrm>
            <a:prstGeom prst="rect">
              <a:avLst/>
            </a:prstGeom>
            <a:noFill/>
          </p:spPr>
          <p:txBody>
            <a:bodyPr wrap="square">
              <a:spAutoFit/>
            </a:bodyPr>
            <a:lstStyle/>
            <a:p>
              <a:pPr algn="ctr"/>
              <a:r>
                <a:rPr lang="ja-JP" altLang="en-US" sz="1400" b="1" dirty="0">
                  <a:latin typeface="Roboto" panose="02000000000000000000" pitchFamily="2" charset="0"/>
                  <a:ea typeface="Noto Sans JP" panose="020B0200000000000000" pitchFamily="50" charset="-128"/>
                </a:rPr>
                <a:t>平均年齢</a:t>
              </a:r>
            </a:p>
          </p:txBody>
        </p:sp>
        <p:grpSp>
          <p:nvGrpSpPr>
            <p:cNvPr id="52" name="グループ化 51">
              <a:extLst>
                <a:ext uri="{FF2B5EF4-FFF2-40B4-BE49-F238E27FC236}">
                  <a16:creationId xmlns:a16="http://schemas.microsoft.com/office/drawing/2014/main" id="{3A1BCA64-57D3-7E13-0E4B-1F810924FD9D}"/>
                </a:ext>
              </a:extLst>
            </p:cNvPr>
            <p:cNvGrpSpPr/>
            <p:nvPr/>
          </p:nvGrpSpPr>
          <p:grpSpPr>
            <a:xfrm>
              <a:off x="4609826" y="3622647"/>
              <a:ext cx="990600" cy="307777"/>
              <a:chOff x="1036848" y="3573189"/>
              <a:chExt cx="990600" cy="307777"/>
            </a:xfrm>
          </p:grpSpPr>
          <p:cxnSp>
            <p:nvCxnSpPr>
              <p:cNvPr id="53" name="直線コネクタ 52">
                <a:extLst>
                  <a:ext uri="{FF2B5EF4-FFF2-40B4-BE49-F238E27FC236}">
                    <a16:creationId xmlns:a16="http://schemas.microsoft.com/office/drawing/2014/main" id="{CB7E834F-5B53-B6E0-F8E4-6B8698CEA513}"/>
                  </a:ext>
                </a:extLst>
              </p:cNvPr>
              <p:cNvCxnSpPr/>
              <p:nvPr/>
            </p:nvCxnSpPr>
            <p:spPr>
              <a:xfrm>
                <a:off x="1036848" y="3573189"/>
                <a:ext cx="0" cy="307777"/>
              </a:xfrm>
              <a:prstGeom prst="line">
                <a:avLst/>
              </a:prstGeom>
              <a:ln w="25400">
                <a:solidFill>
                  <a:srgbClr val="BB2F4D"/>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2F48C17A-23E8-5093-31DA-B6C14D036C2E}"/>
                  </a:ext>
                </a:extLst>
              </p:cNvPr>
              <p:cNvCxnSpPr/>
              <p:nvPr/>
            </p:nvCxnSpPr>
            <p:spPr>
              <a:xfrm>
                <a:off x="2027448" y="3573189"/>
                <a:ext cx="0" cy="307777"/>
              </a:xfrm>
              <a:prstGeom prst="line">
                <a:avLst/>
              </a:prstGeom>
              <a:ln w="25400">
                <a:solidFill>
                  <a:srgbClr val="BB2F4D"/>
                </a:solidFill>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C4177257-5296-566D-F9DE-D14DA31455C2}"/>
                </a:ext>
              </a:extLst>
            </p:cNvPr>
            <p:cNvGrpSpPr/>
            <p:nvPr/>
          </p:nvGrpSpPr>
          <p:grpSpPr>
            <a:xfrm>
              <a:off x="4609826" y="2184387"/>
              <a:ext cx="990600" cy="307777"/>
              <a:chOff x="1036848" y="3573189"/>
              <a:chExt cx="990600" cy="307777"/>
            </a:xfrm>
          </p:grpSpPr>
          <p:cxnSp>
            <p:nvCxnSpPr>
              <p:cNvPr id="56" name="直線コネクタ 55">
                <a:extLst>
                  <a:ext uri="{FF2B5EF4-FFF2-40B4-BE49-F238E27FC236}">
                    <a16:creationId xmlns:a16="http://schemas.microsoft.com/office/drawing/2014/main" id="{6D336715-E767-B96A-4E40-7FF51D40564F}"/>
                  </a:ext>
                </a:extLst>
              </p:cNvPr>
              <p:cNvCxnSpPr/>
              <p:nvPr/>
            </p:nvCxnSpPr>
            <p:spPr>
              <a:xfrm>
                <a:off x="1036848" y="3573189"/>
                <a:ext cx="0" cy="307777"/>
              </a:xfrm>
              <a:prstGeom prst="line">
                <a:avLst/>
              </a:prstGeom>
              <a:ln w="25400">
                <a:solidFill>
                  <a:srgbClr val="BB2F4D"/>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0CA73CB8-F972-FCAA-676B-5B5B971B3B57}"/>
                  </a:ext>
                </a:extLst>
              </p:cNvPr>
              <p:cNvCxnSpPr/>
              <p:nvPr/>
            </p:nvCxnSpPr>
            <p:spPr>
              <a:xfrm>
                <a:off x="2027448" y="3573189"/>
                <a:ext cx="0" cy="307777"/>
              </a:xfrm>
              <a:prstGeom prst="line">
                <a:avLst/>
              </a:prstGeom>
              <a:ln w="25400">
                <a:solidFill>
                  <a:srgbClr val="BB2F4D"/>
                </a:solidFill>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id="{A2EEF077-4B48-5D14-67FC-54113D04A99D}"/>
                </a:ext>
              </a:extLst>
            </p:cNvPr>
            <p:cNvGrpSpPr/>
            <p:nvPr/>
          </p:nvGrpSpPr>
          <p:grpSpPr>
            <a:xfrm>
              <a:off x="4609826" y="5236408"/>
              <a:ext cx="990600" cy="307777"/>
              <a:chOff x="1036848" y="3573189"/>
              <a:chExt cx="990600" cy="307777"/>
            </a:xfrm>
          </p:grpSpPr>
          <p:cxnSp>
            <p:nvCxnSpPr>
              <p:cNvPr id="59" name="直線コネクタ 58">
                <a:extLst>
                  <a:ext uri="{FF2B5EF4-FFF2-40B4-BE49-F238E27FC236}">
                    <a16:creationId xmlns:a16="http://schemas.microsoft.com/office/drawing/2014/main" id="{4DE7FEC4-CE52-2757-2239-D3119FF9F104}"/>
                  </a:ext>
                </a:extLst>
              </p:cNvPr>
              <p:cNvCxnSpPr/>
              <p:nvPr/>
            </p:nvCxnSpPr>
            <p:spPr>
              <a:xfrm>
                <a:off x="1036848" y="3573189"/>
                <a:ext cx="0" cy="307777"/>
              </a:xfrm>
              <a:prstGeom prst="line">
                <a:avLst/>
              </a:prstGeom>
              <a:ln w="25400">
                <a:solidFill>
                  <a:srgbClr val="BB2F4D"/>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3202042-53F1-3B55-3023-26F81293DDA0}"/>
                  </a:ext>
                </a:extLst>
              </p:cNvPr>
              <p:cNvCxnSpPr/>
              <p:nvPr/>
            </p:nvCxnSpPr>
            <p:spPr>
              <a:xfrm>
                <a:off x="2027448" y="3573189"/>
                <a:ext cx="0" cy="307777"/>
              </a:xfrm>
              <a:prstGeom prst="line">
                <a:avLst/>
              </a:prstGeom>
              <a:ln w="25400">
                <a:solidFill>
                  <a:srgbClr val="BB2F4D"/>
                </a:solidFill>
              </a:ln>
            </p:spPr>
            <p:style>
              <a:lnRef idx="1">
                <a:schemeClr val="accent1"/>
              </a:lnRef>
              <a:fillRef idx="0">
                <a:schemeClr val="accent1"/>
              </a:fillRef>
              <a:effectRef idx="0">
                <a:schemeClr val="accent1"/>
              </a:effectRef>
              <a:fontRef idx="minor">
                <a:schemeClr val="tx1"/>
              </a:fontRef>
            </p:style>
          </p:cxnSp>
        </p:grpSp>
      </p:grpSp>
      <p:grpSp>
        <p:nvGrpSpPr>
          <p:cNvPr id="71" name="グループ化 70">
            <a:extLst>
              <a:ext uri="{FF2B5EF4-FFF2-40B4-BE49-F238E27FC236}">
                <a16:creationId xmlns:a16="http://schemas.microsoft.com/office/drawing/2014/main" id="{99B09181-07B2-0F25-5816-56ADAF572EF9}"/>
              </a:ext>
            </a:extLst>
          </p:cNvPr>
          <p:cNvGrpSpPr/>
          <p:nvPr/>
        </p:nvGrpSpPr>
        <p:grpSpPr>
          <a:xfrm>
            <a:off x="8221154" y="2184387"/>
            <a:ext cx="1227646" cy="3467519"/>
            <a:chOff x="8221154" y="2184387"/>
            <a:chExt cx="1227646" cy="3467519"/>
          </a:xfrm>
        </p:grpSpPr>
        <p:sp>
          <p:nvSpPr>
            <p:cNvPr id="35" name="テキスト ボックス 34">
              <a:extLst>
                <a:ext uri="{FF2B5EF4-FFF2-40B4-BE49-F238E27FC236}">
                  <a16:creationId xmlns:a16="http://schemas.microsoft.com/office/drawing/2014/main" id="{A1838BEC-549A-EEF4-B3D2-E6BBFE322F0D}"/>
                </a:ext>
              </a:extLst>
            </p:cNvPr>
            <p:cNvSpPr txBox="1"/>
            <p:nvPr/>
          </p:nvSpPr>
          <p:spPr>
            <a:xfrm>
              <a:off x="8347974" y="2184387"/>
              <a:ext cx="974006" cy="307777"/>
            </a:xfrm>
            <a:prstGeom prst="rect">
              <a:avLst/>
            </a:prstGeom>
            <a:noFill/>
          </p:spPr>
          <p:txBody>
            <a:bodyPr wrap="square">
              <a:spAutoFit/>
            </a:bodyPr>
            <a:lstStyle/>
            <a:p>
              <a:pPr algn="ctr"/>
              <a:r>
                <a:rPr lang="ja-JP" altLang="en-US" sz="1400" b="1" dirty="0">
                  <a:latin typeface="Roboto" panose="02000000000000000000" pitchFamily="2" charset="0"/>
                  <a:ea typeface="Noto Sans JP" panose="020B0200000000000000" pitchFamily="50" charset="-128"/>
                </a:rPr>
                <a:t>男女比</a:t>
              </a:r>
            </a:p>
          </p:txBody>
        </p:sp>
        <p:sp>
          <p:nvSpPr>
            <p:cNvPr id="37" name="テキスト ボックス 36">
              <a:extLst>
                <a:ext uri="{FF2B5EF4-FFF2-40B4-BE49-F238E27FC236}">
                  <a16:creationId xmlns:a16="http://schemas.microsoft.com/office/drawing/2014/main" id="{CC917280-01BE-BBBE-626D-64DAAC59F547}"/>
                </a:ext>
              </a:extLst>
            </p:cNvPr>
            <p:cNvSpPr txBox="1"/>
            <p:nvPr/>
          </p:nvSpPr>
          <p:spPr>
            <a:xfrm>
              <a:off x="8347974" y="3514925"/>
              <a:ext cx="974006" cy="523220"/>
            </a:xfrm>
            <a:prstGeom prst="rect">
              <a:avLst/>
            </a:prstGeom>
            <a:noFill/>
          </p:spPr>
          <p:txBody>
            <a:bodyPr wrap="square">
              <a:spAutoFit/>
            </a:bodyPr>
            <a:lstStyle/>
            <a:p>
              <a:pPr algn="ctr"/>
              <a:r>
                <a:rPr lang="ja-JP" altLang="en-US" sz="1400" b="1" dirty="0">
                  <a:latin typeface="Roboto" panose="02000000000000000000" pitchFamily="2" charset="0"/>
                  <a:ea typeface="Noto Sans JP" panose="020B0200000000000000" pitchFamily="50" charset="-128"/>
                </a:rPr>
                <a:t>育児休暇</a:t>
              </a:r>
              <a:br>
                <a:rPr lang="en-US" altLang="ja-JP" sz="1400" b="1" dirty="0">
                  <a:latin typeface="Roboto" panose="02000000000000000000" pitchFamily="2" charset="0"/>
                  <a:ea typeface="Roboto" panose="02000000000000000000" pitchFamily="2" charset="0"/>
                </a:rPr>
              </a:br>
              <a:r>
                <a:rPr lang="ja-JP" altLang="en-US" sz="1400" b="1" dirty="0">
                  <a:latin typeface="Roboto" panose="02000000000000000000" pitchFamily="2" charset="0"/>
                  <a:ea typeface="Noto Sans JP" panose="020B0200000000000000" pitchFamily="50" charset="-128"/>
                </a:rPr>
                <a:t>取得率</a:t>
              </a:r>
            </a:p>
          </p:txBody>
        </p:sp>
        <p:sp>
          <p:nvSpPr>
            <p:cNvPr id="39" name="テキスト ボックス 38">
              <a:extLst>
                <a:ext uri="{FF2B5EF4-FFF2-40B4-BE49-F238E27FC236}">
                  <a16:creationId xmlns:a16="http://schemas.microsoft.com/office/drawing/2014/main" id="{35E4401D-EE46-E209-180E-F5B1FF5A703E}"/>
                </a:ext>
              </a:extLst>
            </p:cNvPr>
            <p:cNvSpPr txBox="1"/>
            <p:nvPr/>
          </p:nvSpPr>
          <p:spPr>
            <a:xfrm>
              <a:off x="8221154" y="5128686"/>
              <a:ext cx="1227646" cy="523220"/>
            </a:xfrm>
            <a:prstGeom prst="rect">
              <a:avLst/>
            </a:prstGeom>
            <a:noFill/>
          </p:spPr>
          <p:txBody>
            <a:bodyPr wrap="square">
              <a:spAutoFit/>
            </a:bodyPr>
            <a:lstStyle/>
            <a:p>
              <a:pPr algn="ctr"/>
              <a:r>
                <a:rPr lang="ja-JP" altLang="en-US" sz="1400" b="1" dirty="0">
                  <a:latin typeface="Roboto" panose="02000000000000000000" pitchFamily="2" charset="0"/>
                  <a:ea typeface="Noto Sans JP" panose="020B0200000000000000" pitchFamily="50" charset="-128"/>
                </a:rPr>
                <a:t>研修</a:t>
              </a:r>
              <a:endParaRPr lang="en-US" altLang="ja-JP" sz="1400" b="1" dirty="0">
                <a:latin typeface="Roboto" panose="02000000000000000000" pitchFamily="2" charset="0"/>
                <a:ea typeface="Roboto" panose="02000000000000000000" pitchFamily="2" charset="0"/>
              </a:endParaRPr>
            </a:p>
            <a:p>
              <a:pPr algn="ctr"/>
              <a:r>
                <a:rPr lang="ja-JP" altLang="en-US" sz="1400" b="1" dirty="0">
                  <a:latin typeface="Roboto" panose="02000000000000000000" pitchFamily="2" charset="0"/>
                  <a:ea typeface="Noto Sans JP" panose="020B0200000000000000" pitchFamily="50" charset="-128"/>
                </a:rPr>
                <a:t>プログラム</a:t>
              </a:r>
              <a:endParaRPr lang="en-US" altLang="ja-JP" sz="1400" b="1" dirty="0">
                <a:latin typeface="Roboto" panose="02000000000000000000" pitchFamily="2" charset="0"/>
                <a:ea typeface="Roboto" panose="02000000000000000000" pitchFamily="2" charset="0"/>
              </a:endParaRPr>
            </a:p>
          </p:txBody>
        </p:sp>
        <p:grpSp>
          <p:nvGrpSpPr>
            <p:cNvPr id="61" name="グループ化 60">
              <a:extLst>
                <a:ext uri="{FF2B5EF4-FFF2-40B4-BE49-F238E27FC236}">
                  <a16:creationId xmlns:a16="http://schemas.microsoft.com/office/drawing/2014/main" id="{5918017A-84E4-11F5-AB1C-BDB3E795199B}"/>
                </a:ext>
              </a:extLst>
            </p:cNvPr>
            <p:cNvGrpSpPr/>
            <p:nvPr/>
          </p:nvGrpSpPr>
          <p:grpSpPr>
            <a:xfrm>
              <a:off x="8339677" y="3622647"/>
              <a:ext cx="990600" cy="307777"/>
              <a:chOff x="1036848" y="3573189"/>
              <a:chExt cx="990600" cy="307777"/>
            </a:xfrm>
          </p:grpSpPr>
          <p:cxnSp>
            <p:nvCxnSpPr>
              <p:cNvPr id="62" name="直線コネクタ 61">
                <a:extLst>
                  <a:ext uri="{FF2B5EF4-FFF2-40B4-BE49-F238E27FC236}">
                    <a16:creationId xmlns:a16="http://schemas.microsoft.com/office/drawing/2014/main" id="{4FC06A5E-2B89-256E-1F26-951BC27A8F54}"/>
                  </a:ext>
                </a:extLst>
              </p:cNvPr>
              <p:cNvCxnSpPr/>
              <p:nvPr/>
            </p:nvCxnSpPr>
            <p:spPr>
              <a:xfrm>
                <a:off x="1036848" y="3573189"/>
                <a:ext cx="0" cy="307777"/>
              </a:xfrm>
              <a:prstGeom prst="line">
                <a:avLst/>
              </a:prstGeom>
              <a:ln w="25400">
                <a:solidFill>
                  <a:srgbClr val="BB2F4D"/>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A7301238-468B-4B5B-9B13-12122F79A708}"/>
                  </a:ext>
                </a:extLst>
              </p:cNvPr>
              <p:cNvCxnSpPr/>
              <p:nvPr/>
            </p:nvCxnSpPr>
            <p:spPr>
              <a:xfrm>
                <a:off x="2027448" y="3573189"/>
                <a:ext cx="0" cy="307777"/>
              </a:xfrm>
              <a:prstGeom prst="line">
                <a:avLst/>
              </a:prstGeom>
              <a:ln w="25400">
                <a:solidFill>
                  <a:srgbClr val="BB2F4D"/>
                </a:solidFill>
              </a:ln>
            </p:spPr>
            <p:style>
              <a:lnRef idx="1">
                <a:schemeClr val="accent1"/>
              </a:lnRef>
              <a:fillRef idx="0">
                <a:schemeClr val="accent1"/>
              </a:fillRef>
              <a:effectRef idx="0">
                <a:schemeClr val="accent1"/>
              </a:effectRef>
              <a:fontRef idx="minor">
                <a:schemeClr val="tx1"/>
              </a:fontRef>
            </p:style>
          </p:cxnSp>
        </p:grpSp>
        <p:grpSp>
          <p:nvGrpSpPr>
            <p:cNvPr id="64" name="グループ化 63">
              <a:extLst>
                <a:ext uri="{FF2B5EF4-FFF2-40B4-BE49-F238E27FC236}">
                  <a16:creationId xmlns:a16="http://schemas.microsoft.com/office/drawing/2014/main" id="{21EC9ABB-1D60-0928-EEBB-BDEF187F651B}"/>
                </a:ext>
              </a:extLst>
            </p:cNvPr>
            <p:cNvGrpSpPr/>
            <p:nvPr/>
          </p:nvGrpSpPr>
          <p:grpSpPr>
            <a:xfrm>
              <a:off x="8339677" y="2184387"/>
              <a:ext cx="990600" cy="307777"/>
              <a:chOff x="1036848" y="3573189"/>
              <a:chExt cx="990600" cy="307777"/>
            </a:xfrm>
          </p:grpSpPr>
          <p:cxnSp>
            <p:nvCxnSpPr>
              <p:cNvPr id="65" name="直線コネクタ 64">
                <a:extLst>
                  <a:ext uri="{FF2B5EF4-FFF2-40B4-BE49-F238E27FC236}">
                    <a16:creationId xmlns:a16="http://schemas.microsoft.com/office/drawing/2014/main" id="{5280819E-9F78-8C8D-CE70-C336233A4DCD}"/>
                  </a:ext>
                </a:extLst>
              </p:cNvPr>
              <p:cNvCxnSpPr/>
              <p:nvPr/>
            </p:nvCxnSpPr>
            <p:spPr>
              <a:xfrm>
                <a:off x="1036848" y="3573189"/>
                <a:ext cx="0" cy="307777"/>
              </a:xfrm>
              <a:prstGeom prst="line">
                <a:avLst/>
              </a:prstGeom>
              <a:ln w="25400">
                <a:solidFill>
                  <a:srgbClr val="BB2F4D"/>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2B09C000-8C06-41B0-1971-589ED6970C15}"/>
                  </a:ext>
                </a:extLst>
              </p:cNvPr>
              <p:cNvCxnSpPr/>
              <p:nvPr/>
            </p:nvCxnSpPr>
            <p:spPr>
              <a:xfrm>
                <a:off x="2027448" y="3573189"/>
                <a:ext cx="0" cy="307777"/>
              </a:xfrm>
              <a:prstGeom prst="line">
                <a:avLst/>
              </a:prstGeom>
              <a:ln w="25400">
                <a:solidFill>
                  <a:srgbClr val="BB2F4D"/>
                </a:solidFill>
              </a:ln>
            </p:spPr>
            <p:style>
              <a:lnRef idx="1">
                <a:schemeClr val="accent1"/>
              </a:lnRef>
              <a:fillRef idx="0">
                <a:schemeClr val="accent1"/>
              </a:fillRef>
              <a:effectRef idx="0">
                <a:schemeClr val="accent1"/>
              </a:effectRef>
              <a:fontRef idx="minor">
                <a:schemeClr val="tx1"/>
              </a:fontRef>
            </p:style>
          </p:cxnSp>
        </p:grpSp>
        <p:grpSp>
          <p:nvGrpSpPr>
            <p:cNvPr id="67" name="グループ化 66">
              <a:extLst>
                <a:ext uri="{FF2B5EF4-FFF2-40B4-BE49-F238E27FC236}">
                  <a16:creationId xmlns:a16="http://schemas.microsoft.com/office/drawing/2014/main" id="{E6553219-3868-7BE4-9D5A-7F20133D540D}"/>
                </a:ext>
              </a:extLst>
            </p:cNvPr>
            <p:cNvGrpSpPr/>
            <p:nvPr/>
          </p:nvGrpSpPr>
          <p:grpSpPr>
            <a:xfrm>
              <a:off x="8339677" y="5236408"/>
              <a:ext cx="990600" cy="307777"/>
              <a:chOff x="1036848" y="3573189"/>
              <a:chExt cx="990600" cy="307777"/>
            </a:xfrm>
          </p:grpSpPr>
          <p:cxnSp>
            <p:nvCxnSpPr>
              <p:cNvPr id="68" name="直線コネクタ 67">
                <a:extLst>
                  <a:ext uri="{FF2B5EF4-FFF2-40B4-BE49-F238E27FC236}">
                    <a16:creationId xmlns:a16="http://schemas.microsoft.com/office/drawing/2014/main" id="{F97107B2-011B-732E-006C-48AA611DBE6F}"/>
                  </a:ext>
                </a:extLst>
              </p:cNvPr>
              <p:cNvCxnSpPr/>
              <p:nvPr/>
            </p:nvCxnSpPr>
            <p:spPr>
              <a:xfrm>
                <a:off x="1036848" y="3573189"/>
                <a:ext cx="0" cy="307777"/>
              </a:xfrm>
              <a:prstGeom prst="line">
                <a:avLst/>
              </a:prstGeom>
              <a:ln w="25400">
                <a:solidFill>
                  <a:srgbClr val="BB2F4D"/>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976D9508-AA7C-D7A2-421F-BD321B000584}"/>
                  </a:ext>
                </a:extLst>
              </p:cNvPr>
              <p:cNvCxnSpPr/>
              <p:nvPr/>
            </p:nvCxnSpPr>
            <p:spPr>
              <a:xfrm>
                <a:off x="2027448" y="3573189"/>
                <a:ext cx="0" cy="307777"/>
              </a:xfrm>
              <a:prstGeom prst="line">
                <a:avLst/>
              </a:prstGeom>
              <a:ln w="25400">
                <a:solidFill>
                  <a:srgbClr val="BB2F4D"/>
                </a:solidFill>
              </a:ln>
            </p:spPr>
            <p:style>
              <a:lnRef idx="1">
                <a:schemeClr val="accent1"/>
              </a:lnRef>
              <a:fillRef idx="0">
                <a:schemeClr val="accent1"/>
              </a:fillRef>
              <a:effectRef idx="0">
                <a:schemeClr val="accent1"/>
              </a:effectRef>
              <a:fontRef idx="minor">
                <a:schemeClr val="tx1"/>
              </a:fontRef>
            </p:style>
          </p:cxnSp>
        </p:grpSp>
      </p:grpSp>
      <p:cxnSp>
        <p:nvCxnSpPr>
          <p:cNvPr id="7" name="直線コネクタ 6">
            <a:extLst>
              <a:ext uri="{FF2B5EF4-FFF2-40B4-BE49-F238E27FC236}">
                <a16:creationId xmlns:a16="http://schemas.microsoft.com/office/drawing/2014/main" id="{EC97D4A7-AFEC-A307-B679-14903A868C01}"/>
              </a:ext>
            </a:extLst>
          </p:cNvPr>
          <p:cNvCxnSpPr>
            <a:cxnSpLocks/>
          </p:cNvCxnSpPr>
          <p:nvPr/>
        </p:nvCxnSpPr>
        <p:spPr>
          <a:xfrm>
            <a:off x="587375" y="1303867"/>
            <a:ext cx="11017250" cy="0"/>
          </a:xfrm>
          <a:prstGeom prst="line">
            <a:avLst/>
          </a:prstGeom>
          <a:ln w="19050">
            <a:solidFill>
              <a:srgbClr val="BB2F4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716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6EC228">
            <a:alpha val="15000"/>
          </a:srgbClr>
        </a:solidFill>
        <a:effectLst/>
      </p:bgPr>
    </p:bg>
    <p:spTree>
      <p:nvGrpSpPr>
        <p:cNvPr id="1" name=""/>
        <p:cNvGrpSpPr/>
        <p:nvPr/>
      </p:nvGrpSpPr>
      <p:grpSpPr>
        <a:xfrm>
          <a:off x="0" y="0"/>
          <a:ext cx="0" cy="0"/>
          <a:chOff x="0" y="0"/>
          <a:chExt cx="0" cy="0"/>
        </a:xfrm>
      </p:grpSpPr>
      <p:sp>
        <p:nvSpPr>
          <p:cNvPr id="95" name="楕円 94">
            <a:extLst>
              <a:ext uri="{FF2B5EF4-FFF2-40B4-BE49-F238E27FC236}">
                <a16:creationId xmlns:a16="http://schemas.microsoft.com/office/drawing/2014/main" id="{86743110-32BC-48D7-5E12-81F05FF0711E}"/>
              </a:ext>
            </a:extLst>
          </p:cNvPr>
          <p:cNvSpPr/>
          <p:nvPr/>
        </p:nvSpPr>
        <p:spPr>
          <a:xfrm>
            <a:off x="10733838" y="5401099"/>
            <a:ext cx="1144666" cy="1144666"/>
          </a:xfrm>
          <a:prstGeom prst="ellipse">
            <a:avLst/>
          </a:prstGeom>
          <a:solidFill>
            <a:srgbClr val="1F5F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93" name="楕円 92">
            <a:extLst>
              <a:ext uri="{FF2B5EF4-FFF2-40B4-BE49-F238E27FC236}">
                <a16:creationId xmlns:a16="http://schemas.microsoft.com/office/drawing/2014/main" id="{85A99A13-CB21-AC4D-92BA-A5F21D901033}"/>
              </a:ext>
            </a:extLst>
          </p:cNvPr>
          <p:cNvSpPr/>
          <p:nvPr/>
        </p:nvSpPr>
        <p:spPr>
          <a:xfrm>
            <a:off x="3541072" y="2977405"/>
            <a:ext cx="830997" cy="830997"/>
          </a:xfrm>
          <a:prstGeom prst="ellipse">
            <a:avLst/>
          </a:prstGeom>
          <a:solidFill>
            <a:srgbClr val="1F5F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91" name="楕円 90">
            <a:extLst>
              <a:ext uri="{FF2B5EF4-FFF2-40B4-BE49-F238E27FC236}">
                <a16:creationId xmlns:a16="http://schemas.microsoft.com/office/drawing/2014/main" id="{16F9E13A-A97D-0062-2CC1-27A02ECE109B}"/>
              </a:ext>
            </a:extLst>
          </p:cNvPr>
          <p:cNvSpPr/>
          <p:nvPr/>
        </p:nvSpPr>
        <p:spPr>
          <a:xfrm>
            <a:off x="509367" y="5372384"/>
            <a:ext cx="874488" cy="874488"/>
          </a:xfrm>
          <a:prstGeom prst="ellipse">
            <a:avLst/>
          </a:prstGeom>
          <a:solidFill>
            <a:srgbClr val="1F5F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90" name="楕円 89">
            <a:extLst>
              <a:ext uri="{FF2B5EF4-FFF2-40B4-BE49-F238E27FC236}">
                <a16:creationId xmlns:a16="http://schemas.microsoft.com/office/drawing/2014/main" id="{76DD707F-0BB8-E55E-1745-6CDC1DD32FDB}"/>
              </a:ext>
            </a:extLst>
          </p:cNvPr>
          <p:cNvSpPr/>
          <p:nvPr/>
        </p:nvSpPr>
        <p:spPr>
          <a:xfrm>
            <a:off x="7197041" y="408559"/>
            <a:ext cx="874488" cy="874488"/>
          </a:xfrm>
          <a:prstGeom prst="ellipse">
            <a:avLst/>
          </a:prstGeom>
          <a:solidFill>
            <a:srgbClr val="1F5F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3" name="テキスト ボックス 2">
            <a:extLst>
              <a:ext uri="{FF2B5EF4-FFF2-40B4-BE49-F238E27FC236}">
                <a16:creationId xmlns:a16="http://schemas.microsoft.com/office/drawing/2014/main" id="{84C3E243-F383-C004-30B1-8DF526DD11B1}"/>
              </a:ext>
            </a:extLst>
          </p:cNvPr>
          <p:cNvSpPr txBox="1"/>
          <p:nvPr/>
        </p:nvSpPr>
        <p:spPr>
          <a:xfrm>
            <a:off x="503304" y="415925"/>
            <a:ext cx="307809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309030"/>
                </a:solidFill>
                <a:effectLst/>
                <a:uLnTx/>
                <a:uFillTx/>
                <a:latin typeface="IBM Plex Sans JP" panose="020B0503050203000203" pitchFamily="50" charset="-128"/>
                <a:ea typeface="IBM Plex Sans JP" panose="020B0503050203000203" pitchFamily="50" charset="-128"/>
              </a:rPr>
              <a:t>数字で見るブルーム</a:t>
            </a: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503305" y="824932"/>
            <a:ext cx="435230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effectLst/>
                <a:uLnTx/>
                <a:uFillTx/>
                <a:latin typeface="IBM Plex Sans JP" panose="020B0503050203000203" pitchFamily="50" charset="-128"/>
                <a:ea typeface="IBM Plex Sans JP" panose="020B0503050203000203" pitchFamily="50" charset="-128"/>
              </a:rPr>
              <a:t>会社の実績や気になることを数字でわかりやすく紹介します。</a:t>
            </a:r>
          </a:p>
        </p:txBody>
      </p:sp>
      <p:grpSp>
        <p:nvGrpSpPr>
          <p:cNvPr id="75" name="グループ化 74">
            <a:extLst>
              <a:ext uri="{FF2B5EF4-FFF2-40B4-BE49-F238E27FC236}">
                <a16:creationId xmlns:a16="http://schemas.microsoft.com/office/drawing/2014/main" id="{9DCF2FAE-FC79-0684-F0C7-464263AA9FB1}"/>
              </a:ext>
            </a:extLst>
          </p:cNvPr>
          <p:cNvGrpSpPr/>
          <p:nvPr/>
        </p:nvGrpSpPr>
        <p:grpSpPr>
          <a:xfrm>
            <a:off x="469829" y="1290264"/>
            <a:ext cx="2983060" cy="2983060"/>
            <a:chOff x="389406" y="1790700"/>
            <a:chExt cx="1840060" cy="1840060"/>
          </a:xfrm>
        </p:grpSpPr>
        <p:sp>
          <p:nvSpPr>
            <p:cNvPr id="16" name="楕円 15">
              <a:extLst>
                <a:ext uri="{FF2B5EF4-FFF2-40B4-BE49-F238E27FC236}">
                  <a16:creationId xmlns:a16="http://schemas.microsoft.com/office/drawing/2014/main" id="{7EB04598-A988-9B74-70CF-2796F8EFE7F5}"/>
                </a:ext>
              </a:extLst>
            </p:cNvPr>
            <p:cNvSpPr/>
            <p:nvPr/>
          </p:nvSpPr>
          <p:spPr>
            <a:xfrm>
              <a:off x="389406" y="1790700"/>
              <a:ext cx="1840060" cy="1840060"/>
            </a:xfrm>
            <a:prstGeom prst="ellips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bg1"/>
                </a:solidFill>
              </a:endParaRPr>
            </a:p>
          </p:txBody>
        </p:sp>
        <p:grpSp>
          <p:nvGrpSpPr>
            <p:cNvPr id="5" name="グループ化 4">
              <a:extLst>
                <a:ext uri="{FF2B5EF4-FFF2-40B4-BE49-F238E27FC236}">
                  <a16:creationId xmlns:a16="http://schemas.microsoft.com/office/drawing/2014/main" id="{29B2572F-7C05-EE5D-E0E7-067AB5CBE089}"/>
                </a:ext>
              </a:extLst>
            </p:cNvPr>
            <p:cNvGrpSpPr/>
            <p:nvPr/>
          </p:nvGrpSpPr>
          <p:grpSpPr>
            <a:xfrm>
              <a:off x="503304" y="2184387"/>
              <a:ext cx="1612264" cy="940017"/>
              <a:chOff x="503304" y="2184387"/>
              <a:chExt cx="1612264" cy="940017"/>
            </a:xfrm>
          </p:grpSpPr>
          <p:sp>
            <p:nvSpPr>
              <p:cNvPr id="11" name="テキスト ボックス 10">
                <a:extLst>
                  <a:ext uri="{FF2B5EF4-FFF2-40B4-BE49-F238E27FC236}">
                    <a16:creationId xmlns:a16="http://schemas.microsoft.com/office/drawing/2014/main" id="{9248EBB3-F188-2278-91E0-3378B298B12C}"/>
                  </a:ext>
                </a:extLst>
              </p:cNvPr>
              <p:cNvSpPr txBox="1"/>
              <p:nvPr/>
            </p:nvSpPr>
            <p:spPr>
              <a:xfrm>
                <a:off x="503304" y="2554860"/>
                <a:ext cx="1612264" cy="569544"/>
              </a:xfrm>
              <a:prstGeom prst="rect">
                <a:avLst/>
              </a:prstGeom>
              <a:noFill/>
            </p:spPr>
            <p:txBody>
              <a:bodyPr wrap="square">
                <a:spAutoFit/>
              </a:bodyPr>
              <a:lstStyle/>
              <a:p>
                <a:pPr algn="ctr"/>
                <a:r>
                  <a:rPr lang="en-US" altLang="ja-JP" sz="5400" b="1" dirty="0">
                    <a:solidFill>
                      <a:schemeClr val="bg1"/>
                    </a:solidFill>
                    <a:latin typeface="IBM Plex Sans JP" panose="020B0503050203000203" pitchFamily="50" charset="-128"/>
                    <a:ea typeface="IBM Plex Sans JP" panose="020B0503050203000203" pitchFamily="50" charset="-128"/>
                  </a:rPr>
                  <a:t>40</a:t>
                </a:r>
                <a:r>
                  <a:rPr lang="ja-JP" altLang="en-US" sz="4000" b="1" dirty="0">
                    <a:solidFill>
                      <a:schemeClr val="bg1"/>
                    </a:solidFill>
                    <a:latin typeface="IBM Plex Sans JP" panose="020B0503050203000203" pitchFamily="50" charset="-128"/>
                    <a:ea typeface="IBM Plex Sans JP" panose="020B0503050203000203" pitchFamily="50" charset="-128"/>
                  </a:rPr>
                  <a:t>周年</a:t>
                </a:r>
                <a:endParaRPr lang="ja-JP" altLang="en-US" sz="5400" b="1" dirty="0">
                  <a:solidFill>
                    <a:schemeClr val="bg1"/>
                  </a:solidFill>
                  <a:latin typeface="IBM Plex Sans JP" panose="020B0503050203000203" pitchFamily="50" charset="-128"/>
                  <a:ea typeface="IBM Plex Sans JP" panose="020B0503050203000203" pitchFamily="50" charset="-128"/>
                </a:endParaRPr>
              </a:p>
            </p:txBody>
          </p:sp>
          <p:sp>
            <p:nvSpPr>
              <p:cNvPr id="6" name="テキスト ボックス 5">
                <a:extLst>
                  <a:ext uri="{FF2B5EF4-FFF2-40B4-BE49-F238E27FC236}">
                    <a16:creationId xmlns:a16="http://schemas.microsoft.com/office/drawing/2014/main" id="{1D1AD653-70E7-5B95-FF27-A2E5A8937010}"/>
                  </a:ext>
                </a:extLst>
              </p:cNvPr>
              <p:cNvSpPr txBox="1"/>
              <p:nvPr/>
            </p:nvSpPr>
            <p:spPr>
              <a:xfrm>
                <a:off x="822433" y="2184387"/>
                <a:ext cx="974006" cy="284772"/>
              </a:xfrm>
              <a:prstGeom prst="rect">
                <a:avLst/>
              </a:prstGeom>
              <a:noFill/>
            </p:spPr>
            <p:txBody>
              <a:bodyPr wrap="square">
                <a:spAutoFit/>
              </a:bodyPr>
              <a:lstStyle/>
              <a:p>
                <a:pPr algn="ctr"/>
                <a:r>
                  <a:rPr lang="ja-JP" altLang="en-US" sz="2400" b="1" dirty="0">
                    <a:solidFill>
                      <a:schemeClr val="bg1"/>
                    </a:solidFill>
                    <a:latin typeface="IBM Plex Sans JP" panose="020B0503050203000203" pitchFamily="50" charset="-128"/>
                    <a:ea typeface="IBM Plex Sans JP" panose="020B0503050203000203" pitchFamily="50" charset="-128"/>
                  </a:rPr>
                  <a:t>創業</a:t>
                </a:r>
              </a:p>
            </p:txBody>
          </p:sp>
        </p:grpSp>
      </p:grpSp>
      <p:grpSp>
        <p:nvGrpSpPr>
          <p:cNvPr id="76" name="グループ化 75">
            <a:extLst>
              <a:ext uri="{FF2B5EF4-FFF2-40B4-BE49-F238E27FC236}">
                <a16:creationId xmlns:a16="http://schemas.microsoft.com/office/drawing/2014/main" id="{E13CCE07-4B59-118F-EE90-780DFA4CA0C9}"/>
              </a:ext>
            </a:extLst>
          </p:cNvPr>
          <p:cNvGrpSpPr/>
          <p:nvPr/>
        </p:nvGrpSpPr>
        <p:grpSpPr>
          <a:xfrm>
            <a:off x="666641" y="3969568"/>
            <a:ext cx="1840060" cy="1840060"/>
            <a:chOff x="389406" y="3194050"/>
            <a:chExt cx="1840060" cy="1840060"/>
          </a:xfrm>
        </p:grpSpPr>
        <p:sp>
          <p:nvSpPr>
            <p:cNvPr id="24" name="楕円 23">
              <a:extLst>
                <a:ext uri="{FF2B5EF4-FFF2-40B4-BE49-F238E27FC236}">
                  <a16:creationId xmlns:a16="http://schemas.microsoft.com/office/drawing/2014/main" id="{7B88C5E0-2491-8663-FF5E-5F88728609ED}"/>
                </a:ext>
              </a:extLst>
            </p:cNvPr>
            <p:cNvSpPr/>
            <p:nvPr/>
          </p:nvSpPr>
          <p:spPr>
            <a:xfrm>
              <a:off x="389406" y="3194050"/>
              <a:ext cx="1840060" cy="1840060"/>
            </a:xfrm>
            <a:prstGeom prst="ellipse">
              <a:avLst/>
            </a:prstGeom>
            <a:solidFill>
              <a:srgbClr val="6EC2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grpSp>
          <p:nvGrpSpPr>
            <p:cNvPr id="7" name="グループ化 6">
              <a:extLst>
                <a:ext uri="{FF2B5EF4-FFF2-40B4-BE49-F238E27FC236}">
                  <a16:creationId xmlns:a16="http://schemas.microsoft.com/office/drawing/2014/main" id="{3D96E6D8-7E85-D1C2-BA13-44E176EA510D}"/>
                </a:ext>
              </a:extLst>
            </p:cNvPr>
            <p:cNvGrpSpPr/>
            <p:nvPr/>
          </p:nvGrpSpPr>
          <p:grpSpPr>
            <a:xfrm>
              <a:off x="503304" y="3622647"/>
              <a:ext cx="1612264" cy="1016804"/>
              <a:chOff x="503304" y="3622647"/>
              <a:chExt cx="1612264" cy="1016804"/>
            </a:xfrm>
          </p:grpSpPr>
          <p:sp>
            <p:nvSpPr>
              <p:cNvPr id="26" name="テキスト ボックス 25">
                <a:extLst>
                  <a:ext uri="{FF2B5EF4-FFF2-40B4-BE49-F238E27FC236}">
                    <a16:creationId xmlns:a16="http://schemas.microsoft.com/office/drawing/2014/main" id="{AF9479B9-C3CD-D4A1-ADE9-8292D7F7E15E}"/>
                  </a:ext>
                </a:extLst>
              </p:cNvPr>
              <p:cNvSpPr txBox="1"/>
              <p:nvPr/>
            </p:nvSpPr>
            <p:spPr>
              <a:xfrm>
                <a:off x="503304" y="3993120"/>
                <a:ext cx="1612264" cy="646331"/>
              </a:xfrm>
              <a:prstGeom prst="rect">
                <a:avLst/>
              </a:prstGeom>
              <a:noFill/>
            </p:spPr>
            <p:txBody>
              <a:bodyPr wrap="square">
                <a:spAutoFit/>
              </a:bodyPr>
              <a:lstStyle/>
              <a:p>
                <a:pPr algn="ctr"/>
                <a:r>
                  <a:rPr lang="en-US" altLang="ja-JP" sz="3600" b="1" dirty="0">
                    <a:solidFill>
                      <a:schemeClr val="bg1"/>
                    </a:solidFill>
                    <a:latin typeface="IBM Plex Sans JP" panose="020B0503050203000203" pitchFamily="50" charset="-128"/>
                    <a:ea typeface="IBM Plex Sans JP" panose="020B0503050203000203" pitchFamily="50" charset="-128"/>
                  </a:rPr>
                  <a:t>835</a:t>
                </a:r>
                <a:r>
                  <a:rPr lang="ja-JP" altLang="en-US" sz="2400" b="1" dirty="0">
                    <a:solidFill>
                      <a:schemeClr val="bg1"/>
                    </a:solidFill>
                    <a:latin typeface="IBM Plex Sans JP" panose="020B0503050203000203" pitchFamily="50" charset="-128"/>
                    <a:ea typeface="IBM Plex Sans JP" panose="020B0503050203000203" pitchFamily="50" charset="-128"/>
                  </a:rPr>
                  <a:t>名</a:t>
                </a:r>
              </a:p>
            </p:txBody>
          </p:sp>
          <p:sp>
            <p:nvSpPr>
              <p:cNvPr id="2" name="テキスト ボックス 1">
                <a:extLst>
                  <a:ext uri="{FF2B5EF4-FFF2-40B4-BE49-F238E27FC236}">
                    <a16:creationId xmlns:a16="http://schemas.microsoft.com/office/drawing/2014/main" id="{3F1455F0-4D20-6286-0194-E48025B78BEB}"/>
                  </a:ext>
                </a:extLst>
              </p:cNvPr>
              <p:cNvSpPr txBox="1"/>
              <p:nvPr/>
            </p:nvSpPr>
            <p:spPr>
              <a:xfrm>
                <a:off x="822433" y="3622647"/>
                <a:ext cx="974006" cy="307777"/>
              </a:xfrm>
              <a:prstGeom prst="rect">
                <a:avLst/>
              </a:prstGeom>
              <a:noFill/>
            </p:spPr>
            <p:txBody>
              <a:bodyPr wrap="square">
                <a:spAutoFit/>
              </a:bodyPr>
              <a:lstStyle/>
              <a:p>
                <a:pPr algn="ctr"/>
                <a:r>
                  <a:rPr lang="ja-JP" altLang="en-US" sz="1400" b="1" dirty="0">
                    <a:solidFill>
                      <a:schemeClr val="bg1"/>
                    </a:solidFill>
                    <a:latin typeface="IBM Plex Sans JP" panose="020B0503050203000203" pitchFamily="50" charset="-128"/>
                    <a:ea typeface="IBM Plex Sans JP" panose="020B0503050203000203" pitchFamily="50" charset="-128"/>
                  </a:rPr>
                  <a:t>従業員数</a:t>
                </a:r>
              </a:p>
            </p:txBody>
          </p:sp>
        </p:grpSp>
      </p:grpSp>
      <p:grpSp>
        <p:nvGrpSpPr>
          <p:cNvPr id="77" name="グループ化 76">
            <a:extLst>
              <a:ext uri="{FF2B5EF4-FFF2-40B4-BE49-F238E27FC236}">
                <a16:creationId xmlns:a16="http://schemas.microsoft.com/office/drawing/2014/main" id="{F5C4E357-31B0-FA86-3812-CCA4AB17C801}"/>
              </a:ext>
            </a:extLst>
          </p:cNvPr>
          <p:cNvGrpSpPr/>
          <p:nvPr/>
        </p:nvGrpSpPr>
        <p:grpSpPr>
          <a:xfrm>
            <a:off x="2619503" y="3928558"/>
            <a:ext cx="2540812" cy="2540812"/>
            <a:chOff x="389406" y="4731876"/>
            <a:chExt cx="1840060" cy="1840060"/>
          </a:xfrm>
        </p:grpSpPr>
        <p:sp>
          <p:nvSpPr>
            <p:cNvPr id="45" name="楕円 44">
              <a:extLst>
                <a:ext uri="{FF2B5EF4-FFF2-40B4-BE49-F238E27FC236}">
                  <a16:creationId xmlns:a16="http://schemas.microsoft.com/office/drawing/2014/main" id="{76806303-0503-F5FA-C4CC-C189ECABF2F9}"/>
                </a:ext>
              </a:extLst>
            </p:cNvPr>
            <p:cNvSpPr/>
            <p:nvPr/>
          </p:nvSpPr>
          <p:spPr>
            <a:xfrm>
              <a:off x="389406" y="4731876"/>
              <a:ext cx="1840060" cy="1840060"/>
            </a:xfrm>
            <a:prstGeom prst="ellips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bg1"/>
                </a:solidFill>
              </a:endParaRPr>
            </a:p>
          </p:txBody>
        </p:sp>
        <p:grpSp>
          <p:nvGrpSpPr>
            <p:cNvPr id="8" name="グループ化 7">
              <a:extLst>
                <a:ext uri="{FF2B5EF4-FFF2-40B4-BE49-F238E27FC236}">
                  <a16:creationId xmlns:a16="http://schemas.microsoft.com/office/drawing/2014/main" id="{1BBA9940-B4F8-0B7F-2B2E-8F064DAFFC63}"/>
                </a:ext>
              </a:extLst>
            </p:cNvPr>
            <p:cNvGrpSpPr/>
            <p:nvPr/>
          </p:nvGrpSpPr>
          <p:grpSpPr>
            <a:xfrm>
              <a:off x="503304" y="5089643"/>
              <a:ext cx="1612264" cy="1080004"/>
              <a:chOff x="503304" y="5128686"/>
              <a:chExt cx="1612264" cy="1080004"/>
            </a:xfrm>
          </p:grpSpPr>
          <p:sp>
            <p:nvSpPr>
              <p:cNvPr id="28" name="テキスト ボックス 27">
                <a:extLst>
                  <a:ext uri="{FF2B5EF4-FFF2-40B4-BE49-F238E27FC236}">
                    <a16:creationId xmlns:a16="http://schemas.microsoft.com/office/drawing/2014/main" id="{92FFF2DB-18DC-6550-A0D4-7A4D0B095DB3}"/>
                  </a:ext>
                </a:extLst>
              </p:cNvPr>
              <p:cNvSpPr txBox="1"/>
              <p:nvPr/>
            </p:nvSpPr>
            <p:spPr>
              <a:xfrm>
                <a:off x="503304" y="5606881"/>
                <a:ext cx="1612264" cy="601809"/>
              </a:xfrm>
              <a:prstGeom prst="rect">
                <a:avLst/>
              </a:prstGeom>
              <a:noFill/>
            </p:spPr>
            <p:txBody>
              <a:bodyPr wrap="square">
                <a:spAutoFit/>
              </a:bodyPr>
              <a:lstStyle/>
              <a:p>
                <a:pPr algn="ctr"/>
                <a:r>
                  <a:rPr lang="en-US" altLang="ja-JP" sz="4800" b="1" dirty="0">
                    <a:solidFill>
                      <a:schemeClr val="bg1"/>
                    </a:solidFill>
                    <a:latin typeface="IBM Plex Sans JP" panose="020B0503050203000203" pitchFamily="50" charset="-128"/>
                    <a:ea typeface="IBM Plex Sans JP" panose="020B0503050203000203" pitchFamily="50" charset="-128"/>
                  </a:rPr>
                  <a:t>130</a:t>
                </a:r>
                <a:r>
                  <a:rPr lang="en-US" altLang="ja-JP" sz="3600" b="1" dirty="0">
                    <a:solidFill>
                      <a:schemeClr val="bg1"/>
                    </a:solidFill>
                    <a:latin typeface="IBM Plex Sans JP" panose="020B0503050203000203" pitchFamily="50" charset="-128"/>
                    <a:ea typeface="IBM Plex Sans JP" panose="020B0503050203000203" pitchFamily="50" charset="-128"/>
                  </a:rPr>
                  <a:t>%</a:t>
                </a:r>
                <a:endParaRPr lang="ja-JP" altLang="en-US" sz="3600" b="1" dirty="0">
                  <a:solidFill>
                    <a:schemeClr val="bg1"/>
                  </a:solidFill>
                  <a:latin typeface="IBM Plex Sans JP" panose="020B0503050203000203" pitchFamily="50" charset="-128"/>
                  <a:ea typeface="IBM Plex Sans JP" panose="020B0503050203000203" pitchFamily="50" charset="-128"/>
                </a:endParaRPr>
              </a:p>
            </p:txBody>
          </p:sp>
          <p:sp>
            <p:nvSpPr>
              <p:cNvPr id="27" name="テキスト ボックス 26">
                <a:extLst>
                  <a:ext uri="{FF2B5EF4-FFF2-40B4-BE49-F238E27FC236}">
                    <a16:creationId xmlns:a16="http://schemas.microsoft.com/office/drawing/2014/main" id="{0AC83797-DB1C-73A3-155D-D522412409EF}"/>
                  </a:ext>
                </a:extLst>
              </p:cNvPr>
              <p:cNvSpPr txBox="1"/>
              <p:nvPr/>
            </p:nvSpPr>
            <p:spPr>
              <a:xfrm>
                <a:off x="657513" y="5128686"/>
                <a:ext cx="1303846" cy="512652"/>
              </a:xfrm>
              <a:prstGeom prst="rect">
                <a:avLst/>
              </a:prstGeom>
              <a:noFill/>
            </p:spPr>
            <p:txBody>
              <a:bodyPr wrap="square">
                <a:spAutoFit/>
              </a:bodyPr>
              <a:lstStyle/>
              <a:p>
                <a:pPr algn="ctr"/>
                <a:r>
                  <a:rPr lang="ja-JP" altLang="en-US" sz="2000" b="1" dirty="0">
                    <a:solidFill>
                      <a:schemeClr val="bg1"/>
                    </a:solidFill>
                    <a:latin typeface="IBM Plex Sans JP" panose="020B0503050203000203" pitchFamily="50" charset="-128"/>
                    <a:ea typeface="IBM Plex Sans JP" panose="020B0503050203000203" pitchFamily="50" charset="-128"/>
                  </a:rPr>
                  <a:t>前年比</a:t>
                </a:r>
                <a:br>
                  <a:rPr lang="en-US" altLang="ja-JP" sz="2000" b="1" dirty="0">
                    <a:solidFill>
                      <a:schemeClr val="bg1"/>
                    </a:solidFill>
                    <a:latin typeface="IBM Plex Sans JP" panose="020B0503050203000203" pitchFamily="50" charset="-128"/>
                    <a:ea typeface="IBM Plex Sans JP" panose="020B0503050203000203" pitchFamily="50" charset="-128"/>
                  </a:rPr>
                </a:br>
                <a:r>
                  <a:rPr lang="ja-JP" altLang="en-US" sz="2000" b="1" dirty="0">
                    <a:solidFill>
                      <a:schemeClr val="bg1"/>
                    </a:solidFill>
                    <a:latin typeface="IBM Plex Sans JP" panose="020B0503050203000203" pitchFamily="50" charset="-128"/>
                    <a:ea typeface="IBM Plex Sans JP" panose="020B0503050203000203" pitchFamily="50" charset="-128"/>
                  </a:rPr>
                  <a:t>売上高</a:t>
                </a:r>
              </a:p>
            </p:txBody>
          </p:sp>
        </p:grpSp>
      </p:grpSp>
      <p:grpSp>
        <p:nvGrpSpPr>
          <p:cNvPr id="85" name="グループ化 84">
            <a:extLst>
              <a:ext uri="{FF2B5EF4-FFF2-40B4-BE49-F238E27FC236}">
                <a16:creationId xmlns:a16="http://schemas.microsoft.com/office/drawing/2014/main" id="{8D2B888D-E2C4-F164-DA05-F8B37DAF714E}"/>
              </a:ext>
            </a:extLst>
          </p:cNvPr>
          <p:cNvGrpSpPr/>
          <p:nvPr/>
        </p:nvGrpSpPr>
        <p:grpSpPr>
          <a:xfrm>
            <a:off x="5959156" y="795072"/>
            <a:ext cx="1840060" cy="1840060"/>
            <a:chOff x="4205756" y="1790700"/>
            <a:chExt cx="1840060" cy="1840060"/>
          </a:xfrm>
        </p:grpSpPr>
        <p:sp>
          <p:nvSpPr>
            <p:cNvPr id="17" name="楕円 16">
              <a:extLst>
                <a:ext uri="{FF2B5EF4-FFF2-40B4-BE49-F238E27FC236}">
                  <a16:creationId xmlns:a16="http://schemas.microsoft.com/office/drawing/2014/main" id="{C1C1B2B3-9811-2E15-E0D8-126E43095361}"/>
                </a:ext>
              </a:extLst>
            </p:cNvPr>
            <p:cNvSpPr/>
            <p:nvPr/>
          </p:nvSpPr>
          <p:spPr>
            <a:xfrm>
              <a:off x="4205756" y="1790700"/>
              <a:ext cx="1840060" cy="1840060"/>
            </a:xfrm>
            <a:prstGeom prst="ellips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grpSp>
          <p:nvGrpSpPr>
            <p:cNvPr id="12" name="グループ化 11">
              <a:extLst>
                <a:ext uri="{FF2B5EF4-FFF2-40B4-BE49-F238E27FC236}">
                  <a16:creationId xmlns:a16="http://schemas.microsoft.com/office/drawing/2014/main" id="{1A7907D4-10E6-232B-1F44-B98C4EA90BBF}"/>
                </a:ext>
              </a:extLst>
            </p:cNvPr>
            <p:cNvGrpSpPr/>
            <p:nvPr/>
          </p:nvGrpSpPr>
          <p:grpSpPr>
            <a:xfrm>
              <a:off x="4319654" y="2260080"/>
              <a:ext cx="1612264" cy="959052"/>
              <a:chOff x="4339818" y="2242139"/>
              <a:chExt cx="1612264" cy="959052"/>
            </a:xfrm>
          </p:grpSpPr>
          <p:sp>
            <p:nvSpPr>
              <p:cNvPr id="30" name="テキスト ボックス 29">
                <a:extLst>
                  <a:ext uri="{FF2B5EF4-FFF2-40B4-BE49-F238E27FC236}">
                    <a16:creationId xmlns:a16="http://schemas.microsoft.com/office/drawing/2014/main" id="{1904AFBC-1D9D-BEB3-342A-D3D11B4CCC94}"/>
                  </a:ext>
                </a:extLst>
              </p:cNvPr>
              <p:cNvSpPr txBox="1"/>
              <p:nvPr/>
            </p:nvSpPr>
            <p:spPr>
              <a:xfrm>
                <a:off x="4339818" y="2554860"/>
                <a:ext cx="1612264" cy="646331"/>
              </a:xfrm>
              <a:prstGeom prst="rect">
                <a:avLst/>
              </a:prstGeom>
              <a:noFill/>
            </p:spPr>
            <p:txBody>
              <a:bodyPr wrap="square">
                <a:spAutoFit/>
              </a:bodyPr>
              <a:lstStyle/>
              <a:p>
                <a:pPr algn="ctr"/>
                <a:r>
                  <a:rPr lang="en-US" altLang="ja-JP" sz="3600" b="1" dirty="0">
                    <a:solidFill>
                      <a:schemeClr val="bg1"/>
                    </a:solidFill>
                    <a:latin typeface="IBM Plex Sans JP" panose="020B0503050203000203" pitchFamily="50" charset="-128"/>
                    <a:ea typeface="IBM Plex Sans JP" panose="020B0503050203000203" pitchFamily="50" charset="-128"/>
                  </a:rPr>
                  <a:t>32</a:t>
                </a:r>
                <a:r>
                  <a:rPr lang="ja-JP" altLang="en-US" sz="2400" b="1" dirty="0">
                    <a:solidFill>
                      <a:schemeClr val="bg1"/>
                    </a:solidFill>
                    <a:latin typeface="IBM Plex Sans JP" panose="020B0503050203000203" pitchFamily="50" charset="-128"/>
                    <a:ea typeface="IBM Plex Sans JP" panose="020B0503050203000203" pitchFamily="50" charset="-128"/>
                  </a:rPr>
                  <a:t>拠点</a:t>
                </a:r>
              </a:p>
            </p:txBody>
          </p:sp>
          <p:sp>
            <p:nvSpPr>
              <p:cNvPr id="29" name="テキスト ボックス 28">
                <a:extLst>
                  <a:ext uri="{FF2B5EF4-FFF2-40B4-BE49-F238E27FC236}">
                    <a16:creationId xmlns:a16="http://schemas.microsoft.com/office/drawing/2014/main" id="{0377E4C5-1528-4A77-33E6-29C971F347A2}"/>
                  </a:ext>
                </a:extLst>
              </p:cNvPr>
              <p:cNvSpPr txBox="1"/>
              <p:nvPr/>
            </p:nvSpPr>
            <p:spPr>
              <a:xfrm>
                <a:off x="4658947" y="2242139"/>
                <a:ext cx="974006" cy="307777"/>
              </a:xfrm>
              <a:prstGeom prst="rect">
                <a:avLst/>
              </a:prstGeom>
              <a:noFill/>
            </p:spPr>
            <p:txBody>
              <a:bodyPr wrap="square">
                <a:spAutoFit/>
              </a:bodyPr>
              <a:lstStyle/>
              <a:p>
                <a:pPr algn="ctr"/>
                <a:r>
                  <a:rPr lang="ja-JP" altLang="en-US" sz="1400" b="1" dirty="0">
                    <a:solidFill>
                      <a:schemeClr val="bg1"/>
                    </a:solidFill>
                    <a:latin typeface="IBM Plex Sans JP" panose="020B0503050203000203" pitchFamily="50" charset="-128"/>
                    <a:ea typeface="IBM Plex Sans JP" panose="020B0503050203000203" pitchFamily="50" charset="-128"/>
                  </a:rPr>
                  <a:t>拠点数</a:t>
                </a:r>
              </a:p>
            </p:txBody>
          </p:sp>
        </p:grpSp>
      </p:grpSp>
      <p:grpSp>
        <p:nvGrpSpPr>
          <p:cNvPr id="79" name="グループ化 78">
            <a:extLst>
              <a:ext uri="{FF2B5EF4-FFF2-40B4-BE49-F238E27FC236}">
                <a16:creationId xmlns:a16="http://schemas.microsoft.com/office/drawing/2014/main" id="{DB6EC0D2-96FA-E059-B3DA-04565DA24E25}"/>
              </a:ext>
            </a:extLst>
          </p:cNvPr>
          <p:cNvGrpSpPr/>
          <p:nvPr/>
        </p:nvGrpSpPr>
        <p:grpSpPr>
          <a:xfrm>
            <a:off x="3589584" y="1314855"/>
            <a:ext cx="2719074" cy="2719074"/>
            <a:chOff x="4205756" y="3194050"/>
            <a:chExt cx="1840060" cy="1840060"/>
          </a:xfrm>
          <a:solidFill>
            <a:srgbClr val="6EC228"/>
          </a:solidFill>
        </p:grpSpPr>
        <p:sp>
          <p:nvSpPr>
            <p:cNvPr id="25" name="楕円 24">
              <a:extLst>
                <a:ext uri="{FF2B5EF4-FFF2-40B4-BE49-F238E27FC236}">
                  <a16:creationId xmlns:a16="http://schemas.microsoft.com/office/drawing/2014/main" id="{FEDF9C1F-6233-4E49-0D3A-F79320FD6C50}"/>
                </a:ext>
              </a:extLst>
            </p:cNvPr>
            <p:cNvSpPr/>
            <p:nvPr/>
          </p:nvSpPr>
          <p:spPr>
            <a:xfrm>
              <a:off x="4205756" y="3194050"/>
              <a:ext cx="1840060" cy="184006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bg1"/>
                </a:solidFill>
              </a:endParaRPr>
            </a:p>
          </p:txBody>
        </p:sp>
        <p:grpSp>
          <p:nvGrpSpPr>
            <p:cNvPr id="10" name="グループ化 9">
              <a:extLst>
                <a:ext uri="{FF2B5EF4-FFF2-40B4-BE49-F238E27FC236}">
                  <a16:creationId xmlns:a16="http://schemas.microsoft.com/office/drawing/2014/main" id="{3972B964-6D91-36CD-665F-C0211BC44A3C}"/>
                </a:ext>
              </a:extLst>
            </p:cNvPr>
            <p:cNvGrpSpPr/>
            <p:nvPr/>
          </p:nvGrpSpPr>
          <p:grpSpPr>
            <a:xfrm>
              <a:off x="4319654" y="3551817"/>
              <a:ext cx="1612264" cy="1155142"/>
              <a:chOff x="4339818" y="3514925"/>
              <a:chExt cx="1612264" cy="1155142"/>
            </a:xfrm>
            <a:grpFill/>
          </p:grpSpPr>
          <p:sp>
            <p:nvSpPr>
              <p:cNvPr id="32" name="テキスト ボックス 31">
                <a:extLst>
                  <a:ext uri="{FF2B5EF4-FFF2-40B4-BE49-F238E27FC236}">
                    <a16:creationId xmlns:a16="http://schemas.microsoft.com/office/drawing/2014/main" id="{A4E2E300-AE6F-AB8B-C046-D869D0C2264C}"/>
                  </a:ext>
                </a:extLst>
              </p:cNvPr>
              <p:cNvSpPr txBox="1"/>
              <p:nvPr/>
            </p:nvSpPr>
            <p:spPr>
              <a:xfrm>
                <a:off x="4339818" y="4045229"/>
                <a:ext cx="1612264" cy="624838"/>
              </a:xfrm>
              <a:prstGeom prst="rect">
                <a:avLst/>
              </a:prstGeom>
              <a:noFill/>
            </p:spPr>
            <p:txBody>
              <a:bodyPr wrap="square">
                <a:spAutoFit/>
              </a:bodyPr>
              <a:lstStyle/>
              <a:p>
                <a:pPr algn="ctr"/>
                <a:r>
                  <a:rPr lang="en-US" altLang="ja-JP" sz="5400" b="1" dirty="0">
                    <a:solidFill>
                      <a:schemeClr val="bg1"/>
                    </a:solidFill>
                    <a:latin typeface="IBM Plex Sans JP" panose="020B0503050203000203" pitchFamily="50" charset="-128"/>
                    <a:ea typeface="IBM Plex Sans JP" panose="020B0503050203000203" pitchFamily="50" charset="-128"/>
                  </a:rPr>
                  <a:t>92.3</a:t>
                </a:r>
                <a:r>
                  <a:rPr lang="ja-JP" altLang="en-US" sz="4000" b="1" dirty="0">
                    <a:solidFill>
                      <a:schemeClr val="bg1"/>
                    </a:solidFill>
                    <a:latin typeface="IBM Plex Sans JP" panose="020B0503050203000203" pitchFamily="50" charset="-128"/>
                    <a:ea typeface="IBM Plex Sans JP" panose="020B0503050203000203" pitchFamily="50" charset="-128"/>
                  </a:rPr>
                  <a:t>％</a:t>
                </a:r>
              </a:p>
            </p:txBody>
          </p:sp>
          <p:sp>
            <p:nvSpPr>
              <p:cNvPr id="31" name="テキスト ボックス 30">
                <a:extLst>
                  <a:ext uri="{FF2B5EF4-FFF2-40B4-BE49-F238E27FC236}">
                    <a16:creationId xmlns:a16="http://schemas.microsoft.com/office/drawing/2014/main" id="{A8C868F4-6BA3-F6C0-B097-8EBF7D86023D}"/>
                  </a:ext>
                </a:extLst>
              </p:cNvPr>
              <p:cNvSpPr txBox="1"/>
              <p:nvPr/>
            </p:nvSpPr>
            <p:spPr>
              <a:xfrm>
                <a:off x="4658947" y="3514925"/>
                <a:ext cx="974006" cy="562355"/>
              </a:xfrm>
              <a:prstGeom prst="rect">
                <a:avLst/>
              </a:prstGeom>
              <a:noFill/>
            </p:spPr>
            <p:txBody>
              <a:bodyPr wrap="square">
                <a:spAutoFit/>
              </a:bodyPr>
              <a:lstStyle/>
              <a:p>
                <a:pPr algn="ctr"/>
                <a:r>
                  <a:rPr lang="ja-JP" altLang="en-US" sz="2400" b="1" dirty="0">
                    <a:solidFill>
                      <a:schemeClr val="bg1"/>
                    </a:solidFill>
                    <a:latin typeface="IBM Plex Sans JP" panose="020B0503050203000203" pitchFamily="50" charset="-128"/>
                    <a:ea typeface="IBM Plex Sans JP" panose="020B0503050203000203" pitchFamily="50" charset="-128"/>
                  </a:rPr>
                  <a:t>若手社員</a:t>
                </a:r>
              </a:p>
              <a:p>
                <a:pPr algn="ctr"/>
                <a:r>
                  <a:rPr lang="ja-JP" altLang="en-US" sz="2400" b="1" dirty="0">
                    <a:solidFill>
                      <a:schemeClr val="bg1"/>
                    </a:solidFill>
                    <a:latin typeface="IBM Plex Sans JP" panose="020B0503050203000203" pitchFamily="50" charset="-128"/>
                    <a:ea typeface="IBM Plex Sans JP" panose="020B0503050203000203" pitchFamily="50" charset="-128"/>
                  </a:rPr>
                  <a:t>定着率</a:t>
                </a:r>
              </a:p>
            </p:txBody>
          </p:sp>
        </p:grpSp>
      </p:grpSp>
      <p:grpSp>
        <p:nvGrpSpPr>
          <p:cNvPr id="86" name="グループ化 85">
            <a:extLst>
              <a:ext uri="{FF2B5EF4-FFF2-40B4-BE49-F238E27FC236}">
                <a16:creationId xmlns:a16="http://schemas.microsoft.com/office/drawing/2014/main" id="{54B49BF9-BA46-A6A9-1103-496B157D7A7A}"/>
              </a:ext>
            </a:extLst>
          </p:cNvPr>
          <p:cNvGrpSpPr/>
          <p:nvPr/>
        </p:nvGrpSpPr>
        <p:grpSpPr>
          <a:xfrm>
            <a:off x="5347126" y="3738920"/>
            <a:ext cx="2253124" cy="2253124"/>
            <a:chOff x="4205756" y="4731876"/>
            <a:chExt cx="1840060" cy="1840060"/>
          </a:xfrm>
        </p:grpSpPr>
        <p:sp>
          <p:nvSpPr>
            <p:cNvPr id="70" name="楕円 69">
              <a:extLst>
                <a:ext uri="{FF2B5EF4-FFF2-40B4-BE49-F238E27FC236}">
                  <a16:creationId xmlns:a16="http://schemas.microsoft.com/office/drawing/2014/main" id="{3EF91736-B579-75AF-B74A-CDF11CE80271}"/>
                </a:ext>
              </a:extLst>
            </p:cNvPr>
            <p:cNvSpPr/>
            <p:nvPr/>
          </p:nvSpPr>
          <p:spPr>
            <a:xfrm>
              <a:off x="4205756" y="4731876"/>
              <a:ext cx="1840060" cy="1840060"/>
            </a:xfrm>
            <a:prstGeom prst="ellips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bg1"/>
                </a:solidFill>
              </a:endParaRPr>
            </a:p>
          </p:txBody>
        </p:sp>
        <p:grpSp>
          <p:nvGrpSpPr>
            <p:cNvPr id="9" name="グループ化 8">
              <a:extLst>
                <a:ext uri="{FF2B5EF4-FFF2-40B4-BE49-F238E27FC236}">
                  <a16:creationId xmlns:a16="http://schemas.microsoft.com/office/drawing/2014/main" id="{414844D7-AD18-80BF-1EF2-C4AD3CD25CF4}"/>
                </a:ext>
              </a:extLst>
            </p:cNvPr>
            <p:cNvGrpSpPr/>
            <p:nvPr/>
          </p:nvGrpSpPr>
          <p:grpSpPr>
            <a:xfrm>
              <a:off x="4319654" y="5143504"/>
              <a:ext cx="1612264" cy="998853"/>
              <a:chOff x="4339818" y="5236408"/>
              <a:chExt cx="1612264" cy="998853"/>
            </a:xfrm>
          </p:grpSpPr>
          <p:sp>
            <p:nvSpPr>
              <p:cNvPr id="34" name="テキスト ボックス 33">
                <a:extLst>
                  <a:ext uri="{FF2B5EF4-FFF2-40B4-BE49-F238E27FC236}">
                    <a16:creationId xmlns:a16="http://schemas.microsoft.com/office/drawing/2014/main" id="{F8A935B8-5F10-AF85-FBF8-98F74DADF011}"/>
                  </a:ext>
                </a:extLst>
              </p:cNvPr>
              <p:cNvSpPr txBox="1"/>
              <p:nvPr/>
            </p:nvSpPr>
            <p:spPr>
              <a:xfrm>
                <a:off x="4339818" y="5606881"/>
                <a:ext cx="1612264" cy="628380"/>
              </a:xfrm>
              <a:prstGeom prst="rect">
                <a:avLst/>
              </a:prstGeom>
              <a:noFill/>
            </p:spPr>
            <p:txBody>
              <a:bodyPr wrap="square">
                <a:spAutoFit/>
              </a:bodyPr>
              <a:lstStyle/>
              <a:p>
                <a:pPr algn="ctr"/>
                <a:r>
                  <a:rPr lang="en-US" altLang="ja-JP" sz="4400" b="1" dirty="0">
                    <a:solidFill>
                      <a:schemeClr val="bg1"/>
                    </a:solidFill>
                    <a:latin typeface="IBM Plex Sans JP" panose="020B0503050203000203" pitchFamily="50" charset="-128"/>
                    <a:ea typeface="IBM Plex Sans JP" panose="020B0503050203000203" pitchFamily="50" charset="-128"/>
                  </a:rPr>
                  <a:t>42.5</a:t>
                </a:r>
                <a:r>
                  <a:rPr lang="ja-JP" altLang="en-US" sz="3200" b="1" dirty="0">
                    <a:solidFill>
                      <a:schemeClr val="bg1"/>
                    </a:solidFill>
                    <a:latin typeface="IBM Plex Sans JP" panose="020B0503050203000203" pitchFamily="50" charset="-128"/>
                    <a:ea typeface="IBM Plex Sans JP" panose="020B0503050203000203" pitchFamily="50" charset="-128"/>
                  </a:rPr>
                  <a:t>歳</a:t>
                </a:r>
              </a:p>
            </p:txBody>
          </p:sp>
          <p:sp>
            <p:nvSpPr>
              <p:cNvPr id="33" name="テキスト ボックス 32">
                <a:extLst>
                  <a:ext uri="{FF2B5EF4-FFF2-40B4-BE49-F238E27FC236}">
                    <a16:creationId xmlns:a16="http://schemas.microsoft.com/office/drawing/2014/main" id="{98F8A75F-540B-FF0B-C7F1-23F7094255F2}"/>
                  </a:ext>
                </a:extLst>
              </p:cNvPr>
              <p:cNvSpPr txBox="1"/>
              <p:nvPr/>
            </p:nvSpPr>
            <p:spPr>
              <a:xfrm>
                <a:off x="4658947" y="5236408"/>
                <a:ext cx="974006" cy="301622"/>
              </a:xfrm>
              <a:prstGeom prst="rect">
                <a:avLst/>
              </a:prstGeom>
              <a:noFill/>
            </p:spPr>
            <p:txBody>
              <a:bodyPr wrap="square">
                <a:spAutoFit/>
              </a:bodyPr>
              <a:lstStyle/>
              <a:p>
                <a:pPr algn="ctr"/>
                <a:r>
                  <a:rPr lang="ja-JP" altLang="en-US" b="1" dirty="0">
                    <a:solidFill>
                      <a:schemeClr val="bg1"/>
                    </a:solidFill>
                    <a:latin typeface="IBM Plex Sans JP" panose="020B0503050203000203" pitchFamily="50" charset="-128"/>
                    <a:ea typeface="IBM Plex Sans JP" panose="020B0503050203000203" pitchFamily="50" charset="-128"/>
                  </a:rPr>
                  <a:t>平均年齢</a:t>
                </a:r>
              </a:p>
            </p:txBody>
          </p:sp>
        </p:grpSp>
      </p:grpSp>
      <p:grpSp>
        <p:nvGrpSpPr>
          <p:cNvPr id="87" name="グループ化 86">
            <a:extLst>
              <a:ext uri="{FF2B5EF4-FFF2-40B4-BE49-F238E27FC236}">
                <a16:creationId xmlns:a16="http://schemas.microsoft.com/office/drawing/2014/main" id="{087D6AE4-1D56-2551-2C5B-42F1DB83E72A}"/>
              </a:ext>
            </a:extLst>
          </p:cNvPr>
          <p:cNvGrpSpPr/>
          <p:nvPr/>
        </p:nvGrpSpPr>
        <p:grpSpPr>
          <a:xfrm>
            <a:off x="8989276" y="312235"/>
            <a:ext cx="2652860" cy="2652860"/>
            <a:chOff x="7878538" y="1682750"/>
            <a:chExt cx="2055960" cy="2055960"/>
          </a:xfrm>
        </p:grpSpPr>
        <p:sp>
          <p:nvSpPr>
            <p:cNvPr id="18" name="楕円 17">
              <a:extLst>
                <a:ext uri="{FF2B5EF4-FFF2-40B4-BE49-F238E27FC236}">
                  <a16:creationId xmlns:a16="http://schemas.microsoft.com/office/drawing/2014/main" id="{5402E601-AA32-7EBF-56EA-2EEBEC740471}"/>
                </a:ext>
              </a:extLst>
            </p:cNvPr>
            <p:cNvSpPr/>
            <p:nvPr/>
          </p:nvSpPr>
          <p:spPr>
            <a:xfrm>
              <a:off x="7878538" y="1682750"/>
              <a:ext cx="2055960" cy="2055960"/>
            </a:xfrm>
            <a:prstGeom prst="ellips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bg1"/>
                </a:solidFill>
              </a:endParaRPr>
            </a:p>
          </p:txBody>
        </p:sp>
        <p:grpSp>
          <p:nvGrpSpPr>
            <p:cNvPr id="13" name="グループ化 12">
              <a:extLst>
                <a:ext uri="{FF2B5EF4-FFF2-40B4-BE49-F238E27FC236}">
                  <a16:creationId xmlns:a16="http://schemas.microsoft.com/office/drawing/2014/main" id="{6FB51B28-3A07-4A52-6CBB-8EA7EF43D48A}"/>
                </a:ext>
              </a:extLst>
            </p:cNvPr>
            <p:cNvGrpSpPr/>
            <p:nvPr/>
          </p:nvGrpSpPr>
          <p:grpSpPr>
            <a:xfrm>
              <a:off x="7953880" y="2202328"/>
              <a:ext cx="1905276" cy="966788"/>
              <a:chOff x="7950871" y="2184387"/>
              <a:chExt cx="1905276" cy="966788"/>
            </a:xfrm>
          </p:grpSpPr>
          <p:sp>
            <p:nvSpPr>
              <p:cNvPr id="36" name="テキスト ボックス 35">
                <a:extLst>
                  <a:ext uri="{FF2B5EF4-FFF2-40B4-BE49-F238E27FC236}">
                    <a16:creationId xmlns:a16="http://schemas.microsoft.com/office/drawing/2014/main" id="{67256447-25F2-BC82-1B2C-4B832F9F1909}"/>
                  </a:ext>
                </a:extLst>
              </p:cNvPr>
              <p:cNvSpPr txBox="1"/>
              <p:nvPr/>
            </p:nvSpPr>
            <p:spPr>
              <a:xfrm>
                <a:off x="7950871" y="2554860"/>
                <a:ext cx="1905276" cy="596315"/>
              </a:xfrm>
              <a:prstGeom prst="rect">
                <a:avLst/>
              </a:prstGeom>
              <a:noFill/>
            </p:spPr>
            <p:txBody>
              <a:bodyPr wrap="square">
                <a:spAutoFit/>
              </a:bodyPr>
              <a:lstStyle/>
              <a:p>
                <a:pPr algn="ctr"/>
                <a:r>
                  <a:rPr lang="ja-JP" altLang="en-US" sz="2000" b="1" dirty="0">
                    <a:solidFill>
                      <a:schemeClr val="bg1"/>
                    </a:solidFill>
                    <a:latin typeface="IBM Plex Sans JP" panose="020B0503050203000203" pitchFamily="50" charset="-128"/>
                    <a:ea typeface="IBM Plex Sans JP" panose="020B0503050203000203" pitchFamily="50" charset="-128"/>
                  </a:rPr>
                  <a:t>男</a:t>
                </a:r>
                <a:r>
                  <a:rPr lang="en-US" altLang="ja-JP" sz="4400" b="1" dirty="0">
                    <a:solidFill>
                      <a:schemeClr val="bg1"/>
                    </a:solidFill>
                    <a:latin typeface="IBM Plex Sans JP" panose="020B0503050203000203" pitchFamily="50" charset="-128"/>
                    <a:ea typeface="IBM Plex Sans JP" panose="020B0503050203000203" pitchFamily="50" charset="-128"/>
                  </a:rPr>
                  <a:t>47:53</a:t>
                </a:r>
                <a:r>
                  <a:rPr lang="ja-JP" altLang="en-US" sz="2000" b="1" dirty="0">
                    <a:solidFill>
                      <a:schemeClr val="bg1"/>
                    </a:solidFill>
                    <a:latin typeface="IBM Plex Sans JP" panose="020B0503050203000203" pitchFamily="50" charset="-128"/>
                    <a:ea typeface="IBM Plex Sans JP" panose="020B0503050203000203" pitchFamily="50" charset="-128"/>
                  </a:rPr>
                  <a:t>女</a:t>
                </a:r>
                <a:endParaRPr lang="ja-JP" altLang="en-US" sz="4400" b="1" dirty="0">
                  <a:solidFill>
                    <a:schemeClr val="bg1"/>
                  </a:solidFill>
                  <a:latin typeface="IBM Plex Sans JP" panose="020B0503050203000203" pitchFamily="50" charset="-128"/>
                  <a:ea typeface="IBM Plex Sans JP" panose="020B0503050203000203" pitchFamily="50" charset="-128"/>
                </a:endParaRPr>
              </a:p>
            </p:txBody>
          </p:sp>
          <p:sp>
            <p:nvSpPr>
              <p:cNvPr id="35" name="テキスト ボックス 34">
                <a:extLst>
                  <a:ext uri="{FF2B5EF4-FFF2-40B4-BE49-F238E27FC236}">
                    <a16:creationId xmlns:a16="http://schemas.microsoft.com/office/drawing/2014/main" id="{A1838BEC-549A-EEF4-B3D2-E6BBFE322F0D}"/>
                  </a:ext>
                </a:extLst>
              </p:cNvPr>
              <p:cNvSpPr txBox="1"/>
              <p:nvPr/>
            </p:nvSpPr>
            <p:spPr>
              <a:xfrm>
                <a:off x="8416506" y="2184387"/>
                <a:ext cx="974006" cy="286231"/>
              </a:xfrm>
              <a:prstGeom prst="rect">
                <a:avLst/>
              </a:prstGeom>
              <a:noFill/>
            </p:spPr>
            <p:txBody>
              <a:bodyPr wrap="square">
                <a:spAutoFit/>
              </a:bodyPr>
              <a:lstStyle/>
              <a:p>
                <a:pPr algn="ctr"/>
                <a:r>
                  <a:rPr lang="ja-JP" altLang="en-US" b="1" dirty="0">
                    <a:solidFill>
                      <a:schemeClr val="bg1"/>
                    </a:solidFill>
                    <a:latin typeface="IBM Plex Sans JP" panose="020B0503050203000203" pitchFamily="50" charset="-128"/>
                    <a:ea typeface="IBM Plex Sans JP" panose="020B0503050203000203" pitchFamily="50" charset="-128"/>
                  </a:rPr>
                  <a:t>男女比</a:t>
                </a:r>
              </a:p>
            </p:txBody>
          </p:sp>
        </p:grpSp>
      </p:grpSp>
      <p:grpSp>
        <p:nvGrpSpPr>
          <p:cNvPr id="88" name="グループ化 87">
            <a:extLst>
              <a:ext uri="{FF2B5EF4-FFF2-40B4-BE49-F238E27FC236}">
                <a16:creationId xmlns:a16="http://schemas.microsoft.com/office/drawing/2014/main" id="{B8EE365F-B6F3-DDA2-26C0-0F3D5F21DFE5}"/>
              </a:ext>
            </a:extLst>
          </p:cNvPr>
          <p:cNvGrpSpPr/>
          <p:nvPr/>
        </p:nvGrpSpPr>
        <p:grpSpPr>
          <a:xfrm>
            <a:off x="7042904" y="1902255"/>
            <a:ext cx="2208360" cy="2208360"/>
            <a:chOff x="8022106" y="3194050"/>
            <a:chExt cx="1840060" cy="1840060"/>
          </a:xfrm>
          <a:solidFill>
            <a:srgbClr val="6EC228"/>
          </a:solidFill>
        </p:grpSpPr>
        <p:sp>
          <p:nvSpPr>
            <p:cNvPr id="41" name="楕円 40">
              <a:extLst>
                <a:ext uri="{FF2B5EF4-FFF2-40B4-BE49-F238E27FC236}">
                  <a16:creationId xmlns:a16="http://schemas.microsoft.com/office/drawing/2014/main" id="{287CA09B-47BC-746B-AA2D-327B10D06F2F}"/>
                </a:ext>
              </a:extLst>
            </p:cNvPr>
            <p:cNvSpPr/>
            <p:nvPr/>
          </p:nvSpPr>
          <p:spPr>
            <a:xfrm>
              <a:off x="8022106" y="3194050"/>
              <a:ext cx="1840060" cy="184006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bg1"/>
                </a:solidFill>
              </a:endParaRPr>
            </a:p>
          </p:txBody>
        </p:sp>
        <p:grpSp>
          <p:nvGrpSpPr>
            <p:cNvPr id="14" name="グループ化 13">
              <a:extLst>
                <a:ext uri="{FF2B5EF4-FFF2-40B4-BE49-F238E27FC236}">
                  <a16:creationId xmlns:a16="http://schemas.microsoft.com/office/drawing/2014/main" id="{1B741E29-F157-9178-DECD-D730380AE201}"/>
                </a:ext>
              </a:extLst>
            </p:cNvPr>
            <p:cNvGrpSpPr/>
            <p:nvPr/>
          </p:nvGrpSpPr>
          <p:grpSpPr>
            <a:xfrm>
              <a:off x="8136004" y="3551817"/>
              <a:ext cx="1612264" cy="1119312"/>
              <a:chOff x="8097377" y="3514925"/>
              <a:chExt cx="1612264" cy="1119312"/>
            </a:xfrm>
            <a:grpFill/>
          </p:grpSpPr>
          <p:sp>
            <p:nvSpPr>
              <p:cNvPr id="38" name="テキスト ボックス 37">
                <a:extLst>
                  <a:ext uri="{FF2B5EF4-FFF2-40B4-BE49-F238E27FC236}">
                    <a16:creationId xmlns:a16="http://schemas.microsoft.com/office/drawing/2014/main" id="{4F8145B5-4679-0DF0-6B07-D0BFD9D932B7}"/>
                  </a:ext>
                </a:extLst>
              </p:cNvPr>
              <p:cNvSpPr txBox="1"/>
              <p:nvPr/>
            </p:nvSpPr>
            <p:spPr>
              <a:xfrm>
                <a:off x="8097377" y="3993120"/>
                <a:ext cx="1612264" cy="641117"/>
              </a:xfrm>
              <a:prstGeom prst="rect">
                <a:avLst/>
              </a:prstGeom>
              <a:noFill/>
            </p:spPr>
            <p:txBody>
              <a:bodyPr wrap="square">
                <a:spAutoFit/>
              </a:bodyPr>
              <a:lstStyle/>
              <a:p>
                <a:pPr algn="ctr"/>
                <a:r>
                  <a:rPr lang="en-US" altLang="ja-JP" sz="4400" b="1" dirty="0">
                    <a:solidFill>
                      <a:schemeClr val="bg1"/>
                    </a:solidFill>
                    <a:latin typeface="IBM Plex Sans JP" panose="020B0503050203000203" pitchFamily="50" charset="-128"/>
                    <a:ea typeface="IBM Plex Sans JP" panose="020B0503050203000203" pitchFamily="50" charset="-128"/>
                  </a:rPr>
                  <a:t>100</a:t>
                </a:r>
                <a:r>
                  <a:rPr lang="ja-JP" altLang="en-US" sz="3200" b="1" dirty="0">
                    <a:solidFill>
                      <a:schemeClr val="bg1"/>
                    </a:solidFill>
                    <a:latin typeface="IBM Plex Sans JP" panose="020B0503050203000203" pitchFamily="50" charset="-128"/>
                    <a:ea typeface="IBM Plex Sans JP" panose="020B0503050203000203" pitchFamily="50" charset="-128"/>
                  </a:rPr>
                  <a:t>％</a:t>
                </a:r>
              </a:p>
            </p:txBody>
          </p:sp>
          <p:sp>
            <p:nvSpPr>
              <p:cNvPr id="37" name="テキスト ボックス 36">
                <a:extLst>
                  <a:ext uri="{FF2B5EF4-FFF2-40B4-BE49-F238E27FC236}">
                    <a16:creationId xmlns:a16="http://schemas.microsoft.com/office/drawing/2014/main" id="{CC917280-01BE-BBBE-626D-64DAAC59F547}"/>
                  </a:ext>
                </a:extLst>
              </p:cNvPr>
              <p:cNvSpPr txBox="1"/>
              <p:nvPr/>
            </p:nvSpPr>
            <p:spPr>
              <a:xfrm>
                <a:off x="8416506" y="3514925"/>
                <a:ext cx="974006" cy="538539"/>
              </a:xfrm>
              <a:prstGeom prst="rect">
                <a:avLst/>
              </a:prstGeom>
              <a:grpFill/>
            </p:spPr>
            <p:txBody>
              <a:bodyPr wrap="square">
                <a:spAutoFit/>
              </a:bodyPr>
              <a:lstStyle/>
              <a:p>
                <a:pPr algn="ctr"/>
                <a:r>
                  <a:rPr lang="ja-JP" altLang="en-US" b="1" dirty="0">
                    <a:solidFill>
                      <a:schemeClr val="bg1"/>
                    </a:solidFill>
                    <a:latin typeface="IBM Plex Sans JP" panose="020B0503050203000203" pitchFamily="50" charset="-128"/>
                    <a:ea typeface="IBM Plex Sans JP" panose="020B0503050203000203" pitchFamily="50" charset="-128"/>
                  </a:rPr>
                  <a:t>育児休暇</a:t>
                </a:r>
                <a:br>
                  <a:rPr lang="en-US" altLang="ja-JP" b="1" dirty="0">
                    <a:solidFill>
                      <a:schemeClr val="bg1"/>
                    </a:solidFill>
                    <a:latin typeface="IBM Plex Sans JP" panose="020B0503050203000203" pitchFamily="50" charset="-128"/>
                    <a:ea typeface="IBM Plex Sans JP" panose="020B0503050203000203" pitchFamily="50" charset="-128"/>
                  </a:rPr>
                </a:br>
                <a:r>
                  <a:rPr lang="ja-JP" altLang="en-US" b="1" dirty="0">
                    <a:solidFill>
                      <a:schemeClr val="bg1"/>
                    </a:solidFill>
                    <a:latin typeface="IBM Plex Sans JP" panose="020B0503050203000203" pitchFamily="50" charset="-128"/>
                    <a:ea typeface="IBM Plex Sans JP" panose="020B0503050203000203" pitchFamily="50" charset="-128"/>
                  </a:rPr>
                  <a:t>取得率</a:t>
                </a:r>
              </a:p>
            </p:txBody>
          </p:sp>
        </p:grpSp>
      </p:grpSp>
      <p:grpSp>
        <p:nvGrpSpPr>
          <p:cNvPr id="89" name="グループ化 88">
            <a:extLst>
              <a:ext uri="{FF2B5EF4-FFF2-40B4-BE49-F238E27FC236}">
                <a16:creationId xmlns:a16="http://schemas.microsoft.com/office/drawing/2014/main" id="{8D114A74-C3DC-D326-0548-5C8BC50E7A6B}"/>
              </a:ext>
            </a:extLst>
          </p:cNvPr>
          <p:cNvGrpSpPr/>
          <p:nvPr/>
        </p:nvGrpSpPr>
        <p:grpSpPr>
          <a:xfrm>
            <a:off x="9143580" y="3406570"/>
            <a:ext cx="2705912" cy="2705912"/>
            <a:chOff x="8022106" y="4731876"/>
            <a:chExt cx="1840060" cy="1840060"/>
          </a:xfrm>
        </p:grpSpPr>
        <p:sp>
          <p:nvSpPr>
            <p:cNvPr id="74" name="楕円 73">
              <a:extLst>
                <a:ext uri="{FF2B5EF4-FFF2-40B4-BE49-F238E27FC236}">
                  <a16:creationId xmlns:a16="http://schemas.microsoft.com/office/drawing/2014/main" id="{CBBE15F0-3BA0-E56E-A3BC-D1E6281DABF4}"/>
                </a:ext>
              </a:extLst>
            </p:cNvPr>
            <p:cNvSpPr/>
            <p:nvPr/>
          </p:nvSpPr>
          <p:spPr>
            <a:xfrm>
              <a:off x="8022106" y="4731876"/>
              <a:ext cx="1840060" cy="1840060"/>
            </a:xfrm>
            <a:prstGeom prst="ellips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bg1"/>
                </a:solidFill>
              </a:endParaRPr>
            </a:p>
          </p:txBody>
        </p:sp>
        <p:grpSp>
          <p:nvGrpSpPr>
            <p:cNvPr id="15" name="グループ化 14">
              <a:extLst>
                <a:ext uri="{FF2B5EF4-FFF2-40B4-BE49-F238E27FC236}">
                  <a16:creationId xmlns:a16="http://schemas.microsoft.com/office/drawing/2014/main" id="{822F4F43-AB1D-2E8C-2EC7-606B8018AB5D}"/>
                </a:ext>
              </a:extLst>
            </p:cNvPr>
            <p:cNvGrpSpPr/>
            <p:nvPr/>
          </p:nvGrpSpPr>
          <p:grpSpPr>
            <a:xfrm>
              <a:off x="8136004" y="5089643"/>
              <a:ext cx="1612264" cy="1140618"/>
              <a:chOff x="8097377" y="5128686"/>
              <a:chExt cx="1612264" cy="1140618"/>
            </a:xfrm>
          </p:grpSpPr>
          <p:sp>
            <p:nvSpPr>
              <p:cNvPr id="40" name="テキスト ボックス 39">
                <a:extLst>
                  <a:ext uri="{FF2B5EF4-FFF2-40B4-BE49-F238E27FC236}">
                    <a16:creationId xmlns:a16="http://schemas.microsoft.com/office/drawing/2014/main" id="{7F760BC2-B874-0C9C-A743-92197A1DC6F0}"/>
                  </a:ext>
                </a:extLst>
              </p:cNvPr>
              <p:cNvSpPr txBox="1"/>
              <p:nvPr/>
            </p:nvSpPr>
            <p:spPr>
              <a:xfrm>
                <a:off x="8097377" y="5641426"/>
                <a:ext cx="1612264" cy="627878"/>
              </a:xfrm>
              <a:prstGeom prst="rect">
                <a:avLst/>
              </a:prstGeom>
              <a:noFill/>
            </p:spPr>
            <p:txBody>
              <a:bodyPr wrap="square">
                <a:spAutoFit/>
              </a:bodyPr>
              <a:lstStyle/>
              <a:p>
                <a:pPr algn="ctr"/>
                <a:r>
                  <a:rPr lang="en-US" altLang="ja-JP" sz="5400" b="1" dirty="0">
                    <a:solidFill>
                      <a:schemeClr val="bg1"/>
                    </a:solidFill>
                    <a:latin typeface="IBM Plex Sans JP" panose="020B0503050203000203" pitchFamily="50" charset="-128"/>
                    <a:ea typeface="IBM Plex Sans JP" panose="020B0503050203000203" pitchFamily="50" charset="-128"/>
                  </a:rPr>
                  <a:t>12</a:t>
                </a:r>
                <a:r>
                  <a:rPr lang="ja-JP" altLang="en-US" sz="4000" b="1" dirty="0">
                    <a:solidFill>
                      <a:schemeClr val="bg1"/>
                    </a:solidFill>
                    <a:latin typeface="IBM Plex Sans JP" panose="020B0503050203000203" pitchFamily="50" charset="-128"/>
                    <a:ea typeface="IBM Plex Sans JP" panose="020B0503050203000203" pitchFamily="50" charset="-128"/>
                  </a:rPr>
                  <a:t>講座</a:t>
                </a:r>
              </a:p>
            </p:txBody>
          </p:sp>
          <p:sp>
            <p:nvSpPr>
              <p:cNvPr id="39" name="テキスト ボックス 38">
                <a:extLst>
                  <a:ext uri="{FF2B5EF4-FFF2-40B4-BE49-F238E27FC236}">
                    <a16:creationId xmlns:a16="http://schemas.microsoft.com/office/drawing/2014/main" id="{35E4401D-EE46-E209-180E-F5B1FF5A703E}"/>
                  </a:ext>
                </a:extLst>
              </p:cNvPr>
              <p:cNvSpPr txBox="1"/>
              <p:nvPr/>
            </p:nvSpPr>
            <p:spPr>
              <a:xfrm>
                <a:off x="8289686" y="5128686"/>
                <a:ext cx="1227646" cy="565090"/>
              </a:xfrm>
              <a:prstGeom prst="rect">
                <a:avLst/>
              </a:prstGeom>
              <a:noFill/>
            </p:spPr>
            <p:txBody>
              <a:bodyPr wrap="square">
                <a:spAutoFit/>
              </a:bodyPr>
              <a:lstStyle/>
              <a:p>
                <a:pPr algn="ctr"/>
                <a:r>
                  <a:rPr lang="ja-JP" altLang="en-US" sz="2400" b="1" dirty="0">
                    <a:solidFill>
                      <a:schemeClr val="bg1"/>
                    </a:solidFill>
                    <a:latin typeface="IBM Plex Sans JP" panose="020B0503050203000203" pitchFamily="50" charset="-128"/>
                    <a:ea typeface="IBM Plex Sans JP" panose="020B0503050203000203" pitchFamily="50" charset="-128"/>
                  </a:rPr>
                  <a:t>研修</a:t>
                </a:r>
                <a:endParaRPr lang="en-US" altLang="ja-JP" sz="2400" b="1" dirty="0">
                  <a:solidFill>
                    <a:schemeClr val="bg1"/>
                  </a:solidFill>
                  <a:latin typeface="IBM Plex Sans JP" panose="020B0503050203000203" pitchFamily="50" charset="-128"/>
                  <a:ea typeface="IBM Plex Sans JP" panose="020B0503050203000203" pitchFamily="50" charset="-128"/>
                </a:endParaRPr>
              </a:p>
              <a:p>
                <a:pPr algn="ctr"/>
                <a:r>
                  <a:rPr lang="ja-JP" altLang="en-US" sz="2400" b="1" dirty="0">
                    <a:solidFill>
                      <a:schemeClr val="bg1"/>
                    </a:solidFill>
                    <a:latin typeface="IBM Plex Sans JP" panose="020B0503050203000203" pitchFamily="50" charset="-128"/>
                    <a:ea typeface="IBM Plex Sans JP" panose="020B0503050203000203" pitchFamily="50" charset="-128"/>
                  </a:rPr>
                  <a:t>プログラム</a:t>
                </a:r>
                <a:endParaRPr lang="en-US" altLang="ja-JP" sz="2400" b="1" dirty="0">
                  <a:solidFill>
                    <a:schemeClr val="bg1"/>
                  </a:solidFill>
                  <a:latin typeface="IBM Plex Sans JP" panose="020B0503050203000203" pitchFamily="50" charset="-128"/>
                  <a:ea typeface="IBM Plex Sans JP" panose="020B0503050203000203" pitchFamily="50" charset="-128"/>
                </a:endParaRPr>
              </a:p>
            </p:txBody>
          </p:sp>
        </p:grpSp>
      </p:grpSp>
      <p:sp>
        <p:nvSpPr>
          <p:cNvPr id="92" name="楕円 91">
            <a:extLst>
              <a:ext uri="{FF2B5EF4-FFF2-40B4-BE49-F238E27FC236}">
                <a16:creationId xmlns:a16="http://schemas.microsoft.com/office/drawing/2014/main" id="{A7AE878C-54E9-3492-84F6-DA4C6187EFB0}"/>
              </a:ext>
            </a:extLst>
          </p:cNvPr>
          <p:cNvSpPr/>
          <p:nvPr/>
        </p:nvSpPr>
        <p:spPr>
          <a:xfrm>
            <a:off x="6735941" y="5435080"/>
            <a:ext cx="1144666" cy="1144666"/>
          </a:xfrm>
          <a:prstGeom prst="ellipse">
            <a:avLst/>
          </a:prstGeom>
          <a:solidFill>
            <a:srgbClr val="1F5F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94" name="楕円 93">
            <a:extLst>
              <a:ext uri="{FF2B5EF4-FFF2-40B4-BE49-F238E27FC236}">
                <a16:creationId xmlns:a16="http://schemas.microsoft.com/office/drawing/2014/main" id="{30225C3E-12AC-82A5-24AC-EF40A6789EF3}"/>
              </a:ext>
            </a:extLst>
          </p:cNvPr>
          <p:cNvSpPr/>
          <p:nvPr/>
        </p:nvSpPr>
        <p:spPr>
          <a:xfrm>
            <a:off x="11088657" y="668186"/>
            <a:ext cx="830997" cy="830997"/>
          </a:xfrm>
          <a:prstGeom prst="ellipse">
            <a:avLst/>
          </a:prstGeom>
          <a:solidFill>
            <a:srgbClr val="1F5F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grpSp>
        <p:nvGrpSpPr>
          <p:cNvPr id="96" name="グループ化 95">
            <a:extLst>
              <a:ext uri="{FF2B5EF4-FFF2-40B4-BE49-F238E27FC236}">
                <a16:creationId xmlns:a16="http://schemas.microsoft.com/office/drawing/2014/main" id="{BCDC4749-5B08-B3D7-3434-3582A37047C8}"/>
              </a:ext>
            </a:extLst>
          </p:cNvPr>
          <p:cNvGrpSpPr/>
          <p:nvPr/>
        </p:nvGrpSpPr>
        <p:grpSpPr>
          <a:xfrm>
            <a:off x="7600249" y="4697674"/>
            <a:ext cx="1981212" cy="1981212"/>
            <a:chOff x="8116739" y="3288683"/>
            <a:chExt cx="1650795" cy="1650795"/>
          </a:xfrm>
          <a:solidFill>
            <a:srgbClr val="6EC228"/>
          </a:solidFill>
        </p:grpSpPr>
        <p:sp>
          <p:nvSpPr>
            <p:cNvPr id="97" name="楕円 96">
              <a:extLst>
                <a:ext uri="{FF2B5EF4-FFF2-40B4-BE49-F238E27FC236}">
                  <a16:creationId xmlns:a16="http://schemas.microsoft.com/office/drawing/2014/main" id="{433703FE-6B21-ABD2-0D06-4C3F4A337BD2}"/>
                </a:ext>
              </a:extLst>
            </p:cNvPr>
            <p:cNvSpPr/>
            <p:nvPr/>
          </p:nvSpPr>
          <p:spPr>
            <a:xfrm>
              <a:off x="8116739" y="3288683"/>
              <a:ext cx="1650795" cy="1650795"/>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bg1"/>
                </a:solidFill>
              </a:endParaRPr>
            </a:p>
          </p:txBody>
        </p:sp>
        <p:grpSp>
          <p:nvGrpSpPr>
            <p:cNvPr id="98" name="グループ化 97">
              <a:extLst>
                <a:ext uri="{FF2B5EF4-FFF2-40B4-BE49-F238E27FC236}">
                  <a16:creationId xmlns:a16="http://schemas.microsoft.com/office/drawing/2014/main" id="{F01AD473-3609-7CDC-1093-9ABCDDFA1B05}"/>
                </a:ext>
              </a:extLst>
            </p:cNvPr>
            <p:cNvGrpSpPr/>
            <p:nvPr/>
          </p:nvGrpSpPr>
          <p:grpSpPr>
            <a:xfrm>
              <a:off x="8136004" y="3587197"/>
              <a:ext cx="1612264" cy="1181870"/>
              <a:chOff x="8097377" y="3550305"/>
              <a:chExt cx="1612264" cy="1181870"/>
            </a:xfrm>
            <a:grpFill/>
          </p:grpSpPr>
          <p:sp>
            <p:nvSpPr>
              <p:cNvPr id="99" name="テキスト ボックス 98">
                <a:extLst>
                  <a:ext uri="{FF2B5EF4-FFF2-40B4-BE49-F238E27FC236}">
                    <a16:creationId xmlns:a16="http://schemas.microsoft.com/office/drawing/2014/main" id="{1D2279B5-3A6C-D03D-0800-C44361C8E0C5}"/>
                  </a:ext>
                </a:extLst>
              </p:cNvPr>
              <p:cNvSpPr txBox="1"/>
              <p:nvPr/>
            </p:nvSpPr>
            <p:spPr>
              <a:xfrm>
                <a:off x="8097377" y="4091058"/>
                <a:ext cx="1612264" cy="641117"/>
              </a:xfrm>
              <a:prstGeom prst="rect">
                <a:avLst/>
              </a:prstGeom>
              <a:noFill/>
            </p:spPr>
            <p:txBody>
              <a:bodyPr wrap="square">
                <a:spAutoFit/>
              </a:bodyPr>
              <a:lstStyle/>
              <a:p>
                <a:pPr algn="ctr"/>
                <a:r>
                  <a:rPr lang="en-US" altLang="ja-JP" sz="4400" b="1" dirty="0">
                    <a:solidFill>
                      <a:schemeClr val="bg1"/>
                    </a:solidFill>
                    <a:latin typeface="IBM Plex Sans JP" panose="020B0503050203000203" pitchFamily="50" charset="-128"/>
                    <a:ea typeface="IBM Plex Sans JP" panose="020B0503050203000203" pitchFamily="50" charset="-128"/>
                  </a:rPr>
                  <a:t>5</a:t>
                </a:r>
                <a:r>
                  <a:rPr lang="ja-JP" altLang="en-US" sz="2400" b="1" dirty="0">
                    <a:solidFill>
                      <a:schemeClr val="bg1"/>
                    </a:solidFill>
                    <a:latin typeface="IBM Plex Sans JP" panose="020B0503050203000203" pitchFamily="50" charset="-128"/>
                    <a:ea typeface="IBM Plex Sans JP" panose="020B0503050203000203" pitchFamily="50" charset="-128"/>
                  </a:rPr>
                  <a:t>冊</a:t>
                </a:r>
                <a:endParaRPr lang="ja-JP" altLang="en-US" sz="3200" b="1" dirty="0">
                  <a:solidFill>
                    <a:schemeClr val="bg1"/>
                  </a:solidFill>
                  <a:latin typeface="IBM Plex Sans JP" panose="020B0503050203000203" pitchFamily="50" charset="-128"/>
                  <a:ea typeface="IBM Plex Sans JP" panose="020B0503050203000203" pitchFamily="50" charset="-128"/>
                </a:endParaRPr>
              </a:p>
            </p:txBody>
          </p:sp>
          <p:sp>
            <p:nvSpPr>
              <p:cNvPr id="100" name="テキスト ボックス 99">
                <a:extLst>
                  <a:ext uri="{FF2B5EF4-FFF2-40B4-BE49-F238E27FC236}">
                    <a16:creationId xmlns:a16="http://schemas.microsoft.com/office/drawing/2014/main" id="{C87D6B50-5994-8F2F-0219-CDD2743ACC08}"/>
                  </a:ext>
                </a:extLst>
              </p:cNvPr>
              <p:cNvSpPr txBox="1"/>
              <p:nvPr/>
            </p:nvSpPr>
            <p:spPr>
              <a:xfrm>
                <a:off x="8114787" y="3550305"/>
                <a:ext cx="1577444" cy="538539"/>
              </a:xfrm>
              <a:prstGeom prst="rect">
                <a:avLst/>
              </a:prstGeom>
              <a:noFill/>
            </p:spPr>
            <p:txBody>
              <a:bodyPr wrap="square">
                <a:spAutoFit/>
              </a:bodyPr>
              <a:lstStyle/>
              <a:p>
                <a:pPr algn="ctr"/>
                <a:r>
                  <a:rPr lang="ja-JP" altLang="en-US" b="1" dirty="0">
                    <a:solidFill>
                      <a:schemeClr val="bg1"/>
                    </a:solidFill>
                    <a:latin typeface="IBM Plex Sans JP" panose="020B0503050203000203" pitchFamily="50" charset="-128"/>
                    <a:ea typeface="IBM Plex Sans JP" panose="020B0503050203000203" pitchFamily="50" charset="-128"/>
                  </a:rPr>
                  <a:t>平均</a:t>
                </a:r>
                <a:br>
                  <a:rPr lang="en-US" altLang="ja-JP" b="1" dirty="0">
                    <a:solidFill>
                      <a:schemeClr val="bg1"/>
                    </a:solidFill>
                    <a:latin typeface="IBM Plex Sans JP" panose="020B0503050203000203" pitchFamily="50" charset="-128"/>
                    <a:ea typeface="IBM Plex Sans JP" panose="020B0503050203000203" pitchFamily="50" charset="-128"/>
                  </a:rPr>
                </a:br>
                <a:r>
                  <a:rPr lang="ja-JP" altLang="en-US" b="1" dirty="0">
                    <a:solidFill>
                      <a:schemeClr val="bg1"/>
                    </a:solidFill>
                    <a:latin typeface="IBM Plex Sans JP" panose="020B0503050203000203" pitchFamily="50" charset="-128"/>
                    <a:ea typeface="IBM Plex Sans JP" panose="020B0503050203000203" pitchFamily="50" charset="-128"/>
                  </a:rPr>
                  <a:t>月間読書数</a:t>
                </a:r>
              </a:p>
            </p:txBody>
          </p:sp>
        </p:grpSp>
      </p:grpSp>
    </p:spTree>
    <p:extLst>
      <p:ext uri="{BB962C8B-B14F-4D97-AF65-F5344CB8AC3E}">
        <p14:creationId xmlns:p14="http://schemas.microsoft.com/office/powerpoint/2010/main" val="9372378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フリーフォーム: 図形 23">
            <a:extLst>
              <a:ext uri="{FF2B5EF4-FFF2-40B4-BE49-F238E27FC236}">
                <a16:creationId xmlns:a16="http://schemas.microsoft.com/office/drawing/2014/main" id="{DC9C3DD4-4B78-1576-C8AE-702401C5F0BC}"/>
              </a:ext>
            </a:extLst>
          </p:cNvPr>
          <p:cNvSpPr/>
          <p:nvPr/>
        </p:nvSpPr>
        <p:spPr>
          <a:xfrm>
            <a:off x="7257246" y="0"/>
            <a:ext cx="4934755" cy="6858000"/>
          </a:xfrm>
          <a:custGeom>
            <a:avLst/>
            <a:gdLst>
              <a:gd name="connsiteX0" fmla="*/ 0 w 4934755"/>
              <a:gd name="connsiteY0" fmla="*/ 0 h 6858000"/>
              <a:gd name="connsiteX1" fmla="*/ 4934755 w 4934755"/>
              <a:gd name="connsiteY1" fmla="*/ 0 h 6858000"/>
              <a:gd name="connsiteX2" fmla="*/ 4934755 w 4934755"/>
              <a:gd name="connsiteY2" fmla="*/ 6858000 h 6858000"/>
              <a:gd name="connsiteX3" fmla="*/ 0 w 493475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34755" h="6858000">
                <a:moveTo>
                  <a:pt x="0" y="0"/>
                </a:moveTo>
                <a:lnTo>
                  <a:pt x="4934755" y="0"/>
                </a:lnTo>
                <a:lnTo>
                  <a:pt x="4934755" y="6858000"/>
                </a:lnTo>
                <a:lnTo>
                  <a:pt x="0" y="6858000"/>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3" name="正方形/長方形 12">
            <a:extLst>
              <a:ext uri="{FF2B5EF4-FFF2-40B4-BE49-F238E27FC236}">
                <a16:creationId xmlns:a16="http://schemas.microsoft.com/office/drawing/2014/main" id="{12A894EA-9DC4-0FDC-2B49-8480E430C6DB}"/>
              </a:ext>
            </a:extLst>
          </p:cNvPr>
          <p:cNvSpPr/>
          <p:nvPr/>
        </p:nvSpPr>
        <p:spPr>
          <a:xfrm>
            <a:off x="7257244" y="0"/>
            <a:ext cx="4934756" cy="6858000"/>
          </a:xfrm>
          <a:prstGeom prst="rect">
            <a:avLst/>
          </a:prstGeom>
          <a:gradFill flip="none" rotWithShape="1">
            <a:gsLst>
              <a:gs pos="2000">
                <a:schemeClr val="bg1"/>
              </a:gs>
              <a:gs pos="100000">
                <a:schemeClr val="bg1">
                  <a:alpha val="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4C3E243-F383-C004-30B1-8DF526DD11B1}"/>
              </a:ext>
            </a:extLst>
          </p:cNvPr>
          <p:cNvSpPr txBox="1"/>
          <p:nvPr/>
        </p:nvSpPr>
        <p:spPr>
          <a:xfrm>
            <a:off x="486372" y="333375"/>
            <a:ext cx="237066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srgbClr val="EE2249"/>
                </a:solidFill>
                <a:effectLst/>
                <a:uLnTx/>
                <a:uFillTx/>
                <a:latin typeface="Noto Sans JP" panose="020B0200000000000000" pitchFamily="50" charset="-128"/>
                <a:ea typeface="Noto Sans JP" panose="020B0200000000000000" pitchFamily="50" charset="-128"/>
                <a:cs typeface="+mn-cs"/>
              </a:rPr>
              <a:t>成長戦略</a:t>
            </a: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486372" y="609694"/>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prstClr val="black"/>
                </a:solidFill>
                <a:latin typeface="Noto Sans JP" panose="020B0200000000000000" pitchFamily="50" charset="-128"/>
                <a:ea typeface="Noto Sans JP" panose="020B0200000000000000" pitchFamily="50" charset="-128"/>
              </a:rPr>
              <a:t>新しい太陽光発電技術の開発</a:t>
            </a:r>
            <a:endParaRPr kumimoji="1" lang="ja-JP" altLang="en-US" sz="2000" b="1" i="0" u="none" strike="noStrike" kern="1200" cap="none" spc="0" normalizeH="0" baseline="0" noProof="0" dirty="0">
              <a:ln>
                <a:noFill/>
              </a:ln>
              <a:solidFill>
                <a:prstClr val="black"/>
              </a:solidFill>
              <a:effectLst/>
              <a:uLnTx/>
              <a:uFillTx/>
              <a:latin typeface="Noto Sans JP" panose="020B0200000000000000" pitchFamily="50" charset="-128"/>
              <a:ea typeface="Noto Sans JP" panose="020B0200000000000000" pitchFamily="50" charset="-128"/>
              <a:cs typeface="+mn-cs"/>
            </a:endParaRPr>
          </a:p>
        </p:txBody>
      </p:sp>
      <p:grpSp>
        <p:nvGrpSpPr>
          <p:cNvPr id="17" name="グループ化 16">
            <a:extLst>
              <a:ext uri="{FF2B5EF4-FFF2-40B4-BE49-F238E27FC236}">
                <a16:creationId xmlns:a16="http://schemas.microsoft.com/office/drawing/2014/main" id="{491B7228-6094-B565-C935-1026AB928425}"/>
              </a:ext>
            </a:extLst>
          </p:cNvPr>
          <p:cNvGrpSpPr/>
          <p:nvPr/>
        </p:nvGrpSpPr>
        <p:grpSpPr>
          <a:xfrm>
            <a:off x="503305" y="1319587"/>
            <a:ext cx="7937750" cy="1401407"/>
            <a:chOff x="503305" y="1319587"/>
            <a:chExt cx="7937750" cy="1401407"/>
          </a:xfrm>
        </p:grpSpPr>
        <p:sp>
          <p:nvSpPr>
            <p:cNvPr id="5" name="テキスト ボックス 4">
              <a:extLst>
                <a:ext uri="{FF2B5EF4-FFF2-40B4-BE49-F238E27FC236}">
                  <a16:creationId xmlns:a16="http://schemas.microsoft.com/office/drawing/2014/main" id="{F51FD0AA-660E-15D0-0C32-460879221DF8}"/>
                </a:ext>
              </a:extLst>
            </p:cNvPr>
            <p:cNvSpPr txBox="1"/>
            <p:nvPr/>
          </p:nvSpPr>
          <p:spPr>
            <a:xfrm>
              <a:off x="503305" y="1697124"/>
              <a:ext cx="7937750" cy="1023870"/>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新しい太陽光発電技術は、高効率太陽パネルの導入に焦点を当てています。これらのパネルは、光の捉え方を最適化し、従来のパネルよりも多くの太陽エネルギーを吸収します。これにより、エネルギー変換率が向上し、より効率的な発電が可能になります。</a:t>
              </a:r>
            </a:p>
          </p:txBody>
        </p:sp>
        <p:sp>
          <p:nvSpPr>
            <p:cNvPr id="6" name="テキスト ボックス 5">
              <a:extLst>
                <a:ext uri="{FF2B5EF4-FFF2-40B4-BE49-F238E27FC236}">
                  <a16:creationId xmlns:a16="http://schemas.microsoft.com/office/drawing/2014/main" id="{BCF0B731-AB40-0E18-C7A5-C3658E711E35}"/>
                </a:ext>
              </a:extLst>
            </p:cNvPr>
            <p:cNvSpPr txBox="1"/>
            <p:nvPr/>
          </p:nvSpPr>
          <p:spPr>
            <a:xfrm>
              <a:off x="503305" y="1319587"/>
              <a:ext cx="3306695" cy="377539"/>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b="1" dirty="0">
                  <a:solidFill>
                    <a:srgbClr val="EE2249"/>
                  </a:solidFill>
                </a:rPr>
                <a:t>高効率太陽パネル</a:t>
              </a:r>
            </a:p>
          </p:txBody>
        </p:sp>
      </p:grpSp>
      <p:grpSp>
        <p:nvGrpSpPr>
          <p:cNvPr id="18" name="グループ化 17">
            <a:extLst>
              <a:ext uri="{FF2B5EF4-FFF2-40B4-BE49-F238E27FC236}">
                <a16:creationId xmlns:a16="http://schemas.microsoft.com/office/drawing/2014/main" id="{9D893204-EF52-F574-A54F-B3A5F4ED0EFB}"/>
              </a:ext>
            </a:extLst>
          </p:cNvPr>
          <p:cNvGrpSpPr/>
          <p:nvPr/>
        </p:nvGrpSpPr>
        <p:grpSpPr>
          <a:xfrm>
            <a:off x="503305" y="3084452"/>
            <a:ext cx="7937750" cy="1401407"/>
            <a:chOff x="503305" y="3084452"/>
            <a:chExt cx="7937750" cy="1401407"/>
          </a:xfrm>
        </p:grpSpPr>
        <p:sp>
          <p:nvSpPr>
            <p:cNvPr id="8" name="テキスト ボックス 7">
              <a:extLst>
                <a:ext uri="{FF2B5EF4-FFF2-40B4-BE49-F238E27FC236}">
                  <a16:creationId xmlns:a16="http://schemas.microsoft.com/office/drawing/2014/main" id="{66B718AE-C422-54B4-6092-A81DA501A1C9}"/>
                </a:ext>
              </a:extLst>
            </p:cNvPr>
            <p:cNvSpPr txBox="1"/>
            <p:nvPr/>
          </p:nvSpPr>
          <p:spPr>
            <a:xfrm>
              <a:off x="503305" y="3084452"/>
              <a:ext cx="3306695" cy="377539"/>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b="1" dirty="0">
                  <a:solidFill>
                    <a:srgbClr val="EE2249"/>
                  </a:solidFill>
                </a:rPr>
                <a:t>自動追跡システム</a:t>
              </a:r>
            </a:p>
          </p:txBody>
        </p:sp>
        <p:sp>
          <p:nvSpPr>
            <p:cNvPr id="11" name="テキスト ボックス 10">
              <a:extLst>
                <a:ext uri="{FF2B5EF4-FFF2-40B4-BE49-F238E27FC236}">
                  <a16:creationId xmlns:a16="http://schemas.microsoft.com/office/drawing/2014/main" id="{52CB057C-EC15-0919-89A8-FE44CED698C5}"/>
                </a:ext>
              </a:extLst>
            </p:cNvPr>
            <p:cNvSpPr txBox="1"/>
            <p:nvPr/>
          </p:nvSpPr>
          <p:spPr>
            <a:xfrm>
              <a:off x="503305" y="3461989"/>
              <a:ext cx="7937750" cy="1023870"/>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最新の太陽光発電システムには、自動追跡システムが組み込まれています。このシステムは、太陽の位置と動きに合わせて太陽光パネルの角度と方向を自動的に調整します。結果として、日中のすべての時間帯で最適な角度で太陽光を捉え、発電効率を最大化します。</a:t>
              </a:r>
            </a:p>
          </p:txBody>
        </p:sp>
      </p:grpSp>
      <p:grpSp>
        <p:nvGrpSpPr>
          <p:cNvPr id="19" name="グループ化 18">
            <a:extLst>
              <a:ext uri="{FF2B5EF4-FFF2-40B4-BE49-F238E27FC236}">
                <a16:creationId xmlns:a16="http://schemas.microsoft.com/office/drawing/2014/main" id="{9DEF3A30-6AD5-B252-033D-06BB56C035C1}"/>
              </a:ext>
            </a:extLst>
          </p:cNvPr>
          <p:cNvGrpSpPr/>
          <p:nvPr/>
        </p:nvGrpSpPr>
        <p:grpSpPr>
          <a:xfrm>
            <a:off x="503305" y="4849317"/>
            <a:ext cx="7937750" cy="1401409"/>
            <a:chOff x="503305" y="4849317"/>
            <a:chExt cx="7937750" cy="1401409"/>
          </a:xfrm>
        </p:grpSpPr>
        <p:sp>
          <p:nvSpPr>
            <p:cNvPr id="10" name="テキスト ボックス 9">
              <a:extLst>
                <a:ext uri="{FF2B5EF4-FFF2-40B4-BE49-F238E27FC236}">
                  <a16:creationId xmlns:a16="http://schemas.microsoft.com/office/drawing/2014/main" id="{254A3D09-5C11-A723-4F5E-5083781E3BCD}"/>
                </a:ext>
              </a:extLst>
            </p:cNvPr>
            <p:cNvSpPr txBox="1"/>
            <p:nvPr/>
          </p:nvSpPr>
          <p:spPr>
            <a:xfrm>
              <a:off x="503305" y="4849317"/>
              <a:ext cx="3306695" cy="377539"/>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b="1" dirty="0">
                  <a:solidFill>
                    <a:srgbClr val="EE2249"/>
                  </a:solidFill>
                </a:rPr>
                <a:t>統合型エネルギーストレージ</a:t>
              </a:r>
            </a:p>
          </p:txBody>
        </p:sp>
        <p:sp>
          <p:nvSpPr>
            <p:cNvPr id="12" name="テキスト ボックス 11">
              <a:extLst>
                <a:ext uri="{FF2B5EF4-FFF2-40B4-BE49-F238E27FC236}">
                  <a16:creationId xmlns:a16="http://schemas.microsoft.com/office/drawing/2014/main" id="{5EF47BEC-C7A1-30E3-3559-DD0F2C86D2B7}"/>
                </a:ext>
              </a:extLst>
            </p:cNvPr>
            <p:cNvSpPr txBox="1"/>
            <p:nvPr/>
          </p:nvSpPr>
          <p:spPr>
            <a:xfrm>
              <a:off x="503305" y="5226856"/>
              <a:ext cx="7937750" cy="1023870"/>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新しい太陽光発電システムは、統合型エネルギーストレージを採用しています。これにより、発電した余剰エネルギーを貯蔵し、夜間や天候が不順な時でも一貫して電力供給を確保できます。エネルギーの浪費を減らし、持続可能な電力供給を実現します。</a:t>
              </a:r>
            </a:p>
          </p:txBody>
        </p:sp>
      </p:grpSp>
      <p:sp>
        <p:nvSpPr>
          <p:cNvPr id="14" name="正方形/長方形 13">
            <a:extLst>
              <a:ext uri="{FF2B5EF4-FFF2-40B4-BE49-F238E27FC236}">
                <a16:creationId xmlns:a16="http://schemas.microsoft.com/office/drawing/2014/main" id="{42B2452C-25EF-A51D-7EDF-FEEFAC49CB96}"/>
              </a:ext>
            </a:extLst>
          </p:cNvPr>
          <p:cNvSpPr/>
          <p:nvPr/>
        </p:nvSpPr>
        <p:spPr>
          <a:xfrm>
            <a:off x="236158" y="392806"/>
            <a:ext cx="110498" cy="558129"/>
          </a:xfrm>
          <a:prstGeom prst="rect">
            <a:avLst/>
          </a:prstGeom>
          <a:solidFill>
            <a:srgbClr val="EE2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4F2A1CEE-1A28-EB18-CED9-60B59532F14E}"/>
              </a:ext>
            </a:extLst>
          </p:cNvPr>
          <p:cNvCxnSpPr/>
          <p:nvPr/>
        </p:nvCxnSpPr>
        <p:spPr>
          <a:xfrm>
            <a:off x="236159" y="0"/>
            <a:ext cx="0" cy="6858000"/>
          </a:xfrm>
          <a:prstGeom prst="line">
            <a:avLst/>
          </a:prstGeom>
          <a:ln>
            <a:solidFill>
              <a:srgbClr val="EE2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5990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フリーフォーム: 図形 12">
            <a:extLst>
              <a:ext uri="{FF2B5EF4-FFF2-40B4-BE49-F238E27FC236}">
                <a16:creationId xmlns:a16="http://schemas.microsoft.com/office/drawing/2014/main" id="{27CE12A8-597F-CEC1-8317-36610B91AB69}"/>
              </a:ext>
            </a:extLst>
          </p:cNvPr>
          <p:cNvSpPr/>
          <p:nvPr/>
        </p:nvSpPr>
        <p:spPr>
          <a:xfrm>
            <a:off x="587375" y="1412875"/>
            <a:ext cx="4937526" cy="5133436"/>
          </a:xfrm>
          <a:custGeom>
            <a:avLst/>
            <a:gdLst>
              <a:gd name="connsiteX0" fmla="*/ 0 w 4937526"/>
              <a:gd name="connsiteY0" fmla="*/ 0 h 5133436"/>
              <a:gd name="connsiteX1" fmla="*/ 4937526 w 4937526"/>
              <a:gd name="connsiteY1" fmla="*/ 0 h 5133436"/>
              <a:gd name="connsiteX2" fmla="*/ 4937526 w 4937526"/>
              <a:gd name="connsiteY2" fmla="*/ 5133436 h 5133436"/>
              <a:gd name="connsiteX3" fmla="*/ 0 w 4937526"/>
              <a:gd name="connsiteY3" fmla="*/ 5133436 h 5133436"/>
            </a:gdLst>
            <a:ahLst/>
            <a:cxnLst>
              <a:cxn ang="0">
                <a:pos x="connsiteX0" y="connsiteY0"/>
              </a:cxn>
              <a:cxn ang="0">
                <a:pos x="connsiteX1" y="connsiteY1"/>
              </a:cxn>
              <a:cxn ang="0">
                <a:pos x="connsiteX2" y="connsiteY2"/>
              </a:cxn>
              <a:cxn ang="0">
                <a:pos x="connsiteX3" y="connsiteY3"/>
              </a:cxn>
            </a:cxnLst>
            <a:rect l="l" t="t" r="r" b="b"/>
            <a:pathLst>
              <a:path w="4937526" h="5133436">
                <a:moveTo>
                  <a:pt x="0" y="0"/>
                </a:moveTo>
                <a:lnTo>
                  <a:pt x="4937526" y="0"/>
                </a:lnTo>
                <a:lnTo>
                  <a:pt x="4937526" y="5133436"/>
                </a:lnTo>
                <a:lnTo>
                  <a:pt x="0" y="5133436"/>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3" name="テキスト ボックス 2">
            <a:extLst>
              <a:ext uri="{FF2B5EF4-FFF2-40B4-BE49-F238E27FC236}">
                <a16:creationId xmlns:a16="http://schemas.microsoft.com/office/drawing/2014/main" id="{84C3E243-F383-C004-30B1-8DF526DD11B1}"/>
              </a:ext>
            </a:extLst>
          </p:cNvPr>
          <p:cNvSpPr txBox="1"/>
          <p:nvPr/>
        </p:nvSpPr>
        <p:spPr>
          <a:xfrm>
            <a:off x="503305" y="318135"/>
            <a:ext cx="237066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srgbClr val="1371C7"/>
                </a:solidFill>
                <a:effectLst/>
                <a:uLnTx/>
                <a:uFillTx/>
                <a:latin typeface="Noto Sans JP" panose="020B0200000000000000" pitchFamily="50" charset="-128"/>
                <a:ea typeface="Noto Sans JP" panose="020B0200000000000000" pitchFamily="50" charset="-128"/>
                <a:cs typeface="+mn-cs"/>
              </a:rPr>
              <a:t>成長戦略</a:t>
            </a: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503305" y="685959"/>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prstClr val="black"/>
                </a:solidFill>
                <a:latin typeface="Noto Sans JP" panose="020B0200000000000000" pitchFamily="50" charset="-128"/>
                <a:ea typeface="Noto Sans JP" panose="020B0200000000000000" pitchFamily="50" charset="-128"/>
              </a:rPr>
              <a:t>新しい太陽光発電技術の開発</a:t>
            </a:r>
            <a:endParaRPr kumimoji="1" lang="ja-JP" altLang="en-US" sz="2000" b="1" i="0" u="none" strike="noStrike" kern="1200" cap="none" spc="0" normalizeH="0" baseline="0" noProof="0" dirty="0">
              <a:ln>
                <a:noFill/>
              </a:ln>
              <a:solidFill>
                <a:prstClr val="black"/>
              </a:solidFill>
              <a:effectLst/>
              <a:uLnTx/>
              <a:uFillTx/>
              <a:latin typeface="Noto Sans JP" panose="020B0200000000000000" pitchFamily="50" charset="-128"/>
              <a:ea typeface="Noto Sans JP" panose="020B0200000000000000" pitchFamily="50" charset="-128"/>
              <a:cs typeface="+mn-cs"/>
            </a:endParaRPr>
          </a:p>
        </p:txBody>
      </p:sp>
      <p:grpSp>
        <p:nvGrpSpPr>
          <p:cNvPr id="2" name="グループ化 1">
            <a:extLst>
              <a:ext uri="{FF2B5EF4-FFF2-40B4-BE49-F238E27FC236}">
                <a16:creationId xmlns:a16="http://schemas.microsoft.com/office/drawing/2014/main" id="{A5B235BC-69AC-59B7-11A6-9E85899F1DF7}"/>
              </a:ext>
            </a:extLst>
          </p:cNvPr>
          <p:cNvGrpSpPr/>
          <p:nvPr/>
        </p:nvGrpSpPr>
        <p:grpSpPr>
          <a:xfrm>
            <a:off x="6089718" y="362757"/>
            <a:ext cx="5550362" cy="6132486"/>
            <a:chOff x="6294505" y="468848"/>
            <a:chExt cx="5550362" cy="6132486"/>
          </a:xfrm>
        </p:grpSpPr>
        <p:sp>
          <p:nvSpPr>
            <p:cNvPr id="5" name="テキスト ボックス 4">
              <a:extLst>
                <a:ext uri="{FF2B5EF4-FFF2-40B4-BE49-F238E27FC236}">
                  <a16:creationId xmlns:a16="http://schemas.microsoft.com/office/drawing/2014/main" id="{F51FD0AA-660E-15D0-0C32-460879221DF8}"/>
                </a:ext>
              </a:extLst>
            </p:cNvPr>
            <p:cNvSpPr txBox="1"/>
            <p:nvPr/>
          </p:nvSpPr>
          <p:spPr>
            <a:xfrm>
              <a:off x="6294505" y="846389"/>
              <a:ext cx="5550362" cy="1347035"/>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新しい太陽光発電技術は、高効率太陽パネルの導入に焦点を当てています。これらのパネルは、光の捉え方を最適化し、従来のパネルよりも多くの太陽エネルギーを吸収します。これにより、エネルギー変換率が向上し、より効率的な発電が可能になります。</a:t>
              </a:r>
            </a:p>
          </p:txBody>
        </p:sp>
        <p:sp>
          <p:nvSpPr>
            <p:cNvPr id="6" name="テキスト ボックス 5">
              <a:extLst>
                <a:ext uri="{FF2B5EF4-FFF2-40B4-BE49-F238E27FC236}">
                  <a16:creationId xmlns:a16="http://schemas.microsoft.com/office/drawing/2014/main" id="{BCF0B731-AB40-0E18-C7A5-C3658E711E35}"/>
                </a:ext>
              </a:extLst>
            </p:cNvPr>
            <p:cNvSpPr txBox="1"/>
            <p:nvPr/>
          </p:nvSpPr>
          <p:spPr>
            <a:xfrm>
              <a:off x="6294505" y="468848"/>
              <a:ext cx="3306695" cy="377539"/>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b="1" dirty="0">
                  <a:solidFill>
                    <a:srgbClr val="1371C7"/>
                  </a:solidFill>
                </a:rPr>
                <a:t>高効率太陽パネル</a:t>
              </a:r>
            </a:p>
          </p:txBody>
        </p:sp>
        <p:sp>
          <p:nvSpPr>
            <p:cNvPr id="8" name="テキスト ボックス 7">
              <a:extLst>
                <a:ext uri="{FF2B5EF4-FFF2-40B4-BE49-F238E27FC236}">
                  <a16:creationId xmlns:a16="http://schemas.microsoft.com/office/drawing/2014/main" id="{66B718AE-C422-54B4-6092-A81DA501A1C9}"/>
                </a:ext>
              </a:extLst>
            </p:cNvPr>
            <p:cNvSpPr txBox="1"/>
            <p:nvPr/>
          </p:nvSpPr>
          <p:spPr>
            <a:xfrm>
              <a:off x="6294505" y="2672804"/>
              <a:ext cx="3306695" cy="377539"/>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b="1" dirty="0">
                  <a:solidFill>
                    <a:srgbClr val="1371C7"/>
                  </a:solidFill>
                </a:rPr>
                <a:t>自動追跡システム</a:t>
              </a:r>
            </a:p>
          </p:txBody>
        </p:sp>
        <p:sp>
          <p:nvSpPr>
            <p:cNvPr id="10" name="テキスト ボックス 9">
              <a:extLst>
                <a:ext uri="{FF2B5EF4-FFF2-40B4-BE49-F238E27FC236}">
                  <a16:creationId xmlns:a16="http://schemas.microsoft.com/office/drawing/2014/main" id="{254A3D09-5C11-A723-4F5E-5083781E3BCD}"/>
                </a:ext>
              </a:extLst>
            </p:cNvPr>
            <p:cNvSpPr txBox="1"/>
            <p:nvPr/>
          </p:nvSpPr>
          <p:spPr>
            <a:xfrm>
              <a:off x="6294505" y="4876760"/>
              <a:ext cx="3306695" cy="377539"/>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b="1" dirty="0">
                  <a:solidFill>
                    <a:srgbClr val="1371C7"/>
                  </a:solidFill>
                </a:rPr>
                <a:t>統合型エネルギーストレージ</a:t>
              </a:r>
            </a:p>
          </p:txBody>
        </p:sp>
        <p:sp>
          <p:nvSpPr>
            <p:cNvPr id="11" name="テキスト ボックス 10">
              <a:extLst>
                <a:ext uri="{FF2B5EF4-FFF2-40B4-BE49-F238E27FC236}">
                  <a16:creationId xmlns:a16="http://schemas.microsoft.com/office/drawing/2014/main" id="{52CB057C-EC15-0919-89A8-FE44CED698C5}"/>
                </a:ext>
              </a:extLst>
            </p:cNvPr>
            <p:cNvSpPr txBox="1"/>
            <p:nvPr/>
          </p:nvSpPr>
          <p:spPr>
            <a:xfrm>
              <a:off x="6294505" y="3050345"/>
              <a:ext cx="5550362" cy="1347035"/>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最新の太陽光発電システムには、自動追跡システムが組み込まれています。このシステムは、太陽の位置と動きに合わせて太陽光パネルの角度と方向を自動的に調整します。結果として、日中のすべての時間帯で最適な角度で太陽光を捉え、発電効率を最大化します。</a:t>
              </a:r>
            </a:p>
          </p:txBody>
        </p:sp>
        <p:sp>
          <p:nvSpPr>
            <p:cNvPr id="12" name="テキスト ボックス 11">
              <a:extLst>
                <a:ext uri="{FF2B5EF4-FFF2-40B4-BE49-F238E27FC236}">
                  <a16:creationId xmlns:a16="http://schemas.microsoft.com/office/drawing/2014/main" id="{5EF47BEC-C7A1-30E3-3559-DD0F2C86D2B7}"/>
                </a:ext>
              </a:extLst>
            </p:cNvPr>
            <p:cNvSpPr txBox="1"/>
            <p:nvPr/>
          </p:nvSpPr>
          <p:spPr>
            <a:xfrm>
              <a:off x="6294505" y="5254299"/>
              <a:ext cx="5550362" cy="1347035"/>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新しい太陽光発電システムは、統合型エネルギーストレージを採用しています。これにより、発電した余剰エネルギーを貯蔵し、夜間や天候が不順な時でも一貫して電力供給を確保できます。エネルギーの浪費を減らし、持続可能な電力供給を実現します。</a:t>
              </a:r>
            </a:p>
          </p:txBody>
        </p:sp>
      </p:grpSp>
      <p:cxnSp>
        <p:nvCxnSpPr>
          <p:cNvPr id="15" name="直線コネクタ 14">
            <a:extLst>
              <a:ext uri="{FF2B5EF4-FFF2-40B4-BE49-F238E27FC236}">
                <a16:creationId xmlns:a16="http://schemas.microsoft.com/office/drawing/2014/main" id="{101D68AC-2513-5AA6-F786-E8C4CD28E663}"/>
              </a:ext>
            </a:extLst>
          </p:cNvPr>
          <p:cNvCxnSpPr/>
          <p:nvPr/>
        </p:nvCxnSpPr>
        <p:spPr>
          <a:xfrm>
            <a:off x="587375" y="641152"/>
            <a:ext cx="3283585" cy="0"/>
          </a:xfrm>
          <a:prstGeom prst="line">
            <a:avLst/>
          </a:prstGeom>
          <a:ln w="19050">
            <a:solidFill>
              <a:srgbClr val="1371C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9871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4C3E243-F383-C004-30B1-8DF526DD11B1}"/>
              </a:ext>
            </a:extLst>
          </p:cNvPr>
          <p:cNvSpPr txBox="1"/>
          <p:nvPr/>
        </p:nvSpPr>
        <p:spPr>
          <a:xfrm>
            <a:off x="678815" y="333375"/>
            <a:ext cx="919095" cy="307777"/>
          </a:xfrm>
          <a:prstGeom prst="rect">
            <a:avLst/>
          </a:prstGeom>
          <a:solidFill>
            <a:srgbClr val="5EB282"/>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schemeClr val="bg1"/>
                </a:solidFill>
                <a:effectLst/>
                <a:uLnTx/>
                <a:uFillTx/>
                <a:latin typeface="Noto Sans JP" panose="020B0200000000000000" pitchFamily="50" charset="-128"/>
                <a:ea typeface="Noto Sans JP" panose="020B0200000000000000" pitchFamily="50" charset="-128"/>
                <a:cs typeface="+mn-cs"/>
              </a:rPr>
              <a:t>成長戦略</a:t>
            </a: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503305" y="696054"/>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prstClr val="black"/>
                </a:solidFill>
                <a:latin typeface="Noto Sans JP" panose="020B0200000000000000" pitchFamily="50" charset="-128"/>
                <a:ea typeface="Noto Sans JP" panose="020B0200000000000000" pitchFamily="50" charset="-128"/>
              </a:rPr>
              <a:t>新しい太陽光発電技術の開発</a:t>
            </a:r>
            <a:endParaRPr kumimoji="1" lang="ja-JP" altLang="en-US" sz="2000" b="1" i="0" u="none" strike="noStrike" kern="1200" cap="none" spc="0" normalizeH="0" baseline="0" noProof="0" dirty="0">
              <a:ln>
                <a:noFill/>
              </a:ln>
              <a:solidFill>
                <a:prstClr val="black"/>
              </a:solidFill>
              <a:effectLst/>
              <a:uLnTx/>
              <a:uFillTx/>
              <a:latin typeface="Noto Sans JP" panose="020B0200000000000000" pitchFamily="50" charset="-128"/>
              <a:ea typeface="Noto Sans JP" panose="020B0200000000000000" pitchFamily="50" charset="-128"/>
              <a:cs typeface="+mn-cs"/>
            </a:endParaRPr>
          </a:p>
        </p:txBody>
      </p:sp>
      <p:sp>
        <p:nvSpPr>
          <p:cNvPr id="5" name="テキスト ボックス 4">
            <a:extLst>
              <a:ext uri="{FF2B5EF4-FFF2-40B4-BE49-F238E27FC236}">
                <a16:creationId xmlns:a16="http://schemas.microsoft.com/office/drawing/2014/main" id="{F51FD0AA-660E-15D0-0C32-460879221DF8}"/>
              </a:ext>
            </a:extLst>
          </p:cNvPr>
          <p:cNvSpPr txBox="1"/>
          <p:nvPr/>
        </p:nvSpPr>
        <p:spPr>
          <a:xfrm>
            <a:off x="2873971" y="1588168"/>
            <a:ext cx="7937750" cy="1023870"/>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新しい太陽光発電技術は、高効率太陽パネルの導入に焦点を当てています。これらのパネルは、光の捉え方を最適化し、従来のパネルよりも多くの太陽エネルギーを吸収します。これにより、エネルギー変換率が向上し、より効率的な発電が可能になります。</a:t>
            </a:r>
          </a:p>
        </p:txBody>
      </p:sp>
      <p:sp>
        <p:nvSpPr>
          <p:cNvPr id="6" name="テキスト ボックス 5">
            <a:extLst>
              <a:ext uri="{FF2B5EF4-FFF2-40B4-BE49-F238E27FC236}">
                <a16:creationId xmlns:a16="http://schemas.microsoft.com/office/drawing/2014/main" id="{BCF0B731-AB40-0E18-C7A5-C3658E711E35}"/>
              </a:ext>
            </a:extLst>
          </p:cNvPr>
          <p:cNvSpPr txBox="1"/>
          <p:nvPr/>
        </p:nvSpPr>
        <p:spPr>
          <a:xfrm>
            <a:off x="503305" y="1588168"/>
            <a:ext cx="2286596" cy="377539"/>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b="1" dirty="0">
                <a:solidFill>
                  <a:srgbClr val="5EB282"/>
                </a:solidFill>
              </a:rPr>
              <a:t>高効率太陽パネル</a:t>
            </a:r>
          </a:p>
        </p:txBody>
      </p:sp>
      <p:sp>
        <p:nvSpPr>
          <p:cNvPr id="8" name="テキスト ボックス 7">
            <a:extLst>
              <a:ext uri="{FF2B5EF4-FFF2-40B4-BE49-F238E27FC236}">
                <a16:creationId xmlns:a16="http://schemas.microsoft.com/office/drawing/2014/main" id="{66B718AE-C422-54B4-6092-A81DA501A1C9}"/>
              </a:ext>
            </a:extLst>
          </p:cNvPr>
          <p:cNvSpPr txBox="1"/>
          <p:nvPr/>
        </p:nvSpPr>
        <p:spPr>
          <a:xfrm>
            <a:off x="503305" y="3206247"/>
            <a:ext cx="2286596" cy="377539"/>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b="1" dirty="0">
                <a:solidFill>
                  <a:srgbClr val="5EB282"/>
                </a:solidFill>
              </a:rPr>
              <a:t>自動追跡システム</a:t>
            </a:r>
          </a:p>
        </p:txBody>
      </p:sp>
      <p:sp>
        <p:nvSpPr>
          <p:cNvPr id="10" name="テキスト ボックス 9">
            <a:extLst>
              <a:ext uri="{FF2B5EF4-FFF2-40B4-BE49-F238E27FC236}">
                <a16:creationId xmlns:a16="http://schemas.microsoft.com/office/drawing/2014/main" id="{254A3D09-5C11-A723-4F5E-5083781E3BCD}"/>
              </a:ext>
            </a:extLst>
          </p:cNvPr>
          <p:cNvSpPr txBox="1"/>
          <p:nvPr/>
        </p:nvSpPr>
        <p:spPr>
          <a:xfrm>
            <a:off x="503305" y="4824326"/>
            <a:ext cx="2286596" cy="700705"/>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b="1" dirty="0">
                <a:solidFill>
                  <a:srgbClr val="5EB282"/>
                </a:solidFill>
              </a:rPr>
              <a:t>統合型エネルギー</a:t>
            </a:r>
            <a:br>
              <a:rPr lang="en-US" altLang="ja-JP" b="1" dirty="0">
                <a:solidFill>
                  <a:srgbClr val="5EB282"/>
                </a:solidFill>
              </a:rPr>
            </a:br>
            <a:r>
              <a:rPr lang="ja-JP" altLang="en-US" b="1" dirty="0">
                <a:solidFill>
                  <a:srgbClr val="5EB282"/>
                </a:solidFill>
              </a:rPr>
              <a:t>ストレージ</a:t>
            </a:r>
          </a:p>
        </p:txBody>
      </p:sp>
      <p:sp>
        <p:nvSpPr>
          <p:cNvPr id="11" name="テキスト ボックス 10">
            <a:extLst>
              <a:ext uri="{FF2B5EF4-FFF2-40B4-BE49-F238E27FC236}">
                <a16:creationId xmlns:a16="http://schemas.microsoft.com/office/drawing/2014/main" id="{52CB057C-EC15-0919-89A8-FE44CED698C5}"/>
              </a:ext>
            </a:extLst>
          </p:cNvPr>
          <p:cNvSpPr txBox="1"/>
          <p:nvPr/>
        </p:nvSpPr>
        <p:spPr>
          <a:xfrm>
            <a:off x="2873971" y="3206247"/>
            <a:ext cx="7937750" cy="1023870"/>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最新の太陽光発電システムには、自動追跡システムが組み込まれています。このシステムは、太陽の位置と動きに合わせて太陽光パネルの角度と方向を自動的に調整します。結果として、日中のすべての時間帯で最適な角度で太陽光を捉え、発電効率を最大化します。</a:t>
            </a:r>
          </a:p>
        </p:txBody>
      </p:sp>
      <p:sp>
        <p:nvSpPr>
          <p:cNvPr id="12" name="テキスト ボックス 11">
            <a:extLst>
              <a:ext uri="{FF2B5EF4-FFF2-40B4-BE49-F238E27FC236}">
                <a16:creationId xmlns:a16="http://schemas.microsoft.com/office/drawing/2014/main" id="{5EF47BEC-C7A1-30E3-3559-DD0F2C86D2B7}"/>
              </a:ext>
            </a:extLst>
          </p:cNvPr>
          <p:cNvSpPr txBox="1"/>
          <p:nvPr/>
        </p:nvSpPr>
        <p:spPr>
          <a:xfrm>
            <a:off x="2873971" y="4824326"/>
            <a:ext cx="7937750" cy="1023870"/>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新しい太陽光発電システムは、統合型エネルギーストレージを採用しています。これにより、発電した余剰エネルギーを貯蔵し、夜間や天候が不順な時でも一貫して電力供給を確保できます。エネルギーの浪費を減らし、持続可能な電力供給を実現します。</a:t>
            </a:r>
          </a:p>
        </p:txBody>
      </p:sp>
      <p:sp>
        <p:nvSpPr>
          <p:cNvPr id="14" name="正方形/長方形 13">
            <a:extLst>
              <a:ext uri="{FF2B5EF4-FFF2-40B4-BE49-F238E27FC236}">
                <a16:creationId xmlns:a16="http://schemas.microsoft.com/office/drawing/2014/main" id="{D4DB56CF-B554-B173-6B99-F2717EC2EEEB}"/>
              </a:ext>
            </a:extLst>
          </p:cNvPr>
          <p:cNvSpPr/>
          <p:nvPr/>
        </p:nvSpPr>
        <p:spPr>
          <a:xfrm>
            <a:off x="11604625" y="0"/>
            <a:ext cx="587375" cy="6858000"/>
          </a:xfrm>
          <a:prstGeom prst="rect">
            <a:avLst/>
          </a:prstGeom>
          <a:solidFill>
            <a:srgbClr val="5EB2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0F84124-6B17-9605-69D8-0631C9786EAD}"/>
              </a:ext>
            </a:extLst>
          </p:cNvPr>
          <p:cNvSpPr/>
          <p:nvPr/>
        </p:nvSpPr>
        <p:spPr>
          <a:xfrm>
            <a:off x="11604625" y="6524625"/>
            <a:ext cx="587375" cy="333376"/>
          </a:xfrm>
          <a:prstGeom prst="rect">
            <a:avLst/>
          </a:prstGeom>
          <a:solidFill>
            <a:srgbClr val="2165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 name="直線コネクタ 1">
            <a:extLst>
              <a:ext uri="{FF2B5EF4-FFF2-40B4-BE49-F238E27FC236}">
                <a16:creationId xmlns:a16="http://schemas.microsoft.com/office/drawing/2014/main" id="{D6F13D06-1D20-499D-6DED-D0BDD2E3A552}"/>
              </a:ext>
            </a:extLst>
          </p:cNvPr>
          <p:cNvCxnSpPr>
            <a:cxnSpLocks/>
          </p:cNvCxnSpPr>
          <p:nvPr/>
        </p:nvCxnSpPr>
        <p:spPr>
          <a:xfrm>
            <a:off x="2490181" y="1689100"/>
            <a:ext cx="0" cy="922938"/>
          </a:xfrm>
          <a:prstGeom prst="line">
            <a:avLst/>
          </a:prstGeom>
          <a:ln w="12700">
            <a:solidFill>
              <a:srgbClr val="5EB282"/>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2FF011F5-7292-6D55-F155-DB426D62419D}"/>
              </a:ext>
            </a:extLst>
          </p:cNvPr>
          <p:cNvCxnSpPr>
            <a:cxnSpLocks/>
          </p:cNvCxnSpPr>
          <p:nvPr/>
        </p:nvCxnSpPr>
        <p:spPr>
          <a:xfrm>
            <a:off x="2490181" y="3267286"/>
            <a:ext cx="0" cy="922938"/>
          </a:xfrm>
          <a:prstGeom prst="line">
            <a:avLst/>
          </a:prstGeom>
          <a:ln w="12700">
            <a:solidFill>
              <a:srgbClr val="5EB282"/>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2CAA340-EBA9-E846-B86B-BEAAC5F55A3D}"/>
              </a:ext>
            </a:extLst>
          </p:cNvPr>
          <p:cNvCxnSpPr>
            <a:cxnSpLocks/>
          </p:cNvCxnSpPr>
          <p:nvPr/>
        </p:nvCxnSpPr>
        <p:spPr>
          <a:xfrm>
            <a:off x="2490181" y="4906432"/>
            <a:ext cx="0" cy="922938"/>
          </a:xfrm>
          <a:prstGeom prst="line">
            <a:avLst/>
          </a:prstGeom>
          <a:ln w="12700">
            <a:solidFill>
              <a:srgbClr val="5EB282"/>
            </a:solidFill>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65363EC0-F28D-6D35-51D8-C1BAE0B92C99}"/>
              </a:ext>
            </a:extLst>
          </p:cNvPr>
          <p:cNvSpPr/>
          <p:nvPr/>
        </p:nvSpPr>
        <p:spPr>
          <a:xfrm>
            <a:off x="587375" y="333375"/>
            <a:ext cx="91440" cy="307777"/>
          </a:xfrm>
          <a:prstGeom prst="rect">
            <a:avLst/>
          </a:prstGeom>
          <a:solidFill>
            <a:srgbClr val="C6C6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468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F946648-C18B-D354-9288-A4C828D7DDBE}"/>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5" name="テキスト ボックス 4">
            <a:extLst>
              <a:ext uri="{FF2B5EF4-FFF2-40B4-BE49-F238E27FC236}">
                <a16:creationId xmlns:a16="http://schemas.microsoft.com/office/drawing/2014/main" id="{132F91B3-6D40-0C10-7C1D-CE3EAAB129A4}"/>
              </a:ext>
            </a:extLst>
          </p:cNvPr>
          <p:cNvSpPr txBox="1"/>
          <p:nvPr/>
        </p:nvSpPr>
        <p:spPr>
          <a:xfrm>
            <a:off x="1333500" y="2519860"/>
            <a:ext cx="9525000" cy="769441"/>
          </a:xfrm>
          <a:prstGeom prst="rect">
            <a:avLst/>
          </a:prstGeom>
          <a:noFill/>
        </p:spPr>
        <p:txBody>
          <a:bodyPr wrap="square">
            <a:spAutoFit/>
          </a:bodyPr>
          <a:lstStyle/>
          <a:p>
            <a:pPr algn="ctr"/>
            <a:r>
              <a:rPr lang="ja-JP" altLang="en-US" sz="4400" b="1" dirty="0">
                <a:solidFill>
                  <a:schemeClr val="bg1"/>
                </a:solidFill>
              </a:rPr>
              <a:t>未来を形作るイノベーションを。</a:t>
            </a:r>
          </a:p>
        </p:txBody>
      </p:sp>
      <p:sp>
        <p:nvSpPr>
          <p:cNvPr id="2" name="テキスト ボックス 1">
            <a:extLst>
              <a:ext uri="{FF2B5EF4-FFF2-40B4-BE49-F238E27FC236}">
                <a16:creationId xmlns:a16="http://schemas.microsoft.com/office/drawing/2014/main" id="{DEB1927F-0E8F-C2DF-0B15-C3B7F4B3DAD7}"/>
              </a:ext>
            </a:extLst>
          </p:cNvPr>
          <p:cNvSpPr txBox="1"/>
          <p:nvPr/>
        </p:nvSpPr>
        <p:spPr>
          <a:xfrm>
            <a:off x="4749800" y="1718840"/>
            <a:ext cx="2692400" cy="584775"/>
          </a:xfrm>
          <a:prstGeom prst="rect">
            <a:avLst/>
          </a:prstGeom>
          <a:noFill/>
        </p:spPr>
        <p:txBody>
          <a:bodyPr wrap="square">
            <a:spAutoFit/>
          </a:bodyPr>
          <a:lstStyle/>
          <a:p>
            <a:pPr algn="ctr"/>
            <a:r>
              <a:rPr lang="en-US" altLang="ja-JP" sz="3200" b="1" dirty="0">
                <a:solidFill>
                  <a:schemeClr val="bg1"/>
                </a:solidFill>
                <a:latin typeface="Avenir Next LT Pro Demi" panose="020B0704020202020204" pitchFamily="34" charset="0"/>
              </a:rPr>
              <a:t>VISION</a:t>
            </a:r>
            <a:endParaRPr lang="ja-JP" altLang="en-US" sz="3200" b="1" dirty="0">
              <a:solidFill>
                <a:schemeClr val="bg1"/>
              </a:solidFill>
              <a:latin typeface="Avenir Next LT Pro Demi" panose="020B0704020202020204" pitchFamily="34" charset="0"/>
            </a:endParaRPr>
          </a:p>
        </p:txBody>
      </p:sp>
    </p:spTree>
    <p:extLst>
      <p:ext uri="{BB962C8B-B14F-4D97-AF65-F5344CB8AC3E}">
        <p14:creationId xmlns:p14="http://schemas.microsoft.com/office/powerpoint/2010/main" val="33488602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フリーフォーム: 図形 11">
            <a:extLst>
              <a:ext uri="{FF2B5EF4-FFF2-40B4-BE49-F238E27FC236}">
                <a16:creationId xmlns:a16="http://schemas.microsoft.com/office/drawing/2014/main" id="{B444CB1B-35DB-F155-E31F-775ECC701566}"/>
              </a:ext>
            </a:extLst>
          </p:cNvPr>
          <p:cNvSpPr>
            <a:spLocks/>
          </p:cNvSpPr>
          <p:nvPr/>
        </p:nvSpPr>
        <p:spPr>
          <a:xfrm>
            <a:off x="593872" y="2051050"/>
            <a:ext cx="5095728" cy="2178051"/>
          </a:xfrm>
          <a:custGeom>
            <a:avLst/>
            <a:gdLst>
              <a:gd name="connsiteX0" fmla="*/ 0 w 5095728"/>
              <a:gd name="connsiteY0" fmla="*/ 0 h 2178051"/>
              <a:gd name="connsiteX1" fmla="*/ 5095728 w 5095728"/>
              <a:gd name="connsiteY1" fmla="*/ 0 h 2178051"/>
              <a:gd name="connsiteX2" fmla="*/ 5095728 w 5095728"/>
              <a:gd name="connsiteY2" fmla="*/ 2178051 h 2178051"/>
              <a:gd name="connsiteX3" fmla="*/ 0 w 5095728"/>
              <a:gd name="connsiteY3" fmla="*/ 2178051 h 2178051"/>
            </a:gdLst>
            <a:ahLst/>
            <a:cxnLst>
              <a:cxn ang="0">
                <a:pos x="connsiteX0" y="connsiteY0"/>
              </a:cxn>
              <a:cxn ang="0">
                <a:pos x="connsiteX1" y="connsiteY1"/>
              </a:cxn>
              <a:cxn ang="0">
                <a:pos x="connsiteX2" y="connsiteY2"/>
              </a:cxn>
              <a:cxn ang="0">
                <a:pos x="connsiteX3" y="connsiteY3"/>
              </a:cxn>
            </a:cxnLst>
            <a:rect l="l" t="t" r="r" b="b"/>
            <a:pathLst>
              <a:path w="5095728" h="2178051">
                <a:moveTo>
                  <a:pt x="0" y="0"/>
                </a:moveTo>
                <a:lnTo>
                  <a:pt x="5095728" y="0"/>
                </a:lnTo>
                <a:lnTo>
                  <a:pt x="5095728" y="2178051"/>
                </a:lnTo>
                <a:lnTo>
                  <a:pt x="0" y="2178051"/>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7" name="テキスト ボックス 6">
            <a:extLst>
              <a:ext uri="{FF2B5EF4-FFF2-40B4-BE49-F238E27FC236}">
                <a16:creationId xmlns:a16="http://schemas.microsoft.com/office/drawing/2014/main" id="{E100C169-CD12-FEE2-3802-2309179A3BFA}"/>
              </a:ext>
            </a:extLst>
          </p:cNvPr>
          <p:cNvSpPr txBox="1"/>
          <p:nvPr/>
        </p:nvSpPr>
        <p:spPr>
          <a:xfrm>
            <a:off x="503305" y="1444625"/>
            <a:ext cx="2286596" cy="377539"/>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b="1" dirty="0">
                <a:solidFill>
                  <a:srgbClr val="EE2249"/>
                </a:solidFill>
              </a:rPr>
              <a:t>高効率太陽パネル</a:t>
            </a:r>
          </a:p>
        </p:txBody>
      </p:sp>
      <p:sp>
        <p:nvSpPr>
          <p:cNvPr id="8" name="テキスト ボックス 7">
            <a:extLst>
              <a:ext uri="{FF2B5EF4-FFF2-40B4-BE49-F238E27FC236}">
                <a16:creationId xmlns:a16="http://schemas.microsoft.com/office/drawing/2014/main" id="{5C16B760-8781-963B-A5A4-B8E8EDFB6EFE}"/>
              </a:ext>
            </a:extLst>
          </p:cNvPr>
          <p:cNvSpPr txBox="1"/>
          <p:nvPr/>
        </p:nvSpPr>
        <p:spPr>
          <a:xfrm>
            <a:off x="6321268" y="1444625"/>
            <a:ext cx="2286596" cy="377539"/>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b="1" dirty="0">
                <a:solidFill>
                  <a:srgbClr val="EE2249"/>
                </a:solidFill>
              </a:rPr>
              <a:t>自動追跡システム</a:t>
            </a:r>
          </a:p>
        </p:txBody>
      </p:sp>
      <p:sp>
        <p:nvSpPr>
          <p:cNvPr id="9" name="テキスト ボックス 8">
            <a:extLst>
              <a:ext uri="{FF2B5EF4-FFF2-40B4-BE49-F238E27FC236}">
                <a16:creationId xmlns:a16="http://schemas.microsoft.com/office/drawing/2014/main" id="{F35DA3F3-5455-64DA-6963-C555114E6293}"/>
              </a:ext>
            </a:extLst>
          </p:cNvPr>
          <p:cNvSpPr txBox="1"/>
          <p:nvPr/>
        </p:nvSpPr>
        <p:spPr>
          <a:xfrm>
            <a:off x="6321268" y="3939946"/>
            <a:ext cx="3130707" cy="377539"/>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b="1" dirty="0">
                <a:solidFill>
                  <a:srgbClr val="EE2249"/>
                </a:solidFill>
              </a:rPr>
              <a:t>統合型エネルギーストレージ</a:t>
            </a:r>
          </a:p>
        </p:txBody>
      </p:sp>
      <p:sp>
        <p:nvSpPr>
          <p:cNvPr id="6" name="テキスト ボックス 5">
            <a:extLst>
              <a:ext uri="{FF2B5EF4-FFF2-40B4-BE49-F238E27FC236}">
                <a16:creationId xmlns:a16="http://schemas.microsoft.com/office/drawing/2014/main" id="{27D40AE8-F859-BD30-F803-2574810C8337}"/>
              </a:ext>
            </a:extLst>
          </p:cNvPr>
          <p:cNvSpPr txBox="1"/>
          <p:nvPr/>
        </p:nvSpPr>
        <p:spPr>
          <a:xfrm>
            <a:off x="503305" y="4411774"/>
            <a:ext cx="5283357" cy="1670201"/>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新しい太陽光発電技術は、高効率太陽パネルの導入に焦点を当てています。これらのパネルは、光の捉え方を最適化し、従来のパネルよりも多くの太陽エネルギーを吸収します。これにより、エネルギー変換率が向上し、より効率的な発電が可能になります。</a:t>
            </a:r>
          </a:p>
        </p:txBody>
      </p:sp>
      <p:sp>
        <p:nvSpPr>
          <p:cNvPr id="10" name="テキスト ボックス 9">
            <a:extLst>
              <a:ext uri="{FF2B5EF4-FFF2-40B4-BE49-F238E27FC236}">
                <a16:creationId xmlns:a16="http://schemas.microsoft.com/office/drawing/2014/main" id="{D438C1E4-0310-6652-C821-9965E2752EE1}"/>
              </a:ext>
            </a:extLst>
          </p:cNvPr>
          <p:cNvSpPr txBox="1"/>
          <p:nvPr/>
        </p:nvSpPr>
        <p:spPr>
          <a:xfrm>
            <a:off x="6314771" y="1916454"/>
            <a:ext cx="5283357" cy="1670201"/>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最新の太陽光発電システムには、自動追跡システムが組み込まれています。このシステムは、太陽の位置と動きに合わせて太陽光パネルの角度と方向を自動的に調整します。結果として、日中のすべての時間帯で最適な角度で太陽光を捉え、発電効率を最大化します。</a:t>
            </a:r>
          </a:p>
        </p:txBody>
      </p:sp>
      <p:sp>
        <p:nvSpPr>
          <p:cNvPr id="11" name="テキスト ボックス 10">
            <a:extLst>
              <a:ext uri="{FF2B5EF4-FFF2-40B4-BE49-F238E27FC236}">
                <a16:creationId xmlns:a16="http://schemas.microsoft.com/office/drawing/2014/main" id="{4AB7E631-525A-53B8-BCB4-4A299C7D8312}"/>
              </a:ext>
            </a:extLst>
          </p:cNvPr>
          <p:cNvSpPr txBox="1"/>
          <p:nvPr/>
        </p:nvSpPr>
        <p:spPr>
          <a:xfrm>
            <a:off x="6321268" y="4411775"/>
            <a:ext cx="5283357" cy="1670201"/>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新しい太陽光発電システムは、統合型エネルギーストレージを採用しています。これにより、発電した余剰エネルギーを貯蔵し、夜間や天候が不順な時でも一貫して電力供給を確保できます。エネルギーの浪費を減らし、持続可能な電力供給を実現します。</a:t>
            </a:r>
          </a:p>
        </p:txBody>
      </p:sp>
      <p:sp>
        <p:nvSpPr>
          <p:cNvPr id="13" name="テキスト ボックス 12">
            <a:extLst>
              <a:ext uri="{FF2B5EF4-FFF2-40B4-BE49-F238E27FC236}">
                <a16:creationId xmlns:a16="http://schemas.microsoft.com/office/drawing/2014/main" id="{7229A989-884D-B02E-917C-12A53F7C66E9}"/>
              </a:ext>
            </a:extLst>
          </p:cNvPr>
          <p:cNvSpPr txBox="1"/>
          <p:nvPr/>
        </p:nvSpPr>
        <p:spPr>
          <a:xfrm>
            <a:off x="503305" y="333375"/>
            <a:ext cx="2370666" cy="307777"/>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srgbClr val="EE2249"/>
                </a:solidFill>
                <a:effectLst/>
                <a:uLnTx/>
                <a:uFillTx/>
                <a:latin typeface="Noto Sans JP" panose="020B0200000000000000" pitchFamily="50" charset="-128"/>
                <a:ea typeface="Noto Sans JP" panose="020B0200000000000000" pitchFamily="50" charset="-128"/>
                <a:cs typeface="+mn-cs"/>
              </a:rPr>
              <a:t>成長戦略</a:t>
            </a:r>
          </a:p>
        </p:txBody>
      </p:sp>
      <p:sp>
        <p:nvSpPr>
          <p:cNvPr id="14" name="テキスト ボックス 13">
            <a:extLst>
              <a:ext uri="{FF2B5EF4-FFF2-40B4-BE49-F238E27FC236}">
                <a16:creationId xmlns:a16="http://schemas.microsoft.com/office/drawing/2014/main" id="{A5721FEA-502A-64E9-54D5-3888302DFFC8}"/>
              </a:ext>
            </a:extLst>
          </p:cNvPr>
          <p:cNvSpPr txBox="1"/>
          <p:nvPr/>
        </p:nvSpPr>
        <p:spPr>
          <a:xfrm>
            <a:off x="503305" y="609694"/>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prstClr val="black"/>
                </a:solidFill>
                <a:latin typeface="Noto Sans JP" panose="020B0200000000000000" pitchFamily="50" charset="-128"/>
                <a:ea typeface="Noto Sans JP" panose="020B0200000000000000" pitchFamily="50" charset="-128"/>
              </a:rPr>
              <a:t>新しい太陽光発電技術の開発</a:t>
            </a:r>
            <a:endParaRPr kumimoji="1" lang="ja-JP" altLang="en-US" sz="2000" b="1" i="0" u="none" strike="noStrike" kern="1200" cap="none" spc="0" normalizeH="0" baseline="0" noProof="0" dirty="0">
              <a:ln>
                <a:noFill/>
              </a:ln>
              <a:solidFill>
                <a:prstClr val="black"/>
              </a:solidFill>
              <a:effectLst/>
              <a:uLnTx/>
              <a:uFillTx/>
              <a:latin typeface="Noto Sans JP" panose="020B0200000000000000" pitchFamily="50" charset="-128"/>
              <a:ea typeface="Noto Sans JP" panose="020B0200000000000000" pitchFamily="50" charset="-128"/>
              <a:cs typeface="+mn-cs"/>
            </a:endParaRPr>
          </a:p>
        </p:txBody>
      </p:sp>
      <p:cxnSp>
        <p:nvCxnSpPr>
          <p:cNvPr id="5" name="直線コネクタ 4">
            <a:extLst>
              <a:ext uri="{FF2B5EF4-FFF2-40B4-BE49-F238E27FC236}">
                <a16:creationId xmlns:a16="http://schemas.microsoft.com/office/drawing/2014/main" id="{EA615481-814F-FDFE-A634-BB82A01D392A}"/>
              </a:ext>
            </a:extLst>
          </p:cNvPr>
          <p:cNvCxnSpPr/>
          <p:nvPr/>
        </p:nvCxnSpPr>
        <p:spPr>
          <a:xfrm>
            <a:off x="1390650" y="488950"/>
            <a:ext cx="10801350" cy="0"/>
          </a:xfrm>
          <a:prstGeom prst="line">
            <a:avLst/>
          </a:prstGeom>
          <a:ln w="15875">
            <a:gradFill flip="none" rotWithShape="1">
              <a:gsLst>
                <a:gs pos="0">
                  <a:srgbClr val="EE2249"/>
                </a:gs>
                <a:gs pos="100000">
                  <a:srgbClr val="2429EC"/>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8712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E85A28">
            <a:alpha val="10000"/>
          </a:srgbClr>
        </a:solidFill>
        <a:effectLst/>
      </p:bgPr>
    </p:bg>
    <p:spTree>
      <p:nvGrpSpPr>
        <p:cNvPr id="1" name=""/>
        <p:cNvGrpSpPr/>
        <p:nvPr/>
      </p:nvGrpSpPr>
      <p:grpSpPr>
        <a:xfrm>
          <a:off x="0" y="0"/>
          <a:ext cx="0" cy="0"/>
          <a:chOff x="0" y="0"/>
          <a:chExt cx="0" cy="0"/>
        </a:xfrm>
      </p:grpSpPr>
      <p:sp>
        <p:nvSpPr>
          <p:cNvPr id="14" name="フリーフォーム: 図形 13">
            <a:extLst>
              <a:ext uri="{FF2B5EF4-FFF2-40B4-BE49-F238E27FC236}">
                <a16:creationId xmlns:a16="http://schemas.microsoft.com/office/drawing/2014/main" id="{21223013-BC3F-3B71-4229-3D25B5957F7C}"/>
              </a:ext>
            </a:extLst>
          </p:cNvPr>
          <p:cNvSpPr/>
          <p:nvPr/>
        </p:nvSpPr>
        <p:spPr>
          <a:xfrm>
            <a:off x="6544733" y="3968750"/>
            <a:ext cx="5059892" cy="2503592"/>
          </a:xfrm>
          <a:custGeom>
            <a:avLst/>
            <a:gdLst>
              <a:gd name="connsiteX0" fmla="*/ 0 w 5059892"/>
              <a:gd name="connsiteY0" fmla="*/ 0 h 2503592"/>
              <a:gd name="connsiteX1" fmla="*/ 5059892 w 5059892"/>
              <a:gd name="connsiteY1" fmla="*/ 0 h 2503592"/>
              <a:gd name="connsiteX2" fmla="*/ 5059892 w 5059892"/>
              <a:gd name="connsiteY2" fmla="*/ 2503592 h 2503592"/>
              <a:gd name="connsiteX3" fmla="*/ 0 w 5059892"/>
              <a:gd name="connsiteY3" fmla="*/ 2503592 h 2503592"/>
            </a:gdLst>
            <a:ahLst/>
            <a:cxnLst>
              <a:cxn ang="0">
                <a:pos x="connsiteX0" y="connsiteY0"/>
              </a:cxn>
              <a:cxn ang="0">
                <a:pos x="connsiteX1" y="connsiteY1"/>
              </a:cxn>
              <a:cxn ang="0">
                <a:pos x="connsiteX2" y="connsiteY2"/>
              </a:cxn>
              <a:cxn ang="0">
                <a:pos x="connsiteX3" y="connsiteY3"/>
              </a:cxn>
            </a:cxnLst>
            <a:rect l="l" t="t" r="r" b="b"/>
            <a:pathLst>
              <a:path w="5059892" h="2503592">
                <a:moveTo>
                  <a:pt x="0" y="0"/>
                </a:moveTo>
                <a:lnTo>
                  <a:pt x="5059892" y="0"/>
                </a:lnTo>
                <a:lnTo>
                  <a:pt x="5059892" y="2503592"/>
                </a:lnTo>
                <a:lnTo>
                  <a:pt x="0" y="2503592"/>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2" name="四角形: 1 つの角を丸める 1">
            <a:extLst>
              <a:ext uri="{FF2B5EF4-FFF2-40B4-BE49-F238E27FC236}">
                <a16:creationId xmlns:a16="http://schemas.microsoft.com/office/drawing/2014/main" id="{3E0432E6-696A-D72A-DA06-430601B47DC1}"/>
              </a:ext>
            </a:extLst>
          </p:cNvPr>
          <p:cNvSpPr/>
          <p:nvPr/>
        </p:nvSpPr>
        <p:spPr>
          <a:xfrm flipV="1">
            <a:off x="-1" y="-1"/>
            <a:ext cx="11964989" cy="1160464"/>
          </a:xfrm>
          <a:prstGeom prst="round1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4C3E243-F383-C004-30B1-8DF526DD11B1}"/>
              </a:ext>
            </a:extLst>
          </p:cNvPr>
          <p:cNvSpPr txBox="1"/>
          <p:nvPr/>
        </p:nvSpPr>
        <p:spPr>
          <a:xfrm>
            <a:off x="503305" y="257175"/>
            <a:ext cx="237066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srgbClr val="E85A28"/>
                </a:solidFill>
                <a:effectLst/>
                <a:uLnTx/>
                <a:uFillTx/>
                <a:latin typeface="Noto Sans JP" panose="020B0200000000000000" pitchFamily="50" charset="-128"/>
                <a:ea typeface="Noto Sans JP" panose="020B0200000000000000" pitchFamily="50" charset="-128"/>
                <a:cs typeface="+mn-cs"/>
              </a:rPr>
              <a:t>成長戦略</a:t>
            </a: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503305" y="533494"/>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prstClr val="black"/>
                </a:solidFill>
                <a:latin typeface="Noto Sans JP" panose="020B0200000000000000" pitchFamily="50" charset="-128"/>
                <a:ea typeface="Noto Sans JP" panose="020B0200000000000000" pitchFamily="50" charset="-128"/>
              </a:rPr>
              <a:t>新しい太陽光発電技術の開発</a:t>
            </a:r>
            <a:endParaRPr kumimoji="1" lang="ja-JP" altLang="en-US" sz="2000" b="1" i="0" u="none" strike="noStrike" kern="1200" cap="none" spc="0" normalizeH="0" baseline="0" noProof="0" dirty="0">
              <a:ln>
                <a:noFill/>
              </a:ln>
              <a:solidFill>
                <a:prstClr val="black"/>
              </a:solidFill>
              <a:effectLst/>
              <a:uLnTx/>
              <a:uFillTx/>
              <a:latin typeface="Noto Sans JP" panose="020B0200000000000000" pitchFamily="50" charset="-128"/>
              <a:ea typeface="Noto Sans JP" panose="020B0200000000000000" pitchFamily="50" charset="-128"/>
              <a:cs typeface="+mn-cs"/>
            </a:endParaRPr>
          </a:p>
        </p:txBody>
      </p:sp>
      <p:sp>
        <p:nvSpPr>
          <p:cNvPr id="5" name="テキスト ボックス 4">
            <a:extLst>
              <a:ext uri="{FF2B5EF4-FFF2-40B4-BE49-F238E27FC236}">
                <a16:creationId xmlns:a16="http://schemas.microsoft.com/office/drawing/2014/main" id="{F51FD0AA-660E-15D0-0C32-460879221DF8}"/>
              </a:ext>
            </a:extLst>
          </p:cNvPr>
          <p:cNvSpPr txBox="1"/>
          <p:nvPr/>
        </p:nvSpPr>
        <p:spPr>
          <a:xfrm>
            <a:off x="2306706" y="1412875"/>
            <a:ext cx="3458883" cy="2316532"/>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新しい太陽光発電技術は、高効率太陽パネルの導入に焦点を当てています。これらのパネルは、光の捉え方を最適化し、従来のパネルよりも多くの太陽エネルギーを吸収します。これにより、エネルギー変換率が向上し、より効率的な発電が可能になります。</a:t>
            </a:r>
          </a:p>
        </p:txBody>
      </p:sp>
      <p:sp>
        <p:nvSpPr>
          <p:cNvPr id="6" name="テキスト ボックス 5">
            <a:extLst>
              <a:ext uri="{FF2B5EF4-FFF2-40B4-BE49-F238E27FC236}">
                <a16:creationId xmlns:a16="http://schemas.microsoft.com/office/drawing/2014/main" id="{BCF0B731-AB40-0E18-C7A5-C3658E711E35}"/>
              </a:ext>
            </a:extLst>
          </p:cNvPr>
          <p:cNvSpPr txBox="1"/>
          <p:nvPr/>
        </p:nvSpPr>
        <p:spPr>
          <a:xfrm>
            <a:off x="503305" y="1412875"/>
            <a:ext cx="2286596" cy="377539"/>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b="1" dirty="0">
                <a:solidFill>
                  <a:srgbClr val="E85A28"/>
                </a:solidFill>
              </a:rPr>
              <a:t>高効率太陽パネル</a:t>
            </a:r>
          </a:p>
        </p:txBody>
      </p:sp>
      <p:sp>
        <p:nvSpPr>
          <p:cNvPr id="8" name="テキスト ボックス 7">
            <a:extLst>
              <a:ext uri="{FF2B5EF4-FFF2-40B4-BE49-F238E27FC236}">
                <a16:creationId xmlns:a16="http://schemas.microsoft.com/office/drawing/2014/main" id="{66B718AE-C422-54B4-6092-A81DA501A1C9}"/>
              </a:ext>
            </a:extLst>
          </p:cNvPr>
          <p:cNvSpPr txBox="1"/>
          <p:nvPr/>
        </p:nvSpPr>
        <p:spPr>
          <a:xfrm>
            <a:off x="503305" y="4119001"/>
            <a:ext cx="2286596" cy="377539"/>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b="1" dirty="0">
                <a:solidFill>
                  <a:srgbClr val="E85A28"/>
                </a:solidFill>
              </a:rPr>
              <a:t>自動追跡システム</a:t>
            </a:r>
          </a:p>
        </p:txBody>
      </p:sp>
      <p:sp>
        <p:nvSpPr>
          <p:cNvPr id="10" name="テキスト ボックス 9">
            <a:extLst>
              <a:ext uri="{FF2B5EF4-FFF2-40B4-BE49-F238E27FC236}">
                <a16:creationId xmlns:a16="http://schemas.microsoft.com/office/drawing/2014/main" id="{254A3D09-5C11-A723-4F5E-5083781E3BCD}"/>
              </a:ext>
            </a:extLst>
          </p:cNvPr>
          <p:cNvSpPr txBox="1"/>
          <p:nvPr/>
        </p:nvSpPr>
        <p:spPr>
          <a:xfrm>
            <a:off x="6426413" y="1412875"/>
            <a:ext cx="2286596" cy="700705"/>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b="1" dirty="0">
                <a:solidFill>
                  <a:srgbClr val="E85A28"/>
                </a:solidFill>
              </a:rPr>
              <a:t>統合型エネルギー</a:t>
            </a:r>
            <a:br>
              <a:rPr lang="en-US" altLang="ja-JP" b="1" dirty="0">
                <a:solidFill>
                  <a:srgbClr val="E85A28"/>
                </a:solidFill>
              </a:rPr>
            </a:br>
            <a:r>
              <a:rPr lang="ja-JP" altLang="en-US" b="1" dirty="0">
                <a:solidFill>
                  <a:srgbClr val="E85A28"/>
                </a:solidFill>
              </a:rPr>
              <a:t>ストレージ</a:t>
            </a:r>
          </a:p>
        </p:txBody>
      </p:sp>
      <p:sp>
        <p:nvSpPr>
          <p:cNvPr id="11" name="テキスト ボックス 10">
            <a:extLst>
              <a:ext uri="{FF2B5EF4-FFF2-40B4-BE49-F238E27FC236}">
                <a16:creationId xmlns:a16="http://schemas.microsoft.com/office/drawing/2014/main" id="{52CB057C-EC15-0919-89A8-FE44CED698C5}"/>
              </a:ext>
            </a:extLst>
          </p:cNvPr>
          <p:cNvSpPr txBox="1"/>
          <p:nvPr/>
        </p:nvSpPr>
        <p:spPr>
          <a:xfrm>
            <a:off x="2306706" y="4119001"/>
            <a:ext cx="3458883" cy="2316532"/>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最新の太陽光発電システムには、自動追跡システムが組み込まれています。このシステムは、太陽の位置と動きに合わせて太陽光パネルの角度と方向を自動的に調整します。結果として、日中のすべての時間帯で最適な角度で太陽光を捉え、発電効率を最大化します。</a:t>
            </a:r>
          </a:p>
        </p:txBody>
      </p:sp>
      <p:sp>
        <p:nvSpPr>
          <p:cNvPr id="12" name="テキスト ボックス 11">
            <a:extLst>
              <a:ext uri="{FF2B5EF4-FFF2-40B4-BE49-F238E27FC236}">
                <a16:creationId xmlns:a16="http://schemas.microsoft.com/office/drawing/2014/main" id="{5EF47BEC-C7A1-30E3-3559-DD0F2C86D2B7}"/>
              </a:ext>
            </a:extLst>
          </p:cNvPr>
          <p:cNvSpPr txBox="1"/>
          <p:nvPr/>
        </p:nvSpPr>
        <p:spPr>
          <a:xfrm>
            <a:off x="8229814" y="1412875"/>
            <a:ext cx="3320453" cy="2316532"/>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新しい太陽光発電システムは、統合型エネルギーストレージを採用しています。これにより、発電した余剰エネルギーを貯蔵し、夜間や天候が不順な時でも一貫して電力供給を確保できます。エネルギーの浪費を減らし、持続可能な電力供給を実現します。</a:t>
            </a:r>
          </a:p>
        </p:txBody>
      </p:sp>
      <p:cxnSp>
        <p:nvCxnSpPr>
          <p:cNvPr id="17" name="直線コネクタ 16">
            <a:extLst>
              <a:ext uri="{FF2B5EF4-FFF2-40B4-BE49-F238E27FC236}">
                <a16:creationId xmlns:a16="http://schemas.microsoft.com/office/drawing/2014/main" id="{83AEDC3A-8FD7-BEA9-465F-E4E6A1000F60}"/>
              </a:ext>
            </a:extLst>
          </p:cNvPr>
          <p:cNvCxnSpPr/>
          <p:nvPr/>
        </p:nvCxnSpPr>
        <p:spPr>
          <a:xfrm>
            <a:off x="6096000" y="1507067"/>
            <a:ext cx="0" cy="4928466"/>
          </a:xfrm>
          <a:prstGeom prst="line">
            <a:avLst/>
          </a:prstGeom>
          <a:ln w="158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AD76344E-BA9B-0DA1-ACFD-3978AC70CFE9}"/>
              </a:ext>
            </a:extLst>
          </p:cNvPr>
          <p:cNvSpPr/>
          <p:nvPr/>
        </p:nvSpPr>
        <p:spPr>
          <a:xfrm>
            <a:off x="-1" y="-1"/>
            <a:ext cx="227014" cy="1160464"/>
          </a:xfrm>
          <a:prstGeom prst="rect">
            <a:avLst/>
          </a:prstGeom>
          <a:solidFill>
            <a:srgbClr val="E85A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640868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フリーフォーム: 図形 14">
            <a:extLst>
              <a:ext uri="{FF2B5EF4-FFF2-40B4-BE49-F238E27FC236}">
                <a16:creationId xmlns:a16="http://schemas.microsoft.com/office/drawing/2014/main" id="{3FDF5916-C674-6926-D8D3-2408EEB7575F}"/>
              </a:ext>
            </a:extLst>
          </p:cNvPr>
          <p:cNvSpPr/>
          <p:nvPr/>
        </p:nvSpPr>
        <p:spPr>
          <a:xfrm>
            <a:off x="0" y="5110248"/>
            <a:ext cx="12192000" cy="1747752"/>
          </a:xfrm>
          <a:custGeom>
            <a:avLst/>
            <a:gdLst>
              <a:gd name="connsiteX0" fmla="*/ 0 w 12192000"/>
              <a:gd name="connsiteY0" fmla="*/ 0 h 1747752"/>
              <a:gd name="connsiteX1" fmla="*/ 12192000 w 12192000"/>
              <a:gd name="connsiteY1" fmla="*/ 0 h 1747752"/>
              <a:gd name="connsiteX2" fmla="*/ 12192000 w 12192000"/>
              <a:gd name="connsiteY2" fmla="*/ 1747752 h 1747752"/>
              <a:gd name="connsiteX3" fmla="*/ 0 w 12192000"/>
              <a:gd name="connsiteY3" fmla="*/ 1747752 h 1747752"/>
            </a:gdLst>
            <a:ahLst/>
            <a:cxnLst>
              <a:cxn ang="0">
                <a:pos x="connsiteX0" y="connsiteY0"/>
              </a:cxn>
              <a:cxn ang="0">
                <a:pos x="connsiteX1" y="connsiteY1"/>
              </a:cxn>
              <a:cxn ang="0">
                <a:pos x="connsiteX2" y="connsiteY2"/>
              </a:cxn>
              <a:cxn ang="0">
                <a:pos x="connsiteX3" y="connsiteY3"/>
              </a:cxn>
            </a:cxnLst>
            <a:rect l="l" t="t" r="r" b="b"/>
            <a:pathLst>
              <a:path w="12192000" h="1747752">
                <a:moveTo>
                  <a:pt x="0" y="0"/>
                </a:moveTo>
                <a:lnTo>
                  <a:pt x="12192000" y="0"/>
                </a:lnTo>
                <a:lnTo>
                  <a:pt x="12192000" y="1747752"/>
                </a:lnTo>
                <a:lnTo>
                  <a:pt x="0" y="1747752"/>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5" name="正方形/長方形 4">
            <a:extLst>
              <a:ext uri="{FF2B5EF4-FFF2-40B4-BE49-F238E27FC236}">
                <a16:creationId xmlns:a16="http://schemas.microsoft.com/office/drawing/2014/main" id="{2157DB84-E910-4DCA-AFF5-37FC716562C7}"/>
              </a:ext>
            </a:extLst>
          </p:cNvPr>
          <p:cNvSpPr/>
          <p:nvPr/>
        </p:nvSpPr>
        <p:spPr>
          <a:xfrm>
            <a:off x="419100" y="333375"/>
            <a:ext cx="11353800" cy="827088"/>
          </a:xfrm>
          <a:prstGeom prst="rect">
            <a:avLst/>
          </a:prstGeom>
          <a:solidFill>
            <a:srgbClr val="8827B3">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100C169-CD12-FEE2-3802-2309179A3BFA}"/>
              </a:ext>
            </a:extLst>
          </p:cNvPr>
          <p:cNvSpPr txBox="1"/>
          <p:nvPr/>
        </p:nvSpPr>
        <p:spPr>
          <a:xfrm>
            <a:off x="503305" y="1692328"/>
            <a:ext cx="2286596" cy="377539"/>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b="1" dirty="0">
                <a:solidFill>
                  <a:srgbClr val="8827B3"/>
                </a:solidFill>
              </a:rPr>
              <a:t>高効率太陽パネル</a:t>
            </a:r>
          </a:p>
        </p:txBody>
      </p:sp>
      <p:sp>
        <p:nvSpPr>
          <p:cNvPr id="8" name="テキスト ボックス 7">
            <a:extLst>
              <a:ext uri="{FF2B5EF4-FFF2-40B4-BE49-F238E27FC236}">
                <a16:creationId xmlns:a16="http://schemas.microsoft.com/office/drawing/2014/main" id="{5C16B760-8781-963B-A5A4-B8E8EDFB6EFE}"/>
              </a:ext>
            </a:extLst>
          </p:cNvPr>
          <p:cNvSpPr txBox="1"/>
          <p:nvPr/>
        </p:nvSpPr>
        <p:spPr>
          <a:xfrm>
            <a:off x="4309370" y="1680227"/>
            <a:ext cx="2286596" cy="377539"/>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b="1" dirty="0">
                <a:solidFill>
                  <a:srgbClr val="8827B3"/>
                </a:solidFill>
              </a:rPr>
              <a:t>自動追跡システム</a:t>
            </a:r>
          </a:p>
        </p:txBody>
      </p:sp>
      <p:sp>
        <p:nvSpPr>
          <p:cNvPr id="9" name="テキスト ボックス 8">
            <a:extLst>
              <a:ext uri="{FF2B5EF4-FFF2-40B4-BE49-F238E27FC236}">
                <a16:creationId xmlns:a16="http://schemas.microsoft.com/office/drawing/2014/main" id="{F35DA3F3-5455-64DA-6963-C555114E6293}"/>
              </a:ext>
            </a:extLst>
          </p:cNvPr>
          <p:cNvSpPr txBox="1"/>
          <p:nvPr/>
        </p:nvSpPr>
        <p:spPr>
          <a:xfrm>
            <a:off x="8102442" y="1692328"/>
            <a:ext cx="4597557" cy="377539"/>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b="1" dirty="0">
                <a:solidFill>
                  <a:srgbClr val="8827B3"/>
                </a:solidFill>
              </a:rPr>
              <a:t>統合型エネルギーストレージ</a:t>
            </a:r>
          </a:p>
        </p:txBody>
      </p:sp>
      <p:grpSp>
        <p:nvGrpSpPr>
          <p:cNvPr id="12" name="グループ化 11">
            <a:extLst>
              <a:ext uri="{FF2B5EF4-FFF2-40B4-BE49-F238E27FC236}">
                <a16:creationId xmlns:a16="http://schemas.microsoft.com/office/drawing/2014/main" id="{0EB803DD-845A-9FB6-F99A-F96D4C26C73B}"/>
              </a:ext>
            </a:extLst>
          </p:cNvPr>
          <p:cNvGrpSpPr/>
          <p:nvPr/>
        </p:nvGrpSpPr>
        <p:grpSpPr>
          <a:xfrm>
            <a:off x="503305" y="2249750"/>
            <a:ext cx="11101320" cy="2316532"/>
            <a:chOff x="503305" y="3504477"/>
            <a:chExt cx="10065000" cy="2316532"/>
          </a:xfrm>
        </p:grpSpPr>
        <p:sp>
          <p:nvSpPr>
            <p:cNvPr id="6" name="テキスト ボックス 5">
              <a:extLst>
                <a:ext uri="{FF2B5EF4-FFF2-40B4-BE49-F238E27FC236}">
                  <a16:creationId xmlns:a16="http://schemas.microsoft.com/office/drawing/2014/main" id="{27D40AE8-F859-BD30-F803-2574810C8337}"/>
                </a:ext>
              </a:extLst>
            </p:cNvPr>
            <p:cNvSpPr txBox="1"/>
            <p:nvPr/>
          </p:nvSpPr>
          <p:spPr>
            <a:xfrm>
              <a:off x="503305" y="3504477"/>
              <a:ext cx="3175250" cy="2316532"/>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新しい太陽光発電技術は、高効率太陽パネルの導入に焦点を当てています。これらのパネルは、光の捉え方を最適化し、従来のパネルよりも多くの太陽エネルギーを吸収します。これにより、エネルギー変換率が向上し、より効率的な発電が可能になります。</a:t>
              </a:r>
            </a:p>
          </p:txBody>
        </p:sp>
        <p:sp>
          <p:nvSpPr>
            <p:cNvPr id="10" name="テキスト ボックス 9">
              <a:extLst>
                <a:ext uri="{FF2B5EF4-FFF2-40B4-BE49-F238E27FC236}">
                  <a16:creationId xmlns:a16="http://schemas.microsoft.com/office/drawing/2014/main" id="{D438C1E4-0310-6652-C821-9965E2752EE1}"/>
                </a:ext>
              </a:extLst>
            </p:cNvPr>
            <p:cNvSpPr txBox="1"/>
            <p:nvPr/>
          </p:nvSpPr>
          <p:spPr>
            <a:xfrm>
              <a:off x="3948180" y="3504477"/>
              <a:ext cx="3175250" cy="2316532"/>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最新の太陽光発電システムには、自動追跡システムが組み込まれています。このシステムは、太陽の位置と動きに合わせて太陽光パネルの角度と方向を自動的に調整します。結果として、日中のすべての時間帯で最適な角度で太陽光を捉え、発電効率を最大化します。</a:t>
              </a:r>
            </a:p>
          </p:txBody>
        </p:sp>
        <p:sp>
          <p:nvSpPr>
            <p:cNvPr id="11" name="テキスト ボックス 10">
              <a:extLst>
                <a:ext uri="{FF2B5EF4-FFF2-40B4-BE49-F238E27FC236}">
                  <a16:creationId xmlns:a16="http://schemas.microsoft.com/office/drawing/2014/main" id="{4AB7E631-525A-53B8-BCB4-4A299C7D8312}"/>
                </a:ext>
              </a:extLst>
            </p:cNvPr>
            <p:cNvSpPr txBox="1"/>
            <p:nvPr/>
          </p:nvSpPr>
          <p:spPr>
            <a:xfrm>
              <a:off x="7393055" y="3504477"/>
              <a:ext cx="3175250" cy="2316532"/>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新しい太陽光発電システムは、統合型エネルギーストレージを採用しています。これにより、発電した余剰エネルギーを貯蔵し、夜間や天候が不順な時でも一貫して電力供給を確保できます。エネルギーの浪費を減らし、持続可能な電力供給を実現します。</a:t>
              </a:r>
            </a:p>
          </p:txBody>
        </p:sp>
      </p:grpSp>
      <p:sp>
        <p:nvSpPr>
          <p:cNvPr id="13" name="テキスト ボックス 12">
            <a:extLst>
              <a:ext uri="{FF2B5EF4-FFF2-40B4-BE49-F238E27FC236}">
                <a16:creationId xmlns:a16="http://schemas.microsoft.com/office/drawing/2014/main" id="{7229A989-884D-B02E-917C-12A53F7C66E9}"/>
              </a:ext>
            </a:extLst>
          </p:cNvPr>
          <p:cNvSpPr txBox="1"/>
          <p:nvPr/>
        </p:nvSpPr>
        <p:spPr>
          <a:xfrm>
            <a:off x="613748" y="446601"/>
            <a:ext cx="237066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srgbClr val="8827B3"/>
                </a:solidFill>
                <a:effectLst/>
                <a:uLnTx/>
                <a:uFillTx/>
                <a:latin typeface="Noto Sans JP" panose="020B0200000000000000" pitchFamily="50" charset="-128"/>
                <a:ea typeface="Noto Sans JP" panose="020B0200000000000000" pitchFamily="50" charset="-128"/>
                <a:cs typeface="+mn-cs"/>
              </a:rPr>
              <a:t>成長戦略</a:t>
            </a:r>
          </a:p>
        </p:txBody>
      </p:sp>
      <p:sp>
        <p:nvSpPr>
          <p:cNvPr id="14" name="テキスト ボックス 13">
            <a:extLst>
              <a:ext uri="{FF2B5EF4-FFF2-40B4-BE49-F238E27FC236}">
                <a16:creationId xmlns:a16="http://schemas.microsoft.com/office/drawing/2014/main" id="{A5721FEA-502A-64E9-54D5-3888302DFFC8}"/>
              </a:ext>
            </a:extLst>
          </p:cNvPr>
          <p:cNvSpPr txBox="1"/>
          <p:nvPr/>
        </p:nvSpPr>
        <p:spPr>
          <a:xfrm>
            <a:off x="613748" y="678834"/>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prstClr val="black"/>
                </a:solidFill>
                <a:latin typeface="Noto Sans JP" panose="020B0200000000000000" pitchFamily="50" charset="-128"/>
                <a:ea typeface="Noto Sans JP" panose="020B0200000000000000" pitchFamily="50" charset="-128"/>
              </a:rPr>
              <a:t>新しい太陽光発電技術の開発</a:t>
            </a:r>
            <a:endParaRPr kumimoji="1" lang="ja-JP" altLang="en-US" sz="2000" b="1" i="0" u="none" strike="noStrike" kern="1200" cap="none" spc="0" normalizeH="0" baseline="0" noProof="0" dirty="0">
              <a:ln>
                <a:noFill/>
              </a:ln>
              <a:solidFill>
                <a:prstClr val="black"/>
              </a:solidFill>
              <a:effectLst/>
              <a:uLnTx/>
              <a:uFillTx/>
              <a:latin typeface="Noto Sans JP" panose="020B0200000000000000" pitchFamily="50" charset="-128"/>
              <a:ea typeface="Noto Sans JP" panose="020B0200000000000000" pitchFamily="50" charset="-128"/>
              <a:cs typeface="+mn-cs"/>
            </a:endParaRPr>
          </a:p>
        </p:txBody>
      </p:sp>
    </p:spTree>
    <p:extLst>
      <p:ext uri="{BB962C8B-B14F-4D97-AF65-F5344CB8AC3E}">
        <p14:creationId xmlns:p14="http://schemas.microsoft.com/office/powerpoint/2010/main" val="11408492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A51B4C"/>
        </a:solidFill>
        <a:effectLst/>
      </p:bgPr>
    </p:bg>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4FB77AB5-D82D-06CA-E6B7-CC0D0FB3422E}"/>
              </a:ext>
            </a:extLst>
          </p:cNvPr>
          <p:cNvSpPr/>
          <p:nvPr/>
        </p:nvSpPr>
        <p:spPr>
          <a:xfrm>
            <a:off x="0" y="1405654"/>
            <a:ext cx="12192000" cy="51189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100C169-CD12-FEE2-3802-2309179A3BFA}"/>
              </a:ext>
            </a:extLst>
          </p:cNvPr>
          <p:cNvSpPr txBox="1"/>
          <p:nvPr/>
        </p:nvSpPr>
        <p:spPr>
          <a:xfrm>
            <a:off x="503305" y="2819021"/>
            <a:ext cx="2742298" cy="473206"/>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sz="1800" b="1" dirty="0">
                <a:solidFill>
                  <a:srgbClr val="A51B4C"/>
                </a:solidFill>
                <a:latin typeface="IBM Plex Sans JP" panose="020B0503050203000203" pitchFamily="50" charset="-128"/>
                <a:ea typeface="IBM Plex Sans JP" panose="020B0503050203000203" pitchFamily="50" charset="-128"/>
              </a:rPr>
              <a:t>観光客数の制限</a:t>
            </a:r>
          </a:p>
        </p:txBody>
      </p:sp>
      <p:sp>
        <p:nvSpPr>
          <p:cNvPr id="6" name="テキスト ボックス 5">
            <a:extLst>
              <a:ext uri="{FF2B5EF4-FFF2-40B4-BE49-F238E27FC236}">
                <a16:creationId xmlns:a16="http://schemas.microsoft.com/office/drawing/2014/main" id="{27D40AE8-F859-BD30-F803-2574810C8337}"/>
              </a:ext>
            </a:extLst>
          </p:cNvPr>
          <p:cNvSpPr txBox="1"/>
          <p:nvPr/>
        </p:nvSpPr>
        <p:spPr>
          <a:xfrm>
            <a:off x="503305" y="3471334"/>
            <a:ext cx="3297461" cy="2316532"/>
          </a:xfrm>
          <a:prstGeom prst="rect">
            <a:avLst/>
          </a:prstGeom>
          <a:noFill/>
        </p:spPr>
        <p:txBody>
          <a:bodyPr wrap="square">
            <a:spAutoFit/>
          </a:bodyPr>
          <a:lstStyle/>
          <a:p>
            <a:pPr algn="just">
              <a:lnSpc>
                <a:spcPct val="150000"/>
              </a:lnSpc>
            </a:pPr>
            <a:r>
              <a:rPr lang="ja-JP" altLang="en-US" sz="1400" dirty="0">
                <a:latin typeface="IBM Plex Sans JP" panose="020B0503050203000203" pitchFamily="50" charset="-128"/>
                <a:ea typeface="IBM Plex Sans JP" panose="020B0503050203000203" pitchFamily="50" charset="-128"/>
              </a:rPr>
              <a:t>オーバーツーリズム対策として、多くの観光地が訪問者数の制限を導入しています。これにより、過剰な人出による環境への影響を軽減し、資源の持続可能な利用を目指しています。また、訪問者の体験品質の維持にも貢献しています。</a:t>
            </a:r>
          </a:p>
        </p:txBody>
      </p:sp>
      <p:sp>
        <p:nvSpPr>
          <p:cNvPr id="8" name="テキスト ボックス 7">
            <a:extLst>
              <a:ext uri="{FF2B5EF4-FFF2-40B4-BE49-F238E27FC236}">
                <a16:creationId xmlns:a16="http://schemas.microsoft.com/office/drawing/2014/main" id="{5C16B760-8781-963B-A5A4-B8E8EDFB6EFE}"/>
              </a:ext>
            </a:extLst>
          </p:cNvPr>
          <p:cNvSpPr txBox="1"/>
          <p:nvPr/>
        </p:nvSpPr>
        <p:spPr>
          <a:xfrm>
            <a:off x="4452130" y="2806920"/>
            <a:ext cx="2742298" cy="473206"/>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sz="1800" b="1" dirty="0">
                <a:solidFill>
                  <a:srgbClr val="A51B4C"/>
                </a:solidFill>
                <a:latin typeface="IBM Plex Sans JP" panose="020B0503050203000203" pitchFamily="50" charset="-128"/>
                <a:ea typeface="IBM Plex Sans JP" panose="020B0503050203000203" pitchFamily="50" charset="-128"/>
              </a:rPr>
              <a:t>エコツーリズムの推進</a:t>
            </a:r>
          </a:p>
        </p:txBody>
      </p:sp>
      <p:sp>
        <p:nvSpPr>
          <p:cNvPr id="10" name="テキスト ボックス 9">
            <a:extLst>
              <a:ext uri="{FF2B5EF4-FFF2-40B4-BE49-F238E27FC236}">
                <a16:creationId xmlns:a16="http://schemas.microsoft.com/office/drawing/2014/main" id="{D438C1E4-0310-6652-C821-9965E2752EE1}"/>
              </a:ext>
            </a:extLst>
          </p:cNvPr>
          <p:cNvSpPr txBox="1"/>
          <p:nvPr/>
        </p:nvSpPr>
        <p:spPr>
          <a:xfrm>
            <a:off x="4445384" y="3471334"/>
            <a:ext cx="3297461" cy="2639697"/>
          </a:xfrm>
          <a:prstGeom prst="rect">
            <a:avLst/>
          </a:prstGeom>
          <a:noFill/>
        </p:spPr>
        <p:txBody>
          <a:bodyPr wrap="square">
            <a:spAutoFit/>
          </a:bodyPr>
          <a:lstStyle/>
          <a:p>
            <a:pPr algn="just">
              <a:lnSpc>
                <a:spcPct val="150000"/>
              </a:lnSpc>
            </a:pPr>
            <a:r>
              <a:rPr lang="ja-JP" altLang="en-US" sz="1400" dirty="0">
                <a:latin typeface="IBM Plex Sans JP" panose="020B0503050203000203" pitchFamily="50" charset="-128"/>
                <a:ea typeface="IBM Plex Sans JP" panose="020B0503050203000203" pitchFamily="50" charset="-128"/>
              </a:rPr>
              <a:t>エコツーリズムは、オーバーツーリズムの影響を抑えるための一つの方法です。このアプローチでは、自然保護と地域文化の尊重に重点を置き、持続可能な観光活動を促進します。エコツーリズムは、地元経済への利益と環境保護のバランスを図ることを目指しています。</a:t>
            </a:r>
          </a:p>
        </p:txBody>
      </p:sp>
      <p:sp>
        <p:nvSpPr>
          <p:cNvPr id="9" name="テキスト ボックス 8">
            <a:extLst>
              <a:ext uri="{FF2B5EF4-FFF2-40B4-BE49-F238E27FC236}">
                <a16:creationId xmlns:a16="http://schemas.microsoft.com/office/drawing/2014/main" id="{F35DA3F3-5455-64DA-6963-C555114E6293}"/>
              </a:ext>
            </a:extLst>
          </p:cNvPr>
          <p:cNvSpPr txBox="1"/>
          <p:nvPr/>
        </p:nvSpPr>
        <p:spPr>
          <a:xfrm>
            <a:off x="8387463" y="2819021"/>
            <a:ext cx="3173300" cy="473206"/>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sz="1800" b="1" dirty="0">
                <a:solidFill>
                  <a:srgbClr val="A51B4C"/>
                </a:solidFill>
                <a:latin typeface="IBM Plex Sans JP" panose="020B0503050203000203" pitchFamily="50" charset="-128"/>
                <a:ea typeface="IBM Plex Sans JP" panose="020B0503050203000203" pitchFamily="50" charset="-128"/>
              </a:rPr>
              <a:t>デジタル管理ツールの活用</a:t>
            </a:r>
          </a:p>
        </p:txBody>
      </p:sp>
      <p:sp>
        <p:nvSpPr>
          <p:cNvPr id="11" name="テキスト ボックス 10">
            <a:extLst>
              <a:ext uri="{FF2B5EF4-FFF2-40B4-BE49-F238E27FC236}">
                <a16:creationId xmlns:a16="http://schemas.microsoft.com/office/drawing/2014/main" id="{4AB7E631-525A-53B8-BCB4-4A299C7D8312}"/>
              </a:ext>
            </a:extLst>
          </p:cNvPr>
          <p:cNvSpPr txBox="1"/>
          <p:nvPr/>
        </p:nvSpPr>
        <p:spPr>
          <a:xfrm>
            <a:off x="8387463" y="3471334"/>
            <a:ext cx="3297461" cy="2316532"/>
          </a:xfrm>
          <a:prstGeom prst="rect">
            <a:avLst/>
          </a:prstGeom>
          <a:noFill/>
        </p:spPr>
        <p:txBody>
          <a:bodyPr wrap="square">
            <a:spAutoFit/>
          </a:bodyPr>
          <a:lstStyle/>
          <a:p>
            <a:pPr algn="just">
              <a:lnSpc>
                <a:spcPct val="150000"/>
              </a:lnSpc>
            </a:pPr>
            <a:r>
              <a:rPr lang="ja-JP" altLang="en-US" sz="1400" dirty="0">
                <a:latin typeface="IBM Plex Sans JP" panose="020B0503050203000203" pitchFamily="50" charset="-128"/>
                <a:ea typeface="IBM Plex Sans JP" panose="020B0503050203000203" pitchFamily="50" charset="-128"/>
              </a:rPr>
              <a:t>多くの観光地では、人出の管理と分散にデジタルツールを活用しています。アプリやオンラインプラットフォームを通じて、観光客の流れを管理し、混雑の軽減を図っています。これにより、観光客に快適な体験を提供し、地域社会への負担を軽減します。</a:t>
            </a:r>
          </a:p>
        </p:txBody>
      </p:sp>
      <p:sp>
        <p:nvSpPr>
          <p:cNvPr id="13" name="テキスト ボックス 12">
            <a:extLst>
              <a:ext uri="{FF2B5EF4-FFF2-40B4-BE49-F238E27FC236}">
                <a16:creationId xmlns:a16="http://schemas.microsoft.com/office/drawing/2014/main" id="{7229A989-884D-B02E-917C-12A53F7C66E9}"/>
              </a:ext>
            </a:extLst>
          </p:cNvPr>
          <p:cNvSpPr txBox="1"/>
          <p:nvPr/>
        </p:nvSpPr>
        <p:spPr>
          <a:xfrm>
            <a:off x="503305" y="333375"/>
            <a:ext cx="1230604" cy="334313"/>
          </a:xfrm>
          <a:prstGeom prst="rect">
            <a:avLst/>
          </a:prstGeom>
          <a:solidFill>
            <a:schemeClr val="bg1"/>
          </a:solidFill>
        </p:spPr>
        <p:txBody>
          <a:bodyPr wrap="square" t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rgbClr val="A51B4C"/>
                </a:solidFill>
                <a:latin typeface="IBM Plex Sans JP" panose="020B0503050203000203" pitchFamily="50" charset="-128"/>
                <a:ea typeface="IBM Plex Sans JP" panose="020B0503050203000203" pitchFamily="50" charset="-128"/>
              </a:rPr>
              <a:t>対策と課題</a:t>
            </a:r>
            <a:endParaRPr kumimoji="1" lang="ja-JP" altLang="en-US" sz="1400" b="1" i="0" u="none" strike="noStrike" kern="1200" cap="none" spc="0" normalizeH="0" baseline="0" noProof="0" dirty="0">
              <a:ln>
                <a:noFill/>
              </a:ln>
              <a:solidFill>
                <a:srgbClr val="A51B4C"/>
              </a:solidFill>
              <a:effectLst/>
              <a:uLnTx/>
              <a:uFillTx/>
              <a:latin typeface="IBM Plex Sans JP" panose="020B0503050203000203" pitchFamily="50" charset="-128"/>
              <a:ea typeface="IBM Plex Sans JP" panose="020B0503050203000203" pitchFamily="50" charset="-128"/>
            </a:endParaRPr>
          </a:p>
        </p:txBody>
      </p:sp>
      <p:sp>
        <p:nvSpPr>
          <p:cNvPr id="14" name="テキスト ボックス 13">
            <a:extLst>
              <a:ext uri="{FF2B5EF4-FFF2-40B4-BE49-F238E27FC236}">
                <a16:creationId xmlns:a16="http://schemas.microsoft.com/office/drawing/2014/main" id="{A5721FEA-502A-64E9-54D5-3888302DFFC8}"/>
              </a:ext>
            </a:extLst>
          </p:cNvPr>
          <p:cNvSpPr txBox="1"/>
          <p:nvPr/>
        </p:nvSpPr>
        <p:spPr>
          <a:xfrm>
            <a:off x="477426" y="716799"/>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schemeClr val="bg1"/>
                </a:solidFill>
                <a:latin typeface="IBM Plex Sans JP" panose="020B0503050203000203" pitchFamily="50" charset="-128"/>
                <a:ea typeface="IBM Plex Sans JP" panose="020B0503050203000203" pitchFamily="50" charset="-128"/>
              </a:rPr>
              <a:t>オーバーツーリズムとその対策</a:t>
            </a:r>
            <a:endParaRPr kumimoji="1" lang="ja-JP" altLang="en-US" sz="2000" b="1" i="0" u="none" strike="noStrike" kern="1200" cap="none" spc="0" normalizeH="0" baseline="0" noProof="0" dirty="0">
              <a:ln>
                <a:noFill/>
              </a:ln>
              <a:solidFill>
                <a:schemeClr val="bg1"/>
              </a:solidFill>
              <a:effectLst/>
              <a:uLnTx/>
              <a:uFillTx/>
              <a:latin typeface="IBM Plex Sans JP" panose="020B0503050203000203" pitchFamily="50" charset="-128"/>
              <a:ea typeface="IBM Plex Sans JP" panose="020B0503050203000203" pitchFamily="50" charset="-128"/>
            </a:endParaRPr>
          </a:p>
        </p:txBody>
      </p:sp>
      <p:cxnSp>
        <p:nvCxnSpPr>
          <p:cNvPr id="15" name="直線コネクタ 14">
            <a:extLst>
              <a:ext uri="{FF2B5EF4-FFF2-40B4-BE49-F238E27FC236}">
                <a16:creationId xmlns:a16="http://schemas.microsoft.com/office/drawing/2014/main" id="{0C1E9F93-FC27-54D1-0B3A-8A38C5D25C45}"/>
              </a:ext>
            </a:extLst>
          </p:cNvPr>
          <p:cNvCxnSpPr/>
          <p:nvPr/>
        </p:nvCxnSpPr>
        <p:spPr>
          <a:xfrm>
            <a:off x="4106333" y="2584555"/>
            <a:ext cx="0" cy="34315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AB6A2DEF-6369-4470-8297-648107E335D5}"/>
              </a:ext>
            </a:extLst>
          </p:cNvPr>
          <p:cNvCxnSpPr/>
          <p:nvPr/>
        </p:nvCxnSpPr>
        <p:spPr>
          <a:xfrm>
            <a:off x="8051800" y="2584555"/>
            <a:ext cx="0" cy="34315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6DAD280E-3C45-EB90-F256-C7B2F45E1B57}"/>
              </a:ext>
            </a:extLst>
          </p:cNvPr>
          <p:cNvSpPr txBox="1"/>
          <p:nvPr/>
        </p:nvSpPr>
        <p:spPr>
          <a:xfrm>
            <a:off x="477426" y="1460089"/>
            <a:ext cx="2374673" cy="1471941"/>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en-US" altLang="ja-JP" sz="6600" b="1" dirty="0">
                <a:solidFill>
                  <a:srgbClr val="A51B4C"/>
                </a:solidFill>
                <a:latin typeface="Poppins" panose="00000500000000000000" pitchFamily="2" charset="0"/>
                <a:cs typeface="Poppins" panose="00000500000000000000" pitchFamily="2" charset="0"/>
              </a:rPr>
              <a:t>01</a:t>
            </a:r>
            <a:endParaRPr lang="ja-JP" altLang="en-US" sz="6600" b="1" dirty="0">
              <a:solidFill>
                <a:srgbClr val="A51B4C"/>
              </a:solidFill>
              <a:latin typeface="Poppins" panose="00000500000000000000" pitchFamily="2" charset="0"/>
              <a:cs typeface="Poppins" panose="00000500000000000000" pitchFamily="2" charset="0"/>
            </a:endParaRPr>
          </a:p>
        </p:txBody>
      </p:sp>
      <p:sp>
        <p:nvSpPr>
          <p:cNvPr id="3" name="テキスト ボックス 2">
            <a:extLst>
              <a:ext uri="{FF2B5EF4-FFF2-40B4-BE49-F238E27FC236}">
                <a16:creationId xmlns:a16="http://schemas.microsoft.com/office/drawing/2014/main" id="{087DFE28-ED2B-42A5-8F59-9709E182991E}"/>
              </a:ext>
            </a:extLst>
          </p:cNvPr>
          <p:cNvSpPr txBox="1"/>
          <p:nvPr/>
        </p:nvSpPr>
        <p:spPr>
          <a:xfrm>
            <a:off x="4426251" y="1447988"/>
            <a:ext cx="2374673" cy="1471941"/>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en-US" altLang="ja-JP" sz="6600" b="1" dirty="0">
                <a:solidFill>
                  <a:srgbClr val="A51B4C"/>
                </a:solidFill>
                <a:latin typeface="Poppins" panose="00000500000000000000" pitchFamily="2" charset="0"/>
                <a:cs typeface="Poppins" panose="00000500000000000000" pitchFamily="2" charset="0"/>
              </a:rPr>
              <a:t>02</a:t>
            </a:r>
            <a:endParaRPr lang="ja-JP" altLang="en-US" sz="6600" b="1" dirty="0">
              <a:solidFill>
                <a:srgbClr val="A51B4C"/>
              </a:solidFill>
              <a:latin typeface="Poppins" panose="00000500000000000000" pitchFamily="2" charset="0"/>
              <a:cs typeface="Poppins" panose="00000500000000000000" pitchFamily="2" charset="0"/>
            </a:endParaRPr>
          </a:p>
        </p:txBody>
      </p:sp>
      <p:sp>
        <p:nvSpPr>
          <p:cNvPr id="4" name="テキスト ボックス 3">
            <a:extLst>
              <a:ext uri="{FF2B5EF4-FFF2-40B4-BE49-F238E27FC236}">
                <a16:creationId xmlns:a16="http://schemas.microsoft.com/office/drawing/2014/main" id="{37EED1EE-BC02-6D8F-AEC8-58E24C4C2B8F}"/>
              </a:ext>
            </a:extLst>
          </p:cNvPr>
          <p:cNvSpPr txBox="1"/>
          <p:nvPr/>
        </p:nvSpPr>
        <p:spPr>
          <a:xfrm>
            <a:off x="8361584" y="1460089"/>
            <a:ext cx="2747896" cy="1471941"/>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en-US" altLang="ja-JP" sz="6600" b="1" dirty="0">
                <a:solidFill>
                  <a:srgbClr val="A51B4C"/>
                </a:solidFill>
                <a:latin typeface="Poppins" panose="00000500000000000000" pitchFamily="2" charset="0"/>
                <a:cs typeface="Poppins" panose="00000500000000000000" pitchFamily="2" charset="0"/>
              </a:rPr>
              <a:t>03</a:t>
            </a:r>
            <a:endParaRPr lang="ja-JP" altLang="en-US" sz="6600" b="1" dirty="0">
              <a:solidFill>
                <a:srgbClr val="A51B4C"/>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0178293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楕円 25">
            <a:extLst>
              <a:ext uri="{FF2B5EF4-FFF2-40B4-BE49-F238E27FC236}">
                <a16:creationId xmlns:a16="http://schemas.microsoft.com/office/drawing/2014/main" id="{7D14B627-4299-0C74-D903-952DB45DCBB8}"/>
              </a:ext>
            </a:extLst>
          </p:cNvPr>
          <p:cNvSpPr/>
          <p:nvPr/>
        </p:nvSpPr>
        <p:spPr>
          <a:xfrm>
            <a:off x="1140268" y="1581561"/>
            <a:ext cx="2023534" cy="2023534"/>
          </a:xfrm>
          <a:prstGeom prst="ellipse">
            <a:avLst/>
          </a:prstGeom>
          <a:solidFill>
            <a:srgbClr val="54781E">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B88C3B94-A603-CED3-D4C4-115E73B33370}"/>
              </a:ext>
            </a:extLst>
          </p:cNvPr>
          <p:cNvSpPr/>
          <p:nvPr/>
        </p:nvSpPr>
        <p:spPr>
          <a:xfrm>
            <a:off x="5082347" y="1581561"/>
            <a:ext cx="2023534" cy="2023534"/>
          </a:xfrm>
          <a:prstGeom prst="ellipse">
            <a:avLst/>
          </a:prstGeom>
          <a:solidFill>
            <a:srgbClr val="54781E">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6D14345B-D4AA-1976-288E-57E8E4366443}"/>
              </a:ext>
            </a:extLst>
          </p:cNvPr>
          <p:cNvSpPr/>
          <p:nvPr/>
        </p:nvSpPr>
        <p:spPr>
          <a:xfrm>
            <a:off x="9024426" y="1581561"/>
            <a:ext cx="2023534" cy="2023534"/>
          </a:xfrm>
          <a:prstGeom prst="ellipse">
            <a:avLst/>
          </a:prstGeom>
          <a:solidFill>
            <a:srgbClr val="54781E">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229A989-884D-B02E-917C-12A53F7C66E9}"/>
              </a:ext>
            </a:extLst>
          </p:cNvPr>
          <p:cNvSpPr txBox="1"/>
          <p:nvPr/>
        </p:nvSpPr>
        <p:spPr>
          <a:xfrm>
            <a:off x="627121" y="375708"/>
            <a:ext cx="112411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srgbClr val="54781E"/>
                </a:solidFill>
                <a:effectLst/>
                <a:uLnTx/>
                <a:uFillTx/>
                <a:latin typeface="メイリオ" panose="020B0604030504040204" pitchFamily="50" charset="-128"/>
                <a:ea typeface="メイリオ" panose="020B0604030504040204" pitchFamily="50" charset="-128"/>
              </a:rPr>
              <a:t>対策と課題</a:t>
            </a:r>
          </a:p>
        </p:txBody>
      </p:sp>
      <p:sp>
        <p:nvSpPr>
          <p:cNvPr id="14" name="テキスト ボックス 13">
            <a:extLst>
              <a:ext uri="{FF2B5EF4-FFF2-40B4-BE49-F238E27FC236}">
                <a16:creationId xmlns:a16="http://schemas.microsoft.com/office/drawing/2014/main" id="{A5721FEA-502A-64E9-54D5-3888302DFFC8}"/>
              </a:ext>
            </a:extLst>
          </p:cNvPr>
          <p:cNvSpPr txBox="1"/>
          <p:nvPr/>
        </p:nvSpPr>
        <p:spPr>
          <a:xfrm>
            <a:off x="503305" y="661793"/>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prstClr val="black"/>
                </a:solidFill>
                <a:latin typeface="メイリオ" panose="020B0604030504040204" pitchFamily="50" charset="-128"/>
                <a:ea typeface="メイリオ" panose="020B0604030504040204" pitchFamily="50" charset="-128"/>
              </a:rPr>
              <a:t>オーバーツーリズムとその対策</a:t>
            </a:r>
          </a:p>
        </p:txBody>
      </p:sp>
      <p:sp>
        <p:nvSpPr>
          <p:cNvPr id="2" name="テキスト ボックス 1">
            <a:extLst>
              <a:ext uri="{FF2B5EF4-FFF2-40B4-BE49-F238E27FC236}">
                <a16:creationId xmlns:a16="http://schemas.microsoft.com/office/drawing/2014/main" id="{0BD57ABC-9590-F869-A829-72E81B8B95D1}"/>
              </a:ext>
            </a:extLst>
          </p:cNvPr>
          <p:cNvSpPr txBox="1"/>
          <p:nvPr/>
        </p:nvSpPr>
        <p:spPr>
          <a:xfrm>
            <a:off x="780886" y="1851682"/>
            <a:ext cx="2742298" cy="473206"/>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gn="ctr"/>
            <a:r>
              <a:rPr lang="ja-JP" altLang="en-US" sz="1800" b="1" dirty="0">
                <a:solidFill>
                  <a:srgbClr val="54781E"/>
                </a:solidFill>
                <a:latin typeface="メイリオ" panose="020B0604030504040204" pitchFamily="50" charset="-128"/>
                <a:ea typeface="メイリオ" panose="020B0604030504040204" pitchFamily="50" charset="-128"/>
              </a:rPr>
              <a:t>観光客数の制限</a:t>
            </a:r>
          </a:p>
        </p:txBody>
      </p:sp>
      <p:sp>
        <p:nvSpPr>
          <p:cNvPr id="3" name="テキスト ボックス 2">
            <a:extLst>
              <a:ext uri="{FF2B5EF4-FFF2-40B4-BE49-F238E27FC236}">
                <a16:creationId xmlns:a16="http://schemas.microsoft.com/office/drawing/2014/main" id="{42C393FA-E172-CDA2-DDD2-EE41A15EC976}"/>
              </a:ext>
            </a:extLst>
          </p:cNvPr>
          <p:cNvSpPr txBox="1"/>
          <p:nvPr/>
        </p:nvSpPr>
        <p:spPr>
          <a:xfrm>
            <a:off x="503305" y="3796777"/>
            <a:ext cx="3297461" cy="2316532"/>
          </a:xfrm>
          <a:prstGeom prst="rect">
            <a:avLst/>
          </a:prstGeom>
          <a:noFill/>
        </p:spPr>
        <p:txBody>
          <a:bodyPr wrap="square">
            <a:spAutoFit/>
          </a:bodyPr>
          <a:lstStyle/>
          <a:p>
            <a:pPr algn="just">
              <a:lnSpc>
                <a:spcPct val="150000"/>
              </a:lnSpc>
            </a:pPr>
            <a:r>
              <a:rPr lang="ja-JP" altLang="en-US" sz="1400" dirty="0">
                <a:latin typeface="メイリオ" panose="020B0604030504040204" pitchFamily="50" charset="-128"/>
                <a:ea typeface="メイリオ" panose="020B0604030504040204" pitchFamily="50" charset="-128"/>
              </a:rPr>
              <a:t>オーバーツーリズム対策として、多くの観光地が訪問者数の制限を導入しています。これにより、過剰な人出による環境への影響を軽減し、資源の持続可能な利用を目指しています。また、訪問者の体験品質の維持にも貢献しています。</a:t>
            </a:r>
          </a:p>
        </p:txBody>
      </p:sp>
      <p:sp>
        <p:nvSpPr>
          <p:cNvPr id="4" name="テキスト ボックス 3">
            <a:extLst>
              <a:ext uri="{FF2B5EF4-FFF2-40B4-BE49-F238E27FC236}">
                <a16:creationId xmlns:a16="http://schemas.microsoft.com/office/drawing/2014/main" id="{7B0DA69C-2C8B-428F-CA61-F513219AAFD1}"/>
              </a:ext>
            </a:extLst>
          </p:cNvPr>
          <p:cNvSpPr txBox="1"/>
          <p:nvPr/>
        </p:nvSpPr>
        <p:spPr>
          <a:xfrm>
            <a:off x="4722965" y="1839581"/>
            <a:ext cx="2742298" cy="473206"/>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gn="ctr"/>
            <a:r>
              <a:rPr lang="ja-JP" altLang="en-US" sz="1800" b="1" dirty="0">
                <a:solidFill>
                  <a:srgbClr val="54781E"/>
                </a:solidFill>
                <a:latin typeface="メイリオ" panose="020B0604030504040204" pitchFamily="50" charset="-128"/>
                <a:ea typeface="メイリオ" panose="020B0604030504040204" pitchFamily="50" charset="-128"/>
              </a:rPr>
              <a:t>エコツーリズムの推進</a:t>
            </a:r>
          </a:p>
        </p:txBody>
      </p:sp>
      <p:sp>
        <p:nvSpPr>
          <p:cNvPr id="5" name="テキスト ボックス 4">
            <a:extLst>
              <a:ext uri="{FF2B5EF4-FFF2-40B4-BE49-F238E27FC236}">
                <a16:creationId xmlns:a16="http://schemas.microsoft.com/office/drawing/2014/main" id="{20D1644B-74F0-3D52-2DB3-9F7D1810A165}"/>
              </a:ext>
            </a:extLst>
          </p:cNvPr>
          <p:cNvSpPr txBox="1"/>
          <p:nvPr/>
        </p:nvSpPr>
        <p:spPr>
          <a:xfrm>
            <a:off x="4445384" y="3796777"/>
            <a:ext cx="3297461" cy="2639697"/>
          </a:xfrm>
          <a:prstGeom prst="rect">
            <a:avLst/>
          </a:prstGeom>
          <a:noFill/>
        </p:spPr>
        <p:txBody>
          <a:bodyPr wrap="square">
            <a:spAutoFit/>
          </a:bodyPr>
          <a:lstStyle/>
          <a:p>
            <a:pPr algn="just">
              <a:lnSpc>
                <a:spcPct val="150000"/>
              </a:lnSpc>
            </a:pPr>
            <a:r>
              <a:rPr lang="ja-JP" altLang="en-US" sz="1400" dirty="0">
                <a:latin typeface="メイリオ" panose="020B0604030504040204" pitchFamily="50" charset="-128"/>
                <a:ea typeface="メイリオ" panose="020B0604030504040204" pitchFamily="50" charset="-128"/>
              </a:rPr>
              <a:t>エコツーリズムは、オーバーツーリズムの影響を抑えるための一つの方法です。このアプローチでは、自然保護と地域文化の尊重に重点を置き、持続可能な観光活動を促進します。エコツーリズムは、地元経済への利益と環境保護のバランスを図ることを目指しています。</a:t>
            </a:r>
          </a:p>
        </p:txBody>
      </p:sp>
      <p:sp>
        <p:nvSpPr>
          <p:cNvPr id="6" name="テキスト ボックス 5">
            <a:extLst>
              <a:ext uri="{FF2B5EF4-FFF2-40B4-BE49-F238E27FC236}">
                <a16:creationId xmlns:a16="http://schemas.microsoft.com/office/drawing/2014/main" id="{F90EE661-C689-6D3F-CD67-B00927661D6F}"/>
              </a:ext>
            </a:extLst>
          </p:cNvPr>
          <p:cNvSpPr txBox="1"/>
          <p:nvPr/>
        </p:nvSpPr>
        <p:spPr>
          <a:xfrm>
            <a:off x="8449543" y="1851682"/>
            <a:ext cx="3173300" cy="473206"/>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gn="ctr"/>
            <a:r>
              <a:rPr lang="ja-JP" altLang="en-US" sz="1800" b="1" dirty="0">
                <a:solidFill>
                  <a:srgbClr val="54781E"/>
                </a:solidFill>
                <a:latin typeface="メイリオ" panose="020B0604030504040204" pitchFamily="50" charset="-128"/>
                <a:ea typeface="メイリオ" panose="020B0604030504040204" pitchFamily="50" charset="-128"/>
              </a:rPr>
              <a:t>デジタル管理ツールの活用</a:t>
            </a:r>
          </a:p>
        </p:txBody>
      </p:sp>
      <p:sp>
        <p:nvSpPr>
          <p:cNvPr id="10" name="テキスト ボックス 9">
            <a:extLst>
              <a:ext uri="{FF2B5EF4-FFF2-40B4-BE49-F238E27FC236}">
                <a16:creationId xmlns:a16="http://schemas.microsoft.com/office/drawing/2014/main" id="{0218EC95-01D4-8239-21B6-FFDC2A822032}"/>
              </a:ext>
            </a:extLst>
          </p:cNvPr>
          <p:cNvSpPr txBox="1"/>
          <p:nvPr/>
        </p:nvSpPr>
        <p:spPr>
          <a:xfrm>
            <a:off x="8387463" y="3796777"/>
            <a:ext cx="3297461" cy="2316532"/>
          </a:xfrm>
          <a:prstGeom prst="rect">
            <a:avLst/>
          </a:prstGeom>
          <a:noFill/>
        </p:spPr>
        <p:txBody>
          <a:bodyPr wrap="square">
            <a:spAutoFit/>
          </a:bodyPr>
          <a:lstStyle/>
          <a:p>
            <a:pPr algn="just">
              <a:lnSpc>
                <a:spcPct val="150000"/>
              </a:lnSpc>
            </a:pPr>
            <a:r>
              <a:rPr lang="ja-JP" altLang="en-US" sz="1400" dirty="0">
                <a:latin typeface="メイリオ" panose="020B0604030504040204" pitchFamily="50" charset="-128"/>
                <a:ea typeface="メイリオ" panose="020B0604030504040204" pitchFamily="50" charset="-128"/>
              </a:rPr>
              <a:t>多くの観光地では、人出の管理と分散にデジタルツールを活用しています。アプリやオンラインプラットフォームを通じて、観光客の流れを管理し、混雑の軽減を図っています。これにより、観光客に快適な体験を提供し、地域社会への負担を軽減します。</a:t>
            </a:r>
          </a:p>
        </p:txBody>
      </p:sp>
      <p:pic>
        <p:nvPicPr>
          <p:cNvPr id="15" name="グラフィックス 14">
            <a:extLst>
              <a:ext uri="{FF2B5EF4-FFF2-40B4-BE49-F238E27FC236}">
                <a16:creationId xmlns:a16="http://schemas.microsoft.com/office/drawing/2014/main" id="{FD977160-39CD-E93D-0C9F-979028FDD0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8114" y="2419802"/>
            <a:ext cx="792000" cy="792000"/>
          </a:xfrm>
          <a:prstGeom prst="rect">
            <a:avLst/>
          </a:prstGeom>
        </p:spPr>
      </p:pic>
      <p:pic>
        <p:nvPicPr>
          <p:cNvPr id="23" name="グラフィックス 22">
            <a:extLst>
              <a:ext uri="{FF2B5EF4-FFF2-40B4-BE49-F238E27FC236}">
                <a16:creationId xmlns:a16="http://schemas.microsoft.com/office/drawing/2014/main" id="{4CDD0580-687E-4F2F-3F76-5C521D1542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80925" y="2419802"/>
            <a:ext cx="792002" cy="792000"/>
          </a:xfrm>
          <a:prstGeom prst="rect">
            <a:avLst/>
          </a:prstGeom>
        </p:spPr>
      </p:pic>
      <p:pic>
        <p:nvPicPr>
          <p:cNvPr id="25" name="グラフィックス 24">
            <a:extLst>
              <a:ext uri="{FF2B5EF4-FFF2-40B4-BE49-F238E27FC236}">
                <a16:creationId xmlns:a16="http://schemas.microsoft.com/office/drawing/2014/main" id="{E42EEDFE-5320-008C-2295-425AA289BA7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88302" y="2419802"/>
            <a:ext cx="792000" cy="792000"/>
          </a:xfrm>
          <a:prstGeom prst="rect">
            <a:avLst/>
          </a:prstGeom>
        </p:spPr>
      </p:pic>
      <p:sp>
        <p:nvSpPr>
          <p:cNvPr id="29" name="楕円 28">
            <a:extLst>
              <a:ext uri="{FF2B5EF4-FFF2-40B4-BE49-F238E27FC236}">
                <a16:creationId xmlns:a16="http://schemas.microsoft.com/office/drawing/2014/main" id="{AE69AB43-24AE-1AC5-E4EA-1A6E3EEB786E}"/>
              </a:ext>
            </a:extLst>
          </p:cNvPr>
          <p:cNvSpPr/>
          <p:nvPr/>
        </p:nvSpPr>
        <p:spPr>
          <a:xfrm>
            <a:off x="572783" y="451908"/>
            <a:ext cx="108676" cy="108674"/>
          </a:xfrm>
          <a:prstGeom prst="ellipse">
            <a:avLst/>
          </a:prstGeom>
          <a:solidFill>
            <a:srgbClr val="5478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6D154BAB-75D9-6390-5A7C-BA0FDE34C4BF}"/>
              </a:ext>
            </a:extLst>
          </p:cNvPr>
          <p:cNvSpPr/>
          <p:nvPr/>
        </p:nvSpPr>
        <p:spPr>
          <a:xfrm>
            <a:off x="1708068" y="451909"/>
            <a:ext cx="108676" cy="108674"/>
          </a:xfrm>
          <a:prstGeom prst="ellipse">
            <a:avLst/>
          </a:prstGeom>
          <a:solidFill>
            <a:srgbClr val="5478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657417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直角三角形 29">
            <a:extLst>
              <a:ext uri="{FF2B5EF4-FFF2-40B4-BE49-F238E27FC236}">
                <a16:creationId xmlns:a16="http://schemas.microsoft.com/office/drawing/2014/main" id="{23E8AEF4-363A-1D8B-1EF0-4582F9D2362C}"/>
              </a:ext>
            </a:extLst>
          </p:cNvPr>
          <p:cNvSpPr/>
          <p:nvPr/>
        </p:nvSpPr>
        <p:spPr>
          <a:xfrm rot="16200000">
            <a:off x="7416800" y="2082800"/>
            <a:ext cx="4775200" cy="4775200"/>
          </a:xfrm>
          <a:prstGeom prst="rtTriangle">
            <a:avLst/>
          </a:prstGeom>
          <a:solidFill>
            <a:srgbClr val="141BAC">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Noto Serif JP" panose="02020400000000000000" pitchFamily="18" charset="-128"/>
              <a:ea typeface="Noto Serif JP" panose="02020400000000000000" pitchFamily="18" charset="-128"/>
            </a:endParaRPr>
          </a:p>
        </p:txBody>
      </p:sp>
      <p:sp>
        <p:nvSpPr>
          <p:cNvPr id="31" name="正方形/長方形 30">
            <a:extLst>
              <a:ext uri="{FF2B5EF4-FFF2-40B4-BE49-F238E27FC236}">
                <a16:creationId xmlns:a16="http://schemas.microsoft.com/office/drawing/2014/main" id="{96BAD784-D0D1-0D37-FF6C-866EFA646DAF}"/>
              </a:ext>
            </a:extLst>
          </p:cNvPr>
          <p:cNvSpPr/>
          <p:nvPr/>
        </p:nvSpPr>
        <p:spPr>
          <a:xfrm>
            <a:off x="440267" y="1160463"/>
            <a:ext cx="11438466" cy="53641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Noto Serif JP" panose="02020400000000000000" pitchFamily="18" charset="-128"/>
              <a:ea typeface="Noto Serif JP" panose="02020400000000000000" pitchFamily="18" charset="-128"/>
            </a:endParaRPr>
          </a:p>
        </p:txBody>
      </p:sp>
      <p:sp>
        <p:nvSpPr>
          <p:cNvPr id="29" name="直角三角形 28">
            <a:extLst>
              <a:ext uri="{FF2B5EF4-FFF2-40B4-BE49-F238E27FC236}">
                <a16:creationId xmlns:a16="http://schemas.microsoft.com/office/drawing/2014/main" id="{B798E279-8149-CB60-0224-18EE2D29E150}"/>
              </a:ext>
            </a:extLst>
          </p:cNvPr>
          <p:cNvSpPr/>
          <p:nvPr/>
        </p:nvSpPr>
        <p:spPr>
          <a:xfrm rot="5400000">
            <a:off x="0" y="1"/>
            <a:ext cx="1304190" cy="1304190"/>
          </a:xfrm>
          <a:prstGeom prst="rtTriangle">
            <a:avLst/>
          </a:prstGeom>
          <a:solidFill>
            <a:srgbClr val="141BAC">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Noto Serif JP" panose="02020400000000000000" pitchFamily="18" charset="-128"/>
              <a:ea typeface="Noto Serif JP" panose="02020400000000000000" pitchFamily="18" charset="-128"/>
            </a:endParaRPr>
          </a:p>
        </p:txBody>
      </p:sp>
      <p:sp>
        <p:nvSpPr>
          <p:cNvPr id="18" name="フリーフォーム: 図形 17">
            <a:extLst>
              <a:ext uri="{FF2B5EF4-FFF2-40B4-BE49-F238E27FC236}">
                <a16:creationId xmlns:a16="http://schemas.microsoft.com/office/drawing/2014/main" id="{F8878787-8D79-8761-2C73-22EB0F945790}"/>
              </a:ext>
            </a:extLst>
          </p:cNvPr>
          <p:cNvSpPr/>
          <p:nvPr/>
        </p:nvSpPr>
        <p:spPr>
          <a:xfrm>
            <a:off x="8207376" y="2151223"/>
            <a:ext cx="3303905" cy="1634744"/>
          </a:xfrm>
          <a:custGeom>
            <a:avLst/>
            <a:gdLst>
              <a:gd name="connsiteX0" fmla="*/ 0 w 3303905"/>
              <a:gd name="connsiteY0" fmla="*/ 0 h 1634744"/>
              <a:gd name="connsiteX1" fmla="*/ 3303905 w 3303905"/>
              <a:gd name="connsiteY1" fmla="*/ 0 h 1634744"/>
              <a:gd name="connsiteX2" fmla="*/ 3303905 w 3303905"/>
              <a:gd name="connsiteY2" fmla="*/ 1634744 h 1634744"/>
              <a:gd name="connsiteX3" fmla="*/ 0 w 3303905"/>
              <a:gd name="connsiteY3" fmla="*/ 1634744 h 1634744"/>
            </a:gdLst>
            <a:ahLst/>
            <a:cxnLst>
              <a:cxn ang="0">
                <a:pos x="connsiteX0" y="connsiteY0"/>
              </a:cxn>
              <a:cxn ang="0">
                <a:pos x="connsiteX1" y="connsiteY1"/>
              </a:cxn>
              <a:cxn ang="0">
                <a:pos x="connsiteX2" y="connsiteY2"/>
              </a:cxn>
              <a:cxn ang="0">
                <a:pos x="connsiteX3" y="connsiteY3"/>
              </a:cxn>
            </a:cxnLst>
            <a:rect l="l" t="t" r="r" b="b"/>
            <a:pathLst>
              <a:path w="3303905" h="1634744">
                <a:moveTo>
                  <a:pt x="0" y="0"/>
                </a:moveTo>
                <a:lnTo>
                  <a:pt x="3303905" y="0"/>
                </a:lnTo>
                <a:lnTo>
                  <a:pt x="3303905" y="1634744"/>
                </a:lnTo>
                <a:lnTo>
                  <a:pt x="0" y="1634744"/>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0" name="フリーフォーム: 図形 9">
            <a:extLst>
              <a:ext uri="{FF2B5EF4-FFF2-40B4-BE49-F238E27FC236}">
                <a16:creationId xmlns:a16="http://schemas.microsoft.com/office/drawing/2014/main" id="{260627B8-5AA3-3D10-F38A-5B1073BE6559}"/>
              </a:ext>
            </a:extLst>
          </p:cNvPr>
          <p:cNvSpPr/>
          <p:nvPr/>
        </p:nvSpPr>
        <p:spPr>
          <a:xfrm>
            <a:off x="4452508" y="2151223"/>
            <a:ext cx="3291106" cy="1634744"/>
          </a:xfrm>
          <a:custGeom>
            <a:avLst/>
            <a:gdLst>
              <a:gd name="connsiteX0" fmla="*/ 0 w 3291106"/>
              <a:gd name="connsiteY0" fmla="*/ 0 h 1634744"/>
              <a:gd name="connsiteX1" fmla="*/ 3291106 w 3291106"/>
              <a:gd name="connsiteY1" fmla="*/ 0 h 1634744"/>
              <a:gd name="connsiteX2" fmla="*/ 3291106 w 3291106"/>
              <a:gd name="connsiteY2" fmla="*/ 1634744 h 1634744"/>
              <a:gd name="connsiteX3" fmla="*/ 0 w 3291106"/>
              <a:gd name="connsiteY3" fmla="*/ 1634744 h 1634744"/>
            </a:gdLst>
            <a:ahLst/>
            <a:cxnLst>
              <a:cxn ang="0">
                <a:pos x="connsiteX0" y="connsiteY0"/>
              </a:cxn>
              <a:cxn ang="0">
                <a:pos x="connsiteX1" y="connsiteY1"/>
              </a:cxn>
              <a:cxn ang="0">
                <a:pos x="connsiteX2" y="connsiteY2"/>
              </a:cxn>
              <a:cxn ang="0">
                <a:pos x="connsiteX3" y="connsiteY3"/>
              </a:cxn>
            </a:cxnLst>
            <a:rect l="l" t="t" r="r" b="b"/>
            <a:pathLst>
              <a:path w="3291106" h="1634744">
                <a:moveTo>
                  <a:pt x="0" y="0"/>
                </a:moveTo>
                <a:lnTo>
                  <a:pt x="3291106" y="0"/>
                </a:lnTo>
                <a:lnTo>
                  <a:pt x="3291106" y="1634744"/>
                </a:lnTo>
                <a:lnTo>
                  <a:pt x="0" y="1634744"/>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7" name="フリーフォーム: 図形 6">
            <a:extLst>
              <a:ext uri="{FF2B5EF4-FFF2-40B4-BE49-F238E27FC236}">
                <a16:creationId xmlns:a16="http://schemas.microsoft.com/office/drawing/2014/main" id="{C019E0A0-3643-8E1E-B95C-893317D75959}"/>
              </a:ext>
            </a:extLst>
          </p:cNvPr>
          <p:cNvSpPr/>
          <p:nvPr/>
        </p:nvSpPr>
        <p:spPr>
          <a:xfrm>
            <a:off x="587376" y="2151223"/>
            <a:ext cx="3303905" cy="1634744"/>
          </a:xfrm>
          <a:custGeom>
            <a:avLst/>
            <a:gdLst>
              <a:gd name="connsiteX0" fmla="*/ 0 w 3303905"/>
              <a:gd name="connsiteY0" fmla="*/ 0 h 1634744"/>
              <a:gd name="connsiteX1" fmla="*/ 3303905 w 3303905"/>
              <a:gd name="connsiteY1" fmla="*/ 0 h 1634744"/>
              <a:gd name="connsiteX2" fmla="*/ 3303905 w 3303905"/>
              <a:gd name="connsiteY2" fmla="*/ 1634744 h 1634744"/>
              <a:gd name="connsiteX3" fmla="*/ 0 w 3303905"/>
              <a:gd name="connsiteY3" fmla="*/ 1634744 h 1634744"/>
            </a:gdLst>
            <a:ahLst/>
            <a:cxnLst>
              <a:cxn ang="0">
                <a:pos x="connsiteX0" y="connsiteY0"/>
              </a:cxn>
              <a:cxn ang="0">
                <a:pos x="connsiteX1" y="connsiteY1"/>
              </a:cxn>
              <a:cxn ang="0">
                <a:pos x="connsiteX2" y="connsiteY2"/>
              </a:cxn>
              <a:cxn ang="0">
                <a:pos x="connsiteX3" y="connsiteY3"/>
              </a:cxn>
            </a:cxnLst>
            <a:rect l="l" t="t" r="r" b="b"/>
            <a:pathLst>
              <a:path w="3303905" h="1634744">
                <a:moveTo>
                  <a:pt x="0" y="0"/>
                </a:moveTo>
                <a:lnTo>
                  <a:pt x="3303905" y="0"/>
                </a:lnTo>
                <a:lnTo>
                  <a:pt x="3303905" y="1634744"/>
                </a:lnTo>
                <a:lnTo>
                  <a:pt x="0" y="1634744"/>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3" name="テキスト ボックス 12">
            <a:extLst>
              <a:ext uri="{FF2B5EF4-FFF2-40B4-BE49-F238E27FC236}">
                <a16:creationId xmlns:a16="http://schemas.microsoft.com/office/drawing/2014/main" id="{7229A989-884D-B02E-917C-12A53F7C66E9}"/>
              </a:ext>
            </a:extLst>
          </p:cNvPr>
          <p:cNvSpPr txBox="1"/>
          <p:nvPr/>
        </p:nvSpPr>
        <p:spPr>
          <a:xfrm>
            <a:off x="587375" y="333375"/>
            <a:ext cx="1113828" cy="307777"/>
          </a:xfrm>
          <a:prstGeom prst="rect">
            <a:avLst/>
          </a:prstGeom>
          <a:solidFill>
            <a:srgbClr val="141BAC"/>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schemeClr val="bg1"/>
                </a:solidFill>
                <a:effectLst/>
                <a:uLnTx/>
                <a:uFillTx/>
                <a:latin typeface="Noto Serif JP" panose="02020400000000000000" pitchFamily="18" charset="-128"/>
                <a:ea typeface="Noto Serif JP" panose="02020400000000000000" pitchFamily="18" charset="-128"/>
              </a:rPr>
              <a:t>対策と課題</a:t>
            </a:r>
          </a:p>
        </p:txBody>
      </p:sp>
      <p:sp>
        <p:nvSpPr>
          <p:cNvPr id="14" name="テキスト ボックス 13">
            <a:extLst>
              <a:ext uri="{FF2B5EF4-FFF2-40B4-BE49-F238E27FC236}">
                <a16:creationId xmlns:a16="http://schemas.microsoft.com/office/drawing/2014/main" id="{A5721FEA-502A-64E9-54D5-3888302DFFC8}"/>
              </a:ext>
            </a:extLst>
          </p:cNvPr>
          <p:cNvSpPr txBox="1"/>
          <p:nvPr/>
        </p:nvSpPr>
        <p:spPr>
          <a:xfrm>
            <a:off x="503305" y="717416"/>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prstClr val="black"/>
                </a:solidFill>
                <a:latin typeface="Noto Serif JP" panose="02020400000000000000" pitchFamily="18" charset="-128"/>
                <a:ea typeface="Noto Serif JP" panose="02020400000000000000" pitchFamily="18" charset="-128"/>
              </a:rPr>
              <a:t>オーバーツーリズムとその対策</a:t>
            </a:r>
          </a:p>
        </p:txBody>
      </p:sp>
      <p:sp>
        <p:nvSpPr>
          <p:cNvPr id="3" name="テキスト ボックス 2">
            <a:extLst>
              <a:ext uri="{FF2B5EF4-FFF2-40B4-BE49-F238E27FC236}">
                <a16:creationId xmlns:a16="http://schemas.microsoft.com/office/drawing/2014/main" id="{972E30AE-2639-53A3-5923-5B1227EF0DC6}"/>
              </a:ext>
            </a:extLst>
          </p:cNvPr>
          <p:cNvSpPr txBox="1"/>
          <p:nvPr/>
        </p:nvSpPr>
        <p:spPr>
          <a:xfrm>
            <a:off x="537172" y="1514475"/>
            <a:ext cx="2832562" cy="426463"/>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sz="1600" b="1" dirty="0">
                <a:solidFill>
                  <a:srgbClr val="141BAC"/>
                </a:solidFill>
                <a:latin typeface="Noto Serif JP" panose="02020400000000000000" pitchFamily="18" charset="-128"/>
                <a:ea typeface="Noto Serif JP" panose="02020400000000000000" pitchFamily="18" charset="-128"/>
              </a:rPr>
              <a:t>観光客数の制限</a:t>
            </a:r>
          </a:p>
        </p:txBody>
      </p:sp>
      <p:sp>
        <p:nvSpPr>
          <p:cNvPr id="4" name="テキスト ボックス 3">
            <a:extLst>
              <a:ext uri="{FF2B5EF4-FFF2-40B4-BE49-F238E27FC236}">
                <a16:creationId xmlns:a16="http://schemas.microsoft.com/office/drawing/2014/main" id="{B988555C-8147-C4FD-6AF0-BAEA074887D7}"/>
              </a:ext>
            </a:extLst>
          </p:cNvPr>
          <p:cNvSpPr txBox="1"/>
          <p:nvPr/>
        </p:nvSpPr>
        <p:spPr>
          <a:xfrm>
            <a:off x="4377105" y="1502374"/>
            <a:ext cx="2832562" cy="426463"/>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sz="1600" b="1" dirty="0">
                <a:solidFill>
                  <a:srgbClr val="141BAC"/>
                </a:solidFill>
                <a:latin typeface="Noto Serif JP" panose="02020400000000000000" pitchFamily="18" charset="-128"/>
                <a:ea typeface="Noto Serif JP" panose="02020400000000000000" pitchFamily="18" charset="-128"/>
              </a:rPr>
              <a:t>エコツーリズムの推進</a:t>
            </a:r>
          </a:p>
        </p:txBody>
      </p:sp>
      <p:sp>
        <p:nvSpPr>
          <p:cNvPr id="5" name="テキスト ボックス 4">
            <a:extLst>
              <a:ext uri="{FF2B5EF4-FFF2-40B4-BE49-F238E27FC236}">
                <a16:creationId xmlns:a16="http://schemas.microsoft.com/office/drawing/2014/main" id="{A558CAAC-564F-9AB2-B2E1-DA2587E5AF90}"/>
              </a:ext>
            </a:extLst>
          </p:cNvPr>
          <p:cNvSpPr txBox="1"/>
          <p:nvPr/>
        </p:nvSpPr>
        <p:spPr>
          <a:xfrm>
            <a:off x="8136309" y="1514475"/>
            <a:ext cx="4338391" cy="426463"/>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sz="1600" b="1" dirty="0">
                <a:solidFill>
                  <a:srgbClr val="141BAC"/>
                </a:solidFill>
                <a:latin typeface="Noto Serif JP" panose="02020400000000000000" pitchFamily="18" charset="-128"/>
                <a:ea typeface="Noto Serif JP" panose="02020400000000000000" pitchFamily="18" charset="-128"/>
              </a:rPr>
              <a:t>デジタル管理ツールの活用</a:t>
            </a:r>
          </a:p>
        </p:txBody>
      </p:sp>
      <p:grpSp>
        <p:nvGrpSpPr>
          <p:cNvPr id="12" name="グループ化 11">
            <a:extLst>
              <a:ext uri="{FF2B5EF4-FFF2-40B4-BE49-F238E27FC236}">
                <a16:creationId xmlns:a16="http://schemas.microsoft.com/office/drawing/2014/main" id="{061EBF85-A9D4-E6F6-F0E6-A0B1137E4E6B}"/>
              </a:ext>
            </a:extLst>
          </p:cNvPr>
          <p:cNvGrpSpPr/>
          <p:nvPr/>
        </p:nvGrpSpPr>
        <p:grpSpPr>
          <a:xfrm>
            <a:off x="503305" y="3924913"/>
            <a:ext cx="11101320" cy="2323393"/>
            <a:chOff x="503305" y="3504477"/>
            <a:chExt cx="10065000" cy="2323393"/>
          </a:xfrm>
        </p:grpSpPr>
        <p:sp>
          <p:nvSpPr>
            <p:cNvPr id="15" name="テキスト ボックス 14">
              <a:extLst>
                <a:ext uri="{FF2B5EF4-FFF2-40B4-BE49-F238E27FC236}">
                  <a16:creationId xmlns:a16="http://schemas.microsoft.com/office/drawing/2014/main" id="{009C4B67-B667-6E03-F627-D6C37988BD07}"/>
                </a:ext>
              </a:extLst>
            </p:cNvPr>
            <p:cNvSpPr txBox="1"/>
            <p:nvPr/>
          </p:nvSpPr>
          <p:spPr>
            <a:xfrm>
              <a:off x="503305" y="3504477"/>
              <a:ext cx="3175250" cy="1993366"/>
            </a:xfrm>
            <a:prstGeom prst="rect">
              <a:avLst/>
            </a:prstGeom>
            <a:noFill/>
          </p:spPr>
          <p:txBody>
            <a:bodyPr wrap="square">
              <a:spAutoFit/>
            </a:bodyPr>
            <a:lstStyle/>
            <a:p>
              <a:pPr algn="just">
                <a:lnSpc>
                  <a:spcPct val="150000"/>
                </a:lnSpc>
              </a:pPr>
              <a:r>
                <a:rPr lang="ja-JP" altLang="en-US" sz="1400" dirty="0">
                  <a:latin typeface="Noto Serif JP" panose="02020400000000000000" pitchFamily="18" charset="-128"/>
                  <a:ea typeface="Noto Serif JP" panose="02020400000000000000" pitchFamily="18" charset="-128"/>
                </a:rPr>
                <a:t>オーバーツーリズム対策として、多くの観光地が訪問者数の制限を導入しています。これにより、過剰な人出による環境への影響を軽減し、資源の持続可能な利用を目指しています。また、訪問者の体験品質の維持にも貢献しています。</a:t>
              </a:r>
            </a:p>
          </p:txBody>
        </p:sp>
        <p:sp>
          <p:nvSpPr>
            <p:cNvPr id="16" name="テキスト ボックス 15">
              <a:extLst>
                <a:ext uri="{FF2B5EF4-FFF2-40B4-BE49-F238E27FC236}">
                  <a16:creationId xmlns:a16="http://schemas.microsoft.com/office/drawing/2014/main" id="{2937B721-A9B3-C2EB-40C7-DA9157075BA6}"/>
                </a:ext>
              </a:extLst>
            </p:cNvPr>
            <p:cNvSpPr txBox="1"/>
            <p:nvPr/>
          </p:nvSpPr>
          <p:spPr>
            <a:xfrm>
              <a:off x="3948180" y="3504477"/>
              <a:ext cx="3175250" cy="2316532"/>
            </a:xfrm>
            <a:prstGeom prst="rect">
              <a:avLst/>
            </a:prstGeom>
            <a:noFill/>
          </p:spPr>
          <p:txBody>
            <a:bodyPr wrap="square">
              <a:spAutoFit/>
            </a:bodyPr>
            <a:lstStyle/>
            <a:p>
              <a:pPr algn="just">
                <a:lnSpc>
                  <a:spcPct val="150000"/>
                </a:lnSpc>
              </a:pPr>
              <a:r>
                <a:rPr lang="ja-JP" altLang="en-US" sz="1400" dirty="0">
                  <a:latin typeface="Noto Serif JP" panose="02020400000000000000" pitchFamily="18" charset="-128"/>
                  <a:ea typeface="Noto Serif JP" panose="02020400000000000000" pitchFamily="18" charset="-128"/>
                </a:rPr>
                <a:t>エコツーリズムは、オーバーツーリズムの影響を抑えるための一つの方法です。このアプローチでは、自然保護と地域文化の尊重に重点を置き、持続可能な観光活動を促進します。エコツーリズムは、地元経済への利益と環境保護のバランスを図ることを目指しています。</a:t>
              </a:r>
            </a:p>
          </p:txBody>
        </p:sp>
        <p:sp>
          <p:nvSpPr>
            <p:cNvPr id="17" name="テキスト ボックス 16">
              <a:extLst>
                <a:ext uri="{FF2B5EF4-FFF2-40B4-BE49-F238E27FC236}">
                  <a16:creationId xmlns:a16="http://schemas.microsoft.com/office/drawing/2014/main" id="{8563DC59-55F5-8DB1-592E-2856F4A37ED0}"/>
                </a:ext>
              </a:extLst>
            </p:cNvPr>
            <p:cNvSpPr txBox="1"/>
            <p:nvPr/>
          </p:nvSpPr>
          <p:spPr>
            <a:xfrm>
              <a:off x="7393055" y="3504477"/>
              <a:ext cx="3175250" cy="2323393"/>
            </a:xfrm>
            <a:prstGeom prst="rect">
              <a:avLst/>
            </a:prstGeom>
            <a:noFill/>
          </p:spPr>
          <p:txBody>
            <a:bodyPr wrap="square">
              <a:spAutoFit/>
            </a:bodyPr>
            <a:lstStyle/>
            <a:p>
              <a:pPr algn="just">
                <a:lnSpc>
                  <a:spcPct val="150000"/>
                </a:lnSpc>
              </a:pPr>
              <a:r>
                <a:rPr lang="ja-JP" altLang="en-US" sz="1400" dirty="0">
                  <a:latin typeface="Noto Serif JP" panose="02020400000000000000" pitchFamily="18" charset="-128"/>
                  <a:ea typeface="Noto Serif JP" panose="02020400000000000000" pitchFamily="18" charset="-128"/>
                </a:rPr>
                <a:t>多くの観光地では、人出の管理と分散にデジタルツールを活用しています。アプリやオンラインプラットフォームを通じて、観光客の流れを管理し、混雑の軽減を図っています。これにより、観光客に快適な体験を提供し、地域社会への負担を軽減します。</a:t>
              </a:r>
            </a:p>
          </p:txBody>
        </p:sp>
      </p:grpSp>
      <p:cxnSp>
        <p:nvCxnSpPr>
          <p:cNvPr id="26" name="直線コネクタ 25">
            <a:extLst>
              <a:ext uri="{FF2B5EF4-FFF2-40B4-BE49-F238E27FC236}">
                <a16:creationId xmlns:a16="http://schemas.microsoft.com/office/drawing/2014/main" id="{915F01CA-0D12-8927-4AB3-18EF1A8AE62C}"/>
              </a:ext>
            </a:extLst>
          </p:cNvPr>
          <p:cNvCxnSpPr/>
          <p:nvPr/>
        </p:nvCxnSpPr>
        <p:spPr>
          <a:xfrm>
            <a:off x="587375" y="1973362"/>
            <a:ext cx="3303905" cy="0"/>
          </a:xfrm>
          <a:prstGeom prst="line">
            <a:avLst/>
          </a:prstGeom>
          <a:ln w="15875">
            <a:solidFill>
              <a:srgbClr val="141BAC"/>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EB250F2-1000-B0A0-B29C-C6F4304E0CD6}"/>
              </a:ext>
            </a:extLst>
          </p:cNvPr>
          <p:cNvCxnSpPr/>
          <p:nvPr/>
        </p:nvCxnSpPr>
        <p:spPr>
          <a:xfrm>
            <a:off x="4452508" y="1973362"/>
            <a:ext cx="3303905" cy="0"/>
          </a:xfrm>
          <a:prstGeom prst="line">
            <a:avLst/>
          </a:prstGeom>
          <a:ln w="15875">
            <a:solidFill>
              <a:srgbClr val="141BAC"/>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B9D5104-35D4-0712-9512-ACACF7734C59}"/>
              </a:ext>
            </a:extLst>
          </p:cNvPr>
          <p:cNvCxnSpPr/>
          <p:nvPr/>
        </p:nvCxnSpPr>
        <p:spPr>
          <a:xfrm>
            <a:off x="8207375" y="1973362"/>
            <a:ext cx="3303905" cy="0"/>
          </a:xfrm>
          <a:prstGeom prst="line">
            <a:avLst/>
          </a:prstGeom>
          <a:ln w="15875">
            <a:solidFill>
              <a:srgbClr val="141BA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0252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1 つの角を切り取る 1">
            <a:extLst>
              <a:ext uri="{FF2B5EF4-FFF2-40B4-BE49-F238E27FC236}">
                <a16:creationId xmlns:a16="http://schemas.microsoft.com/office/drawing/2014/main" id="{C96ACB6B-4487-FA9D-CF29-B647056F359D}"/>
              </a:ext>
            </a:extLst>
          </p:cNvPr>
          <p:cNvSpPr/>
          <p:nvPr/>
        </p:nvSpPr>
        <p:spPr>
          <a:xfrm flipH="1">
            <a:off x="584796" y="1580091"/>
            <a:ext cx="3389486" cy="4777317"/>
          </a:xfrm>
          <a:prstGeom prst="snip1Rect">
            <a:avLst>
              <a:gd name="adj" fmla="val 9173"/>
            </a:avLst>
          </a:prstGeom>
          <a:solidFill>
            <a:srgbClr val="8068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BM Plex Sans JP" panose="020B0503050203000203" pitchFamily="50" charset="-128"/>
              <a:ea typeface="IBM Plex Sans JP" panose="020B0503050203000203" pitchFamily="50" charset="-128"/>
            </a:endParaRPr>
          </a:p>
        </p:txBody>
      </p:sp>
      <p:sp>
        <p:nvSpPr>
          <p:cNvPr id="3" name="四角形: 1 つの角を切り取る 2">
            <a:extLst>
              <a:ext uri="{FF2B5EF4-FFF2-40B4-BE49-F238E27FC236}">
                <a16:creationId xmlns:a16="http://schemas.microsoft.com/office/drawing/2014/main" id="{3BD6E35D-19B4-2A53-FB5A-E8895938B9FE}"/>
              </a:ext>
            </a:extLst>
          </p:cNvPr>
          <p:cNvSpPr/>
          <p:nvPr/>
        </p:nvSpPr>
        <p:spPr>
          <a:xfrm flipH="1">
            <a:off x="4399968" y="1580091"/>
            <a:ext cx="3389486" cy="4777317"/>
          </a:xfrm>
          <a:prstGeom prst="snip1Rect">
            <a:avLst>
              <a:gd name="adj" fmla="val 9673"/>
            </a:avLst>
          </a:prstGeom>
          <a:solidFill>
            <a:srgbClr val="8068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BM Plex Sans JP" panose="020B0503050203000203" pitchFamily="50" charset="-128"/>
              <a:ea typeface="IBM Plex Sans JP" panose="020B0503050203000203" pitchFamily="50" charset="-128"/>
            </a:endParaRPr>
          </a:p>
        </p:txBody>
      </p:sp>
      <p:sp>
        <p:nvSpPr>
          <p:cNvPr id="4" name="四角形: 1 つの角を切り取る 3">
            <a:extLst>
              <a:ext uri="{FF2B5EF4-FFF2-40B4-BE49-F238E27FC236}">
                <a16:creationId xmlns:a16="http://schemas.microsoft.com/office/drawing/2014/main" id="{77F3394B-8323-5F27-DD06-1262AA77EF96}"/>
              </a:ext>
            </a:extLst>
          </p:cNvPr>
          <p:cNvSpPr/>
          <p:nvPr/>
        </p:nvSpPr>
        <p:spPr>
          <a:xfrm flipH="1">
            <a:off x="8215139" y="1580091"/>
            <a:ext cx="3389486" cy="4777317"/>
          </a:xfrm>
          <a:prstGeom prst="snip1Rect">
            <a:avLst>
              <a:gd name="adj" fmla="val 9673"/>
            </a:avLst>
          </a:prstGeom>
          <a:solidFill>
            <a:srgbClr val="8068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BM Plex Sans JP" panose="020B0503050203000203" pitchFamily="50" charset="-128"/>
              <a:ea typeface="IBM Plex Sans JP" panose="020B0503050203000203" pitchFamily="50" charset="-128"/>
            </a:endParaRPr>
          </a:p>
        </p:txBody>
      </p:sp>
      <p:sp>
        <p:nvSpPr>
          <p:cNvPr id="7" name="テキスト ボックス 6">
            <a:extLst>
              <a:ext uri="{FF2B5EF4-FFF2-40B4-BE49-F238E27FC236}">
                <a16:creationId xmlns:a16="http://schemas.microsoft.com/office/drawing/2014/main" id="{E100C169-CD12-FEE2-3802-2309179A3BFA}"/>
              </a:ext>
            </a:extLst>
          </p:cNvPr>
          <p:cNvSpPr txBox="1"/>
          <p:nvPr/>
        </p:nvSpPr>
        <p:spPr>
          <a:xfrm>
            <a:off x="931673" y="2111634"/>
            <a:ext cx="2695732" cy="473206"/>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gn="ctr"/>
            <a:r>
              <a:rPr lang="ja-JP" altLang="en-US" sz="1800" b="1" dirty="0">
                <a:solidFill>
                  <a:schemeClr val="bg1"/>
                </a:solidFill>
                <a:latin typeface="IBM Plex Sans JP" panose="020B0503050203000203" pitchFamily="50" charset="-128"/>
                <a:ea typeface="IBM Plex Sans JP" panose="020B0503050203000203" pitchFamily="50" charset="-128"/>
              </a:rPr>
              <a:t>観光客数の制限</a:t>
            </a:r>
          </a:p>
        </p:txBody>
      </p:sp>
      <p:sp>
        <p:nvSpPr>
          <p:cNvPr id="8" name="テキスト ボックス 7">
            <a:extLst>
              <a:ext uri="{FF2B5EF4-FFF2-40B4-BE49-F238E27FC236}">
                <a16:creationId xmlns:a16="http://schemas.microsoft.com/office/drawing/2014/main" id="{5C16B760-8781-963B-A5A4-B8E8EDFB6EFE}"/>
              </a:ext>
            </a:extLst>
          </p:cNvPr>
          <p:cNvSpPr txBox="1"/>
          <p:nvPr/>
        </p:nvSpPr>
        <p:spPr>
          <a:xfrm>
            <a:off x="4746845" y="2111634"/>
            <a:ext cx="2695732" cy="473206"/>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gn="ctr"/>
            <a:r>
              <a:rPr lang="ja-JP" altLang="en-US" sz="1800" b="1" dirty="0">
                <a:solidFill>
                  <a:schemeClr val="bg1"/>
                </a:solidFill>
                <a:latin typeface="IBM Plex Sans JP" panose="020B0503050203000203" pitchFamily="50" charset="-128"/>
                <a:ea typeface="IBM Plex Sans JP" panose="020B0503050203000203" pitchFamily="50" charset="-128"/>
              </a:rPr>
              <a:t>エコツーリズムの推進</a:t>
            </a:r>
          </a:p>
        </p:txBody>
      </p:sp>
      <p:sp>
        <p:nvSpPr>
          <p:cNvPr id="9" name="テキスト ボックス 8">
            <a:extLst>
              <a:ext uri="{FF2B5EF4-FFF2-40B4-BE49-F238E27FC236}">
                <a16:creationId xmlns:a16="http://schemas.microsoft.com/office/drawing/2014/main" id="{F35DA3F3-5455-64DA-6963-C555114E6293}"/>
              </a:ext>
            </a:extLst>
          </p:cNvPr>
          <p:cNvSpPr txBox="1"/>
          <p:nvPr/>
        </p:nvSpPr>
        <p:spPr>
          <a:xfrm>
            <a:off x="8562016" y="1976597"/>
            <a:ext cx="2695732" cy="743280"/>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gn="ctr">
              <a:lnSpc>
                <a:spcPct val="120000"/>
              </a:lnSpc>
            </a:pPr>
            <a:r>
              <a:rPr lang="ja-JP" altLang="en-US" sz="1800" b="1" dirty="0">
                <a:solidFill>
                  <a:schemeClr val="bg1"/>
                </a:solidFill>
                <a:latin typeface="IBM Plex Sans JP" panose="020B0503050203000203" pitchFamily="50" charset="-128"/>
                <a:ea typeface="IBM Plex Sans JP" panose="020B0503050203000203" pitchFamily="50" charset="-128"/>
              </a:rPr>
              <a:t>デジタル管理ツール</a:t>
            </a:r>
            <a:br>
              <a:rPr lang="en-US" altLang="ja-JP" sz="1800" b="1" dirty="0">
                <a:solidFill>
                  <a:schemeClr val="bg1"/>
                </a:solidFill>
                <a:latin typeface="IBM Plex Sans JP" panose="020B0503050203000203" pitchFamily="50" charset="-128"/>
                <a:ea typeface="IBM Plex Sans JP" panose="020B0503050203000203" pitchFamily="50" charset="-128"/>
              </a:rPr>
            </a:br>
            <a:r>
              <a:rPr lang="ja-JP" altLang="en-US" sz="1800" b="1" dirty="0">
                <a:solidFill>
                  <a:schemeClr val="bg1"/>
                </a:solidFill>
                <a:latin typeface="IBM Plex Sans JP" panose="020B0503050203000203" pitchFamily="50" charset="-128"/>
                <a:ea typeface="IBM Plex Sans JP" panose="020B0503050203000203" pitchFamily="50" charset="-128"/>
              </a:rPr>
              <a:t>の活用</a:t>
            </a:r>
          </a:p>
        </p:txBody>
      </p:sp>
      <p:sp>
        <p:nvSpPr>
          <p:cNvPr id="6" name="テキスト ボックス 5">
            <a:extLst>
              <a:ext uri="{FF2B5EF4-FFF2-40B4-BE49-F238E27FC236}">
                <a16:creationId xmlns:a16="http://schemas.microsoft.com/office/drawing/2014/main" id="{27D40AE8-F859-BD30-F803-2574810C8337}"/>
              </a:ext>
            </a:extLst>
          </p:cNvPr>
          <p:cNvSpPr txBox="1"/>
          <p:nvPr/>
        </p:nvSpPr>
        <p:spPr>
          <a:xfrm>
            <a:off x="810221" y="3292007"/>
            <a:ext cx="2938636" cy="2316532"/>
          </a:xfrm>
          <a:prstGeom prst="rect">
            <a:avLst/>
          </a:prstGeom>
          <a:noFill/>
        </p:spPr>
        <p:txBody>
          <a:bodyPr wrap="square">
            <a:spAutoFit/>
          </a:bodyPr>
          <a:lstStyle/>
          <a:p>
            <a:pPr algn="just">
              <a:lnSpc>
                <a:spcPct val="150000"/>
              </a:lnSpc>
            </a:pPr>
            <a:r>
              <a:rPr lang="ja-JP" altLang="en-US" sz="1400" dirty="0">
                <a:solidFill>
                  <a:schemeClr val="bg1"/>
                </a:solidFill>
                <a:latin typeface="IBM Plex Sans JP" panose="020B0503050203000203" pitchFamily="50" charset="-128"/>
                <a:ea typeface="IBM Plex Sans JP" panose="020B0503050203000203" pitchFamily="50" charset="-128"/>
              </a:rPr>
              <a:t>オーバーツーリズム対策として、多くの観光地が訪問者数の制限を導入しています。これにより、過剰な人出による環境への影響を軽減し、資源の持続可能な利用を目指しています。また、訪問者の体験品質の維持にも貢献しています。</a:t>
            </a:r>
          </a:p>
        </p:txBody>
      </p:sp>
      <p:sp>
        <p:nvSpPr>
          <p:cNvPr id="10" name="テキスト ボックス 9">
            <a:extLst>
              <a:ext uri="{FF2B5EF4-FFF2-40B4-BE49-F238E27FC236}">
                <a16:creationId xmlns:a16="http://schemas.microsoft.com/office/drawing/2014/main" id="{D438C1E4-0310-6652-C821-9965E2752EE1}"/>
              </a:ext>
            </a:extLst>
          </p:cNvPr>
          <p:cNvSpPr txBox="1"/>
          <p:nvPr/>
        </p:nvSpPr>
        <p:spPr>
          <a:xfrm>
            <a:off x="4625393" y="3292007"/>
            <a:ext cx="2938636" cy="2639697"/>
          </a:xfrm>
          <a:prstGeom prst="rect">
            <a:avLst/>
          </a:prstGeom>
          <a:noFill/>
        </p:spPr>
        <p:txBody>
          <a:bodyPr wrap="square">
            <a:spAutoFit/>
          </a:bodyPr>
          <a:lstStyle/>
          <a:p>
            <a:pPr algn="just">
              <a:lnSpc>
                <a:spcPct val="150000"/>
              </a:lnSpc>
            </a:pPr>
            <a:r>
              <a:rPr lang="ja-JP" altLang="en-US" sz="1400" dirty="0">
                <a:solidFill>
                  <a:schemeClr val="bg1"/>
                </a:solidFill>
                <a:latin typeface="IBM Plex Sans JP" panose="020B0503050203000203" pitchFamily="50" charset="-128"/>
                <a:ea typeface="IBM Plex Sans JP" panose="020B0503050203000203" pitchFamily="50" charset="-128"/>
              </a:rPr>
              <a:t>エコツーリズムは、オーバーツーリズムの影響を抑えるための一つの方法です。このアプローチでは、自然保護と地域文化の尊重に重点を置き、持続可能な観光活動を促進します。エコツーリズムは、地元経済への利益と環境保護のバランスを図ることを目指しています。</a:t>
            </a:r>
          </a:p>
        </p:txBody>
      </p:sp>
      <p:sp>
        <p:nvSpPr>
          <p:cNvPr id="11" name="テキスト ボックス 10">
            <a:extLst>
              <a:ext uri="{FF2B5EF4-FFF2-40B4-BE49-F238E27FC236}">
                <a16:creationId xmlns:a16="http://schemas.microsoft.com/office/drawing/2014/main" id="{4AB7E631-525A-53B8-BCB4-4A299C7D8312}"/>
              </a:ext>
            </a:extLst>
          </p:cNvPr>
          <p:cNvSpPr txBox="1"/>
          <p:nvPr/>
        </p:nvSpPr>
        <p:spPr>
          <a:xfrm>
            <a:off x="8440564" y="3292007"/>
            <a:ext cx="2938636" cy="2639697"/>
          </a:xfrm>
          <a:prstGeom prst="rect">
            <a:avLst/>
          </a:prstGeom>
          <a:noFill/>
        </p:spPr>
        <p:txBody>
          <a:bodyPr wrap="square">
            <a:spAutoFit/>
          </a:bodyPr>
          <a:lstStyle/>
          <a:p>
            <a:pPr algn="just">
              <a:lnSpc>
                <a:spcPct val="150000"/>
              </a:lnSpc>
            </a:pPr>
            <a:r>
              <a:rPr lang="ja-JP" altLang="en-US" sz="1400" dirty="0">
                <a:solidFill>
                  <a:schemeClr val="bg1"/>
                </a:solidFill>
                <a:latin typeface="IBM Plex Sans JP" panose="020B0503050203000203" pitchFamily="50" charset="-128"/>
                <a:ea typeface="IBM Plex Sans JP" panose="020B0503050203000203" pitchFamily="50" charset="-128"/>
              </a:rPr>
              <a:t>多くの観光地では、人出の管理と分散にデジタルツールを活用しています。アプリやオンラインプラットフォームを通じて、観光客の流れを管理し、混雑の軽減を図っています。これにより、観光客に快適な体験を提供し、地域社会への負担を軽減します。</a:t>
            </a:r>
          </a:p>
        </p:txBody>
      </p:sp>
      <p:sp>
        <p:nvSpPr>
          <p:cNvPr id="13" name="テキスト ボックス 12">
            <a:extLst>
              <a:ext uri="{FF2B5EF4-FFF2-40B4-BE49-F238E27FC236}">
                <a16:creationId xmlns:a16="http://schemas.microsoft.com/office/drawing/2014/main" id="{7229A989-884D-B02E-917C-12A53F7C66E9}"/>
              </a:ext>
            </a:extLst>
          </p:cNvPr>
          <p:cNvSpPr txBox="1"/>
          <p:nvPr/>
        </p:nvSpPr>
        <p:spPr>
          <a:xfrm>
            <a:off x="503305" y="333375"/>
            <a:ext cx="237066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srgbClr val="806840"/>
                </a:solidFill>
                <a:effectLst/>
                <a:uLnTx/>
                <a:uFillTx/>
                <a:latin typeface="IBM Plex Sans JP" panose="020B0503050203000203" pitchFamily="50" charset="-128"/>
                <a:ea typeface="IBM Plex Sans JP" panose="020B0503050203000203" pitchFamily="50" charset="-128"/>
              </a:rPr>
              <a:t>対策と課題</a:t>
            </a:r>
          </a:p>
        </p:txBody>
      </p:sp>
      <p:sp>
        <p:nvSpPr>
          <p:cNvPr id="14" name="テキスト ボックス 13">
            <a:extLst>
              <a:ext uri="{FF2B5EF4-FFF2-40B4-BE49-F238E27FC236}">
                <a16:creationId xmlns:a16="http://schemas.microsoft.com/office/drawing/2014/main" id="{A5721FEA-502A-64E9-54D5-3888302DFFC8}"/>
              </a:ext>
            </a:extLst>
          </p:cNvPr>
          <p:cNvSpPr txBox="1"/>
          <p:nvPr/>
        </p:nvSpPr>
        <p:spPr>
          <a:xfrm>
            <a:off x="503305" y="652027"/>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prstClr val="black"/>
                </a:solidFill>
                <a:latin typeface="IBM Plex Sans JP" panose="020B0503050203000203" pitchFamily="50" charset="-128"/>
                <a:ea typeface="IBM Plex Sans JP" panose="020B0503050203000203" pitchFamily="50" charset="-128"/>
              </a:rPr>
              <a:t>オーバーツーリズムとその対策</a:t>
            </a:r>
          </a:p>
        </p:txBody>
      </p:sp>
      <p:cxnSp>
        <p:nvCxnSpPr>
          <p:cNvPr id="12" name="直線コネクタ 11">
            <a:extLst>
              <a:ext uri="{FF2B5EF4-FFF2-40B4-BE49-F238E27FC236}">
                <a16:creationId xmlns:a16="http://schemas.microsoft.com/office/drawing/2014/main" id="{7E17BB3F-94D0-A47B-FACE-A06EF5119C23}"/>
              </a:ext>
            </a:extLst>
          </p:cNvPr>
          <p:cNvCxnSpPr>
            <a:cxnSpLocks/>
          </p:cNvCxnSpPr>
          <p:nvPr/>
        </p:nvCxnSpPr>
        <p:spPr>
          <a:xfrm>
            <a:off x="1822339" y="2987675"/>
            <a:ext cx="9144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481D15BB-00D7-9C89-7B4D-62ABA8C1CE4C}"/>
              </a:ext>
            </a:extLst>
          </p:cNvPr>
          <p:cNvCxnSpPr>
            <a:cxnSpLocks/>
          </p:cNvCxnSpPr>
          <p:nvPr/>
        </p:nvCxnSpPr>
        <p:spPr>
          <a:xfrm>
            <a:off x="5637511" y="2987675"/>
            <a:ext cx="9144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9145A31-4B24-2379-6263-692B517F5411}"/>
              </a:ext>
            </a:extLst>
          </p:cNvPr>
          <p:cNvCxnSpPr>
            <a:cxnSpLocks/>
          </p:cNvCxnSpPr>
          <p:nvPr/>
        </p:nvCxnSpPr>
        <p:spPr>
          <a:xfrm>
            <a:off x="9452682" y="2987675"/>
            <a:ext cx="9144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2347954-0EC5-3852-6584-9B33886D094A}"/>
              </a:ext>
            </a:extLst>
          </p:cNvPr>
          <p:cNvSpPr/>
          <p:nvPr/>
        </p:nvSpPr>
        <p:spPr>
          <a:xfrm>
            <a:off x="587375" y="0"/>
            <a:ext cx="902758" cy="235022"/>
          </a:xfrm>
          <a:prstGeom prst="rect">
            <a:avLst/>
          </a:prstGeom>
          <a:solidFill>
            <a:srgbClr val="8068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BM Plex Sans JP" panose="020B0503050203000203" pitchFamily="50" charset="-128"/>
              <a:ea typeface="IBM Plex Sans JP" panose="020B0503050203000203" pitchFamily="50" charset="-128"/>
            </a:endParaRPr>
          </a:p>
        </p:txBody>
      </p:sp>
    </p:spTree>
    <p:extLst>
      <p:ext uri="{BB962C8B-B14F-4D97-AF65-F5344CB8AC3E}">
        <p14:creationId xmlns:p14="http://schemas.microsoft.com/office/powerpoint/2010/main" val="12276082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96ACB6B-4487-FA9D-CF29-B647056F359D}"/>
              </a:ext>
            </a:extLst>
          </p:cNvPr>
          <p:cNvSpPr/>
          <p:nvPr/>
        </p:nvSpPr>
        <p:spPr>
          <a:xfrm>
            <a:off x="584796" y="1619250"/>
            <a:ext cx="3389486" cy="4502150"/>
          </a:xfrm>
          <a:prstGeom prst="rect">
            <a:avLst/>
          </a:prstGeom>
          <a:noFill/>
          <a:ln>
            <a:solidFill>
              <a:srgbClr val="16A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3BD6E35D-19B4-2A53-FB5A-E8895938B9FE}"/>
              </a:ext>
            </a:extLst>
          </p:cNvPr>
          <p:cNvSpPr/>
          <p:nvPr/>
        </p:nvSpPr>
        <p:spPr>
          <a:xfrm>
            <a:off x="4399968" y="1619250"/>
            <a:ext cx="3389486" cy="4502150"/>
          </a:xfrm>
          <a:prstGeom prst="rect">
            <a:avLst/>
          </a:prstGeom>
          <a:noFill/>
          <a:ln>
            <a:solidFill>
              <a:srgbClr val="16A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77F3394B-8323-5F27-DD06-1262AA77EF96}"/>
              </a:ext>
            </a:extLst>
          </p:cNvPr>
          <p:cNvSpPr/>
          <p:nvPr/>
        </p:nvSpPr>
        <p:spPr>
          <a:xfrm>
            <a:off x="8215139" y="1619250"/>
            <a:ext cx="3389486" cy="4502150"/>
          </a:xfrm>
          <a:prstGeom prst="rect">
            <a:avLst/>
          </a:prstGeom>
          <a:noFill/>
          <a:ln>
            <a:solidFill>
              <a:srgbClr val="16A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100C169-CD12-FEE2-3802-2309179A3BFA}"/>
              </a:ext>
            </a:extLst>
          </p:cNvPr>
          <p:cNvSpPr txBox="1"/>
          <p:nvPr/>
        </p:nvSpPr>
        <p:spPr>
          <a:xfrm>
            <a:off x="810221" y="1900833"/>
            <a:ext cx="2286596" cy="459036"/>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sz="1800" b="1" dirty="0">
                <a:solidFill>
                  <a:srgbClr val="16ABD4"/>
                </a:solidFill>
              </a:rPr>
              <a:t>観光客数の制限</a:t>
            </a:r>
          </a:p>
        </p:txBody>
      </p:sp>
      <p:sp>
        <p:nvSpPr>
          <p:cNvPr id="8" name="テキスト ボックス 7">
            <a:extLst>
              <a:ext uri="{FF2B5EF4-FFF2-40B4-BE49-F238E27FC236}">
                <a16:creationId xmlns:a16="http://schemas.microsoft.com/office/drawing/2014/main" id="{5C16B760-8781-963B-A5A4-B8E8EDFB6EFE}"/>
              </a:ext>
            </a:extLst>
          </p:cNvPr>
          <p:cNvSpPr txBox="1"/>
          <p:nvPr/>
        </p:nvSpPr>
        <p:spPr>
          <a:xfrm>
            <a:off x="4625393" y="1900833"/>
            <a:ext cx="2674870" cy="459036"/>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r>
              <a:rPr lang="ja-JP" altLang="en-US" sz="1800" b="1" dirty="0">
                <a:solidFill>
                  <a:srgbClr val="16ABD4"/>
                </a:solidFill>
              </a:rPr>
              <a:t>エコツーリズムの推進</a:t>
            </a:r>
          </a:p>
        </p:txBody>
      </p:sp>
      <p:sp>
        <p:nvSpPr>
          <p:cNvPr id="9" name="テキスト ボックス 8">
            <a:extLst>
              <a:ext uri="{FF2B5EF4-FFF2-40B4-BE49-F238E27FC236}">
                <a16:creationId xmlns:a16="http://schemas.microsoft.com/office/drawing/2014/main" id="{F35DA3F3-5455-64DA-6963-C555114E6293}"/>
              </a:ext>
            </a:extLst>
          </p:cNvPr>
          <p:cNvSpPr txBox="1"/>
          <p:nvPr/>
        </p:nvSpPr>
        <p:spPr>
          <a:xfrm>
            <a:off x="8455804" y="1968814"/>
            <a:ext cx="3051332" cy="729110"/>
          </a:xfrm>
          <a:prstGeom prst="rect">
            <a:avLst/>
          </a:prstGeom>
          <a:noFill/>
        </p:spPr>
        <p:txBody>
          <a:bodyPr wrap="square">
            <a:spAutoFit/>
          </a:bodyPr>
          <a:lstStyle>
            <a:defPPr>
              <a:defRPr lang="ja-JP"/>
            </a:defPPr>
            <a:lvl1pPr>
              <a:lnSpc>
                <a:spcPct val="150000"/>
              </a:lnSpc>
              <a:defRPr sz="1400">
                <a:latin typeface="Noto Sans JP" panose="020B0200000000000000" pitchFamily="50" charset="-128"/>
                <a:ea typeface="Noto Sans JP" panose="020B0200000000000000" pitchFamily="50" charset="-128"/>
              </a:defRPr>
            </a:lvl1pPr>
          </a:lstStyle>
          <a:p>
            <a:pPr>
              <a:lnSpc>
                <a:spcPct val="120000"/>
              </a:lnSpc>
            </a:pPr>
            <a:r>
              <a:rPr lang="ja-JP" altLang="en-US" sz="1800" b="1" dirty="0">
                <a:solidFill>
                  <a:srgbClr val="16ABD4"/>
                </a:solidFill>
              </a:rPr>
              <a:t>デジタル管理ツール</a:t>
            </a:r>
            <a:br>
              <a:rPr lang="en-US" altLang="ja-JP" sz="1800" b="1" dirty="0">
                <a:solidFill>
                  <a:srgbClr val="16ABD4"/>
                </a:solidFill>
              </a:rPr>
            </a:br>
            <a:r>
              <a:rPr lang="ja-JP" altLang="en-US" sz="1800" b="1" dirty="0">
                <a:solidFill>
                  <a:srgbClr val="16ABD4"/>
                </a:solidFill>
              </a:rPr>
              <a:t>の活用</a:t>
            </a:r>
          </a:p>
        </p:txBody>
      </p:sp>
      <p:sp>
        <p:nvSpPr>
          <p:cNvPr id="6" name="テキスト ボックス 5">
            <a:extLst>
              <a:ext uri="{FF2B5EF4-FFF2-40B4-BE49-F238E27FC236}">
                <a16:creationId xmlns:a16="http://schemas.microsoft.com/office/drawing/2014/main" id="{27D40AE8-F859-BD30-F803-2574810C8337}"/>
              </a:ext>
            </a:extLst>
          </p:cNvPr>
          <p:cNvSpPr txBox="1"/>
          <p:nvPr/>
        </p:nvSpPr>
        <p:spPr>
          <a:xfrm>
            <a:off x="810221" y="3035555"/>
            <a:ext cx="2938636" cy="2316532"/>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オーバーツーリズム対策として、多くの観光地が訪問者数の制限を導入しています。これにより、過剰な人出による環境への影響を軽減し、資源の持続可能な利用を目指しています。また、訪問者の体験品質の維持にも貢献しています。</a:t>
            </a:r>
          </a:p>
        </p:txBody>
      </p:sp>
      <p:sp>
        <p:nvSpPr>
          <p:cNvPr id="10" name="テキスト ボックス 9">
            <a:extLst>
              <a:ext uri="{FF2B5EF4-FFF2-40B4-BE49-F238E27FC236}">
                <a16:creationId xmlns:a16="http://schemas.microsoft.com/office/drawing/2014/main" id="{D438C1E4-0310-6652-C821-9965E2752EE1}"/>
              </a:ext>
            </a:extLst>
          </p:cNvPr>
          <p:cNvSpPr txBox="1"/>
          <p:nvPr/>
        </p:nvSpPr>
        <p:spPr>
          <a:xfrm>
            <a:off x="4625393" y="3035555"/>
            <a:ext cx="2938636" cy="2639697"/>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エコツーリズムは、オーバーツーリズムの影響を抑えるための一つの方法です。このアプローチでは、自然保護と地域文化の尊重に重点を置き、持続可能な観光活動を促進します。エコツーリズムは、地元経済への利益と環境保護のバランスを図ることを目指しています。</a:t>
            </a:r>
          </a:p>
        </p:txBody>
      </p:sp>
      <p:sp>
        <p:nvSpPr>
          <p:cNvPr id="11" name="テキスト ボックス 10">
            <a:extLst>
              <a:ext uri="{FF2B5EF4-FFF2-40B4-BE49-F238E27FC236}">
                <a16:creationId xmlns:a16="http://schemas.microsoft.com/office/drawing/2014/main" id="{4AB7E631-525A-53B8-BCB4-4A299C7D8312}"/>
              </a:ext>
            </a:extLst>
          </p:cNvPr>
          <p:cNvSpPr txBox="1"/>
          <p:nvPr/>
        </p:nvSpPr>
        <p:spPr>
          <a:xfrm>
            <a:off x="8440564" y="3035555"/>
            <a:ext cx="2938636" cy="2639697"/>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多くの観光地では、人出の管理と分散にデジタルツールを活用しています。アプリやオンラインプラットフォームを通じて、観光客の流れを管理し、混雑の軽減を図っています。これにより、観光客に快適な体験を提供し、地域社会への負担を軽減します。</a:t>
            </a:r>
          </a:p>
        </p:txBody>
      </p:sp>
      <p:sp>
        <p:nvSpPr>
          <p:cNvPr id="13" name="テキスト ボックス 12">
            <a:extLst>
              <a:ext uri="{FF2B5EF4-FFF2-40B4-BE49-F238E27FC236}">
                <a16:creationId xmlns:a16="http://schemas.microsoft.com/office/drawing/2014/main" id="{7229A989-884D-B02E-917C-12A53F7C66E9}"/>
              </a:ext>
            </a:extLst>
          </p:cNvPr>
          <p:cNvSpPr txBox="1"/>
          <p:nvPr/>
        </p:nvSpPr>
        <p:spPr>
          <a:xfrm>
            <a:off x="580563" y="333375"/>
            <a:ext cx="1156162" cy="307777"/>
          </a:xfrm>
          <a:prstGeom prst="rect">
            <a:avLst/>
          </a:prstGeom>
          <a:noFill/>
          <a:ln>
            <a:solidFill>
              <a:srgbClr val="16ABD4"/>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srgbClr val="16ABD4"/>
                </a:solidFill>
                <a:effectLst/>
                <a:uLnTx/>
                <a:uFillTx/>
                <a:latin typeface="Noto Sans JP" panose="020B0200000000000000" pitchFamily="50" charset="-128"/>
                <a:ea typeface="Noto Sans JP" panose="020B0200000000000000" pitchFamily="50" charset="-128"/>
                <a:cs typeface="+mn-cs"/>
              </a:rPr>
              <a:t>対策と課題</a:t>
            </a:r>
          </a:p>
        </p:txBody>
      </p:sp>
      <p:sp>
        <p:nvSpPr>
          <p:cNvPr id="14" name="テキスト ボックス 13">
            <a:extLst>
              <a:ext uri="{FF2B5EF4-FFF2-40B4-BE49-F238E27FC236}">
                <a16:creationId xmlns:a16="http://schemas.microsoft.com/office/drawing/2014/main" id="{A5721FEA-502A-64E9-54D5-3888302DFFC8}"/>
              </a:ext>
            </a:extLst>
          </p:cNvPr>
          <p:cNvSpPr txBox="1"/>
          <p:nvPr/>
        </p:nvSpPr>
        <p:spPr>
          <a:xfrm>
            <a:off x="503305" y="714982"/>
            <a:ext cx="43523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prstClr val="black"/>
                </a:solidFill>
                <a:latin typeface="Noto Sans JP" panose="020B0200000000000000" pitchFamily="50" charset="-128"/>
                <a:ea typeface="Noto Sans JP" panose="020B0200000000000000" pitchFamily="50" charset="-128"/>
              </a:rPr>
              <a:t>オーバーツーリズムとその対策</a:t>
            </a:r>
          </a:p>
        </p:txBody>
      </p:sp>
      <p:cxnSp>
        <p:nvCxnSpPr>
          <p:cNvPr id="12" name="直線コネクタ 11">
            <a:extLst>
              <a:ext uri="{FF2B5EF4-FFF2-40B4-BE49-F238E27FC236}">
                <a16:creationId xmlns:a16="http://schemas.microsoft.com/office/drawing/2014/main" id="{2076E3EB-806A-7EBC-EBDD-8217A6D6944B}"/>
              </a:ext>
            </a:extLst>
          </p:cNvPr>
          <p:cNvCxnSpPr/>
          <p:nvPr/>
        </p:nvCxnSpPr>
        <p:spPr>
          <a:xfrm>
            <a:off x="584796" y="2171700"/>
            <a:ext cx="225425" cy="0"/>
          </a:xfrm>
          <a:prstGeom prst="line">
            <a:avLst/>
          </a:prstGeom>
          <a:ln w="12700">
            <a:solidFill>
              <a:srgbClr val="16ABD4"/>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454D94E-3608-CBB5-A5F9-060CFC256BA5}"/>
              </a:ext>
            </a:extLst>
          </p:cNvPr>
          <p:cNvCxnSpPr/>
          <p:nvPr/>
        </p:nvCxnSpPr>
        <p:spPr>
          <a:xfrm>
            <a:off x="4399968" y="2171700"/>
            <a:ext cx="225425" cy="0"/>
          </a:xfrm>
          <a:prstGeom prst="line">
            <a:avLst/>
          </a:prstGeom>
          <a:ln w="12700">
            <a:solidFill>
              <a:srgbClr val="16ABD4"/>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FDABFA7-35DE-95FB-1A70-6FE1972EB7D9}"/>
              </a:ext>
            </a:extLst>
          </p:cNvPr>
          <p:cNvCxnSpPr/>
          <p:nvPr/>
        </p:nvCxnSpPr>
        <p:spPr>
          <a:xfrm>
            <a:off x="8215139" y="2171700"/>
            <a:ext cx="225425" cy="0"/>
          </a:xfrm>
          <a:prstGeom prst="line">
            <a:avLst/>
          </a:prstGeom>
          <a:ln w="12700">
            <a:solidFill>
              <a:srgbClr val="16ABD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1023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3090A1">
            <a:alpha val="10000"/>
          </a:srgbClr>
        </a:solidFill>
        <a:effectLst/>
      </p:bgPr>
    </p:bg>
    <p:spTree>
      <p:nvGrpSpPr>
        <p:cNvPr id="1" name=""/>
        <p:cNvGrpSpPr/>
        <p:nvPr/>
      </p:nvGrpSpPr>
      <p:grpSpPr>
        <a:xfrm>
          <a:off x="0" y="0"/>
          <a:ext cx="0" cy="0"/>
          <a:chOff x="0" y="0"/>
          <a:chExt cx="0" cy="0"/>
        </a:xfrm>
      </p:grpSpPr>
      <p:sp>
        <p:nvSpPr>
          <p:cNvPr id="27" name="フリーフォーム: 図形 26">
            <a:extLst>
              <a:ext uri="{FF2B5EF4-FFF2-40B4-BE49-F238E27FC236}">
                <a16:creationId xmlns:a16="http://schemas.microsoft.com/office/drawing/2014/main" id="{28649E86-2BC4-FC28-6E7F-FF1F67513533}"/>
              </a:ext>
            </a:extLst>
          </p:cNvPr>
          <p:cNvSpPr/>
          <p:nvPr/>
        </p:nvSpPr>
        <p:spPr>
          <a:xfrm>
            <a:off x="0" y="5604836"/>
            <a:ext cx="12192000" cy="1253164"/>
          </a:xfrm>
          <a:custGeom>
            <a:avLst/>
            <a:gdLst>
              <a:gd name="connsiteX0" fmla="*/ 0 w 12192000"/>
              <a:gd name="connsiteY0" fmla="*/ 0 h 1253164"/>
              <a:gd name="connsiteX1" fmla="*/ 646220 w 12192000"/>
              <a:gd name="connsiteY1" fmla="*/ 105015 h 1253164"/>
              <a:gd name="connsiteX2" fmla="*/ 6096000 w 12192000"/>
              <a:gd name="connsiteY2" fmla="*/ 466775 h 1253164"/>
              <a:gd name="connsiteX3" fmla="*/ 11545780 w 12192000"/>
              <a:gd name="connsiteY3" fmla="*/ 105015 h 1253164"/>
              <a:gd name="connsiteX4" fmla="*/ 12192000 w 12192000"/>
              <a:gd name="connsiteY4" fmla="*/ 0 h 1253164"/>
              <a:gd name="connsiteX5" fmla="*/ 12192000 w 12192000"/>
              <a:gd name="connsiteY5" fmla="*/ 1253164 h 1253164"/>
              <a:gd name="connsiteX6" fmla="*/ 0 w 12192000"/>
              <a:gd name="connsiteY6" fmla="*/ 1253164 h 125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253164">
                <a:moveTo>
                  <a:pt x="0" y="0"/>
                </a:moveTo>
                <a:lnTo>
                  <a:pt x="646220" y="105015"/>
                </a:lnTo>
                <a:cubicBezTo>
                  <a:pt x="2201891" y="333412"/>
                  <a:pt x="4077278" y="466775"/>
                  <a:pt x="6096000" y="466775"/>
                </a:cubicBezTo>
                <a:cubicBezTo>
                  <a:pt x="8114722" y="466775"/>
                  <a:pt x="9990109" y="333412"/>
                  <a:pt x="11545780" y="105015"/>
                </a:cubicBezTo>
                <a:lnTo>
                  <a:pt x="12192000" y="0"/>
                </a:lnTo>
                <a:lnTo>
                  <a:pt x="12192000" y="1253164"/>
                </a:lnTo>
                <a:lnTo>
                  <a:pt x="0" y="1253164"/>
                </a:lnTo>
                <a:close/>
              </a:path>
            </a:pathLst>
          </a:custGeom>
          <a:solidFill>
            <a:srgbClr val="3090A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 name="正方形/長方形 4">
            <a:extLst>
              <a:ext uri="{FF2B5EF4-FFF2-40B4-BE49-F238E27FC236}">
                <a16:creationId xmlns:a16="http://schemas.microsoft.com/office/drawing/2014/main" id="{67E72205-55A0-AD1A-26BB-6719788153A0}"/>
              </a:ext>
            </a:extLst>
          </p:cNvPr>
          <p:cNvSpPr/>
          <p:nvPr/>
        </p:nvSpPr>
        <p:spPr>
          <a:xfrm>
            <a:off x="584796" y="2882802"/>
            <a:ext cx="3389486" cy="3467197"/>
          </a:xfrm>
          <a:prstGeom prst="rect">
            <a:avLst/>
          </a:prstGeom>
          <a:solidFill>
            <a:schemeClr val="bg1"/>
          </a:solidFill>
          <a:ln w="22225">
            <a:solidFill>
              <a:srgbClr val="3090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urecho" panose="020B0003020204020204" pitchFamily="50" charset="-128"/>
              <a:ea typeface="Murecho" panose="020B0003020204020204" pitchFamily="50" charset="-128"/>
              <a:cs typeface="Murecho" panose="020B0003020204020204" pitchFamily="50" charset="-128"/>
            </a:endParaRPr>
          </a:p>
        </p:txBody>
      </p:sp>
      <p:sp>
        <p:nvSpPr>
          <p:cNvPr id="12" name="正方形/長方形 11">
            <a:extLst>
              <a:ext uri="{FF2B5EF4-FFF2-40B4-BE49-F238E27FC236}">
                <a16:creationId xmlns:a16="http://schemas.microsoft.com/office/drawing/2014/main" id="{289370DE-7166-72EF-EC23-3D44AEC91740}"/>
              </a:ext>
            </a:extLst>
          </p:cNvPr>
          <p:cNvSpPr/>
          <p:nvPr/>
        </p:nvSpPr>
        <p:spPr>
          <a:xfrm>
            <a:off x="4399968" y="2882802"/>
            <a:ext cx="3389486" cy="3467197"/>
          </a:xfrm>
          <a:prstGeom prst="rect">
            <a:avLst/>
          </a:prstGeom>
          <a:solidFill>
            <a:schemeClr val="bg1"/>
          </a:solidFill>
          <a:ln w="22225">
            <a:solidFill>
              <a:srgbClr val="A937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urecho" panose="020B0003020204020204" pitchFamily="50" charset="-128"/>
              <a:ea typeface="Murecho" panose="020B0003020204020204" pitchFamily="50" charset="-128"/>
              <a:cs typeface="Murecho" panose="020B0003020204020204" pitchFamily="50" charset="-128"/>
            </a:endParaRPr>
          </a:p>
        </p:txBody>
      </p:sp>
      <p:sp>
        <p:nvSpPr>
          <p:cNvPr id="15" name="正方形/長方形 14">
            <a:extLst>
              <a:ext uri="{FF2B5EF4-FFF2-40B4-BE49-F238E27FC236}">
                <a16:creationId xmlns:a16="http://schemas.microsoft.com/office/drawing/2014/main" id="{D11BBCA3-CE49-7C2D-DD76-D7F030A9F3AD}"/>
              </a:ext>
            </a:extLst>
          </p:cNvPr>
          <p:cNvSpPr/>
          <p:nvPr/>
        </p:nvSpPr>
        <p:spPr>
          <a:xfrm>
            <a:off x="8215139" y="2882802"/>
            <a:ext cx="3389486" cy="3467197"/>
          </a:xfrm>
          <a:prstGeom prst="rect">
            <a:avLst/>
          </a:prstGeom>
          <a:solidFill>
            <a:schemeClr val="bg1"/>
          </a:solidFill>
          <a:ln w="22225">
            <a:solidFill>
              <a:srgbClr val="DF863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urecho" panose="020B0003020204020204" pitchFamily="50" charset="-128"/>
              <a:ea typeface="Murecho" panose="020B0003020204020204" pitchFamily="50" charset="-128"/>
              <a:cs typeface="Murecho" panose="020B0003020204020204" pitchFamily="50" charset="-128"/>
            </a:endParaRPr>
          </a:p>
        </p:txBody>
      </p:sp>
      <p:sp>
        <p:nvSpPr>
          <p:cNvPr id="2" name="四角形: 上の 2 つの角を丸める 1">
            <a:extLst>
              <a:ext uri="{FF2B5EF4-FFF2-40B4-BE49-F238E27FC236}">
                <a16:creationId xmlns:a16="http://schemas.microsoft.com/office/drawing/2014/main" id="{C96ACB6B-4487-FA9D-CF29-B647056F359D}"/>
              </a:ext>
            </a:extLst>
          </p:cNvPr>
          <p:cNvSpPr/>
          <p:nvPr/>
        </p:nvSpPr>
        <p:spPr>
          <a:xfrm>
            <a:off x="584796" y="1835150"/>
            <a:ext cx="3389486" cy="1047653"/>
          </a:xfrm>
          <a:prstGeom prst="round2SameRect">
            <a:avLst/>
          </a:prstGeom>
          <a:solidFill>
            <a:srgbClr val="3090A1"/>
          </a:solidFill>
          <a:ln w="22225">
            <a:solidFill>
              <a:srgbClr val="3090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urecho" panose="020B0003020204020204" pitchFamily="50" charset="-128"/>
              <a:ea typeface="Murecho" panose="020B0003020204020204" pitchFamily="50" charset="-128"/>
              <a:cs typeface="Murecho" panose="020B0003020204020204" pitchFamily="50" charset="-128"/>
            </a:endParaRPr>
          </a:p>
        </p:txBody>
      </p:sp>
      <p:sp>
        <p:nvSpPr>
          <p:cNvPr id="3" name="四角形: 上の 2 つの角を丸める 2">
            <a:extLst>
              <a:ext uri="{FF2B5EF4-FFF2-40B4-BE49-F238E27FC236}">
                <a16:creationId xmlns:a16="http://schemas.microsoft.com/office/drawing/2014/main" id="{3BD6E35D-19B4-2A53-FB5A-E8895938B9FE}"/>
              </a:ext>
            </a:extLst>
          </p:cNvPr>
          <p:cNvSpPr/>
          <p:nvPr/>
        </p:nvSpPr>
        <p:spPr>
          <a:xfrm>
            <a:off x="4399968" y="1835150"/>
            <a:ext cx="3389486" cy="1047653"/>
          </a:xfrm>
          <a:prstGeom prst="round2SameRect">
            <a:avLst/>
          </a:prstGeom>
          <a:solidFill>
            <a:srgbClr val="A93737"/>
          </a:solidFill>
          <a:ln w="22225">
            <a:solidFill>
              <a:srgbClr val="A937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urecho" panose="020B0003020204020204" pitchFamily="50" charset="-128"/>
              <a:ea typeface="Murecho" panose="020B0003020204020204" pitchFamily="50" charset="-128"/>
              <a:cs typeface="Murecho" panose="020B0003020204020204" pitchFamily="50" charset="-128"/>
            </a:endParaRPr>
          </a:p>
        </p:txBody>
      </p:sp>
      <p:sp>
        <p:nvSpPr>
          <p:cNvPr id="4" name="四角形: 上の 2 つの角を丸める 3">
            <a:extLst>
              <a:ext uri="{FF2B5EF4-FFF2-40B4-BE49-F238E27FC236}">
                <a16:creationId xmlns:a16="http://schemas.microsoft.com/office/drawing/2014/main" id="{77F3394B-8323-5F27-DD06-1262AA77EF96}"/>
              </a:ext>
            </a:extLst>
          </p:cNvPr>
          <p:cNvSpPr/>
          <p:nvPr/>
        </p:nvSpPr>
        <p:spPr>
          <a:xfrm>
            <a:off x="8215139" y="1835150"/>
            <a:ext cx="3389486" cy="1047653"/>
          </a:xfrm>
          <a:prstGeom prst="round2SameRect">
            <a:avLst/>
          </a:prstGeom>
          <a:solidFill>
            <a:srgbClr val="DF863C"/>
          </a:solidFill>
          <a:ln w="22225">
            <a:solidFill>
              <a:srgbClr val="DF863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urecho" panose="020B0003020204020204" pitchFamily="50" charset="-128"/>
              <a:ea typeface="Murecho" panose="020B0003020204020204" pitchFamily="50" charset="-128"/>
              <a:cs typeface="Murecho" panose="020B0003020204020204" pitchFamily="50" charset="-128"/>
            </a:endParaRPr>
          </a:p>
        </p:txBody>
      </p:sp>
      <p:sp>
        <p:nvSpPr>
          <p:cNvPr id="7" name="テキスト ボックス 6">
            <a:extLst>
              <a:ext uri="{FF2B5EF4-FFF2-40B4-BE49-F238E27FC236}">
                <a16:creationId xmlns:a16="http://schemas.microsoft.com/office/drawing/2014/main" id="{E100C169-CD12-FEE2-3802-2309179A3BFA}"/>
              </a:ext>
            </a:extLst>
          </p:cNvPr>
          <p:cNvSpPr txBox="1"/>
          <p:nvPr/>
        </p:nvSpPr>
        <p:spPr>
          <a:xfrm>
            <a:off x="1136241" y="2179670"/>
            <a:ext cx="2286596" cy="396712"/>
          </a:xfrm>
          <a:prstGeom prst="rect">
            <a:avLst/>
          </a:prstGeom>
          <a:noFill/>
        </p:spPr>
        <p:txBody>
          <a:bodyPr wrap="square">
            <a:spAutoFit/>
          </a:bodyPr>
          <a:lstStyle>
            <a:defPPr>
              <a:defRPr lang="ja-JP"/>
            </a:defPPr>
            <a:lvl1pPr algn="ctr">
              <a:lnSpc>
                <a:spcPct val="120000"/>
              </a:lnSpc>
              <a:defRPr b="1">
                <a:solidFill>
                  <a:schemeClr val="bg1"/>
                </a:solidFill>
                <a:latin typeface="Noto Sans JP" panose="020B0200000000000000" pitchFamily="50" charset="-128"/>
                <a:ea typeface="Noto Sans JP" panose="020B0200000000000000" pitchFamily="50" charset="-128"/>
              </a:defRPr>
            </a:lvl1pPr>
          </a:lstStyle>
          <a:p>
            <a:r>
              <a:rPr lang="ja-JP" altLang="en-US" dirty="0">
                <a:latin typeface="Murecho" panose="020B0003020204020204" pitchFamily="50" charset="-128"/>
                <a:ea typeface="Murecho" panose="020B0003020204020204" pitchFamily="50" charset="-128"/>
                <a:cs typeface="Murecho" panose="020B0003020204020204" pitchFamily="50" charset="-128"/>
              </a:rPr>
              <a:t>観光客数の制限</a:t>
            </a:r>
          </a:p>
        </p:txBody>
      </p:sp>
      <p:sp>
        <p:nvSpPr>
          <p:cNvPr id="8" name="テキスト ボックス 7">
            <a:extLst>
              <a:ext uri="{FF2B5EF4-FFF2-40B4-BE49-F238E27FC236}">
                <a16:creationId xmlns:a16="http://schemas.microsoft.com/office/drawing/2014/main" id="{5C16B760-8781-963B-A5A4-B8E8EDFB6EFE}"/>
              </a:ext>
            </a:extLst>
          </p:cNvPr>
          <p:cNvSpPr txBox="1"/>
          <p:nvPr/>
        </p:nvSpPr>
        <p:spPr>
          <a:xfrm>
            <a:off x="4782676" y="2179670"/>
            <a:ext cx="2624070" cy="396712"/>
          </a:xfrm>
          <a:prstGeom prst="rect">
            <a:avLst/>
          </a:prstGeom>
          <a:noFill/>
        </p:spPr>
        <p:txBody>
          <a:bodyPr wrap="square">
            <a:spAutoFit/>
          </a:bodyPr>
          <a:lstStyle>
            <a:defPPr>
              <a:defRPr lang="ja-JP"/>
            </a:defPPr>
            <a:lvl1pPr algn="ctr">
              <a:lnSpc>
                <a:spcPct val="120000"/>
              </a:lnSpc>
              <a:defRPr b="1">
                <a:solidFill>
                  <a:schemeClr val="bg1"/>
                </a:solidFill>
                <a:latin typeface="Noto Sans JP" panose="020B0200000000000000" pitchFamily="50" charset="-128"/>
                <a:ea typeface="Noto Sans JP" panose="020B0200000000000000" pitchFamily="50" charset="-128"/>
              </a:defRPr>
            </a:lvl1pPr>
          </a:lstStyle>
          <a:p>
            <a:r>
              <a:rPr lang="ja-JP" altLang="en-US" dirty="0">
                <a:latin typeface="Murecho" panose="020B0003020204020204" pitchFamily="50" charset="-128"/>
                <a:ea typeface="Murecho" panose="020B0003020204020204" pitchFamily="50" charset="-128"/>
                <a:cs typeface="Murecho" panose="020B0003020204020204" pitchFamily="50" charset="-128"/>
              </a:rPr>
              <a:t>エコツーリズムの推進</a:t>
            </a:r>
          </a:p>
        </p:txBody>
      </p:sp>
      <p:sp>
        <p:nvSpPr>
          <p:cNvPr id="9" name="テキスト ボックス 8">
            <a:extLst>
              <a:ext uri="{FF2B5EF4-FFF2-40B4-BE49-F238E27FC236}">
                <a16:creationId xmlns:a16="http://schemas.microsoft.com/office/drawing/2014/main" id="{F35DA3F3-5455-64DA-6963-C555114E6293}"/>
              </a:ext>
            </a:extLst>
          </p:cNvPr>
          <p:cNvSpPr txBox="1"/>
          <p:nvPr/>
        </p:nvSpPr>
        <p:spPr>
          <a:xfrm>
            <a:off x="8766584" y="2013471"/>
            <a:ext cx="2286596" cy="729110"/>
          </a:xfrm>
          <a:prstGeom prst="rect">
            <a:avLst/>
          </a:prstGeom>
          <a:noFill/>
        </p:spPr>
        <p:txBody>
          <a:bodyPr wrap="square">
            <a:spAutoFit/>
          </a:bodyPr>
          <a:lstStyle>
            <a:defPPr>
              <a:defRPr lang="ja-JP"/>
            </a:defPPr>
            <a:lvl1pPr algn="ctr">
              <a:lnSpc>
                <a:spcPct val="120000"/>
              </a:lnSpc>
              <a:defRPr b="1">
                <a:solidFill>
                  <a:schemeClr val="bg1"/>
                </a:solidFill>
                <a:latin typeface="Noto Sans JP" panose="020B0200000000000000" pitchFamily="50" charset="-128"/>
                <a:ea typeface="Noto Sans JP" panose="020B0200000000000000" pitchFamily="50" charset="-128"/>
              </a:defRPr>
            </a:lvl1pPr>
          </a:lstStyle>
          <a:p>
            <a:r>
              <a:rPr lang="ja-JP" altLang="en-US" dirty="0">
                <a:latin typeface="Murecho" panose="020B0003020204020204" pitchFamily="50" charset="-128"/>
                <a:ea typeface="Murecho" panose="020B0003020204020204" pitchFamily="50" charset="-128"/>
                <a:cs typeface="Murecho" panose="020B0003020204020204" pitchFamily="50" charset="-128"/>
              </a:rPr>
              <a:t>デジタル管理ツール</a:t>
            </a:r>
            <a:br>
              <a:rPr lang="en-US" altLang="ja-JP" dirty="0">
                <a:latin typeface="Murecho" panose="020B0003020204020204" pitchFamily="50" charset="-128"/>
                <a:ea typeface="Murecho" panose="020B0003020204020204" pitchFamily="50" charset="-128"/>
                <a:cs typeface="Murecho" panose="020B0003020204020204" pitchFamily="50" charset="-128"/>
              </a:rPr>
            </a:br>
            <a:r>
              <a:rPr lang="ja-JP" altLang="en-US" dirty="0">
                <a:latin typeface="Murecho" panose="020B0003020204020204" pitchFamily="50" charset="-128"/>
                <a:ea typeface="Murecho" panose="020B0003020204020204" pitchFamily="50" charset="-128"/>
                <a:cs typeface="Murecho" panose="020B0003020204020204" pitchFamily="50" charset="-128"/>
              </a:rPr>
              <a:t>の活用</a:t>
            </a:r>
          </a:p>
        </p:txBody>
      </p:sp>
      <p:sp>
        <p:nvSpPr>
          <p:cNvPr id="6" name="テキスト ボックス 5">
            <a:extLst>
              <a:ext uri="{FF2B5EF4-FFF2-40B4-BE49-F238E27FC236}">
                <a16:creationId xmlns:a16="http://schemas.microsoft.com/office/drawing/2014/main" id="{27D40AE8-F859-BD30-F803-2574810C8337}"/>
              </a:ext>
            </a:extLst>
          </p:cNvPr>
          <p:cNvSpPr txBox="1"/>
          <p:nvPr/>
        </p:nvSpPr>
        <p:spPr>
          <a:xfrm>
            <a:off x="810221" y="3251455"/>
            <a:ext cx="2938636" cy="2316532"/>
          </a:xfrm>
          <a:prstGeom prst="rect">
            <a:avLst/>
          </a:prstGeom>
          <a:noFill/>
        </p:spPr>
        <p:txBody>
          <a:bodyPr wrap="square">
            <a:spAutoFit/>
          </a:bodyPr>
          <a:lstStyle/>
          <a:p>
            <a:pPr algn="just">
              <a:lnSpc>
                <a:spcPct val="150000"/>
              </a:lnSpc>
            </a:pPr>
            <a:r>
              <a:rPr lang="ja-JP" altLang="en-US" sz="1400" dirty="0">
                <a:latin typeface="Murecho" panose="020B0003020204020204" pitchFamily="50" charset="-128"/>
                <a:ea typeface="Murecho" panose="020B0003020204020204" pitchFamily="50" charset="-128"/>
                <a:cs typeface="Murecho" panose="020B0003020204020204" pitchFamily="50" charset="-128"/>
              </a:rPr>
              <a:t>オーバーツーリズム対策として、多くの観光地が訪問者数の制限を導入しています。これにより、過剰な人出による環境への影響を軽減し、資源の持続可能な利用を目指しています。また、訪問者の体験品質の維持にも貢献しています。</a:t>
            </a:r>
          </a:p>
        </p:txBody>
      </p:sp>
      <p:sp>
        <p:nvSpPr>
          <p:cNvPr id="10" name="テキスト ボックス 9">
            <a:extLst>
              <a:ext uri="{FF2B5EF4-FFF2-40B4-BE49-F238E27FC236}">
                <a16:creationId xmlns:a16="http://schemas.microsoft.com/office/drawing/2014/main" id="{D438C1E4-0310-6652-C821-9965E2752EE1}"/>
              </a:ext>
            </a:extLst>
          </p:cNvPr>
          <p:cNvSpPr txBox="1"/>
          <p:nvPr/>
        </p:nvSpPr>
        <p:spPr>
          <a:xfrm>
            <a:off x="4625393" y="3251455"/>
            <a:ext cx="2938636" cy="2639697"/>
          </a:xfrm>
          <a:prstGeom prst="rect">
            <a:avLst/>
          </a:prstGeom>
          <a:noFill/>
        </p:spPr>
        <p:txBody>
          <a:bodyPr wrap="square">
            <a:spAutoFit/>
          </a:bodyPr>
          <a:lstStyle/>
          <a:p>
            <a:pPr algn="just">
              <a:lnSpc>
                <a:spcPct val="150000"/>
              </a:lnSpc>
            </a:pPr>
            <a:r>
              <a:rPr lang="ja-JP" altLang="en-US" sz="1400" dirty="0">
                <a:latin typeface="Murecho" panose="020B0003020204020204" pitchFamily="50" charset="-128"/>
                <a:ea typeface="Murecho" panose="020B0003020204020204" pitchFamily="50" charset="-128"/>
                <a:cs typeface="Murecho" panose="020B0003020204020204" pitchFamily="50" charset="-128"/>
              </a:rPr>
              <a:t>エコツーリズムは、オーバーツーリズムの影響を抑えるための一つの方法です。このアプローチでは、自然保護と地域文化の尊重に重点を置き、持続可能な観光活動を促進します。エコツーリズムは、地元経済への利益と環境保護のバランスを図ることを目指しています。</a:t>
            </a:r>
          </a:p>
        </p:txBody>
      </p:sp>
      <p:sp>
        <p:nvSpPr>
          <p:cNvPr id="11" name="テキスト ボックス 10">
            <a:extLst>
              <a:ext uri="{FF2B5EF4-FFF2-40B4-BE49-F238E27FC236}">
                <a16:creationId xmlns:a16="http://schemas.microsoft.com/office/drawing/2014/main" id="{4AB7E631-525A-53B8-BCB4-4A299C7D8312}"/>
              </a:ext>
            </a:extLst>
          </p:cNvPr>
          <p:cNvSpPr txBox="1"/>
          <p:nvPr/>
        </p:nvSpPr>
        <p:spPr>
          <a:xfrm>
            <a:off x="8440564" y="3251455"/>
            <a:ext cx="2938636" cy="2639697"/>
          </a:xfrm>
          <a:prstGeom prst="rect">
            <a:avLst/>
          </a:prstGeom>
          <a:noFill/>
        </p:spPr>
        <p:txBody>
          <a:bodyPr wrap="square">
            <a:spAutoFit/>
          </a:bodyPr>
          <a:lstStyle/>
          <a:p>
            <a:pPr algn="just">
              <a:lnSpc>
                <a:spcPct val="150000"/>
              </a:lnSpc>
            </a:pPr>
            <a:r>
              <a:rPr lang="ja-JP" altLang="en-US" sz="1400" dirty="0">
                <a:latin typeface="Murecho" panose="020B0003020204020204" pitchFamily="50" charset="-128"/>
                <a:ea typeface="Murecho" panose="020B0003020204020204" pitchFamily="50" charset="-128"/>
                <a:cs typeface="Murecho" panose="020B0003020204020204" pitchFamily="50" charset="-128"/>
              </a:rPr>
              <a:t>多くの観光地では、人出の管理と分散にデジタルツールを活用しています。アプリやオンラインプラットフォームを通じて、観光客の流れを管理し、混雑の軽減を図っています。これにより、観光客に快適な体験を提供し、地域社会への負担を軽減します。</a:t>
            </a:r>
          </a:p>
        </p:txBody>
      </p:sp>
      <p:grpSp>
        <p:nvGrpSpPr>
          <p:cNvPr id="18" name="グループ化 17">
            <a:extLst>
              <a:ext uri="{FF2B5EF4-FFF2-40B4-BE49-F238E27FC236}">
                <a16:creationId xmlns:a16="http://schemas.microsoft.com/office/drawing/2014/main" id="{8F6AC9A5-522F-4C57-D946-03C1B0A6CB30}"/>
              </a:ext>
            </a:extLst>
          </p:cNvPr>
          <p:cNvGrpSpPr/>
          <p:nvPr/>
        </p:nvGrpSpPr>
        <p:grpSpPr>
          <a:xfrm>
            <a:off x="2774950" y="439569"/>
            <a:ext cx="6642100" cy="936923"/>
            <a:chOff x="-641592" y="333375"/>
            <a:chExt cx="6642100" cy="936923"/>
          </a:xfrm>
        </p:grpSpPr>
        <p:sp>
          <p:nvSpPr>
            <p:cNvPr id="13" name="テキスト ボックス 12">
              <a:extLst>
                <a:ext uri="{FF2B5EF4-FFF2-40B4-BE49-F238E27FC236}">
                  <a16:creationId xmlns:a16="http://schemas.microsoft.com/office/drawing/2014/main" id="{7229A989-884D-B02E-917C-12A53F7C66E9}"/>
                </a:ext>
              </a:extLst>
            </p:cNvPr>
            <p:cNvSpPr txBox="1"/>
            <p:nvPr/>
          </p:nvSpPr>
          <p:spPr>
            <a:xfrm>
              <a:off x="1494125" y="333375"/>
              <a:ext cx="237066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dirty="0">
                  <a:ln>
                    <a:noFill/>
                  </a:ln>
                  <a:solidFill>
                    <a:srgbClr val="3090A1"/>
                  </a:solidFill>
                  <a:effectLst/>
                  <a:uLnTx/>
                  <a:uFillTx/>
                  <a:latin typeface="Murecho" panose="020B0003020204020204" pitchFamily="50" charset="-128"/>
                  <a:ea typeface="Murecho" panose="020B0003020204020204" pitchFamily="50" charset="-128"/>
                  <a:cs typeface="Murecho" panose="020B0003020204020204" pitchFamily="50" charset="-128"/>
                </a:rPr>
                <a:t>対策と課題</a:t>
              </a:r>
            </a:p>
          </p:txBody>
        </p:sp>
        <p:sp>
          <p:nvSpPr>
            <p:cNvPr id="14" name="テキスト ボックス 13">
              <a:extLst>
                <a:ext uri="{FF2B5EF4-FFF2-40B4-BE49-F238E27FC236}">
                  <a16:creationId xmlns:a16="http://schemas.microsoft.com/office/drawing/2014/main" id="{A5721FEA-502A-64E9-54D5-3888302DFFC8}"/>
                </a:ext>
              </a:extLst>
            </p:cNvPr>
            <p:cNvSpPr txBox="1"/>
            <p:nvPr/>
          </p:nvSpPr>
          <p:spPr>
            <a:xfrm>
              <a:off x="-641592" y="747078"/>
              <a:ext cx="66421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b="1" dirty="0">
                  <a:solidFill>
                    <a:prstClr val="black"/>
                  </a:solidFill>
                  <a:latin typeface="Murecho" panose="020B0003020204020204" pitchFamily="50" charset="-128"/>
                  <a:ea typeface="Murecho" panose="020B0003020204020204" pitchFamily="50" charset="-128"/>
                  <a:cs typeface="Murecho" panose="020B0003020204020204" pitchFamily="50" charset="-128"/>
                </a:rPr>
                <a:t>オーバーツーリズムとその対策</a:t>
              </a:r>
            </a:p>
          </p:txBody>
        </p:sp>
      </p:grpSp>
      <p:grpSp>
        <p:nvGrpSpPr>
          <p:cNvPr id="24" name="グループ化 23">
            <a:extLst>
              <a:ext uri="{FF2B5EF4-FFF2-40B4-BE49-F238E27FC236}">
                <a16:creationId xmlns:a16="http://schemas.microsoft.com/office/drawing/2014/main" id="{A4B8B620-C1E1-0B43-811D-B743E79BD0C5}"/>
              </a:ext>
            </a:extLst>
          </p:cNvPr>
          <p:cNvGrpSpPr/>
          <p:nvPr/>
        </p:nvGrpSpPr>
        <p:grpSpPr>
          <a:xfrm>
            <a:off x="4758565" y="630585"/>
            <a:ext cx="2674870" cy="0"/>
            <a:chOff x="4782676" y="577850"/>
            <a:chExt cx="2674870" cy="0"/>
          </a:xfrm>
        </p:grpSpPr>
        <p:cxnSp>
          <p:nvCxnSpPr>
            <p:cNvPr id="22" name="直線コネクタ 21">
              <a:extLst>
                <a:ext uri="{FF2B5EF4-FFF2-40B4-BE49-F238E27FC236}">
                  <a16:creationId xmlns:a16="http://schemas.microsoft.com/office/drawing/2014/main" id="{44C7EF23-0D6D-30D5-D872-FDA8986BD623}"/>
                </a:ext>
              </a:extLst>
            </p:cNvPr>
            <p:cNvCxnSpPr>
              <a:cxnSpLocks/>
            </p:cNvCxnSpPr>
            <p:nvPr/>
          </p:nvCxnSpPr>
          <p:spPr>
            <a:xfrm flipH="1">
              <a:off x="6902450" y="577850"/>
              <a:ext cx="555096" cy="0"/>
            </a:xfrm>
            <a:prstGeom prst="line">
              <a:avLst/>
            </a:prstGeom>
            <a:ln w="25400">
              <a:solidFill>
                <a:srgbClr val="3090A1">
                  <a:alpha val="67000"/>
                </a:srgb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2E9D4781-B2D2-1F7C-D695-5B2D0F46443A}"/>
                </a:ext>
              </a:extLst>
            </p:cNvPr>
            <p:cNvCxnSpPr>
              <a:cxnSpLocks/>
            </p:cNvCxnSpPr>
            <p:nvPr/>
          </p:nvCxnSpPr>
          <p:spPr>
            <a:xfrm>
              <a:off x="4782676" y="577850"/>
              <a:ext cx="555096" cy="0"/>
            </a:xfrm>
            <a:prstGeom prst="line">
              <a:avLst/>
            </a:prstGeom>
            <a:ln w="25400">
              <a:solidFill>
                <a:srgbClr val="3090A1">
                  <a:alpha val="67000"/>
                </a:srgbClr>
              </a:solidFill>
              <a:tailEnd type="oval"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98304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1FC8DF">
            <a:alpha val="20000"/>
          </a:srgbClr>
        </a:solidFill>
        <a:effectLst/>
      </p:bgPr>
    </p:bg>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950C0AA9-5509-9934-9536-F41FDA0C9B20}"/>
              </a:ext>
            </a:extLst>
          </p:cNvPr>
          <p:cNvSpPr/>
          <p:nvPr/>
        </p:nvSpPr>
        <p:spPr>
          <a:xfrm>
            <a:off x="376767" y="584200"/>
            <a:ext cx="11438467" cy="5940425"/>
          </a:xfrm>
          <a:prstGeom prst="roundRect">
            <a:avLst>
              <a:gd name="adj" fmla="val 3591"/>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5721FEA-502A-64E9-54D5-3888302DFFC8}"/>
              </a:ext>
            </a:extLst>
          </p:cNvPr>
          <p:cNvSpPr txBox="1"/>
          <p:nvPr/>
        </p:nvSpPr>
        <p:spPr>
          <a:xfrm>
            <a:off x="4419600" y="240948"/>
            <a:ext cx="3352800" cy="686504"/>
          </a:xfrm>
          <a:prstGeom prst="roundRect">
            <a:avLst>
              <a:gd name="adj" fmla="val 50000"/>
            </a:avLst>
          </a:prstGeom>
          <a:solidFill>
            <a:srgbClr val="1FC8DF"/>
          </a:solidFill>
        </p:spPr>
        <p:txBody>
          <a:bodyPr wrap="square" b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b="1" dirty="0">
                <a:solidFill>
                  <a:schemeClr val="bg1"/>
                </a:solidFill>
                <a:latin typeface="Noto Sans JP" panose="020B0200000000000000" pitchFamily="50" charset="-128"/>
                <a:ea typeface="Noto Sans JP" panose="020B0200000000000000" pitchFamily="50" charset="-128"/>
              </a:rPr>
              <a:t>荘園制のポイント</a:t>
            </a:r>
            <a:endParaRPr kumimoji="1" lang="ja-JP" altLang="en-US" sz="2400" b="1" i="0" u="none" strike="noStrike" kern="1200" cap="none" spc="0" normalizeH="0" baseline="0" noProof="0" dirty="0">
              <a:ln>
                <a:noFill/>
              </a:ln>
              <a:solidFill>
                <a:schemeClr val="bg1"/>
              </a:solidFill>
              <a:effectLst/>
              <a:uLnTx/>
              <a:uFillTx/>
              <a:latin typeface="Noto Sans JP" panose="020B0200000000000000" pitchFamily="50" charset="-128"/>
              <a:ea typeface="Noto Sans JP" panose="020B0200000000000000" pitchFamily="50" charset="-128"/>
              <a:cs typeface="+mn-cs"/>
            </a:endParaRPr>
          </a:p>
        </p:txBody>
      </p:sp>
      <p:sp>
        <p:nvSpPr>
          <p:cNvPr id="5" name="テキスト ボックス 4">
            <a:extLst>
              <a:ext uri="{FF2B5EF4-FFF2-40B4-BE49-F238E27FC236}">
                <a16:creationId xmlns:a16="http://schemas.microsoft.com/office/drawing/2014/main" id="{5BAC2328-6451-9F2F-5E72-8F70617DC384}"/>
              </a:ext>
            </a:extLst>
          </p:cNvPr>
          <p:cNvSpPr txBox="1"/>
          <p:nvPr/>
        </p:nvSpPr>
        <p:spPr>
          <a:xfrm>
            <a:off x="2393950" y="1270704"/>
            <a:ext cx="7404100" cy="4967963"/>
          </a:xfrm>
          <a:prstGeom prst="rect">
            <a:avLst/>
          </a:prstGeom>
          <a:noFill/>
        </p:spPr>
        <p:txBody>
          <a:bodyPr wrap="square" rtlCol="0">
            <a:spAutoFit/>
          </a:bodyPr>
          <a:lstStyle/>
          <a:p>
            <a:pPr marL="285750" marR="0" lvl="0" indent="-285750" defTabSz="914400" rtl="0" eaLnBrk="1" fontAlgn="auto" latinLnBrk="0" hangingPunct="1">
              <a:lnSpc>
                <a:spcPct val="150000"/>
              </a:lnSpc>
              <a:spcBef>
                <a:spcPts val="0"/>
              </a:spcBef>
              <a:spcAft>
                <a:spcPts val="1200"/>
              </a:spcAft>
              <a:buClr>
                <a:srgbClr val="1FC8DF"/>
              </a:buClr>
              <a:buSzTx/>
              <a:buFont typeface="Wingdings" panose="05000000000000000000" pitchFamily="2" charset="2"/>
              <a:buChar char="l"/>
              <a:tabLst/>
              <a:defRPr/>
            </a:pPr>
            <a:r>
              <a:rPr lang="ja-JP" altLang="en-US" b="1" dirty="0">
                <a:solidFill>
                  <a:prstClr val="black"/>
                </a:solidFill>
                <a:latin typeface="Noto Sans JP" panose="020B0200000000000000" pitchFamily="50" charset="-128"/>
                <a:ea typeface="Noto Sans JP" panose="020B0200000000000000" pitchFamily="50" charset="-128"/>
              </a:rPr>
              <a:t>荘園制は、平安時代中期から発展した土地所有・経済制度であり、</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公家や寺社が中心となって大規模な私有地「荘園」を持った。</a:t>
            </a:r>
          </a:p>
          <a:p>
            <a:pPr marL="285750" marR="0" lvl="0" indent="-285750" defTabSz="914400" rtl="0" eaLnBrk="1" fontAlgn="auto" latinLnBrk="0" hangingPunct="1">
              <a:lnSpc>
                <a:spcPct val="150000"/>
              </a:lnSpc>
              <a:spcBef>
                <a:spcPts val="0"/>
              </a:spcBef>
              <a:spcAft>
                <a:spcPts val="1200"/>
              </a:spcAft>
              <a:buClr>
                <a:srgbClr val="1FC8DF"/>
              </a:buClr>
              <a:buSzTx/>
              <a:buFont typeface="Wingdings" panose="05000000000000000000" pitchFamily="2" charset="2"/>
              <a:buChar char="l"/>
              <a:tabLst/>
              <a:defRPr/>
            </a:pPr>
            <a:r>
              <a:rPr lang="ja-JP" altLang="en-US" b="1" dirty="0">
                <a:solidFill>
                  <a:prstClr val="black"/>
                </a:solidFill>
                <a:latin typeface="Noto Sans JP" panose="020B0200000000000000" pitchFamily="50" charset="-128"/>
                <a:ea typeface="Noto Sans JP" panose="020B0200000000000000" pitchFamily="50" charset="-128"/>
              </a:rPr>
              <a:t>これらの荘園は、中央政府の税制や統治からの自由を享受し、</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独自の経済活動や統治を行うことが認められた。</a:t>
            </a:r>
          </a:p>
          <a:p>
            <a:pPr marL="285750" marR="0" lvl="0" indent="-285750" defTabSz="914400" rtl="0" eaLnBrk="1" fontAlgn="auto" latinLnBrk="0" hangingPunct="1">
              <a:lnSpc>
                <a:spcPct val="150000"/>
              </a:lnSpc>
              <a:spcBef>
                <a:spcPts val="0"/>
              </a:spcBef>
              <a:spcAft>
                <a:spcPts val="1200"/>
              </a:spcAft>
              <a:buClr>
                <a:srgbClr val="1FC8DF"/>
              </a:buClr>
              <a:buSzTx/>
              <a:buFont typeface="Wingdings" panose="05000000000000000000" pitchFamily="2" charset="2"/>
              <a:buChar char="l"/>
              <a:tabLst/>
              <a:defRPr/>
            </a:pPr>
            <a:r>
              <a:rPr lang="ja-JP" altLang="en-US" b="1" dirty="0">
                <a:solidFill>
                  <a:prstClr val="black"/>
                </a:solidFill>
                <a:latin typeface="Noto Sans JP" panose="020B0200000000000000" pitchFamily="50" charset="-128"/>
                <a:ea typeface="Noto Sans JP" panose="020B0200000000000000" pitchFamily="50" charset="-128"/>
              </a:rPr>
              <a:t>荘園の内部では、地頭と呼ばれる武士が実質的な支配を行い、</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農民からの租税を徴収する役割を果たした。</a:t>
            </a:r>
          </a:p>
          <a:p>
            <a:pPr marL="285750" marR="0" lvl="0" indent="-285750" defTabSz="914400" rtl="0" eaLnBrk="1" fontAlgn="auto" latinLnBrk="0" hangingPunct="1">
              <a:lnSpc>
                <a:spcPct val="150000"/>
              </a:lnSpc>
              <a:spcBef>
                <a:spcPts val="0"/>
              </a:spcBef>
              <a:spcAft>
                <a:spcPts val="1200"/>
              </a:spcAft>
              <a:buClr>
                <a:srgbClr val="1FC8DF"/>
              </a:buClr>
              <a:buSzTx/>
              <a:buFont typeface="Wingdings" panose="05000000000000000000" pitchFamily="2" charset="2"/>
              <a:buChar char="l"/>
              <a:tabLst/>
              <a:defRPr/>
            </a:pPr>
            <a:r>
              <a:rPr lang="ja-JP" altLang="en-US" b="1" dirty="0">
                <a:solidFill>
                  <a:prstClr val="black"/>
                </a:solidFill>
                <a:latin typeface="Noto Sans JP" panose="020B0200000000000000" pitchFamily="50" charset="-128"/>
                <a:ea typeface="Noto Sans JP" panose="020B0200000000000000" pitchFamily="50" charset="-128"/>
              </a:rPr>
              <a:t>荘園制の確立により、中央政府の財政や権力が弱体化し、</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地方の武士や大名の力が増大する要因となった。</a:t>
            </a:r>
          </a:p>
          <a:p>
            <a:pPr marL="285750" marR="0" lvl="0" indent="-285750" defTabSz="914400" rtl="0" eaLnBrk="1" fontAlgn="auto" latinLnBrk="0" hangingPunct="1">
              <a:lnSpc>
                <a:spcPct val="150000"/>
              </a:lnSpc>
              <a:spcBef>
                <a:spcPts val="0"/>
              </a:spcBef>
              <a:spcAft>
                <a:spcPts val="1200"/>
              </a:spcAft>
              <a:buClr>
                <a:srgbClr val="1FC8DF"/>
              </a:buClr>
              <a:buSzTx/>
              <a:buFont typeface="Wingdings" panose="05000000000000000000" pitchFamily="2" charset="2"/>
              <a:buChar char="l"/>
              <a:tabLst/>
              <a:defRPr/>
            </a:pPr>
            <a:r>
              <a:rPr lang="ja-JP" altLang="en-US" b="1" dirty="0">
                <a:solidFill>
                  <a:prstClr val="black"/>
                </a:solidFill>
                <a:latin typeface="Noto Sans JP" panose="020B0200000000000000" pitchFamily="50" charset="-128"/>
                <a:ea typeface="Noto Sans JP" panose="020B0200000000000000" pitchFamily="50" charset="-128"/>
              </a:rPr>
              <a:t>鎌倉時代以降、荘園制は武士の私的な土地支配と結びつきながら、</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室町時代を通じて日本の社会経済の基盤として存在した。</a:t>
            </a:r>
            <a:endParaRPr kumimoji="1" lang="ja-JP" altLang="en-US" b="1" i="0" u="none" strike="noStrike" kern="1200" cap="none" spc="0" normalizeH="0" baseline="0" noProof="0" dirty="0">
              <a:ln>
                <a:noFill/>
              </a:ln>
              <a:solidFill>
                <a:prstClr val="black"/>
              </a:solidFill>
              <a:effectLst/>
              <a:uLnTx/>
              <a:uFillTx/>
              <a:latin typeface="Noto Sans JP" panose="020B0200000000000000" pitchFamily="50" charset="-128"/>
              <a:ea typeface="Noto Sans JP" panose="020B0200000000000000" pitchFamily="50" charset="-128"/>
              <a:cs typeface="+mn-cs"/>
            </a:endParaRPr>
          </a:p>
        </p:txBody>
      </p:sp>
    </p:spTree>
    <p:extLst>
      <p:ext uri="{BB962C8B-B14F-4D97-AF65-F5344CB8AC3E}">
        <p14:creationId xmlns:p14="http://schemas.microsoft.com/office/powerpoint/2010/main" val="3385553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D183A-4C36-2026-299E-53EA375A7CDF}"/>
            </a:ext>
          </a:extLst>
        </p:cNvPr>
        <p:cNvGrpSpPr/>
        <p:nvPr/>
      </p:nvGrpSpPr>
      <p:grpSpPr>
        <a:xfrm>
          <a:off x="0" y="0"/>
          <a:ext cx="0" cy="0"/>
          <a:chOff x="0" y="0"/>
          <a:chExt cx="0" cy="0"/>
        </a:xfrm>
      </p:grpSpPr>
      <p:sp>
        <p:nvSpPr>
          <p:cNvPr id="3" name="正方形/長方形 2">
            <a:extLst>
              <a:ext uri="{FF2B5EF4-FFF2-40B4-BE49-F238E27FC236}">
                <a16:creationId xmlns:a16="http://schemas.microsoft.com/office/drawing/2014/main" id="{1B331487-7496-AE0B-7613-361DBC146139}"/>
              </a:ext>
            </a:extLst>
          </p:cNvPr>
          <p:cNvSpPr/>
          <p:nvPr/>
        </p:nvSpPr>
        <p:spPr>
          <a:xfrm>
            <a:off x="0" y="0"/>
            <a:ext cx="12192000" cy="6858000"/>
          </a:xfrm>
          <a:prstGeom prst="rect">
            <a:avLst/>
          </a:prstGeom>
          <a:gradFill>
            <a:gsLst>
              <a:gs pos="100000">
                <a:srgbClr val="9AE7B1"/>
              </a:gs>
              <a:gs pos="0">
                <a:srgbClr val="2F9BA5"/>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4" name="フレーム 3">
            <a:extLst>
              <a:ext uri="{FF2B5EF4-FFF2-40B4-BE49-F238E27FC236}">
                <a16:creationId xmlns:a16="http://schemas.microsoft.com/office/drawing/2014/main" id="{70AD0C16-EFCC-139C-1D04-EC5F8931FAF9}"/>
              </a:ext>
            </a:extLst>
          </p:cNvPr>
          <p:cNvSpPr/>
          <p:nvPr/>
        </p:nvSpPr>
        <p:spPr>
          <a:xfrm>
            <a:off x="0" y="0"/>
            <a:ext cx="12192000" cy="6858000"/>
          </a:xfrm>
          <a:prstGeom prst="frame">
            <a:avLst>
              <a:gd name="adj1" fmla="val 337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20" name="グループ化 19">
            <a:extLst>
              <a:ext uri="{FF2B5EF4-FFF2-40B4-BE49-F238E27FC236}">
                <a16:creationId xmlns:a16="http://schemas.microsoft.com/office/drawing/2014/main" id="{D3C38819-46F4-021D-5E92-858DA38A0373}"/>
              </a:ext>
            </a:extLst>
          </p:cNvPr>
          <p:cNvGrpSpPr/>
          <p:nvPr/>
        </p:nvGrpSpPr>
        <p:grpSpPr>
          <a:xfrm>
            <a:off x="8082765" y="2751891"/>
            <a:ext cx="4109235" cy="4106109"/>
            <a:chOff x="9410450" y="622465"/>
            <a:chExt cx="249792" cy="249602"/>
          </a:xfrm>
          <a:solidFill>
            <a:schemeClr val="bg1">
              <a:alpha val="20000"/>
            </a:schemeClr>
          </a:solidFill>
        </p:grpSpPr>
        <p:sp>
          <p:nvSpPr>
            <p:cNvPr id="7" name="フリーフォーム: 図形 6">
              <a:extLst>
                <a:ext uri="{FF2B5EF4-FFF2-40B4-BE49-F238E27FC236}">
                  <a16:creationId xmlns:a16="http://schemas.microsoft.com/office/drawing/2014/main" id="{60A57226-6F58-95CD-1CEE-827C18631040}"/>
                </a:ext>
              </a:extLst>
            </p:cNvPr>
            <p:cNvSpPr/>
            <p:nvPr/>
          </p:nvSpPr>
          <p:spPr>
            <a:xfrm>
              <a:off x="9410450" y="623311"/>
              <a:ext cx="248757" cy="248756"/>
            </a:xfrm>
            <a:custGeom>
              <a:avLst/>
              <a:gdLst>
                <a:gd name="connsiteX0" fmla="*/ 153798 w 307363"/>
                <a:gd name="connsiteY0" fmla="*/ 307362 h 307362"/>
                <a:gd name="connsiteX1" fmla="*/ 0 w 307363"/>
                <a:gd name="connsiteY1" fmla="*/ 153565 h 307362"/>
                <a:gd name="connsiteX2" fmla="*/ 0 w 307363"/>
                <a:gd name="connsiteY2" fmla="*/ 0 h 307362"/>
                <a:gd name="connsiteX3" fmla="*/ 131147 w 307363"/>
                <a:gd name="connsiteY3" fmla="*/ 0 h 307362"/>
                <a:gd name="connsiteX4" fmla="*/ 131147 w 307363"/>
                <a:gd name="connsiteY4" fmla="*/ 84914 h 307362"/>
                <a:gd name="connsiteX5" fmla="*/ 84682 w 307363"/>
                <a:gd name="connsiteY5" fmla="*/ 84914 h 307362"/>
                <a:gd name="connsiteX6" fmla="*/ 84682 w 307363"/>
                <a:gd name="connsiteY6" fmla="*/ 153565 h 307362"/>
                <a:gd name="connsiteX7" fmla="*/ 156455 w 307363"/>
                <a:gd name="connsiteY7" fmla="*/ 219676 h 307362"/>
                <a:gd name="connsiteX8" fmla="*/ 222566 w 307363"/>
                <a:gd name="connsiteY8" fmla="*/ 153565 h 307362"/>
                <a:gd name="connsiteX9" fmla="*/ 307364 w 307363"/>
                <a:gd name="connsiteY9" fmla="*/ 153565 h 307362"/>
                <a:gd name="connsiteX10" fmla="*/ 153798 w 307363"/>
                <a:gd name="connsiteY10" fmla="*/ 307362 h 30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7363" h="307362">
                  <a:moveTo>
                    <a:pt x="153798" y="307362"/>
                  </a:moveTo>
                  <a:cubicBezTo>
                    <a:pt x="68911" y="307235"/>
                    <a:pt x="128" y="238452"/>
                    <a:pt x="0" y="153565"/>
                  </a:cubicBezTo>
                  <a:lnTo>
                    <a:pt x="0" y="0"/>
                  </a:lnTo>
                  <a:lnTo>
                    <a:pt x="131147" y="0"/>
                  </a:lnTo>
                  <a:lnTo>
                    <a:pt x="131147" y="84914"/>
                  </a:lnTo>
                  <a:lnTo>
                    <a:pt x="84682" y="84914"/>
                  </a:lnTo>
                  <a:lnTo>
                    <a:pt x="84682" y="153565"/>
                  </a:lnTo>
                  <a:cubicBezTo>
                    <a:pt x="86245" y="191640"/>
                    <a:pt x="118379" y="221239"/>
                    <a:pt x="156455" y="219676"/>
                  </a:cubicBezTo>
                  <a:cubicBezTo>
                    <a:pt x="192338" y="218203"/>
                    <a:pt x="221093" y="189449"/>
                    <a:pt x="222566" y="153565"/>
                  </a:cubicBezTo>
                  <a:lnTo>
                    <a:pt x="307364" y="153565"/>
                  </a:lnTo>
                  <a:cubicBezTo>
                    <a:pt x="307300" y="238388"/>
                    <a:pt x="238622" y="307171"/>
                    <a:pt x="153798" y="307362"/>
                  </a:cubicBezTo>
                  <a:close/>
                </a:path>
              </a:pathLst>
            </a:custGeom>
            <a:grpFill/>
            <a:ln w="11591" cap="flat">
              <a:noFill/>
              <a:prstDash val="solid"/>
              <a:miter/>
            </a:ln>
          </p:spPr>
          <p:txBody>
            <a:bodyPr rtlCol="0" anchor="ctr"/>
            <a:lstStyle/>
            <a:p>
              <a:endParaRPr lang="ja-JP" altLang="en-US"/>
            </a:p>
          </p:txBody>
        </p:sp>
        <p:sp>
          <p:nvSpPr>
            <p:cNvPr id="8" name="フリーフォーム: 図形 7">
              <a:extLst>
                <a:ext uri="{FF2B5EF4-FFF2-40B4-BE49-F238E27FC236}">
                  <a16:creationId xmlns:a16="http://schemas.microsoft.com/office/drawing/2014/main" id="{1C66F84A-910A-2B5B-59B9-76DFC6F16154}"/>
                </a:ext>
              </a:extLst>
            </p:cNvPr>
            <p:cNvSpPr/>
            <p:nvPr/>
          </p:nvSpPr>
          <p:spPr>
            <a:xfrm>
              <a:off x="9589921" y="622465"/>
              <a:ext cx="70321" cy="70321"/>
            </a:xfrm>
            <a:custGeom>
              <a:avLst/>
              <a:gdLst>
                <a:gd name="connsiteX0" fmla="*/ 0 w 86888"/>
                <a:gd name="connsiteY0" fmla="*/ 0 h 86888"/>
                <a:gd name="connsiteX1" fmla="*/ 86889 w 86888"/>
                <a:gd name="connsiteY1" fmla="*/ 0 h 86888"/>
                <a:gd name="connsiteX2" fmla="*/ 86889 w 86888"/>
                <a:gd name="connsiteY2" fmla="*/ 86889 h 86888"/>
                <a:gd name="connsiteX3" fmla="*/ 0 w 86888"/>
                <a:gd name="connsiteY3" fmla="*/ 86889 h 86888"/>
              </a:gdLst>
              <a:ahLst/>
              <a:cxnLst>
                <a:cxn ang="0">
                  <a:pos x="connsiteX0" y="connsiteY0"/>
                </a:cxn>
                <a:cxn ang="0">
                  <a:pos x="connsiteX1" y="connsiteY1"/>
                </a:cxn>
                <a:cxn ang="0">
                  <a:pos x="connsiteX2" y="connsiteY2"/>
                </a:cxn>
                <a:cxn ang="0">
                  <a:pos x="connsiteX3" y="connsiteY3"/>
                </a:cxn>
              </a:cxnLst>
              <a:rect l="l" t="t" r="r" b="b"/>
              <a:pathLst>
                <a:path w="86888" h="86888">
                  <a:moveTo>
                    <a:pt x="0" y="0"/>
                  </a:moveTo>
                  <a:lnTo>
                    <a:pt x="86889" y="0"/>
                  </a:lnTo>
                  <a:lnTo>
                    <a:pt x="86889" y="86889"/>
                  </a:lnTo>
                  <a:lnTo>
                    <a:pt x="0" y="86889"/>
                  </a:lnTo>
                  <a:close/>
                </a:path>
              </a:pathLst>
            </a:custGeom>
            <a:grpFill/>
            <a:ln w="11591" cap="flat">
              <a:noFill/>
              <a:prstDash val="solid"/>
              <a:miter/>
            </a:ln>
          </p:spPr>
          <p:txBody>
            <a:bodyPr rtlCol="0" anchor="ctr"/>
            <a:lstStyle/>
            <a:p>
              <a:endParaRPr lang="ja-JP" altLang="en-US"/>
            </a:p>
          </p:txBody>
        </p:sp>
      </p:grpSp>
      <p:sp>
        <p:nvSpPr>
          <p:cNvPr id="5" name="テキスト ボックス 4">
            <a:extLst>
              <a:ext uri="{FF2B5EF4-FFF2-40B4-BE49-F238E27FC236}">
                <a16:creationId xmlns:a16="http://schemas.microsoft.com/office/drawing/2014/main" id="{15A1E56B-BD56-5A55-B460-40D18C183C47}"/>
              </a:ext>
            </a:extLst>
          </p:cNvPr>
          <p:cNvSpPr txBox="1"/>
          <p:nvPr/>
        </p:nvSpPr>
        <p:spPr>
          <a:xfrm>
            <a:off x="1333500" y="2751891"/>
            <a:ext cx="9525000" cy="769441"/>
          </a:xfrm>
          <a:prstGeom prst="rect">
            <a:avLst/>
          </a:prstGeom>
          <a:noFill/>
        </p:spPr>
        <p:txBody>
          <a:bodyPr wrap="square">
            <a:spAutoFit/>
          </a:bodyPr>
          <a:lstStyle/>
          <a:p>
            <a:pPr algn="ctr"/>
            <a:r>
              <a:rPr lang="ja-JP" altLang="en-US" sz="4400" b="1" dirty="0">
                <a:solidFill>
                  <a:schemeClr val="bg1"/>
                </a:solidFill>
              </a:rPr>
              <a:t>未来を形作るイノベーションを。</a:t>
            </a:r>
          </a:p>
        </p:txBody>
      </p:sp>
      <p:sp>
        <p:nvSpPr>
          <p:cNvPr id="2" name="テキスト ボックス 1">
            <a:extLst>
              <a:ext uri="{FF2B5EF4-FFF2-40B4-BE49-F238E27FC236}">
                <a16:creationId xmlns:a16="http://schemas.microsoft.com/office/drawing/2014/main" id="{112878AC-5A0A-AAEF-389F-112004F0B513}"/>
              </a:ext>
            </a:extLst>
          </p:cNvPr>
          <p:cNvSpPr txBox="1"/>
          <p:nvPr/>
        </p:nvSpPr>
        <p:spPr>
          <a:xfrm>
            <a:off x="4749800" y="1950871"/>
            <a:ext cx="2692400" cy="584775"/>
          </a:xfrm>
          <a:prstGeom prst="rect">
            <a:avLst/>
          </a:prstGeom>
          <a:noFill/>
        </p:spPr>
        <p:txBody>
          <a:bodyPr wrap="square">
            <a:spAutoFit/>
          </a:bodyPr>
          <a:lstStyle/>
          <a:p>
            <a:pPr algn="ctr"/>
            <a:r>
              <a:rPr lang="en-US" altLang="ja-JP" sz="3200" b="1" dirty="0">
                <a:solidFill>
                  <a:schemeClr val="bg1"/>
                </a:solidFill>
                <a:latin typeface="Avenir Next LT Pro Demi" panose="020B0704020202020204" pitchFamily="34" charset="0"/>
              </a:rPr>
              <a:t>VISION</a:t>
            </a:r>
            <a:endParaRPr lang="ja-JP" altLang="en-US" sz="3200" b="1" dirty="0">
              <a:solidFill>
                <a:schemeClr val="bg1"/>
              </a:solidFill>
              <a:latin typeface="Avenir Next LT Pro Demi" panose="020B0704020202020204" pitchFamily="34" charset="0"/>
            </a:endParaRPr>
          </a:p>
        </p:txBody>
      </p:sp>
    </p:spTree>
    <p:extLst>
      <p:ext uri="{BB962C8B-B14F-4D97-AF65-F5344CB8AC3E}">
        <p14:creationId xmlns:p14="http://schemas.microsoft.com/office/powerpoint/2010/main" val="12608831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8E6464">
            <a:alpha val="20000"/>
          </a:srgbClr>
        </a:solidFill>
        <a:effectLst/>
      </p:bgPr>
    </p:bg>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950C0AA9-5509-9934-9536-F41FDA0C9B20}"/>
              </a:ext>
            </a:extLst>
          </p:cNvPr>
          <p:cNvSpPr/>
          <p:nvPr/>
        </p:nvSpPr>
        <p:spPr>
          <a:xfrm>
            <a:off x="376767" y="855133"/>
            <a:ext cx="11438467" cy="5669492"/>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5721FEA-502A-64E9-54D5-3888302DFFC8}"/>
              </a:ext>
            </a:extLst>
          </p:cNvPr>
          <p:cNvSpPr txBox="1"/>
          <p:nvPr/>
        </p:nvSpPr>
        <p:spPr>
          <a:xfrm>
            <a:off x="376766" y="261406"/>
            <a:ext cx="3352800" cy="593727"/>
          </a:xfrm>
          <a:prstGeom prst="round2SameRect">
            <a:avLst>
              <a:gd name="adj1" fmla="val 18037"/>
              <a:gd name="adj2" fmla="val 0"/>
            </a:avLst>
          </a:prstGeom>
          <a:solidFill>
            <a:srgbClr val="8E6464"/>
          </a:solidFill>
        </p:spPr>
        <p:txBody>
          <a:bodyPr wrap="square" tIns="72000" bIns="10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b="1" dirty="0">
                <a:solidFill>
                  <a:schemeClr val="bg1"/>
                </a:solidFill>
                <a:latin typeface="Noto Sans JP" panose="020B0200000000000000" pitchFamily="50" charset="-128"/>
                <a:ea typeface="Noto Sans JP" panose="020B0200000000000000" pitchFamily="50" charset="-128"/>
              </a:rPr>
              <a:t>荘園制のポイント</a:t>
            </a:r>
            <a:endParaRPr kumimoji="1" lang="ja-JP" altLang="en-US" sz="2400" b="1" i="0" u="none" strike="noStrike" kern="1200" cap="none" spc="0" normalizeH="0" baseline="0" noProof="0" dirty="0">
              <a:ln>
                <a:noFill/>
              </a:ln>
              <a:solidFill>
                <a:schemeClr val="bg1"/>
              </a:solidFill>
              <a:effectLst/>
              <a:uLnTx/>
              <a:uFillTx/>
              <a:latin typeface="Noto Sans JP" panose="020B0200000000000000" pitchFamily="50" charset="-128"/>
              <a:ea typeface="Noto Sans JP" panose="020B0200000000000000" pitchFamily="50" charset="-128"/>
              <a:cs typeface="+mn-cs"/>
            </a:endParaRPr>
          </a:p>
        </p:txBody>
      </p:sp>
      <p:sp>
        <p:nvSpPr>
          <p:cNvPr id="5" name="テキスト ボックス 4">
            <a:extLst>
              <a:ext uri="{FF2B5EF4-FFF2-40B4-BE49-F238E27FC236}">
                <a16:creationId xmlns:a16="http://schemas.microsoft.com/office/drawing/2014/main" id="{5BAC2328-6451-9F2F-5E72-8F70617DC384}"/>
              </a:ext>
            </a:extLst>
          </p:cNvPr>
          <p:cNvSpPr txBox="1"/>
          <p:nvPr/>
        </p:nvSpPr>
        <p:spPr>
          <a:xfrm>
            <a:off x="2393950" y="1304570"/>
            <a:ext cx="7404100" cy="4967963"/>
          </a:xfrm>
          <a:prstGeom prst="rect">
            <a:avLst/>
          </a:prstGeom>
          <a:noFill/>
        </p:spPr>
        <p:txBody>
          <a:bodyPr wrap="square" rtlCol="0">
            <a:spAutoFit/>
          </a:bodyPr>
          <a:lstStyle/>
          <a:p>
            <a:pPr marL="355600" marR="0" lvl="0" indent="-355600" defTabSz="914400" rtl="0" eaLnBrk="1" fontAlgn="auto" latinLnBrk="0" hangingPunct="1">
              <a:lnSpc>
                <a:spcPct val="150000"/>
              </a:lnSpc>
              <a:spcBef>
                <a:spcPts val="0"/>
              </a:spcBef>
              <a:spcAft>
                <a:spcPts val="1200"/>
              </a:spcAft>
              <a:buClr>
                <a:srgbClr val="8E6464"/>
              </a:buClr>
              <a:buSzTx/>
              <a:buFont typeface="Noto Sans JP" panose="020B0200000000000000" pitchFamily="50" charset="-128"/>
              <a:buChar char="╺"/>
              <a:tabLst/>
              <a:defRPr/>
            </a:pPr>
            <a:r>
              <a:rPr lang="ja-JP" altLang="en-US" b="1" dirty="0">
                <a:solidFill>
                  <a:prstClr val="black"/>
                </a:solidFill>
                <a:latin typeface="Noto Sans JP" panose="020B0200000000000000" pitchFamily="50" charset="-128"/>
                <a:ea typeface="Noto Sans JP" panose="020B0200000000000000" pitchFamily="50" charset="-128"/>
              </a:rPr>
              <a:t>荘園制は、平安時代中期から発展した土地所有・経済制度であり、</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公家や寺社が中心となって大規模な私有地「荘園」を持った。</a:t>
            </a:r>
          </a:p>
          <a:p>
            <a:pPr marL="355600" marR="0" lvl="0" indent="-355600" defTabSz="914400" rtl="0" eaLnBrk="1" fontAlgn="auto" latinLnBrk="0" hangingPunct="1">
              <a:lnSpc>
                <a:spcPct val="150000"/>
              </a:lnSpc>
              <a:spcBef>
                <a:spcPts val="0"/>
              </a:spcBef>
              <a:spcAft>
                <a:spcPts val="1200"/>
              </a:spcAft>
              <a:buClr>
                <a:srgbClr val="8E6464"/>
              </a:buClr>
              <a:buSzTx/>
              <a:buFont typeface="Noto Sans JP" panose="020B0200000000000000" pitchFamily="50" charset="-128"/>
              <a:buChar char="╺"/>
              <a:tabLst/>
              <a:defRPr/>
            </a:pPr>
            <a:r>
              <a:rPr lang="ja-JP" altLang="en-US" b="1" dirty="0">
                <a:solidFill>
                  <a:prstClr val="black"/>
                </a:solidFill>
                <a:latin typeface="Noto Sans JP" panose="020B0200000000000000" pitchFamily="50" charset="-128"/>
                <a:ea typeface="Noto Sans JP" panose="020B0200000000000000" pitchFamily="50" charset="-128"/>
              </a:rPr>
              <a:t>これらの荘園は、中央政府の税制や統治からの自由を享受し、</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独自の経済活動や統治を行うことが認められた。</a:t>
            </a:r>
          </a:p>
          <a:p>
            <a:pPr marL="355600" marR="0" lvl="0" indent="-355600" defTabSz="914400" rtl="0" eaLnBrk="1" fontAlgn="auto" latinLnBrk="0" hangingPunct="1">
              <a:lnSpc>
                <a:spcPct val="150000"/>
              </a:lnSpc>
              <a:spcBef>
                <a:spcPts val="0"/>
              </a:spcBef>
              <a:spcAft>
                <a:spcPts val="1200"/>
              </a:spcAft>
              <a:buClr>
                <a:srgbClr val="8E6464"/>
              </a:buClr>
              <a:buSzTx/>
              <a:buFont typeface="Noto Sans JP" panose="020B0200000000000000" pitchFamily="50" charset="-128"/>
              <a:buChar char="╺"/>
              <a:tabLst/>
              <a:defRPr/>
            </a:pPr>
            <a:r>
              <a:rPr lang="ja-JP" altLang="en-US" b="1" dirty="0">
                <a:solidFill>
                  <a:prstClr val="black"/>
                </a:solidFill>
                <a:latin typeface="Noto Sans JP" panose="020B0200000000000000" pitchFamily="50" charset="-128"/>
                <a:ea typeface="Noto Sans JP" panose="020B0200000000000000" pitchFamily="50" charset="-128"/>
              </a:rPr>
              <a:t>荘園の内部では、地頭と呼ばれる武士が実質的な支配を行い、</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農民からの租税を徴収する役割を果たした。</a:t>
            </a:r>
          </a:p>
          <a:p>
            <a:pPr marL="355600" marR="0" lvl="0" indent="-355600" defTabSz="914400" rtl="0" eaLnBrk="1" fontAlgn="auto" latinLnBrk="0" hangingPunct="1">
              <a:lnSpc>
                <a:spcPct val="150000"/>
              </a:lnSpc>
              <a:spcBef>
                <a:spcPts val="0"/>
              </a:spcBef>
              <a:spcAft>
                <a:spcPts val="1200"/>
              </a:spcAft>
              <a:buClr>
                <a:srgbClr val="8E6464"/>
              </a:buClr>
              <a:buSzTx/>
              <a:buFont typeface="Noto Sans JP" panose="020B0200000000000000" pitchFamily="50" charset="-128"/>
              <a:buChar char="╺"/>
              <a:tabLst/>
              <a:defRPr/>
            </a:pPr>
            <a:r>
              <a:rPr lang="ja-JP" altLang="en-US" b="1" dirty="0">
                <a:solidFill>
                  <a:prstClr val="black"/>
                </a:solidFill>
                <a:latin typeface="Noto Sans JP" panose="020B0200000000000000" pitchFamily="50" charset="-128"/>
                <a:ea typeface="Noto Sans JP" panose="020B0200000000000000" pitchFamily="50" charset="-128"/>
              </a:rPr>
              <a:t>荘園制の確立により、中央政府の財政や権力が弱体化し、</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地方の武士や大名の力が増大する要因となった。</a:t>
            </a:r>
          </a:p>
          <a:p>
            <a:pPr marL="355600" marR="0" lvl="0" indent="-355600" defTabSz="914400" rtl="0" eaLnBrk="1" fontAlgn="auto" latinLnBrk="0" hangingPunct="1">
              <a:lnSpc>
                <a:spcPct val="150000"/>
              </a:lnSpc>
              <a:spcBef>
                <a:spcPts val="0"/>
              </a:spcBef>
              <a:spcAft>
                <a:spcPts val="1200"/>
              </a:spcAft>
              <a:buClr>
                <a:srgbClr val="8E6464"/>
              </a:buClr>
              <a:buSzTx/>
              <a:buFont typeface="Noto Sans JP" panose="020B0200000000000000" pitchFamily="50" charset="-128"/>
              <a:buChar char="╺"/>
              <a:tabLst/>
              <a:defRPr/>
            </a:pPr>
            <a:r>
              <a:rPr lang="ja-JP" altLang="en-US" b="1" dirty="0">
                <a:solidFill>
                  <a:prstClr val="black"/>
                </a:solidFill>
                <a:latin typeface="Noto Sans JP" panose="020B0200000000000000" pitchFamily="50" charset="-128"/>
                <a:ea typeface="Noto Sans JP" panose="020B0200000000000000" pitchFamily="50" charset="-128"/>
              </a:rPr>
              <a:t>鎌倉時代以降、荘園制は武士の私的な土地支配と結びつきながら、</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室町時代を通じて日本の社会経済の基盤として存在した。</a:t>
            </a:r>
            <a:endParaRPr kumimoji="1" lang="ja-JP" altLang="en-US" b="1" i="0" u="none" strike="noStrike" kern="1200" cap="none" spc="0" normalizeH="0" baseline="0" noProof="0" dirty="0">
              <a:ln>
                <a:noFill/>
              </a:ln>
              <a:solidFill>
                <a:prstClr val="black"/>
              </a:solidFill>
              <a:effectLst/>
              <a:uLnTx/>
              <a:uFillTx/>
              <a:latin typeface="Noto Sans JP" panose="020B0200000000000000" pitchFamily="50" charset="-128"/>
              <a:ea typeface="Noto Sans JP" panose="020B0200000000000000" pitchFamily="50" charset="-128"/>
              <a:cs typeface="+mn-cs"/>
            </a:endParaRPr>
          </a:p>
        </p:txBody>
      </p:sp>
    </p:spTree>
    <p:extLst>
      <p:ext uri="{BB962C8B-B14F-4D97-AF65-F5344CB8AC3E}">
        <p14:creationId xmlns:p14="http://schemas.microsoft.com/office/powerpoint/2010/main" val="1425419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A1C88">
            <a:alpha val="20000"/>
          </a:srgbClr>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50C0AA9-5509-9934-9536-F41FDA0C9B20}"/>
              </a:ext>
            </a:extLst>
          </p:cNvPr>
          <p:cNvSpPr/>
          <p:nvPr/>
        </p:nvSpPr>
        <p:spPr>
          <a:xfrm>
            <a:off x="376766" y="333375"/>
            <a:ext cx="11438467" cy="61937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5721FEA-502A-64E9-54D5-3888302DFFC8}"/>
              </a:ext>
            </a:extLst>
          </p:cNvPr>
          <p:cNvSpPr txBox="1"/>
          <p:nvPr/>
        </p:nvSpPr>
        <p:spPr>
          <a:xfrm>
            <a:off x="376766" y="333375"/>
            <a:ext cx="2376594" cy="567811"/>
          </a:xfrm>
          <a:prstGeom prst="rect">
            <a:avLst/>
          </a:prstGeom>
          <a:solidFill>
            <a:srgbClr val="0A1C88"/>
          </a:solidFill>
        </p:spPr>
        <p:txBody>
          <a:bodyPr wrap="square" tIns="144000" bIns="144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bg1"/>
                </a:solidFill>
                <a:latin typeface="Noto Sans JP" panose="020B0200000000000000" pitchFamily="50" charset="-128"/>
                <a:ea typeface="Noto Sans JP" panose="020B0200000000000000" pitchFamily="50" charset="-128"/>
              </a:rPr>
              <a:t>荘園制のポイント</a:t>
            </a:r>
            <a:endParaRPr kumimoji="1" lang="ja-JP" altLang="en-US" b="1" i="0" u="none" strike="noStrike" kern="1200" cap="none" spc="0" normalizeH="0" baseline="0" noProof="0" dirty="0">
              <a:ln>
                <a:noFill/>
              </a:ln>
              <a:solidFill>
                <a:schemeClr val="bg1"/>
              </a:solidFill>
              <a:effectLst/>
              <a:uLnTx/>
              <a:uFillTx/>
              <a:latin typeface="Noto Sans JP" panose="020B0200000000000000" pitchFamily="50" charset="-128"/>
              <a:ea typeface="Noto Sans JP" panose="020B0200000000000000" pitchFamily="50" charset="-128"/>
              <a:cs typeface="+mn-cs"/>
            </a:endParaRPr>
          </a:p>
        </p:txBody>
      </p:sp>
      <p:sp>
        <p:nvSpPr>
          <p:cNvPr id="5" name="テキスト ボックス 4">
            <a:extLst>
              <a:ext uri="{FF2B5EF4-FFF2-40B4-BE49-F238E27FC236}">
                <a16:creationId xmlns:a16="http://schemas.microsoft.com/office/drawing/2014/main" id="{5BAC2328-6451-9F2F-5E72-8F70617DC384}"/>
              </a:ext>
            </a:extLst>
          </p:cNvPr>
          <p:cNvSpPr txBox="1"/>
          <p:nvPr/>
        </p:nvSpPr>
        <p:spPr>
          <a:xfrm>
            <a:off x="2393950" y="1270704"/>
            <a:ext cx="7404100" cy="4967963"/>
          </a:xfrm>
          <a:prstGeom prst="rect">
            <a:avLst/>
          </a:prstGeom>
          <a:noFill/>
        </p:spPr>
        <p:txBody>
          <a:bodyPr wrap="square" rtlCol="0">
            <a:spAutoFit/>
          </a:bodyPr>
          <a:lstStyle/>
          <a:p>
            <a:pPr marL="285750" marR="0" lvl="0" indent="-285750" defTabSz="914400" rtl="0" eaLnBrk="1" fontAlgn="auto" latinLnBrk="0" hangingPunct="1">
              <a:lnSpc>
                <a:spcPct val="150000"/>
              </a:lnSpc>
              <a:spcBef>
                <a:spcPts val="0"/>
              </a:spcBef>
              <a:spcAft>
                <a:spcPts val="1200"/>
              </a:spcAft>
              <a:buClr>
                <a:srgbClr val="0A1C88"/>
              </a:buClr>
              <a:buSzTx/>
              <a:buFont typeface="Noto Sans JP" panose="020B0200000000000000" pitchFamily="50" charset="-128"/>
              <a:buChar char="▍"/>
              <a:tabLst/>
              <a:defRPr/>
            </a:pPr>
            <a:r>
              <a:rPr lang="ja-JP" altLang="en-US" b="1" dirty="0">
                <a:solidFill>
                  <a:prstClr val="black"/>
                </a:solidFill>
                <a:latin typeface="Noto Sans JP" panose="020B0200000000000000" pitchFamily="50" charset="-128"/>
                <a:ea typeface="Noto Sans JP" panose="020B0200000000000000" pitchFamily="50" charset="-128"/>
              </a:rPr>
              <a:t>荘園制は、平安時代中期から発展した土地所有・経済制度であり、</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公家や寺社が中心となって大規模な私有地「荘園」を持った。</a:t>
            </a:r>
          </a:p>
          <a:p>
            <a:pPr marL="285750" marR="0" lvl="0" indent="-285750" defTabSz="914400" rtl="0" eaLnBrk="1" fontAlgn="auto" latinLnBrk="0" hangingPunct="1">
              <a:lnSpc>
                <a:spcPct val="150000"/>
              </a:lnSpc>
              <a:spcBef>
                <a:spcPts val="0"/>
              </a:spcBef>
              <a:spcAft>
                <a:spcPts val="1200"/>
              </a:spcAft>
              <a:buClr>
                <a:srgbClr val="0A1C88"/>
              </a:buClr>
              <a:buSzTx/>
              <a:buFont typeface="Noto Sans JP" panose="020B0200000000000000" pitchFamily="50" charset="-128"/>
              <a:buChar char="▍"/>
              <a:tabLst/>
              <a:defRPr/>
            </a:pPr>
            <a:r>
              <a:rPr lang="ja-JP" altLang="en-US" b="1" dirty="0">
                <a:solidFill>
                  <a:prstClr val="black"/>
                </a:solidFill>
                <a:latin typeface="Noto Sans JP" panose="020B0200000000000000" pitchFamily="50" charset="-128"/>
                <a:ea typeface="Noto Sans JP" panose="020B0200000000000000" pitchFamily="50" charset="-128"/>
              </a:rPr>
              <a:t>これらの荘園は、中央政府の税制や統治からの自由を享受し、</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独自の経済活動や統治を行うことが認められた。</a:t>
            </a:r>
          </a:p>
          <a:p>
            <a:pPr marL="285750" marR="0" lvl="0" indent="-285750" defTabSz="914400" rtl="0" eaLnBrk="1" fontAlgn="auto" latinLnBrk="0" hangingPunct="1">
              <a:lnSpc>
                <a:spcPct val="150000"/>
              </a:lnSpc>
              <a:spcBef>
                <a:spcPts val="0"/>
              </a:spcBef>
              <a:spcAft>
                <a:spcPts val="1200"/>
              </a:spcAft>
              <a:buClr>
                <a:srgbClr val="0A1C88"/>
              </a:buClr>
              <a:buSzTx/>
              <a:buFont typeface="Noto Sans JP" panose="020B0200000000000000" pitchFamily="50" charset="-128"/>
              <a:buChar char="▍"/>
              <a:tabLst/>
              <a:defRPr/>
            </a:pPr>
            <a:r>
              <a:rPr lang="ja-JP" altLang="en-US" b="1" dirty="0">
                <a:solidFill>
                  <a:prstClr val="black"/>
                </a:solidFill>
                <a:latin typeface="Noto Sans JP" panose="020B0200000000000000" pitchFamily="50" charset="-128"/>
                <a:ea typeface="Noto Sans JP" panose="020B0200000000000000" pitchFamily="50" charset="-128"/>
              </a:rPr>
              <a:t>荘園の内部では、地頭と呼ばれる武士が実質的な支配を行い、</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農民からの租税を徴収する役割を果たした。</a:t>
            </a:r>
          </a:p>
          <a:p>
            <a:pPr marL="285750" marR="0" lvl="0" indent="-285750" defTabSz="914400" rtl="0" eaLnBrk="1" fontAlgn="auto" latinLnBrk="0" hangingPunct="1">
              <a:lnSpc>
                <a:spcPct val="150000"/>
              </a:lnSpc>
              <a:spcBef>
                <a:spcPts val="0"/>
              </a:spcBef>
              <a:spcAft>
                <a:spcPts val="1200"/>
              </a:spcAft>
              <a:buClr>
                <a:srgbClr val="0A1C88"/>
              </a:buClr>
              <a:buSzTx/>
              <a:buFont typeface="Noto Sans JP" panose="020B0200000000000000" pitchFamily="50" charset="-128"/>
              <a:buChar char="▍"/>
              <a:tabLst/>
              <a:defRPr/>
            </a:pPr>
            <a:r>
              <a:rPr lang="ja-JP" altLang="en-US" b="1" dirty="0">
                <a:solidFill>
                  <a:prstClr val="black"/>
                </a:solidFill>
                <a:latin typeface="Noto Sans JP" panose="020B0200000000000000" pitchFamily="50" charset="-128"/>
                <a:ea typeface="Noto Sans JP" panose="020B0200000000000000" pitchFamily="50" charset="-128"/>
              </a:rPr>
              <a:t>荘園制の確立により、中央政府の財政や権力が弱体化し、</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地方の武士や大名の力が増大する要因となった。</a:t>
            </a:r>
          </a:p>
          <a:p>
            <a:pPr marL="285750" marR="0" lvl="0" indent="-285750" defTabSz="914400" rtl="0" eaLnBrk="1" fontAlgn="auto" latinLnBrk="0" hangingPunct="1">
              <a:lnSpc>
                <a:spcPct val="150000"/>
              </a:lnSpc>
              <a:spcBef>
                <a:spcPts val="0"/>
              </a:spcBef>
              <a:spcAft>
                <a:spcPts val="1200"/>
              </a:spcAft>
              <a:buClr>
                <a:srgbClr val="0A1C88"/>
              </a:buClr>
              <a:buSzTx/>
              <a:buFont typeface="Noto Sans JP" panose="020B0200000000000000" pitchFamily="50" charset="-128"/>
              <a:buChar char="▍"/>
              <a:tabLst/>
              <a:defRPr/>
            </a:pPr>
            <a:r>
              <a:rPr lang="ja-JP" altLang="en-US" b="1" dirty="0">
                <a:solidFill>
                  <a:prstClr val="black"/>
                </a:solidFill>
                <a:latin typeface="Noto Sans JP" panose="020B0200000000000000" pitchFamily="50" charset="-128"/>
                <a:ea typeface="Noto Sans JP" panose="020B0200000000000000" pitchFamily="50" charset="-128"/>
              </a:rPr>
              <a:t>鎌倉時代以降、荘園制は武士の私的な土地支配と結びつきながら、</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室町時代を通じて日本の社会経済の基盤として存在した。</a:t>
            </a:r>
            <a:endParaRPr kumimoji="1" lang="ja-JP" altLang="en-US" b="1" i="0" u="none" strike="noStrike" kern="1200" cap="none" spc="0" normalizeH="0" baseline="0" noProof="0" dirty="0">
              <a:ln>
                <a:noFill/>
              </a:ln>
              <a:solidFill>
                <a:prstClr val="black"/>
              </a:solidFill>
              <a:effectLst/>
              <a:uLnTx/>
              <a:uFillTx/>
              <a:latin typeface="Noto Sans JP" panose="020B0200000000000000" pitchFamily="50" charset="-128"/>
              <a:ea typeface="Noto Sans JP" panose="020B0200000000000000" pitchFamily="50" charset="-128"/>
              <a:cs typeface="+mn-cs"/>
            </a:endParaRPr>
          </a:p>
        </p:txBody>
      </p:sp>
    </p:spTree>
    <p:extLst>
      <p:ext uri="{BB962C8B-B14F-4D97-AF65-F5344CB8AC3E}">
        <p14:creationId xmlns:p14="http://schemas.microsoft.com/office/powerpoint/2010/main" val="37428690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950C0AA9-5509-9934-9536-F41FDA0C9B20}"/>
              </a:ext>
            </a:extLst>
          </p:cNvPr>
          <p:cNvSpPr/>
          <p:nvPr/>
        </p:nvSpPr>
        <p:spPr>
          <a:xfrm>
            <a:off x="376767" y="584200"/>
            <a:ext cx="11438467" cy="5940425"/>
          </a:xfrm>
          <a:prstGeom prst="roundRect">
            <a:avLst>
              <a:gd name="adj" fmla="val 0"/>
            </a:avLst>
          </a:prstGeom>
          <a:solidFill>
            <a:schemeClr val="bg1"/>
          </a:solidFill>
          <a:ln w="22225">
            <a:solidFill>
              <a:srgbClr val="E40E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5BAC2328-6451-9F2F-5E72-8F70617DC384}"/>
              </a:ext>
            </a:extLst>
          </p:cNvPr>
          <p:cNvSpPr txBox="1"/>
          <p:nvPr/>
        </p:nvSpPr>
        <p:spPr>
          <a:xfrm>
            <a:off x="2393950" y="1270704"/>
            <a:ext cx="7404100" cy="4967963"/>
          </a:xfrm>
          <a:prstGeom prst="rect">
            <a:avLst/>
          </a:prstGeom>
          <a:noFill/>
        </p:spPr>
        <p:txBody>
          <a:bodyPr wrap="square" rtlCol="0">
            <a:spAutoFit/>
          </a:bodyPr>
          <a:lstStyle/>
          <a:p>
            <a:pPr marL="285750" marR="0" lvl="0" indent="-285750" defTabSz="914400" rtl="0" eaLnBrk="1" fontAlgn="auto" latinLnBrk="0" hangingPunct="1">
              <a:lnSpc>
                <a:spcPct val="150000"/>
              </a:lnSpc>
              <a:spcBef>
                <a:spcPts val="0"/>
              </a:spcBef>
              <a:spcAft>
                <a:spcPts val="1200"/>
              </a:spcAft>
              <a:buClr>
                <a:srgbClr val="E40E18"/>
              </a:buClr>
              <a:buSzTx/>
              <a:buFont typeface="Noto Sans JP" panose="020B0200000000000000" pitchFamily="50" charset="-128"/>
              <a:buChar char="◊"/>
              <a:tabLst/>
              <a:defRPr/>
            </a:pPr>
            <a:r>
              <a:rPr lang="ja-JP" altLang="en-US" b="1" dirty="0">
                <a:solidFill>
                  <a:prstClr val="black"/>
                </a:solidFill>
                <a:latin typeface="Noto Sans JP" panose="020B0200000000000000" pitchFamily="50" charset="-128"/>
                <a:ea typeface="Noto Sans JP" panose="020B0200000000000000" pitchFamily="50" charset="-128"/>
              </a:rPr>
              <a:t>荘園制は、平安時代中期から発展した土地所有・経済制度であり、</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公家や寺社が中心となって大規模な私有地「荘園」を持った。</a:t>
            </a:r>
          </a:p>
          <a:p>
            <a:pPr marL="285750" marR="0" lvl="0" indent="-285750" defTabSz="914400" rtl="0" eaLnBrk="1" fontAlgn="auto" latinLnBrk="0" hangingPunct="1">
              <a:lnSpc>
                <a:spcPct val="150000"/>
              </a:lnSpc>
              <a:spcBef>
                <a:spcPts val="0"/>
              </a:spcBef>
              <a:spcAft>
                <a:spcPts val="1200"/>
              </a:spcAft>
              <a:buClr>
                <a:srgbClr val="E40E18"/>
              </a:buClr>
              <a:buSzTx/>
              <a:buFont typeface="Noto Sans JP" panose="020B0200000000000000" pitchFamily="50" charset="-128"/>
              <a:buChar char="◊"/>
              <a:tabLst/>
              <a:defRPr/>
            </a:pPr>
            <a:r>
              <a:rPr lang="ja-JP" altLang="en-US" b="1" dirty="0">
                <a:solidFill>
                  <a:prstClr val="black"/>
                </a:solidFill>
                <a:latin typeface="Noto Sans JP" panose="020B0200000000000000" pitchFamily="50" charset="-128"/>
                <a:ea typeface="Noto Sans JP" panose="020B0200000000000000" pitchFamily="50" charset="-128"/>
              </a:rPr>
              <a:t>これらの荘園は、中央政府の税制や統治からの自由を享受し、</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独自の経済活動や統治を行うことが認められた。</a:t>
            </a:r>
          </a:p>
          <a:p>
            <a:pPr marL="285750" marR="0" lvl="0" indent="-285750" defTabSz="914400" rtl="0" eaLnBrk="1" fontAlgn="auto" latinLnBrk="0" hangingPunct="1">
              <a:lnSpc>
                <a:spcPct val="150000"/>
              </a:lnSpc>
              <a:spcBef>
                <a:spcPts val="0"/>
              </a:spcBef>
              <a:spcAft>
                <a:spcPts val="1200"/>
              </a:spcAft>
              <a:buClr>
                <a:srgbClr val="E40E18"/>
              </a:buClr>
              <a:buSzTx/>
              <a:buFont typeface="Noto Sans JP" panose="020B0200000000000000" pitchFamily="50" charset="-128"/>
              <a:buChar char="◊"/>
              <a:tabLst/>
              <a:defRPr/>
            </a:pPr>
            <a:r>
              <a:rPr lang="ja-JP" altLang="en-US" b="1" dirty="0">
                <a:solidFill>
                  <a:prstClr val="black"/>
                </a:solidFill>
                <a:latin typeface="Noto Sans JP" panose="020B0200000000000000" pitchFamily="50" charset="-128"/>
                <a:ea typeface="Noto Sans JP" panose="020B0200000000000000" pitchFamily="50" charset="-128"/>
              </a:rPr>
              <a:t>荘園の内部では、地頭と呼ばれる武士が実質的な支配を行い、</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農民からの租税を徴収する役割を果たした。</a:t>
            </a:r>
          </a:p>
          <a:p>
            <a:pPr marL="285750" marR="0" lvl="0" indent="-285750" defTabSz="914400" rtl="0" eaLnBrk="1" fontAlgn="auto" latinLnBrk="0" hangingPunct="1">
              <a:lnSpc>
                <a:spcPct val="150000"/>
              </a:lnSpc>
              <a:spcBef>
                <a:spcPts val="0"/>
              </a:spcBef>
              <a:spcAft>
                <a:spcPts val="1200"/>
              </a:spcAft>
              <a:buClr>
                <a:srgbClr val="E40E18"/>
              </a:buClr>
              <a:buSzTx/>
              <a:buFont typeface="Noto Sans JP" panose="020B0200000000000000" pitchFamily="50" charset="-128"/>
              <a:buChar char="◊"/>
              <a:tabLst/>
              <a:defRPr/>
            </a:pPr>
            <a:r>
              <a:rPr lang="ja-JP" altLang="en-US" b="1" dirty="0">
                <a:solidFill>
                  <a:prstClr val="black"/>
                </a:solidFill>
                <a:latin typeface="Noto Sans JP" panose="020B0200000000000000" pitchFamily="50" charset="-128"/>
                <a:ea typeface="Noto Sans JP" panose="020B0200000000000000" pitchFamily="50" charset="-128"/>
              </a:rPr>
              <a:t>荘園制の確立により、中央政府の財政や権力が弱体化し、</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地方の武士や大名の力が増大する要因となった。</a:t>
            </a:r>
          </a:p>
          <a:p>
            <a:pPr marL="285750" marR="0" lvl="0" indent="-285750" defTabSz="914400" rtl="0" eaLnBrk="1" fontAlgn="auto" latinLnBrk="0" hangingPunct="1">
              <a:lnSpc>
                <a:spcPct val="150000"/>
              </a:lnSpc>
              <a:spcBef>
                <a:spcPts val="0"/>
              </a:spcBef>
              <a:spcAft>
                <a:spcPts val="1200"/>
              </a:spcAft>
              <a:buClr>
                <a:srgbClr val="E40E18"/>
              </a:buClr>
              <a:buSzTx/>
              <a:buFont typeface="Noto Sans JP" panose="020B0200000000000000" pitchFamily="50" charset="-128"/>
              <a:buChar char="◊"/>
              <a:tabLst/>
              <a:defRPr/>
            </a:pPr>
            <a:r>
              <a:rPr lang="ja-JP" altLang="en-US" b="1" dirty="0">
                <a:solidFill>
                  <a:prstClr val="black"/>
                </a:solidFill>
                <a:latin typeface="Noto Sans JP" panose="020B0200000000000000" pitchFamily="50" charset="-128"/>
                <a:ea typeface="Noto Sans JP" panose="020B0200000000000000" pitchFamily="50" charset="-128"/>
              </a:rPr>
              <a:t>鎌倉時代以降、荘園制は武士の私的な土地支配と結びつきながら、</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室町時代を通じて日本の社会経済の基盤として存在した。</a:t>
            </a:r>
            <a:endParaRPr kumimoji="1" lang="ja-JP" altLang="en-US" b="1" i="0" u="none" strike="noStrike" kern="1200" cap="none" spc="0" normalizeH="0" baseline="0" noProof="0" dirty="0">
              <a:ln>
                <a:noFill/>
              </a:ln>
              <a:solidFill>
                <a:prstClr val="black"/>
              </a:solidFill>
              <a:effectLst/>
              <a:uLnTx/>
              <a:uFillTx/>
              <a:latin typeface="Noto Sans JP" panose="020B0200000000000000" pitchFamily="50" charset="-128"/>
              <a:ea typeface="Noto Sans JP" panose="020B0200000000000000" pitchFamily="50" charset="-128"/>
              <a:cs typeface="+mn-cs"/>
            </a:endParaRPr>
          </a:p>
        </p:txBody>
      </p:sp>
      <p:grpSp>
        <p:nvGrpSpPr>
          <p:cNvPr id="6" name="グループ化 5">
            <a:extLst>
              <a:ext uri="{FF2B5EF4-FFF2-40B4-BE49-F238E27FC236}">
                <a16:creationId xmlns:a16="http://schemas.microsoft.com/office/drawing/2014/main" id="{AC744415-3C48-94AA-A14A-F0EBA54C7592}"/>
              </a:ext>
            </a:extLst>
          </p:cNvPr>
          <p:cNvGrpSpPr/>
          <p:nvPr/>
        </p:nvGrpSpPr>
        <p:grpSpPr>
          <a:xfrm>
            <a:off x="4261485" y="340098"/>
            <a:ext cx="3669031" cy="488202"/>
            <a:chOff x="4261485" y="340098"/>
            <a:chExt cx="3669031" cy="488202"/>
          </a:xfrm>
        </p:grpSpPr>
        <p:sp>
          <p:nvSpPr>
            <p:cNvPr id="14" name="テキスト ボックス 13">
              <a:extLst>
                <a:ext uri="{FF2B5EF4-FFF2-40B4-BE49-F238E27FC236}">
                  <a16:creationId xmlns:a16="http://schemas.microsoft.com/office/drawing/2014/main" id="{A5721FEA-502A-64E9-54D5-3888302DFFC8}"/>
                </a:ext>
              </a:extLst>
            </p:cNvPr>
            <p:cNvSpPr txBox="1"/>
            <p:nvPr/>
          </p:nvSpPr>
          <p:spPr>
            <a:xfrm>
              <a:off x="4419600" y="340099"/>
              <a:ext cx="3352800" cy="488201"/>
            </a:xfrm>
            <a:prstGeom prst="rect">
              <a:avLst/>
            </a:prstGeom>
            <a:solidFill>
              <a:srgbClr val="E40E18"/>
            </a:solidFill>
            <a:ln w="22225">
              <a:noFill/>
            </a:ln>
          </p:spPr>
          <p:txBody>
            <a:bodyPr wrap="square" b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b="1" dirty="0">
                  <a:solidFill>
                    <a:schemeClr val="bg1"/>
                  </a:solidFill>
                  <a:latin typeface="Noto Sans JP" panose="020B0200000000000000" pitchFamily="50" charset="-128"/>
                  <a:ea typeface="Noto Sans JP" panose="020B0200000000000000" pitchFamily="50" charset="-128"/>
                </a:rPr>
                <a:t>荘園制のポイント</a:t>
              </a:r>
              <a:endParaRPr kumimoji="1" lang="ja-JP" altLang="en-US" sz="2400" b="1" i="0" u="none" strike="noStrike" kern="1200" cap="none" spc="0" normalizeH="0" baseline="0" noProof="0" dirty="0">
                <a:ln>
                  <a:noFill/>
                </a:ln>
                <a:solidFill>
                  <a:schemeClr val="bg1"/>
                </a:solidFill>
                <a:effectLst/>
                <a:uLnTx/>
                <a:uFillTx/>
                <a:latin typeface="Noto Sans JP" panose="020B0200000000000000" pitchFamily="50" charset="-128"/>
                <a:ea typeface="Noto Sans JP" panose="020B0200000000000000" pitchFamily="50" charset="-128"/>
                <a:cs typeface="+mn-cs"/>
              </a:endParaRPr>
            </a:p>
          </p:txBody>
        </p:sp>
        <p:sp>
          <p:nvSpPr>
            <p:cNvPr id="3" name="二等辺三角形 2">
              <a:extLst>
                <a:ext uri="{FF2B5EF4-FFF2-40B4-BE49-F238E27FC236}">
                  <a16:creationId xmlns:a16="http://schemas.microsoft.com/office/drawing/2014/main" id="{4E598C5F-1408-9CBB-5E3F-DFD8649B017D}"/>
                </a:ext>
              </a:extLst>
            </p:cNvPr>
            <p:cNvSpPr/>
            <p:nvPr/>
          </p:nvSpPr>
          <p:spPr>
            <a:xfrm rot="16200000">
              <a:off x="4096442" y="505141"/>
              <a:ext cx="488201" cy="158116"/>
            </a:xfrm>
            <a:prstGeom prst="triangle">
              <a:avLst/>
            </a:prstGeom>
            <a:solidFill>
              <a:srgbClr val="E40E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二等辺三角形 3">
              <a:extLst>
                <a:ext uri="{FF2B5EF4-FFF2-40B4-BE49-F238E27FC236}">
                  <a16:creationId xmlns:a16="http://schemas.microsoft.com/office/drawing/2014/main" id="{AA485398-879F-AEED-573B-E77B860939E2}"/>
                </a:ext>
              </a:extLst>
            </p:cNvPr>
            <p:cNvSpPr/>
            <p:nvPr/>
          </p:nvSpPr>
          <p:spPr>
            <a:xfrm rot="5400000" flipH="1">
              <a:off x="7607357" y="505142"/>
              <a:ext cx="488201" cy="158116"/>
            </a:xfrm>
            <a:prstGeom prst="triangle">
              <a:avLst/>
            </a:prstGeom>
            <a:solidFill>
              <a:srgbClr val="E40E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670500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A53996"/>
        </a:solidFill>
        <a:effectLst/>
      </p:bgPr>
    </p:bg>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950C0AA9-5509-9934-9536-F41FDA0C9B20}"/>
              </a:ext>
            </a:extLst>
          </p:cNvPr>
          <p:cNvSpPr/>
          <p:nvPr/>
        </p:nvSpPr>
        <p:spPr>
          <a:xfrm>
            <a:off x="0" y="584200"/>
            <a:ext cx="12192000" cy="5940425"/>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5721FEA-502A-64E9-54D5-3888302DFFC8}"/>
              </a:ext>
            </a:extLst>
          </p:cNvPr>
          <p:cNvSpPr txBox="1"/>
          <p:nvPr/>
        </p:nvSpPr>
        <p:spPr>
          <a:xfrm>
            <a:off x="4419600" y="240948"/>
            <a:ext cx="3352800" cy="686504"/>
          </a:xfrm>
          <a:prstGeom prst="roundRect">
            <a:avLst>
              <a:gd name="adj" fmla="val 50000"/>
            </a:avLst>
          </a:prstGeom>
          <a:solidFill>
            <a:schemeClr val="bg1"/>
          </a:solidFill>
          <a:ln w="38100">
            <a:solidFill>
              <a:srgbClr val="A53996"/>
            </a:solidFill>
          </a:ln>
        </p:spPr>
        <p:txBody>
          <a:bodyPr wrap="square" b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b="1" dirty="0">
                <a:solidFill>
                  <a:srgbClr val="A53996"/>
                </a:solidFill>
                <a:latin typeface="Noto Sans JP" panose="020B0200000000000000" pitchFamily="50" charset="-128"/>
                <a:ea typeface="Noto Sans JP" panose="020B0200000000000000" pitchFamily="50" charset="-128"/>
              </a:rPr>
              <a:t>荘園制のポイント</a:t>
            </a:r>
            <a:endParaRPr kumimoji="1" lang="ja-JP" altLang="en-US" sz="2400" b="1" i="0" u="none" strike="noStrike" kern="1200" cap="none" spc="0" normalizeH="0" baseline="0" noProof="0" dirty="0">
              <a:ln>
                <a:noFill/>
              </a:ln>
              <a:solidFill>
                <a:srgbClr val="A53996"/>
              </a:solidFill>
              <a:effectLst/>
              <a:uLnTx/>
              <a:uFillTx/>
              <a:latin typeface="Noto Sans JP" panose="020B0200000000000000" pitchFamily="50" charset="-128"/>
              <a:ea typeface="Noto Sans JP" panose="020B0200000000000000" pitchFamily="50" charset="-128"/>
              <a:cs typeface="+mn-cs"/>
            </a:endParaRPr>
          </a:p>
        </p:txBody>
      </p:sp>
      <p:sp>
        <p:nvSpPr>
          <p:cNvPr id="5" name="テキスト ボックス 4">
            <a:extLst>
              <a:ext uri="{FF2B5EF4-FFF2-40B4-BE49-F238E27FC236}">
                <a16:creationId xmlns:a16="http://schemas.microsoft.com/office/drawing/2014/main" id="{5BAC2328-6451-9F2F-5E72-8F70617DC384}"/>
              </a:ext>
            </a:extLst>
          </p:cNvPr>
          <p:cNvSpPr txBox="1"/>
          <p:nvPr/>
        </p:nvSpPr>
        <p:spPr>
          <a:xfrm>
            <a:off x="2393950" y="1245304"/>
            <a:ext cx="7404100" cy="4967963"/>
          </a:xfrm>
          <a:prstGeom prst="rect">
            <a:avLst/>
          </a:prstGeom>
          <a:noFill/>
        </p:spPr>
        <p:txBody>
          <a:bodyPr wrap="square" rtlCol="0">
            <a:spAutoFit/>
          </a:bodyPr>
          <a:lstStyle/>
          <a:p>
            <a:pPr marL="285750" marR="0" lvl="0" indent="-285750" defTabSz="914400" rtl="0" eaLnBrk="1" fontAlgn="auto" latinLnBrk="0" hangingPunct="1">
              <a:lnSpc>
                <a:spcPct val="150000"/>
              </a:lnSpc>
              <a:spcBef>
                <a:spcPts val="0"/>
              </a:spcBef>
              <a:spcAft>
                <a:spcPts val="1200"/>
              </a:spcAft>
              <a:buClr>
                <a:srgbClr val="A53996"/>
              </a:buClr>
              <a:buSzTx/>
              <a:buFont typeface="Noto Sans JP" panose="020B0200000000000000" pitchFamily="50" charset="-128"/>
              <a:buChar char="⊕"/>
              <a:tabLst/>
              <a:defRPr/>
            </a:pPr>
            <a:r>
              <a:rPr lang="ja-JP" altLang="en-US" b="1" dirty="0">
                <a:solidFill>
                  <a:prstClr val="black"/>
                </a:solidFill>
                <a:latin typeface="Noto Sans JP" panose="020B0200000000000000" pitchFamily="50" charset="-128"/>
                <a:ea typeface="Noto Sans JP" panose="020B0200000000000000" pitchFamily="50" charset="-128"/>
              </a:rPr>
              <a:t>荘園制は、平安時代中期から発展した土地所有・経済制度であり、</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公家や寺社が中心となって大規模な私有地「荘園」を持った。</a:t>
            </a:r>
          </a:p>
          <a:p>
            <a:pPr marL="285750" marR="0" lvl="0" indent="-285750" defTabSz="914400" rtl="0" eaLnBrk="1" fontAlgn="auto" latinLnBrk="0" hangingPunct="1">
              <a:lnSpc>
                <a:spcPct val="150000"/>
              </a:lnSpc>
              <a:spcBef>
                <a:spcPts val="0"/>
              </a:spcBef>
              <a:spcAft>
                <a:spcPts val="1200"/>
              </a:spcAft>
              <a:buClr>
                <a:srgbClr val="A53996"/>
              </a:buClr>
              <a:buSzTx/>
              <a:buFont typeface="Noto Sans JP" panose="020B0200000000000000" pitchFamily="50" charset="-128"/>
              <a:buChar char="⊕"/>
              <a:tabLst/>
              <a:defRPr/>
            </a:pPr>
            <a:r>
              <a:rPr lang="ja-JP" altLang="en-US" b="1" dirty="0">
                <a:solidFill>
                  <a:prstClr val="black"/>
                </a:solidFill>
                <a:latin typeface="Noto Sans JP" panose="020B0200000000000000" pitchFamily="50" charset="-128"/>
                <a:ea typeface="Noto Sans JP" panose="020B0200000000000000" pitchFamily="50" charset="-128"/>
              </a:rPr>
              <a:t>これらの荘園は、中央政府の税制や統治からの自由を享受し、</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独自の経済活動や統治を行うことが認められた。</a:t>
            </a:r>
          </a:p>
          <a:p>
            <a:pPr marL="285750" marR="0" lvl="0" indent="-285750" defTabSz="914400" rtl="0" eaLnBrk="1" fontAlgn="auto" latinLnBrk="0" hangingPunct="1">
              <a:lnSpc>
                <a:spcPct val="150000"/>
              </a:lnSpc>
              <a:spcBef>
                <a:spcPts val="0"/>
              </a:spcBef>
              <a:spcAft>
                <a:spcPts val="1200"/>
              </a:spcAft>
              <a:buClr>
                <a:srgbClr val="A53996"/>
              </a:buClr>
              <a:buSzTx/>
              <a:buFont typeface="Noto Sans JP" panose="020B0200000000000000" pitchFamily="50" charset="-128"/>
              <a:buChar char="⊕"/>
              <a:tabLst/>
              <a:defRPr/>
            </a:pPr>
            <a:r>
              <a:rPr lang="ja-JP" altLang="en-US" b="1" dirty="0">
                <a:solidFill>
                  <a:prstClr val="black"/>
                </a:solidFill>
                <a:latin typeface="Noto Sans JP" panose="020B0200000000000000" pitchFamily="50" charset="-128"/>
                <a:ea typeface="Noto Sans JP" panose="020B0200000000000000" pitchFamily="50" charset="-128"/>
              </a:rPr>
              <a:t>荘園の内部では、地頭と呼ばれる武士が実質的な支配を行い、</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農民からの租税を徴収する役割を果たした。</a:t>
            </a:r>
          </a:p>
          <a:p>
            <a:pPr marL="285750" marR="0" lvl="0" indent="-285750" defTabSz="914400" rtl="0" eaLnBrk="1" fontAlgn="auto" latinLnBrk="0" hangingPunct="1">
              <a:lnSpc>
                <a:spcPct val="150000"/>
              </a:lnSpc>
              <a:spcBef>
                <a:spcPts val="0"/>
              </a:spcBef>
              <a:spcAft>
                <a:spcPts val="1200"/>
              </a:spcAft>
              <a:buClr>
                <a:srgbClr val="A53996"/>
              </a:buClr>
              <a:buSzTx/>
              <a:buFont typeface="Noto Sans JP" panose="020B0200000000000000" pitchFamily="50" charset="-128"/>
              <a:buChar char="⊕"/>
              <a:tabLst/>
              <a:defRPr/>
            </a:pPr>
            <a:r>
              <a:rPr lang="ja-JP" altLang="en-US" b="1" dirty="0">
                <a:solidFill>
                  <a:prstClr val="black"/>
                </a:solidFill>
                <a:latin typeface="Noto Sans JP" panose="020B0200000000000000" pitchFamily="50" charset="-128"/>
                <a:ea typeface="Noto Sans JP" panose="020B0200000000000000" pitchFamily="50" charset="-128"/>
              </a:rPr>
              <a:t>荘園制の確立により、中央政府の財政や権力が弱体化し、</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地方の武士や大名の力が増大する要因となった。</a:t>
            </a:r>
          </a:p>
          <a:p>
            <a:pPr marL="285750" marR="0" lvl="0" indent="-285750" defTabSz="914400" rtl="0" eaLnBrk="1" fontAlgn="auto" latinLnBrk="0" hangingPunct="1">
              <a:lnSpc>
                <a:spcPct val="150000"/>
              </a:lnSpc>
              <a:spcBef>
                <a:spcPts val="0"/>
              </a:spcBef>
              <a:spcAft>
                <a:spcPts val="1200"/>
              </a:spcAft>
              <a:buClr>
                <a:srgbClr val="A53996"/>
              </a:buClr>
              <a:buSzTx/>
              <a:buFont typeface="Noto Sans JP" panose="020B0200000000000000" pitchFamily="50" charset="-128"/>
              <a:buChar char="⊕"/>
              <a:tabLst/>
              <a:defRPr/>
            </a:pPr>
            <a:r>
              <a:rPr lang="ja-JP" altLang="en-US" b="1" dirty="0">
                <a:solidFill>
                  <a:prstClr val="black"/>
                </a:solidFill>
                <a:latin typeface="Noto Sans JP" panose="020B0200000000000000" pitchFamily="50" charset="-128"/>
                <a:ea typeface="Noto Sans JP" panose="020B0200000000000000" pitchFamily="50" charset="-128"/>
              </a:rPr>
              <a:t>鎌倉時代以降、荘園制は武士の私的な土地支配と結びつきながら、</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室町時代を通じて日本の社会経済の基盤として存在した。</a:t>
            </a:r>
            <a:endParaRPr kumimoji="1" lang="ja-JP" altLang="en-US" b="1" i="0" u="none" strike="noStrike" kern="1200" cap="none" spc="0" normalizeH="0" baseline="0" noProof="0" dirty="0">
              <a:ln>
                <a:noFill/>
              </a:ln>
              <a:solidFill>
                <a:prstClr val="black"/>
              </a:solidFill>
              <a:effectLst/>
              <a:uLnTx/>
              <a:uFillTx/>
              <a:latin typeface="Noto Sans JP" panose="020B0200000000000000" pitchFamily="50" charset="-128"/>
              <a:ea typeface="Noto Sans JP" panose="020B0200000000000000" pitchFamily="50" charset="-128"/>
              <a:cs typeface="+mn-cs"/>
            </a:endParaRPr>
          </a:p>
        </p:txBody>
      </p:sp>
    </p:spTree>
    <p:extLst>
      <p:ext uri="{BB962C8B-B14F-4D97-AF65-F5344CB8AC3E}">
        <p14:creationId xmlns:p14="http://schemas.microsoft.com/office/powerpoint/2010/main" val="41798218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34AE71"/>
        </a:solidFill>
        <a:effectLst/>
      </p:bgPr>
    </p:bg>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950C0AA9-5509-9934-9536-F41FDA0C9B20}"/>
              </a:ext>
            </a:extLst>
          </p:cNvPr>
          <p:cNvSpPr/>
          <p:nvPr/>
        </p:nvSpPr>
        <p:spPr>
          <a:xfrm>
            <a:off x="1" y="584200"/>
            <a:ext cx="12192000" cy="6273800"/>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5721FEA-502A-64E9-54D5-3888302DFFC8}"/>
              </a:ext>
            </a:extLst>
          </p:cNvPr>
          <p:cNvSpPr txBox="1"/>
          <p:nvPr/>
        </p:nvSpPr>
        <p:spPr>
          <a:xfrm>
            <a:off x="4419600" y="282028"/>
            <a:ext cx="3352800" cy="604344"/>
          </a:xfrm>
          <a:prstGeom prst="roundRect">
            <a:avLst>
              <a:gd name="adj" fmla="val 26567"/>
            </a:avLst>
          </a:prstGeom>
          <a:solidFill>
            <a:srgbClr val="34AE71"/>
          </a:solidFill>
          <a:ln w="28575">
            <a:solidFill>
              <a:schemeClr val="bg1"/>
            </a:solidFill>
          </a:ln>
        </p:spPr>
        <p:txBody>
          <a:bodyPr wrap="square" tIns="72000" b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b="1" dirty="0">
                <a:solidFill>
                  <a:schemeClr val="bg1"/>
                </a:solidFill>
                <a:latin typeface="Noto Sans JP" panose="020B0200000000000000" pitchFamily="50" charset="-128"/>
                <a:ea typeface="Noto Sans JP" panose="020B0200000000000000" pitchFamily="50" charset="-128"/>
              </a:rPr>
              <a:t>荘園制のポイント</a:t>
            </a:r>
            <a:endParaRPr kumimoji="1" lang="ja-JP" altLang="en-US" sz="2400" b="1" i="0" u="none" strike="noStrike" kern="1200" cap="none" spc="0" normalizeH="0" baseline="0" noProof="0" dirty="0">
              <a:ln>
                <a:noFill/>
              </a:ln>
              <a:solidFill>
                <a:schemeClr val="bg1"/>
              </a:solidFill>
              <a:effectLst/>
              <a:uLnTx/>
              <a:uFillTx/>
              <a:latin typeface="Noto Sans JP" panose="020B0200000000000000" pitchFamily="50" charset="-128"/>
              <a:ea typeface="Noto Sans JP" panose="020B0200000000000000" pitchFamily="50" charset="-128"/>
              <a:cs typeface="+mn-cs"/>
            </a:endParaRPr>
          </a:p>
        </p:txBody>
      </p:sp>
      <p:sp>
        <p:nvSpPr>
          <p:cNvPr id="5" name="テキスト ボックス 4">
            <a:extLst>
              <a:ext uri="{FF2B5EF4-FFF2-40B4-BE49-F238E27FC236}">
                <a16:creationId xmlns:a16="http://schemas.microsoft.com/office/drawing/2014/main" id="{5BAC2328-6451-9F2F-5E72-8F70617DC384}"/>
              </a:ext>
            </a:extLst>
          </p:cNvPr>
          <p:cNvSpPr txBox="1"/>
          <p:nvPr/>
        </p:nvSpPr>
        <p:spPr>
          <a:xfrm>
            <a:off x="2393950" y="1270704"/>
            <a:ext cx="7404100" cy="4967963"/>
          </a:xfrm>
          <a:prstGeom prst="rect">
            <a:avLst/>
          </a:prstGeom>
          <a:noFill/>
        </p:spPr>
        <p:txBody>
          <a:bodyPr wrap="square" rtlCol="0">
            <a:spAutoFit/>
          </a:bodyPr>
          <a:lstStyle/>
          <a:p>
            <a:pPr marL="285750" marR="0" lvl="0" indent="-285750" defTabSz="914400" rtl="0" eaLnBrk="1" fontAlgn="auto" latinLnBrk="0" hangingPunct="1">
              <a:lnSpc>
                <a:spcPct val="150000"/>
              </a:lnSpc>
              <a:spcBef>
                <a:spcPts val="0"/>
              </a:spcBef>
              <a:spcAft>
                <a:spcPts val="1200"/>
              </a:spcAft>
              <a:buClr>
                <a:srgbClr val="34AE71"/>
              </a:buClr>
              <a:buSzTx/>
              <a:buBlip>
                <a:blip r:embed="rId2">
                  <a:extLst>
                    <a:ext uri="{96DAC541-7B7A-43D3-8B79-37D633B846F1}">
                      <asvg:svgBlip xmlns:asvg="http://schemas.microsoft.com/office/drawing/2016/SVG/main" r:embed="rId3"/>
                    </a:ext>
                  </a:extLst>
                </a:blip>
              </a:buBlip>
              <a:tabLst/>
              <a:defRPr/>
            </a:pPr>
            <a:r>
              <a:rPr lang="ja-JP" altLang="en-US" b="1" dirty="0">
                <a:solidFill>
                  <a:prstClr val="black"/>
                </a:solidFill>
                <a:latin typeface="Noto Sans JP" panose="020B0200000000000000" pitchFamily="50" charset="-128"/>
                <a:ea typeface="Noto Sans JP" panose="020B0200000000000000" pitchFamily="50" charset="-128"/>
              </a:rPr>
              <a:t>荘園制は、平安時代中期から発展した土地所有・経済制度であり、</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公家や寺社が中心となって大規模な私有地「荘園」を持った。</a:t>
            </a:r>
          </a:p>
          <a:p>
            <a:pPr marL="285750" marR="0" lvl="0" indent="-285750" defTabSz="914400" rtl="0" eaLnBrk="1" fontAlgn="auto" latinLnBrk="0" hangingPunct="1">
              <a:lnSpc>
                <a:spcPct val="150000"/>
              </a:lnSpc>
              <a:spcBef>
                <a:spcPts val="0"/>
              </a:spcBef>
              <a:spcAft>
                <a:spcPts val="1200"/>
              </a:spcAft>
              <a:buClr>
                <a:srgbClr val="34AE71"/>
              </a:buClr>
              <a:buSzTx/>
              <a:buBlip>
                <a:blip r:embed="rId2">
                  <a:extLst>
                    <a:ext uri="{96DAC541-7B7A-43D3-8B79-37D633B846F1}">
                      <asvg:svgBlip xmlns:asvg="http://schemas.microsoft.com/office/drawing/2016/SVG/main" r:embed="rId3"/>
                    </a:ext>
                  </a:extLst>
                </a:blip>
              </a:buBlip>
              <a:tabLst/>
              <a:defRPr/>
            </a:pPr>
            <a:r>
              <a:rPr lang="ja-JP" altLang="en-US" b="1" dirty="0">
                <a:solidFill>
                  <a:prstClr val="black"/>
                </a:solidFill>
                <a:latin typeface="Noto Sans JP" panose="020B0200000000000000" pitchFamily="50" charset="-128"/>
                <a:ea typeface="Noto Sans JP" panose="020B0200000000000000" pitchFamily="50" charset="-128"/>
              </a:rPr>
              <a:t>これらの荘園は、中央政府の税制や統治からの自由を享受し、</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独自の経済活動や統治を行うことが認められた。</a:t>
            </a:r>
          </a:p>
          <a:p>
            <a:pPr marL="285750" marR="0" lvl="0" indent="-285750" defTabSz="914400" rtl="0" eaLnBrk="1" fontAlgn="auto" latinLnBrk="0" hangingPunct="1">
              <a:lnSpc>
                <a:spcPct val="150000"/>
              </a:lnSpc>
              <a:spcBef>
                <a:spcPts val="0"/>
              </a:spcBef>
              <a:spcAft>
                <a:spcPts val="1200"/>
              </a:spcAft>
              <a:buClr>
                <a:srgbClr val="34AE71"/>
              </a:buClr>
              <a:buSzTx/>
              <a:buBlip>
                <a:blip r:embed="rId2">
                  <a:extLst>
                    <a:ext uri="{96DAC541-7B7A-43D3-8B79-37D633B846F1}">
                      <asvg:svgBlip xmlns:asvg="http://schemas.microsoft.com/office/drawing/2016/SVG/main" r:embed="rId3"/>
                    </a:ext>
                  </a:extLst>
                </a:blip>
              </a:buBlip>
              <a:tabLst/>
              <a:defRPr/>
            </a:pPr>
            <a:r>
              <a:rPr lang="ja-JP" altLang="en-US" b="1" dirty="0">
                <a:solidFill>
                  <a:prstClr val="black"/>
                </a:solidFill>
                <a:latin typeface="Noto Sans JP" panose="020B0200000000000000" pitchFamily="50" charset="-128"/>
                <a:ea typeface="Noto Sans JP" panose="020B0200000000000000" pitchFamily="50" charset="-128"/>
              </a:rPr>
              <a:t>荘園の内部では、地頭と呼ばれる武士が実質的な支配を行い、</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農民からの租税を徴収する役割を果たした。</a:t>
            </a:r>
          </a:p>
          <a:p>
            <a:pPr marL="285750" marR="0" lvl="0" indent="-285750" defTabSz="914400" rtl="0" eaLnBrk="1" fontAlgn="auto" latinLnBrk="0" hangingPunct="1">
              <a:lnSpc>
                <a:spcPct val="150000"/>
              </a:lnSpc>
              <a:spcBef>
                <a:spcPts val="0"/>
              </a:spcBef>
              <a:spcAft>
                <a:spcPts val="1200"/>
              </a:spcAft>
              <a:buClr>
                <a:srgbClr val="34AE71"/>
              </a:buClr>
              <a:buSzTx/>
              <a:buBlip>
                <a:blip r:embed="rId2">
                  <a:extLst>
                    <a:ext uri="{96DAC541-7B7A-43D3-8B79-37D633B846F1}">
                      <asvg:svgBlip xmlns:asvg="http://schemas.microsoft.com/office/drawing/2016/SVG/main" r:embed="rId3"/>
                    </a:ext>
                  </a:extLst>
                </a:blip>
              </a:buBlip>
              <a:tabLst/>
              <a:defRPr/>
            </a:pPr>
            <a:r>
              <a:rPr lang="ja-JP" altLang="en-US" b="1" dirty="0">
                <a:solidFill>
                  <a:prstClr val="black"/>
                </a:solidFill>
                <a:latin typeface="Noto Sans JP" panose="020B0200000000000000" pitchFamily="50" charset="-128"/>
                <a:ea typeface="Noto Sans JP" panose="020B0200000000000000" pitchFamily="50" charset="-128"/>
              </a:rPr>
              <a:t>荘園制の確立により、中央政府の財政や権力が弱体化し、</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地方の武士や大名の力が増大する要因となった。</a:t>
            </a:r>
          </a:p>
          <a:p>
            <a:pPr marL="285750" marR="0" lvl="0" indent="-285750" defTabSz="914400" rtl="0" eaLnBrk="1" fontAlgn="auto" latinLnBrk="0" hangingPunct="1">
              <a:lnSpc>
                <a:spcPct val="150000"/>
              </a:lnSpc>
              <a:spcBef>
                <a:spcPts val="0"/>
              </a:spcBef>
              <a:spcAft>
                <a:spcPts val="1200"/>
              </a:spcAft>
              <a:buClr>
                <a:srgbClr val="34AE71"/>
              </a:buClr>
              <a:buSzTx/>
              <a:buBlip>
                <a:blip r:embed="rId2">
                  <a:extLst>
                    <a:ext uri="{96DAC541-7B7A-43D3-8B79-37D633B846F1}">
                      <asvg:svgBlip xmlns:asvg="http://schemas.microsoft.com/office/drawing/2016/SVG/main" r:embed="rId3"/>
                    </a:ext>
                  </a:extLst>
                </a:blip>
              </a:buBlip>
              <a:tabLst/>
              <a:defRPr/>
            </a:pPr>
            <a:r>
              <a:rPr lang="ja-JP" altLang="en-US" b="1" dirty="0">
                <a:solidFill>
                  <a:prstClr val="black"/>
                </a:solidFill>
                <a:latin typeface="Noto Sans JP" panose="020B0200000000000000" pitchFamily="50" charset="-128"/>
                <a:ea typeface="Noto Sans JP" panose="020B0200000000000000" pitchFamily="50" charset="-128"/>
              </a:rPr>
              <a:t>鎌倉時代以降、荘園制は武士の私的な土地支配と結びつきながら、</a:t>
            </a:r>
            <a:br>
              <a:rPr lang="en-US" altLang="ja-JP" b="1" dirty="0">
                <a:solidFill>
                  <a:prstClr val="black"/>
                </a:solidFill>
                <a:latin typeface="Noto Sans JP" panose="020B0200000000000000" pitchFamily="50" charset="-128"/>
                <a:ea typeface="Noto Sans JP" panose="020B0200000000000000" pitchFamily="50" charset="-128"/>
              </a:rPr>
            </a:br>
            <a:r>
              <a:rPr lang="ja-JP" altLang="en-US" b="1" dirty="0">
                <a:solidFill>
                  <a:prstClr val="black"/>
                </a:solidFill>
                <a:latin typeface="Noto Sans JP" panose="020B0200000000000000" pitchFamily="50" charset="-128"/>
                <a:ea typeface="Noto Sans JP" panose="020B0200000000000000" pitchFamily="50" charset="-128"/>
              </a:rPr>
              <a:t>室町時代を通じて日本の社会経済の基盤として存在した。</a:t>
            </a:r>
            <a:endParaRPr kumimoji="1" lang="ja-JP" altLang="en-US" b="1" i="0" u="none" strike="noStrike" kern="1200" cap="none" spc="0" normalizeH="0" baseline="0" noProof="0" dirty="0">
              <a:ln>
                <a:noFill/>
              </a:ln>
              <a:solidFill>
                <a:prstClr val="black"/>
              </a:solidFill>
              <a:effectLst/>
              <a:uLnTx/>
              <a:uFillTx/>
              <a:latin typeface="Noto Sans JP" panose="020B0200000000000000" pitchFamily="50" charset="-128"/>
              <a:ea typeface="Noto Sans JP" panose="020B0200000000000000" pitchFamily="50" charset="-128"/>
              <a:cs typeface="+mn-cs"/>
            </a:endParaRPr>
          </a:p>
        </p:txBody>
      </p:sp>
    </p:spTree>
    <p:extLst>
      <p:ext uri="{BB962C8B-B14F-4D97-AF65-F5344CB8AC3E}">
        <p14:creationId xmlns:p14="http://schemas.microsoft.com/office/powerpoint/2010/main" val="27926632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a:extLst>
              <a:ext uri="{FF2B5EF4-FFF2-40B4-BE49-F238E27FC236}">
                <a16:creationId xmlns:a16="http://schemas.microsoft.com/office/drawing/2014/main" id="{55471D34-7734-4262-4CFF-37AC4051AEF9}"/>
              </a:ext>
            </a:extLst>
          </p:cNvPr>
          <p:cNvSpPr txBox="1"/>
          <p:nvPr/>
        </p:nvSpPr>
        <p:spPr>
          <a:xfrm>
            <a:off x="929968" y="1437217"/>
            <a:ext cx="10332064" cy="4662815"/>
          </a:xfrm>
          <a:prstGeom prst="rect">
            <a:avLst/>
          </a:prstGeom>
          <a:noFill/>
        </p:spPr>
        <p:txBody>
          <a:bodyPr wrap="square">
            <a:spAutoFit/>
          </a:bodyPr>
          <a:lstStyle/>
          <a:p>
            <a:pPr marL="342900" indent="-342900">
              <a:lnSpc>
                <a:spcPct val="150000"/>
              </a:lnSpc>
              <a:spcBef>
                <a:spcPts val="1200"/>
              </a:spcBef>
              <a:buFont typeface="+mj-lt"/>
              <a:buAutoNum type="arabicPeriod"/>
            </a:pPr>
            <a:r>
              <a:rPr lang="ja-JP" altLang="en-US" sz="2400" b="1" dirty="0">
                <a:solidFill>
                  <a:srgbClr val="5656F0"/>
                </a:solidFill>
                <a:latin typeface="IBM Plex Sans JP" panose="020B0503050203000203" pitchFamily="50" charset="-128"/>
                <a:ea typeface="IBM Plex Sans JP" panose="020B0503050203000203" pitchFamily="50" charset="-128"/>
              </a:rPr>
              <a:t>楽しさ重視</a:t>
            </a:r>
            <a:br>
              <a:rPr lang="en-US" altLang="ja-JP" sz="2400" b="1" dirty="0">
                <a:latin typeface="IBM Plex Sans JP" panose="020B0503050203000203" pitchFamily="50" charset="-128"/>
                <a:ea typeface="IBM Plex Sans JP" panose="020B0503050203000203" pitchFamily="50" charset="-128"/>
              </a:rPr>
            </a:br>
            <a:r>
              <a:rPr lang="ja-JP" altLang="en-US" sz="2000" dirty="0">
                <a:latin typeface="IBM Plex Sans JP" panose="020B0503050203000203" pitchFamily="50" charset="-128"/>
                <a:ea typeface="IBM Plex Sans JP" panose="020B0503050203000203" pitchFamily="50" charset="-128"/>
              </a:rPr>
              <a:t>どんな時でも楽しみを見つけ、それを共有します。</a:t>
            </a:r>
            <a:endParaRPr lang="en-US" altLang="ja-JP" sz="2000" b="1" dirty="0">
              <a:latin typeface="IBM Plex Sans JP" panose="020B0503050203000203" pitchFamily="50" charset="-128"/>
              <a:ea typeface="IBM Plex Sans JP" panose="020B0503050203000203" pitchFamily="50" charset="-128"/>
            </a:endParaRPr>
          </a:p>
          <a:p>
            <a:pPr marL="342900" indent="-342900">
              <a:lnSpc>
                <a:spcPct val="150000"/>
              </a:lnSpc>
              <a:spcBef>
                <a:spcPts val="1200"/>
              </a:spcBef>
              <a:buFont typeface="+mj-lt"/>
              <a:buAutoNum type="arabicPeriod"/>
            </a:pPr>
            <a:r>
              <a:rPr lang="ja-JP" altLang="en-US" sz="2400" b="1" dirty="0">
                <a:solidFill>
                  <a:srgbClr val="5656F0"/>
                </a:solidFill>
                <a:latin typeface="IBM Plex Sans JP" panose="020B0503050203000203" pitchFamily="50" charset="-128"/>
                <a:ea typeface="IBM Plex Sans JP" panose="020B0503050203000203" pitchFamily="50" charset="-128"/>
              </a:rPr>
              <a:t>前向きチャレンジ</a:t>
            </a:r>
            <a:br>
              <a:rPr lang="en-US" altLang="ja-JP" sz="2400" b="1" dirty="0">
                <a:latin typeface="IBM Plex Sans JP" panose="020B0503050203000203" pitchFamily="50" charset="-128"/>
                <a:ea typeface="IBM Plex Sans JP" panose="020B0503050203000203" pitchFamily="50" charset="-128"/>
              </a:rPr>
            </a:br>
            <a:r>
              <a:rPr lang="ja-JP" altLang="en-US" sz="2000" dirty="0">
                <a:latin typeface="IBM Plex Sans JP" panose="020B0503050203000203" pitchFamily="50" charset="-128"/>
                <a:ea typeface="IBM Plex Sans JP" panose="020B0503050203000203" pitchFamily="50" charset="-128"/>
              </a:rPr>
              <a:t>限界なんて無い！常に新しい挑戦を恐れずに取り組みます。</a:t>
            </a:r>
            <a:endParaRPr lang="en-US" altLang="ja-JP" sz="2000" b="1" dirty="0">
              <a:latin typeface="IBM Plex Sans JP" panose="020B0503050203000203" pitchFamily="50" charset="-128"/>
              <a:ea typeface="IBM Plex Sans JP" panose="020B0503050203000203" pitchFamily="50" charset="-128"/>
            </a:endParaRPr>
          </a:p>
          <a:p>
            <a:pPr marL="342900" indent="-342900">
              <a:lnSpc>
                <a:spcPct val="150000"/>
              </a:lnSpc>
              <a:spcBef>
                <a:spcPts val="1200"/>
              </a:spcBef>
              <a:buFont typeface="+mj-lt"/>
              <a:buAutoNum type="arabicPeriod"/>
            </a:pPr>
            <a:r>
              <a:rPr lang="ja-JP" altLang="en-US" sz="2400" b="1" dirty="0">
                <a:solidFill>
                  <a:srgbClr val="5656F0"/>
                </a:solidFill>
                <a:latin typeface="IBM Plex Sans JP" panose="020B0503050203000203" pitchFamily="50" charset="-128"/>
                <a:ea typeface="IBM Plex Sans JP" panose="020B0503050203000203" pitchFamily="50" charset="-128"/>
              </a:rPr>
              <a:t>みんなは仲間</a:t>
            </a:r>
            <a:br>
              <a:rPr lang="en-US" altLang="ja-JP" sz="2400" b="1" dirty="0">
                <a:latin typeface="IBM Plex Sans JP" panose="020B0503050203000203" pitchFamily="50" charset="-128"/>
                <a:ea typeface="IBM Plex Sans JP" panose="020B0503050203000203" pitchFamily="50" charset="-128"/>
              </a:rPr>
            </a:br>
            <a:r>
              <a:rPr lang="ja-JP" altLang="en-US" sz="2000" dirty="0">
                <a:latin typeface="IBM Plex Sans JP" panose="020B0503050203000203" pitchFamily="50" charset="-128"/>
                <a:ea typeface="IBM Plex Sans JP" panose="020B0503050203000203" pitchFamily="50" charset="-128"/>
              </a:rPr>
              <a:t>違いを祝福し、一緒に大きなことを成し遂げるためにサポートし合います。</a:t>
            </a:r>
            <a:endParaRPr lang="en-US" altLang="ja-JP" sz="2000" b="1" dirty="0">
              <a:latin typeface="IBM Plex Sans JP" panose="020B0503050203000203" pitchFamily="50" charset="-128"/>
              <a:ea typeface="IBM Plex Sans JP" panose="020B0503050203000203" pitchFamily="50" charset="-128"/>
            </a:endParaRPr>
          </a:p>
          <a:p>
            <a:pPr marL="342900" indent="-342900">
              <a:lnSpc>
                <a:spcPct val="150000"/>
              </a:lnSpc>
              <a:spcBef>
                <a:spcPts val="1200"/>
              </a:spcBef>
              <a:buFont typeface="+mj-lt"/>
              <a:buAutoNum type="arabicPeriod"/>
            </a:pPr>
            <a:r>
              <a:rPr lang="ja-JP" altLang="en-US" sz="2400" b="1" dirty="0">
                <a:solidFill>
                  <a:srgbClr val="5656F0"/>
                </a:solidFill>
                <a:latin typeface="IBM Plex Sans JP" panose="020B0503050203000203" pitchFamily="50" charset="-128"/>
                <a:ea typeface="IBM Plex Sans JP" panose="020B0503050203000203" pitchFamily="50" charset="-128"/>
              </a:rPr>
              <a:t>エコラブ</a:t>
            </a:r>
            <a:br>
              <a:rPr lang="en-US" altLang="ja-JP" sz="2400" b="1" dirty="0">
                <a:latin typeface="IBM Plex Sans JP" panose="020B0503050203000203" pitchFamily="50" charset="-128"/>
                <a:ea typeface="IBM Plex Sans JP" panose="020B0503050203000203" pitchFamily="50" charset="-128"/>
              </a:rPr>
            </a:br>
            <a:r>
              <a:rPr lang="ja-JP" altLang="en-US" sz="2000" dirty="0">
                <a:latin typeface="IBM Plex Sans JP" panose="020B0503050203000203" pitchFamily="50" charset="-128"/>
                <a:ea typeface="IBM Plex Sans JP" panose="020B0503050203000203" pitchFamily="50" charset="-128"/>
              </a:rPr>
              <a:t>地球も仲間。環境を大切にし、持続可能な選択を心がけます。</a:t>
            </a:r>
            <a:endParaRPr lang="ja-JP" altLang="en-US" sz="2400" dirty="0">
              <a:latin typeface="IBM Plex Sans JP" panose="020B0503050203000203" pitchFamily="50" charset="-128"/>
              <a:ea typeface="IBM Plex Sans JP" panose="020B0503050203000203" pitchFamily="50" charset="-128"/>
            </a:endParaRPr>
          </a:p>
        </p:txBody>
      </p:sp>
      <p:sp>
        <p:nvSpPr>
          <p:cNvPr id="22" name="テキスト ボックス 21">
            <a:extLst>
              <a:ext uri="{FF2B5EF4-FFF2-40B4-BE49-F238E27FC236}">
                <a16:creationId xmlns:a16="http://schemas.microsoft.com/office/drawing/2014/main" id="{5A1911B7-09E0-F278-1ADB-F9A2F5E1B72B}"/>
              </a:ext>
            </a:extLst>
          </p:cNvPr>
          <p:cNvSpPr txBox="1"/>
          <p:nvPr/>
        </p:nvSpPr>
        <p:spPr>
          <a:xfrm>
            <a:off x="587375" y="486270"/>
            <a:ext cx="2138727" cy="523220"/>
          </a:xfrm>
          <a:prstGeom prst="rect">
            <a:avLst/>
          </a:prstGeom>
          <a:noFill/>
        </p:spPr>
        <p:txBody>
          <a:bodyPr wrap="none" rtlCol="0">
            <a:spAutoFit/>
          </a:bodyPr>
          <a:lstStyle>
            <a:defPPr>
              <a:defRPr lang="ja-JP"/>
            </a:defPPr>
            <a:lvl1pPr>
              <a:defRPr sz="4400">
                <a:latin typeface="Poppins" panose="00000500000000000000" pitchFamily="2" charset="0"/>
                <a:cs typeface="Poppins" panose="00000500000000000000" pitchFamily="2" charset="0"/>
              </a:defRPr>
            </a:lvl1pPr>
          </a:lstStyle>
          <a:p>
            <a:r>
              <a:rPr lang="en-US" altLang="ja-JP" sz="2800" dirty="0"/>
              <a:t>Our Values</a:t>
            </a:r>
            <a:endParaRPr lang="ja-JP" altLang="en-US" sz="2800" dirty="0"/>
          </a:p>
        </p:txBody>
      </p:sp>
      <p:sp>
        <p:nvSpPr>
          <p:cNvPr id="23" name="テキスト ボックス 22">
            <a:extLst>
              <a:ext uri="{FF2B5EF4-FFF2-40B4-BE49-F238E27FC236}">
                <a16:creationId xmlns:a16="http://schemas.microsoft.com/office/drawing/2014/main" id="{CFFAD0E1-0317-74EC-9061-0673219995A5}"/>
              </a:ext>
            </a:extLst>
          </p:cNvPr>
          <p:cNvSpPr txBox="1"/>
          <p:nvPr/>
        </p:nvSpPr>
        <p:spPr>
          <a:xfrm>
            <a:off x="2729421" y="674509"/>
            <a:ext cx="3836040" cy="276999"/>
          </a:xfrm>
          <a:prstGeom prst="rect">
            <a:avLst/>
          </a:prstGeom>
          <a:noFill/>
        </p:spPr>
        <p:txBody>
          <a:bodyPr wrap="square">
            <a:spAutoFit/>
          </a:bodyPr>
          <a:lstStyle>
            <a:defPPr>
              <a:defRPr lang="ja-JP"/>
            </a:defPPr>
            <a:lvl1pPr>
              <a:defRPr>
                <a:latin typeface="IBM Plex Sans JP" panose="020B0503050203000203" pitchFamily="50" charset="-128"/>
                <a:ea typeface="IBM Plex Sans JP" panose="020B0503050203000203" pitchFamily="50" charset="-128"/>
              </a:defRPr>
            </a:lvl1pPr>
          </a:lstStyle>
          <a:p>
            <a:r>
              <a:rPr lang="ja-JP" altLang="en-US" sz="1200" dirty="0"/>
              <a:t>私たちの大切にしている価値観</a:t>
            </a:r>
          </a:p>
        </p:txBody>
      </p:sp>
    </p:spTree>
    <p:extLst>
      <p:ext uri="{BB962C8B-B14F-4D97-AF65-F5344CB8AC3E}">
        <p14:creationId xmlns:p14="http://schemas.microsoft.com/office/powerpoint/2010/main" val="38239433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B0B80DFF-7AA9-3108-6FE4-903B086E1E7A}"/>
              </a:ext>
            </a:extLst>
          </p:cNvPr>
          <p:cNvGrpSpPr/>
          <p:nvPr/>
        </p:nvGrpSpPr>
        <p:grpSpPr>
          <a:xfrm>
            <a:off x="1502405" y="1712502"/>
            <a:ext cx="9187190" cy="4260239"/>
            <a:chOff x="2363460" y="1712502"/>
            <a:chExt cx="9187190" cy="4260239"/>
          </a:xfrm>
        </p:grpSpPr>
        <p:sp>
          <p:nvSpPr>
            <p:cNvPr id="2" name="楕円 1">
              <a:extLst>
                <a:ext uri="{FF2B5EF4-FFF2-40B4-BE49-F238E27FC236}">
                  <a16:creationId xmlns:a16="http://schemas.microsoft.com/office/drawing/2014/main" id="{4F3FA936-9244-4A78-FDC6-17A647F84CA0}"/>
                </a:ext>
              </a:extLst>
            </p:cNvPr>
            <p:cNvSpPr/>
            <p:nvPr/>
          </p:nvSpPr>
          <p:spPr>
            <a:xfrm>
              <a:off x="2363460" y="1712502"/>
              <a:ext cx="514350" cy="514350"/>
            </a:xfrm>
            <a:prstGeom prst="ellipse">
              <a:avLst/>
            </a:prstGeom>
            <a:solidFill>
              <a:srgbClr val="5656F0"/>
            </a:solidFill>
            <a:ln>
              <a:noFill/>
            </a:ln>
          </p:spPr>
          <p:style>
            <a:lnRef idx="2">
              <a:schemeClr val="accent1">
                <a:shade val="15000"/>
              </a:schemeClr>
            </a:lnRef>
            <a:fillRef idx="1">
              <a:schemeClr val="accent1"/>
            </a:fillRef>
            <a:effectRef idx="0">
              <a:schemeClr val="accent1"/>
            </a:effectRef>
            <a:fontRef idx="minor">
              <a:schemeClr val="lt1"/>
            </a:fontRef>
          </p:style>
          <p:txBody>
            <a:bodyPr tIns="108000" rtlCol="0" anchor="ctr"/>
            <a:lstStyle/>
            <a:p>
              <a:pPr algn="ctr"/>
              <a:r>
                <a:rPr kumimoji="1" lang="en-US" altLang="ja-JP" sz="2400" dirty="0">
                  <a:latin typeface="Poppins" panose="00000500000000000000" pitchFamily="2" charset="0"/>
                  <a:cs typeface="Poppins" panose="00000500000000000000" pitchFamily="2" charset="0"/>
                </a:rPr>
                <a:t>1</a:t>
              </a:r>
              <a:endParaRPr kumimoji="1" lang="ja-JP" altLang="en-US" sz="2400" dirty="0">
                <a:latin typeface="Poppins" panose="00000500000000000000" pitchFamily="2" charset="0"/>
                <a:cs typeface="Poppins" panose="00000500000000000000" pitchFamily="2" charset="0"/>
              </a:endParaRPr>
            </a:p>
          </p:txBody>
        </p:sp>
        <p:sp>
          <p:nvSpPr>
            <p:cNvPr id="5" name="楕円 4">
              <a:extLst>
                <a:ext uri="{FF2B5EF4-FFF2-40B4-BE49-F238E27FC236}">
                  <a16:creationId xmlns:a16="http://schemas.microsoft.com/office/drawing/2014/main" id="{3FD2E0A6-DD95-D2FA-9A04-D37C66B2D887}"/>
                </a:ext>
              </a:extLst>
            </p:cNvPr>
            <p:cNvSpPr/>
            <p:nvPr/>
          </p:nvSpPr>
          <p:spPr>
            <a:xfrm>
              <a:off x="2363460" y="2961133"/>
              <a:ext cx="514350" cy="514350"/>
            </a:xfrm>
            <a:prstGeom prst="ellipse">
              <a:avLst/>
            </a:prstGeom>
            <a:solidFill>
              <a:srgbClr val="5656F0"/>
            </a:solidFill>
            <a:ln>
              <a:noFill/>
            </a:ln>
          </p:spPr>
          <p:style>
            <a:lnRef idx="2">
              <a:schemeClr val="accent1">
                <a:shade val="15000"/>
              </a:schemeClr>
            </a:lnRef>
            <a:fillRef idx="1">
              <a:schemeClr val="accent1"/>
            </a:fillRef>
            <a:effectRef idx="0">
              <a:schemeClr val="accent1"/>
            </a:effectRef>
            <a:fontRef idx="minor">
              <a:schemeClr val="lt1"/>
            </a:fontRef>
          </p:style>
          <p:txBody>
            <a:bodyPr tIns="108000" rtlCol="0" anchor="ctr"/>
            <a:lstStyle/>
            <a:p>
              <a:pPr algn="ctr"/>
              <a:r>
                <a:rPr kumimoji="1" lang="en-US" altLang="ja-JP" sz="2400" dirty="0">
                  <a:latin typeface="Poppins" panose="00000500000000000000" pitchFamily="2" charset="0"/>
                  <a:cs typeface="Poppins" panose="00000500000000000000" pitchFamily="2" charset="0"/>
                </a:rPr>
                <a:t>2</a:t>
              </a:r>
              <a:endParaRPr kumimoji="1" lang="ja-JP" altLang="en-US" sz="2400" dirty="0">
                <a:latin typeface="Poppins" panose="00000500000000000000" pitchFamily="2" charset="0"/>
                <a:cs typeface="Poppins" panose="00000500000000000000" pitchFamily="2" charset="0"/>
              </a:endParaRPr>
            </a:p>
          </p:txBody>
        </p:sp>
        <p:sp>
          <p:nvSpPr>
            <p:cNvPr id="8" name="楕円 7">
              <a:extLst>
                <a:ext uri="{FF2B5EF4-FFF2-40B4-BE49-F238E27FC236}">
                  <a16:creationId xmlns:a16="http://schemas.microsoft.com/office/drawing/2014/main" id="{5602DF2E-522A-A2E0-4D4B-12F73DD8E85E}"/>
                </a:ext>
              </a:extLst>
            </p:cNvPr>
            <p:cNvSpPr/>
            <p:nvPr/>
          </p:nvSpPr>
          <p:spPr>
            <a:xfrm>
              <a:off x="2363460" y="4209762"/>
              <a:ext cx="514350" cy="514350"/>
            </a:xfrm>
            <a:prstGeom prst="ellipse">
              <a:avLst/>
            </a:prstGeom>
            <a:solidFill>
              <a:srgbClr val="5656F0"/>
            </a:solidFill>
            <a:ln>
              <a:noFill/>
            </a:ln>
          </p:spPr>
          <p:style>
            <a:lnRef idx="2">
              <a:schemeClr val="accent1">
                <a:shade val="15000"/>
              </a:schemeClr>
            </a:lnRef>
            <a:fillRef idx="1">
              <a:schemeClr val="accent1"/>
            </a:fillRef>
            <a:effectRef idx="0">
              <a:schemeClr val="accent1"/>
            </a:effectRef>
            <a:fontRef idx="minor">
              <a:schemeClr val="lt1"/>
            </a:fontRef>
          </p:style>
          <p:txBody>
            <a:bodyPr tIns="108000" rtlCol="0" anchor="ctr"/>
            <a:lstStyle/>
            <a:p>
              <a:pPr algn="ctr"/>
              <a:r>
                <a:rPr kumimoji="1" lang="en-US" altLang="ja-JP" sz="2400" dirty="0">
                  <a:latin typeface="Poppins" panose="00000500000000000000" pitchFamily="2" charset="0"/>
                  <a:cs typeface="Poppins" panose="00000500000000000000" pitchFamily="2" charset="0"/>
                </a:rPr>
                <a:t>3</a:t>
              </a:r>
              <a:endParaRPr kumimoji="1" lang="ja-JP" altLang="en-US" sz="2400" dirty="0">
                <a:latin typeface="Poppins" panose="00000500000000000000" pitchFamily="2" charset="0"/>
                <a:cs typeface="Poppins" panose="00000500000000000000" pitchFamily="2" charset="0"/>
              </a:endParaRPr>
            </a:p>
          </p:txBody>
        </p:sp>
        <p:sp>
          <p:nvSpPr>
            <p:cNvPr id="9" name="楕円 8">
              <a:extLst>
                <a:ext uri="{FF2B5EF4-FFF2-40B4-BE49-F238E27FC236}">
                  <a16:creationId xmlns:a16="http://schemas.microsoft.com/office/drawing/2014/main" id="{5A996165-0855-A1F7-749C-FB92FF1DE7E7}"/>
                </a:ext>
              </a:extLst>
            </p:cNvPr>
            <p:cNvSpPr/>
            <p:nvPr/>
          </p:nvSpPr>
          <p:spPr>
            <a:xfrm>
              <a:off x="2363460" y="5458391"/>
              <a:ext cx="514350" cy="514350"/>
            </a:xfrm>
            <a:prstGeom prst="ellipse">
              <a:avLst/>
            </a:prstGeom>
            <a:solidFill>
              <a:srgbClr val="5656F0"/>
            </a:solidFill>
            <a:ln>
              <a:noFill/>
            </a:ln>
          </p:spPr>
          <p:style>
            <a:lnRef idx="2">
              <a:schemeClr val="accent1">
                <a:shade val="15000"/>
              </a:schemeClr>
            </a:lnRef>
            <a:fillRef idx="1">
              <a:schemeClr val="accent1"/>
            </a:fillRef>
            <a:effectRef idx="0">
              <a:schemeClr val="accent1"/>
            </a:effectRef>
            <a:fontRef idx="minor">
              <a:schemeClr val="lt1"/>
            </a:fontRef>
          </p:style>
          <p:txBody>
            <a:bodyPr tIns="108000" rtlCol="0" anchor="ctr"/>
            <a:lstStyle/>
            <a:p>
              <a:pPr algn="ctr"/>
              <a:r>
                <a:rPr kumimoji="1" lang="en-US" altLang="ja-JP" sz="2400" dirty="0">
                  <a:latin typeface="Poppins" panose="00000500000000000000" pitchFamily="2" charset="0"/>
                  <a:cs typeface="Poppins" panose="00000500000000000000" pitchFamily="2" charset="0"/>
                </a:rPr>
                <a:t>4</a:t>
              </a:r>
              <a:endParaRPr kumimoji="1" lang="ja-JP" altLang="en-US" sz="2400" dirty="0">
                <a:latin typeface="Poppins" panose="00000500000000000000" pitchFamily="2" charset="0"/>
                <a:cs typeface="Poppins" panose="00000500000000000000" pitchFamily="2" charset="0"/>
              </a:endParaRPr>
            </a:p>
          </p:txBody>
        </p:sp>
        <p:grpSp>
          <p:nvGrpSpPr>
            <p:cNvPr id="10" name="グループ化 9">
              <a:extLst>
                <a:ext uri="{FF2B5EF4-FFF2-40B4-BE49-F238E27FC236}">
                  <a16:creationId xmlns:a16="http://schemas.microsoft.com/office/drawing/2014/main" id="{72512BFB-BCF1-473F-57A6-4509B3059924}"/>
                </a:ext>
              </a:extLst>
            </p:cNvPr>
            <p:cNvGrpSpPr/>
            <p:nvPr/>
          </p:nvGrpSpPr>
          <p:grpSpPr>
            <a:xfrm>
              <a:off x="2998460" y="1758910"/>
              <a:ext cx="7218690" cy="420317"/>
              <a:chOff x="2998460" y="1600590"/>
              <a:chExt cx="7218690" cy="420317"/>
            </a:xfrm>
          </p:grpSpPr>
          <p:sp>
            <p:nvSpPr>
              <p:cNvPr id="11" name="テキスト ボックス 10">
                <a:extLst>
                  <a:ext uri="{FF2B5EF4-FFF2-40B4-BE49-F238E27FC236}">
                    <a16:creationId xmlns:a16="http://schemas.microsoft.com/office/drawing/2014/main" id="{55471D34-7734-4262-4CFF-37AC4051AEF9}"/>
                  </a:ext>
                </a:extLst>
              </p:cNvPr>
              <p:cNvSpPr txBox="1"/>
              <p:nvPr/>
            </p:nvSpPr>
            <p:spPr>
              <a:xfrm>
                <a:off x="2998460" y="1651575"/>
                <a:ext cx="4970790" cy="369332"/>
              </a:xfrm>
              <a:prstGeom prst="rect">
                <a:avLst/>
              </a:prstGeom>
              <a:noFill/>
            </p:spPr>
            <p:txBody>
              <a:bodyPr wrap="square">
                <a:spAutoFit/>
              </a:bodyPr>
              <a:lstStyle/>
              <a:p>
                <a:r>
                  <a:rPr lang="ja-JP" altLang="en-US" b="1" dirty="0">
                    <a:latin typeface="IBM Plex Sans JP" panose="020B0503050203000203" pitchFamily="50" charset="-128"/>
                    <a:ea typeface="IBM Plex Sans JP" panose="020B0503050203000203" pitchFamily="50" charset="-128"/>
                  </a:rPr>
                  <a:t>楽しさ重視</a:t>
                </a:r>
              </a:p>
            </p:txBody>
          </p:sp>
          <p:sp>
            <p:nvSpPr>
              <p:cNvPr id="12" name="テキスト ボックス 11">
                <a:extLst>
                  <a:ext uri="{FF2B5EF4-FFF2-40B4-BE49-F238E27FC236}">
                    <a16:creationId xmlns:a16="http://schemas.microsoft.com/office/drawing/2014/main" id="{1E6B6B48-A851-7739-56B5-84EA02A95F3D}"/>
                  </a:ext>
                </a:extLst>
              </p:cNvPr>
              <p:cNvSpPr txBox="1"/>
              <p:nvPr/>
            </p:nvSpPr>
            <p:spPr>
              <a:xfrm>
                <a:off x="5246360" y="1600590"/>
                <a:ext cx="4970790" cy="388568"/>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どんな時でも楽しみを見つけ、それを共有します。</a:t>
                </a:r>
              </a:p>
            </p:txBody>
          </p:sp>
        </p:grpSp>
        <p:grpSp>
          <p:nvGrpSpPr>
            <p:cNvPr id="13" name="グループ化 12">
              <a:extLst>
                <a:ext uri="{FF2B5EF4-FFF2-40B4-BE49-F238E27FC236}">
                  <a16:creationId xmlns:a16="http://schemas.microsoft.com/office/drawing/2014/main" id="{3F0E0DA6-ACC2-ED62-9857-83F63565F71D}"/>
                </a:ext>
              </a:extLst>
            </p:cNvPr>
            <p:cNvGrpSpPr/>
            <p:nvPr/>
          </p:nvGrpSpPr>
          <p:grpSpPr>
            <a:xfrm>
              <a:off x="2998460" y="4256170"/>
              <a:ext cx="8552190" cy="420317"/>
              <a:chOff x="2986992" y="4210194"/>
              <a:chExt cx="9956304" cy="420317"/>
            </a:xfrm>
          </p:grpSpPr>
          <p:sp>
            <p:nvSpPr>
              <p:cNvPr id="14" name="テキスト ボックス 13">
                <a:extLst>
                  <a:ext uri="{FF2B5EF4-FFF2-40B4-BE49-F238E27FC236}">
                    <a16:creationId xmlns:a16="http://schemas.microsoft.com/office/drawing/2014/main" id="{7171CC19-EFF6-1232-20FC-D8EAE76017EF}"/>
                  </a:ext>
                </a:extLst>
              </p:cNvPr>
              <p:cNvSpPr txBox="1"/>
              <p:nvPr/>
            </p:nvSpPr>
            <p:spPr>
              <a:xfrm>
                <a:off x="2986992" y="4261179"/>
                <a:ext cx="4970790" cy="369332"/>
              </a:xfrm>
              <a:prstGeom prst="rect">
                <a:avLst/>
              </a:prstGeom>
              <a:noFill/>
            </p:spPr>
            <p:txBody>
              <a:bodyPr wrap="square">
                <a:spAutoFit/>
              </a:bodyPr>
              <a:lstStyle/>
              <a:p>
                <a:r>
                  <a:rPr lang="ja-JP" altLang="en-US" b="1" dirty="0">
                    <a:latin typeface="IBM Plex Sans JP" panose="020B0503050203000203" pitchFamily="50" charset="-128"/>
                    <a:ea typeface="IBM Plex Sans JP" panose="020B0503050203000203" pitchFamily="50" charset="-128"/>
                  </a:rPr>
                  <a:t>みんなは仲間</a:t>
                </a:r>
              </a:p>
            </p:txBody>
          </p:sp>
          <p:sp>
            <p:nvSpPr>
              <p:cNvPr id="15" name="テキスト ボックス 14">
                <a:extLst>
                  <a:ext uri="{FF2B5EF4-FFF2-40B4-BE49-F238E27FC236}">
                    <a16:creationId xmlns:a16="http://schemas.microsoft.com/office/drawing/2014/main" id="{3BCC011E-CCFB-246F-3BD9-5E61101FDE73}"/>
                  </a:ext>
                </a:extLst>
              </p:cNvPr>
              <p:cNvSpPr txBox="1"/>
              <p:nvPr/>
            </p:nvSpPr>
            <p:spPr>
              <a:xfrm>
                <a:off x="5603956" y="4210194"/>
                <a:ext cx="7339340" cy="388568"/>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違いを祝福し、一緒に大きなことを成し遂げるためにサポートし合います。</a:t>
                </a:r>
              </a:p>
            </p:txBody>
          </p:sp>
        </p:grpSp>
        <p:grpSp>
          <p:nvGrpSpPr>
            <p:cNvPr id="16" name="グループ化 15">
              <a:extLst>
                <a:ext uri="{FF2B5EF4-FFF2-40B4-BE49-F238E27FC236}">
                  <a16:creationId xmlns:a16="http://schemas.microsoft.com/office/drawing/2014/main" id="{4FCACE88-8944-1654-5C03-1FA123A6F1AF}"/>
                </a:ext>
              </a:extLst>
            </p:cNvPr>
            <p:cNvGrpSpPr/>
            <p:nvPr/>
          </p:nvGrpSpPr>
          <p:grpSpPr>
            <a:xfrm>
              <a:off x="2998460" y="3006569"/>
              <a:ext cx="7218690" cy="420317"/>
              <a:chOff x="2998460" y="2905392"/>
              <a:chExt cx="7218690" cy="420317"/>
            </a:xfrm>
          </p:grpSpPr>
          <p:sp>
            <p:nvSpPr>
              <p:cNvPr id="17" name="テキスト ボックス 16">
                <a:extLst>
                  <a:ext uri="{FF2B5EF4-FFF2-40B4-BE49-F238E27FC236}">
                    <a16:creationId xmlns:a16="http://schemas.microsoft.com/office/drawing/2014/main" id="{152C51B7-C66B-03BC-1FB4-0744DEF2B729}"/>
                  </a:ext>
                </a:extLst>
              </p:cNvPr>
              <p:cNvSpPr txBox="1"/>
              <p:nvPr/>
            </p:nvSpPr>
            <p:spPr>
              <a:xfrm>
                <a:off x="2998460" y="2956377"/>
                <a:ext cx="4970790" cy="369332"/>
              </a:xfrm>
              <a:prstGeom prst="rect">
                <a:avLst/>
              </a:prstGeom>
              <a:noFill/>
            </p:spPr>
            <p:txBody>
              <a:bodyPr wrap="square">
                <a:spAutoFit/>
              </a:bodyPr>
              <a:lstStyle/>
              <a:p>
                <a:r>
                  <a:rPr lang="ja-JP" altLang="en-US" b="1" dirty="0">
                    <a:latin typeface="IBM Plex Sans JP" panose="020B0503050203000203" pitchFamily="50" charset="-128"/>
                    <a:ea typeface="IBM Plex Sans JP" panose="020B0503050203000203" pitchFamily="50" charset="-128"/>
                  </a:rPr>
                  <a:t>前向きチャレンジ</a:t>
                </a:r>
              </a:p>
            </p:txBody>
          </p:sp>
          <p:sp>
            <p:nvSpPr>
              <p:cNvPr id="18" name="テキスト ボックス 17">
                <a:extLst>
                  <a:ext uri="{FF2B5EF4-FFF2-40B4-BE49-F238E27FC236}">
                    <a16:creationId xmlns:a16="http://schemas.microsoft.com/office/drawing/2014/main" id="{BCB338D2-0521-2AAF-4363-429FF9FC82E3}"/>
                  </a:ext>
                </a:extLst>
              </p:cNvPr>
              <p:cNvSpPr txBox="1"/>
              <p:nvPr/>
            </p:nvSpPr>
            <p:spPr>
              <a:xfrm>
                <a:off x="5246360" y="2905392"/>
                <a:ext cx="4970790" cy="388568"/>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限界なんて無い！常に新しい挑戦を恐れずに取り組みます。</a:t>
                </a:r>
              </a:p>
            </p:txBody>
          </p:sp>
        </p:grpSp>
        <p:grpSp>
          <p:nvGrpSpPr>
            <p:cNvPr id="19" name="グループ化 18">
              <a:extLst>
                <a:ext uri="{FF2B5EF4-FFF2-40B4-BE49-F238E27FC236}">
                  <a16:creationId xmlns:a16="http://schemas.microsoft.com/office/drawing/2014/main" id="{2487F519-C907-1ECA-36E5-A4FB9283C614}"/>
                </a:ext>
              </a:extLst>
            </p:cNvPr>
            <p:cNvGrpSpPr/>
            <p:nvPr/>
          </p:nvGrpSpPr>
          <p:grpSpPr>
            <a:xfrm>
              <a:off x="2998460" y="5504799"/>
              <a:ext cx="7409190" cy="420318"/>
              <a:chOff x="2998460" y="5514995"/>
              <a:chExt cx="7409190" cy="420318"/>
            </a:xfrm>
          </p:grpSpPr>
          <p:sp>
            <p:nvSpPr>
              <p:cNvPr id="20" name="テキスト ボックス 19">
                <a:extLst>
                  <a:ext uri="{FF2B5EF4-FFF2-40B4-BE49-F238E27FC236}">
                    <a16:creationId xmlns:a16="http://schemas.microsoft.com/office/drawing/2014/main" id="{0109E636-D75F-6E70-5FEF-E83CB82B89A3}"/>
                  </a:ext>
                </a:extLst>
              </p:cNvPr>
              <p:cNvSpPr txBox="1"/>
              <p:nvPr/>
            </p:nvSpPr>
            <p:spPr>
              <a:xfrm>
                <a:off x="2998460" y="5565981"/>
                <a:ext cx="4970790" cy="369332"/>
              </a:xfrm>
              <a:prstGeom prst="rect">
                <a:avLst/>
              </a:prstGeom>
              <a:noFill/>
            </p:spPr>
            <p:txBody>
              <a:bodyPr wrap="square">
                <a:spAutoFit/>
              </a:bodyPr>
              <a:lstStyle/>
              <a:p>
                <a:r>
                  <a:rPr lang="ja-JP" altLang="en-US" b="1" dirty="0">
                    <a:latin typeface="IBM Plex Sans JP" panose="020B0503050203000203" pitchFamily="50" charset="-128"/>
                    <a:ea typeface="IBM Plex Sans JP" panose="020B0503050203000203" pitchFamily="50" charset="-128"/>
                  </a:rPr>
                  <a:t>エコラブ</a:t>
                </a:r>
              </a:p>
            </p:txBody>
          </p:sp>
          <p:sp>
            <p:nvSpPr>
              <p:cNvPr id="21" name="テキスト ボックス 20">
                <a:extLst>
                  <a:ext uri="{FF2B5EF4-FFF2-40B4-BE49-F238E27FC236}">
                    <a16:creationId xmlns:a16="http://schemas.microsoft.com/office/drawing/2014/main" id="{2E4A4AC9-C3A8-58BE-5390-4B4FDF1B557A}"/>
                  </a:ext>
                </a:extLst>
              </p:cNvPr>
              <p:cNvSpPr txBox="1"/>
              <p:nvPr/>
            </p:nvSpPr>
            <p:spPr>
              <a:xfrm>
                <a:off x="5246360" y="5514995"/>
                <a:ext cx="5161290" cy="388568"/>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地球も仲間。環境を大切にし、持続可能な選択を心がけます。</a:t>
                </a:r>
              </a:p>
            </p:txBody>
          </p:sp>
        </p:grpSp>
      </p:grpSp>
      <p:sp>
        <p:nvSpPr>
          <p:cNvPr id="22" name="テキスト ボックス 21">
            <a:extLst>
              <a:ext uri="{FF2B5EF4-FFF2-40B4-BE49-F238E27FC236}">
                <a16:creationId xmlns:a16="http://schemas.microsoft.com/office/drawing/2014/main" id="{5A1911B7-09E0-F278-1ADB-F9A2F5E1B72B}"/>
              </a:ext>
            </a:extLst>
          </p:cNvPr>
          <p:cNvSpPr txBox="1"/>
          <p:nvPr/>
        </p:nvSpPr>
        <p:spPr>
          <a:xfrm>
            <a:off x="587375" y="486270"/>
            <a:ext cx="2138727" cy="523220"/>
          </a:xfrm>
          <a:prstGeom prst="rect">
            <a:avLst/>
          </a:prstGeom>
          <a:noFill/>
        </p:spPr>
        <p:txBody>
          <a:bodyPr wrap="none" rtlCol="0">
            <a:spAutoFit/>
          </a:bodyPr>
          <a:lstStyle>
            <a:defPPr>
              <a:defRPr lang="ja-JP"/>
            </a:defPPr>
            <a:lvl1pPr>
              <a:defRPr sz="4400">
                <a:latin typeface="Poppins" panose="00000500000000000000" pitchFamily="2" charset="0"/>
                <a:cs typeface="Poppins" panose="00000500000000000000" pitchFamily="2" charset="0"/>
              </a:defRPr>
            </a:lvl1pPr>
          </a:lstStyle>
          <a:p>
            <a:r>
              <a:rPr lang="en-US" altLang="ja-JP" sz="2800" dirty="0"/>
              <a:t>Our Values</a:t>
            </a:r>
            <a:endParaRPr lang="ja-JP" altLang="en-US" sz="2800" dirty="0"/>
          </a:p>
        </p:txBody>
      </p:sp>
      <p:sp>
        <p:nvSpPr>
          <p:cNvPr id="23" name="テキスト ボックス 22">
            <a:extLst>
              <a:ext uri="{FF2B5EF4-FFF2-40B4-BE49-F238E27FC236}">
                <a16:creationId xmlns:a16="http://schemas.microsoft.com/office/drawing/2014/main" id="{CFFAD0E1-0317-74EC-9061-0673219995A5}"/>
              </a:ext>
            </a:extLst>
          </p:cNvPr>
          <p:cNvSpPr txBox="1"/>
          <p:nvPr/>
        </p:nvSpPr>
        <p:spPr>
          <a:xfrm>
            <a:off x="2729421" y="674509"/>
            <a:ext cx="3836040" cy="276999"/>
          </a:xfrm>
          <a:prstGeom prst="rect">
            <a:avLst/>
          </a:prstGeom>
          <a:noFill/>
        </p:spPr>
        <p:txBody>
          <a:bodyPr wrap="square">
            <a:spAutoFit/>
          </a:bodyPr>
          <a:lstStyle>
            <a:defPPr>
              <a:defRPr lang="ja-JP"/>
            </a:defPPr>
            <a:lvl1pPr>
              <a:defRPr>
                <a:latin typeface="IBM Plex Sans JP" panose="020B0503050203000203" pitchFamily="50" charset="-128"/>
                <a:ea typeface="IBM Plex Sans JP" panose="020B0503050203000203" pitchFamily="50" charset="-128"/>
              </a:defRPr>
            </a:lvl1pPr>
          </a:lstStyle>
          <a:p>
            <a:r>
              <a:rPr lang="ja-JP" altLang="en-US" sz="1200" dirty="0"/>
              <a:t>私たちの大切にしている価値観</a:t>
            </a:r>
          </a:p>
        </p:txBody>
      </p:sp>
    </p:spTree>
    <p:extLst>
      <p:ext uri="{BB962C8B-B14F-4D97-AF65-F5344CB8AC3E}">
        <p14:creationId xmlns:p14="http://schemas.microsoft.com/office/powerpoint/2010/main" val="30510334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9F9BFF05-64D7-9A32-ACD9-7919F1BF3144}"/>
              </a:ext>
            </a:extLst>
          </p:cNvPr>
          <p:cNvSpPr/>
          <p:nvPr/>
        </p:nvSpPr>
        <p:spPr>
          <a:xfrm>
            <a:off x="1391731" y="2883226"/>
            <a:ext cx="2993574" cy="684975"/>
          </a:xfrm>
          <a:prstGeom prst="roundRect">
            <a:avLst>
              <a:gd name="adj" fmla="val 50000"/>
            </a:avLst>
          </a:prstGeom>
          <a:solidFill>
            <a:srgbClr val="5656F0">
              <a:alpha val="1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6A354D8D-9323-4A82-1023-FC08FCE85BD0}"/>
              </a:ext>
            </a:extLst>
          </p:cNvPr>
          <p:cNvSpPr/>
          <p:nvPr/>
        </p:nvSpPr>
        <p:spPr>
          <a:xfrm>
            <a:off x="1391731" y="4128152"/>
            <a:ext cx="2993574" cy="684975"/>
          </a:xfrm>
          <a:prstGeom prst="roundRect">
            <a:avLst>
              <a:gd name="adj" fmla="val 50000"/>
            </a:avLst>
          </a:prstGeom>
          <a:solidFill>
            <a:srgbClr val="5656F0">
              <a:alpha val="1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12F12A5C-12CD-58D0-D2D3-1C9FDC4CDC37}"/>
              </a:ext>
            </a:extLst>
          </p:cNvPr>
          <p:cNvSpPr/>
          <p:nvPr/>
        </p:nvSpPr>
        <p:spPr>
          <a:xfrm>
            <a:off x="1391731" y="5373078"/>
            <a:ext cx="2993574" cy="684975"/>
          </a:xfrm>
          <a:prstGeom prst="roundRect">
            <a:avLst>
              <a:gd name="adj" fmla="val 50000"/>
            </a:avLst>
          </a:prstGeom>
          <a:solidFill>
            <a:srgbClr val="5656F0">
              <a:alpha val="1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四角形: 角を丸くする 2">
            <a:extLst>
              <a:ext uri="{FF2B5EF4-FFF2-40B4-BE49-F238E27FC236}">
                <a16:creationId xmlns:a16="http://schemas.microsoft.com/office/drawing/2014/main" id="{34F08EFF-C6F0-0C53-04FD-68B85DF02521}"/>
              </a:ext>
            </a:extLst>
          </p:cNvPr>
          <p:cNvSpPr/>
          <p:nvPr/>
        </p:nvSpPr>
        <p:spPr>
          <a:xfrm>
            <a:off x="1391731" y="1638300"/>
            <a:ext cx="2993574" cy="684975"/>
          </a:xfrm>
          <a:prstGeom prst="roundRect">
            <a:avLst>
              <a:gd name="adj" fmla="val 50000"/>
            </a:avLst>
          </a:prstGeom>
          <a:solidFill>
            <a:srgbClr val="5656F0">
              <a:alpha val="1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a:extLst>
              <a:ext uri="{FF2B5EF4-FFF2-40B4-BE49-F238E27FC236}">
                <a16:creationId xmlns:a16="http://schemas.microsoft.com/office/drawing/2014/main" id="{B0B80DFF-7AA9-3108-6FE4-903B086E1E7A}"/>
              </a:ext>
            </a:extLst>
          </p:cNvPr>
          <p:cNvGrpSpPr/>
          <p:nvPr/>
        </p:nvGrpSpPr>
        <p:grpSpPr>
          <a:xfrm>
            <a:off x="1502405" y="1712502"/>
            <a:ext cx="9450085" cy="4260239"/>
            <a:chOff x="2363460" y="1712502"/>
            <a:chExt cx="9450085" cy="4260239"/>
          </a:xfrm>
        </p:grpSpPr>
        <p:sp>
          <p:nvSpPr>
            <p:cNvPr id="2" name="楕円 1">
              <a:extLst>
                <a:ext uri="{FF2B5EF4-FFF2-40B4-BE49-F238E27FC236}">
                  <a16:creationId xmlns:a16="http://schemas.microsoft.com/office/drawing/2014/main" id="{4F3FA936-9244-4A78-FDC6-17A647F84CA0}"/>
                </a:ext>
              </a:extLst>
            </p:cNvPr>
            <p:cNvSpPr/>
            <p:nvPr/>
          </p:nvSpPr>
          <p:spPr>
            <a:xfrm>
              <a:off x="2363460" y="1712502"/>
              <a:ext cx="514350" cy="514350"/>
            </a:xfrm>
            <a:prstGeom prst="ellipse">
              <a:avLst/>
            </a:prstGeom>
            <a:solidFill>
              <a:srgbClr val="5656F0"/>
            </a:solidFill>
            <a:ln>
              <a:noFill/>
            </a:ln>
          </p:spPr>
          <p:style>
            <a:lnRef idx="2">
              <a:schemeClr val="accent1">
                <a:shade val="15000"/>
              </a:schemeClr>
            </a:lnRef>
            <a:fillRef idx="1">
              <a:schemeClr val="accent1"/>
            </a:fillRef>
            <a:effectRef idx="0">
              <a:schemeClr val="accent1"/>
            </a:effectRef>
            <a:fontRef idx="minor">
              <a:schemeClr val="lt1"/>
            </a:fontRef>
          </p:style>
          <p:txBody>
            <a:bodyPr tIns="108000" rtlCol="0" anchor="ctr"/>
            <a:lstStyle/>
            <a:p>
              <a:pPr algn="ctr"/>
              <a:r>
                <a:rPr kumimoji="1" lang="en-US" altLang="ja-JP" sz="2400" dirty="0">
                  <a:latin typeface="Poppins" panose="00000500000000000000" pitchFamily="2" charset="0"/>
                  <a:cs typeface="Poppins" panose="00000500000000000000" pitchFamily="2" charset="0"/>
                </a:rPr>
                <a:t>1</a:t>
              </a:r>
              <a:endParaRPr kumimoji="1" lang="ja-JP" altLang="en-US" sz="2400" dirty="0">
                <a:latin typeface="Poppins" panose="00000500000000000000" pitchFamily="2" charset="0"/>
                <a:cs typeface="Poppins" panose="00000500000000000000" pitchFamily="2" charset="0"/>
              </a:endParaRPr>
            </a:p>
          </p:txBody>
        </p:sp>
        <p:sp>
          <p:nvSpPr>
            <p:cNvPr id="5" name="楕円 4">
              <a:extLst>
                <a:ext uri="{FF2B5EF4-FFF2-40B4-BE49-F238E27FC236}">
                  <a16:creationId xmlns:a16="http://schemas.microsoft.com/office/drawing/2014/main" id="{3FD2E0A6-DD95-D2FA-9A04-D37C66B2D887}"/>
                </a:ext>
              </a:extLst>
            </p:cNvPr>
            <p:cNvSpPr/>
            <p:nvPr/>
          </p:nvSpPr>
          <p:spPr>
            <a:xfrm>
              <a:off x="2363460" y="2961133"/>
              <a:ext cx="514350" cy="514350"/>
            </a:xfrm>
            <a:prstGeom prst="ellipse">
              <a:avLst/>
            </a:prstGeom>
            <a:solidFill>
              <a:srgbClr val="5656F0"/>
            </a:solidFill>
            <a:ln>
              <a:noFill/>
            </a:ln>
          </p:spPr>
          <p:style>
            <a:lnRef idx="2">
              <a:schemeClr val="accent1">
                <a:shade val="15000"/>
              </a:schemeClr>
            </a:lnRef>
            <a:fillRef idx="1">
              <a:schemeClr val="accent1"/>
            </a:fillRef>
            <a:effectRef idx="0">
              <a:schemeClr val="accent1"/>
            </a:effectRef>
            <a:fontRef idx="minor">
              <a:schemeClr val="lt1"/>
            </a:fontRef>
          </p:style>
          <p:txBody>
            <a:bodyPr tIns="108000" rtlCol="0" anchor="ctr"/>
            <a:lstStyle/>
            <a:p>
              <a:pPr algn="ctr"/>
              <a:r>
                <a:rPr kumimoji="1" lang="en-US" altLang="ja-JP" sz="2400" dirty="0">
                  <a:latin typeface="Poppins" panose="00000500000000000000" pitchFamily="2" charset="0"/>
                  <a:cs typeface="Poppins" panose="00000500000000000000" pitchFamily="2" charset="0"/>
                </a:rPr>
                <a:t>2</a:t>
              </a:r>
              <a:endParaRPr kumimoji="1" lang="ja-JP" altLang="en-US" sz="2400" dirty="0">
                <a:latin typeface="Poppins" panose="00000500000000000000" pitchFamily="2" charset="0"/>
                <a:cs typeface="Poppins" panose="00000500000000000000" pitchFamily="2" charset="0"/>
              </a:endParaRPr>
            </a:p>
          </p:txBody>
        </p:sp>
        <p:sp>
          <p:nvSpPr>
            <p:cNvPr id="8" name="楕円 7">
              <a:extLst>
                <a:ext uri="{FF2B5EF4-FFF2-40B4-BE49-F238E27FC236}">
                  <a16:creationId xmlns:a16="http://schemas.microsoft.com/office/drawing/2014/main" id="{5602DF2E-522A-A2E0-4D4B-12F73DD8E85E}"/>
                </a:ext>
              </a:extLst>
            </p:cNvPr>
            <p:cNvSpPr/>
            <p:nvPr/>
          </p:nvSpPr>
          <p:spPr>
            <a:xfrm>
              <a:off x="2363460" y="4209762"/>
              <a:ext cx="514350" cy="514350"/>
            </a:xfrm>
            <a:prstGeom prst="ellipse">
              <a:avLst/>
            </a:prstGeom>
            <a:solidFill>
              <a:srgbClr val="5656F0"/>
            </a:solidFill>
            <a:ln>
              <a:noFill/>
            </a:ln>
          </p:spPr>
          <p:style>
            <a:lnRef idx="2">
              <a:schemeClr val="accent1">
                <a:shade val="15000"/>
              </a:schemeClr>
            </a:lnRef>
            <a:fillRef idx="1">
              <a:schemeClr val="accent1"/>
            </a:fillRef>
            <a:effectRef idx="0">
              <a:schemeClr val="accent1"/>
            </a:effectRef>
            <a:fontRef idx="minor">
              <a:schemeClr val="lt1"/>
            </a:fontRef>
          </p:style>
          <p:txBody>
            <a:bodyPr tIns="108000" rtlCol="0" anchor="ctr"/>
            <a:lstStyle/>
            <a:p>
              <a:pPr algn="ctr"/>
              <a:r>
                <a:rPr kumimoji="1" lang="en-US" altLang="ja-JP" sz="2400" dirty="0">
                  <a:latin typeface="Poppins" panose="00000500000000000000" pitchFamily="2" charset="0"/>
                  <a:cs typeface="Poppins" panose="00000500000000000000" pitchFamily="2" charset="0"/>
                </a:rPr>
                <a:t>3</a:t>
              </a:r>
              <a:endParaRPr kumimoji="1" lang="ja-JP" altLang="en-US" sz="2400" dirty="0">
                <a:latin typeface="Poppins" panose="00000500000000000000" pitchFamily="2" charset="0"/>
                <a:cs typeface="Poppins" panose="00000500000000000000" pitchFamily="2" charset="0"/>
              </a:endParaRPr>
            </a:p>
          </p:txBody>
        </p:sp>
        <p:sp>
          <p:nvSpPr>
            <p:cNvPr id="9" name="楕円 8">
              <a:extLst>
                <a:ext uri="{FF2B5EF4-FFF2-40B4-BE49-F238E27FC236}">
                  <a16:creationId xmlns:a16="http://schemas.microsoft.com/office/drawing/2014/main" id="{5A996165-0855-A1F7-749C-FB92FF1DE7E7}"/>
                </a:ext>
              </a:extLst>
            </p:cNvPr>
            <p:cNvSpPr/>
            <p:nvPr/>
          </p:nvSpPr>
          <p:spPr>
            <a:xfrm>
              <a:off x="2363460" y="5458391"/>
              <a:ext cx="514350" cy="514350"/>
            </a:xfrm>
            <a:prstGeom prst="ellipse">
              <a:avLst/>
            </a:prstGeom>
            <a:solidFill>
              <a:srgbClr val="5656F0"/>
            </a:solidFill>
            <a:ln>
              <a:noFill/>
            </a:ln>
          </p:spPr>
          <p:style>
            <a:lnRef idx="2">
              <a:schemeClr val="accent1">
                <a:shade val="15000"/>
              </a:schemeClr>
            </a:lnRef>
            <a:fillRef idx="1">
              <a:schemeClr val="accent1"/>
            </a:fillRef>
            <a:effectRef idx="0">
              <a:schemeClr val="accent1"/>
            </a:effectRef>
            <a:fontRef idx="minor">
              <a:schemeClr val="lt1"/>
            </a:fontRef>
          </p:style>
          <p:txBody>
            <a:bodyPr tIns="108000" rtlCol="0" anchor="ctr"/>
            <a:lstStyle/>
            <a:p>
              <a:pPr algn="ctr"/>
              <a:r>
                <a:rPr kumimoji="1" lang="en-US" altLang="ja-JP" sz="2400" dirty="0">
                  <a:latin typeface="Poppins" panose="00000500000000000000" pitchFamily="2" charset="0"/>
                  <a:cs typeface="Poppins" panose="00000500000000000000" pitchFamily="2" charset="0"/>
                </a:rPr>
                <a:t>4</a:t>
              </a:r>
              <a:endParaRPr kumimoji="1" lang="ja-JP" altLang="en-US" sz="2400" dirty="0">
                <a:latin typeface="Poppins" panose="00000500000000000000" pitchFamily="2" charset="0"/>
                <a:cs typeface="Poppins" panose="00000500000000000000" pitchFamily="2" charset="0"/>
              </a:endParaRPr>
            </a:p>
          </p:txBody>
        </p:sp>
        <p:grpSp>
          <p:nvGrpSpPr>
            <p:cNvPr id="10" name="グループ化 9">
              <a:extLst>
                <a:ext uri="{FF2B5EF4-FFF2-40B4-BE49-F238E27FC236}">
                  <a16:creationId xmlns:a16="http://schemas.microsoft.com/office/drawing/2014/main" id="{72512BFB-BCF1-473F-57A6-4509B3059924}"/>
                </a:ext>
              </a:extLst>
            </p:cNvPr>
            <p:cNvGrpSpPr/>
            <p:nvPr/>
          </p:nvGrpSpPr>
          <p:grpSpPr>
            <a:xfrm>
              <a:off x="3173720" y="1758910"/>
              <a:ext cx="7306325" cy="425397"/>
              <a:chOff x="3173720" y="1600590"/>
              <a:chExt cx="7306325" cy="425397"/>
            </a:xfrm>
          </p:grpSpPr>
          <p:sp>
            <p:nvSpPr>
              <p:cNvPr id="11" name="テキスト ボックス 10">
                <a:extLst>
                  <a:ext uri="{FF2B5EF4-FFF2-40B4-BE49-F238E27FC236}">
                    <a16:creationId xmlns:a16="http://schemas.microsoft.com/office/drawing/2014/main" id="{55471D34-7734-4262-4CFF-37AC4051AEF9}"/>
                  </a:ext>
                </a:extLst>
              </p:cNvPr>
              <p:cNvSpPr txBox="1"/>
              <p:nvPr/>
            </p:nvSpPr>
            <p:spPr>
              <a:xfrm>
                <a:off x="3173720" y="1656655"/>
                <a:ext cx="1642115" cy="369332"/>
              </a:xfrm>
              <a:prstGeom prst="rect">
                <a:avLst/>
              </a:prstGeom>
              <a:noFill/>
            </p:spPr>
            <p:txBody>
              <a:bodyPr wrap="square">
                <a:spAutoFit/>
              </a:bodyPr>
              <a:lstStyle/>
              <a:p>
                <a:pPr algn="ctr"/>
                <a:r>
                  <a:rPr lang="ja-JP" altLang="en-US" b="1" dirty="0">
                    <a:latin typeface="IBM Plex Sans JP" panose="020B0503050203000203" pitchFamily="50" charset="-128"/>
                    <a:ea typeface="IBM Plex Sans JP" panose="020B0503050203000203" pitchFamily="50" charset="-128"/>
                  </a:rPr>
                  <a:t>楽しさ重視</a:t>
                </a:r>
              </a:p>
            </p:txBody>
          </p:sp>
          <p:sp>
            <p:nvSpPr>
              <p:cNvPr id="12" name="テキスト ボックス 11">
                <a:extLst>
                  <a:ext uri="{FF2B5EF4-FFF2-40B4-BE49-F238E27FC236}">
                    <a16:creationId xmlns:a16="http://schemas.microsoft.com/office/drawing/2014/main" id="{1E6B6B48-A851-7739-56B5-84EA02A95F3D}"/>
                  </a:ext>
                </a:extLst>
              </p:cNvPr>
              <p:cNvSpPr txBox="1"/>
              <p:nvPr/>
            </p:nvSpPr>
            <p:spPr>
              <a:xfrm>
                <a:off x="5509255" y="1600590"/>
                <a:ext cx="4970790" cy="388568"/>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どんな時でも楽しみを見つけ、それを共有します。</a:t>
                </a:r>
              </a:p>
            </p:txBody>
          </p:sp>
        </p:grpSp>
        <p:grpSp>
          <p:nvGrpSpPr>
            <p:cNvPr id="13" name="グループ化 12">
              <a:extLst>
                <a:ext uri="{FF2B5EF4-FFF2-40B4-BE49-F238E27FC236}">
                  <a16:creationId xmlns:a16="http://schemas.microsoft.com/office/drawing/2014/main" id="{3F0E0DA6-ACC2-ED62-9857-83F63565F71D}"/>
                </a:ext>
              </a:extLst>
            </p:cNvPr>
            <p:cNvGrpSpPr/>
            <p:nvPr/>
          </p:nvGrpSpPr>
          <p:grpSpPr>
            <a:xfrm>
              <a:off x="3201660" y="4256170"/>
              <a:ext cx="8611885" cy="425397"/>
              <a:chOff x="3223554" y="4210194"/>
              <a:chExt cx="10025800" cy="425397"/>
            </a:xfrm>
          </p:grpSpPr>
          <p:sp>
            <p:nvSpPr>
              <p:cNvPr id="14" name="テキスト ボックス 13">
                <a:extLst>
                  <a:ext uri="{FF2B5EF4-FFF2-40B4-BE49-F238E27FC236}">
                    <a16:creationId xmlns:a16="http://schemas.microsoft.com/office/drawing/2014/main" id="{7171CC19-EFF6-1232-20FC-D8EAE76017EF}"/>
                  </a:ext>
                </a:extLst>
              </p:cNvPr>
              <p:cNvSpPr txBox="1"/>
              <p:nvPr/>
            </p:nvSpPr>
            <p:spPr>
              <a:xfrm>
                <a:off x="3223554" y="4266259"/>
                <a:ext cx="1846666" cy="369332"/>
              </a:xfrm>
              <a:prstGeom prst="rect">
                <a:avLst/>
              </a:prstGeom>
              <a:noFill/>
            </p:spPr>
            <p:txBody>
              <a:bodyPr wrap="square">
                <a:spAutoFit/>
              </a:bodyPr>
              <a:lstStyle/>
              <a:p>
                <a:pPr algn="ctr"/>
                <a:r>
                  <a:rPr lang="ja-JP" altLang="en-US" b="1" dirty="0">
                    <a:latin typeface="IBM Plex Sans JP" panose="020B0503050203000203" pitchFamily="50" charset="-128"/>
                    <a:ea typeface="IBM Plex Sans JP" panose="020B0503050203000203" pitchFamily="50" charset="-128"/>
                  </a:rPr>
                  <a:t>みんなは仲間</a:t>
                </a:r>
              </a:p>
            </p:txBody>
          </p:sp>
          <p:sp>
            <p:nvSpPr>
              <p:cNvPr id="15" name="テキスト ボックス 14">
                <a:extLst>
                  <a:ext uri="{FF2B5EF4-FFF2-40B4-BE49-F238E27FC236}">
                    <a16:creationId xmlns:a16="http://schemas.microsoft.com/office/drawing/2014/main" id="{3BCC011E-CCFB-246F-3BD9-5E61101FDE73}"/>
                  </a:ext>
                </a:extLst>
              </p:cNvPr>
              <p:cNvSpPr txBox="1"/>
              <p:nvPr/>
            </p:nvSpPr>
            <p:spPr>
              <a:xfrm>
                <a:off x="5910014" y="4210194"/>
                <a:ext cx="7339340" cy="388568"/>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違いを祝福し、一緒に大きなことを成し遂げるためにサポートし合います。</a:t>
                </a:r>
              </a:p>
            </p:txBody>
          </p:sp>
        </p:grpSp>
        <p:grpSp>
          <p:nvGrpSpPr>
            <p:cNvPr id="16" name="グループ化 15">
              <a:extLst>
                <a:ext uri="{FF2B5EF4-FFF2-40B4-BE49-F238E27FC236}">
                  <a16:creationId xmlns:a16="http://schemas.microsoft.com/office/drawing/2014/main" id="{4FCACE88-8944-1654-5C03-1FA123A6F1AF}"/>
                </a:ext>
              </a:extLst>
            </p:cNvPr>
            <p:cNvGrpSpPr/>
            <p:nvPr/>
          </p:nvGrpSpPr>
          <p:grpSpPr>
            <a:xfrm>
              <a:off x="2962900" y="3006569"/>
              <a:ext cx="7517145" cy="425397"/>
              <a:chOff x="2962900" y="2905392"/>
              <a:chExt cx="7517145" cy="425397"/>
            </a:xfrm>
          </p:grpSpPr>
          <p:sp>
            <p:nvSpPr>
              <p:cNvPr id="17" name="テキスト ボックス 16">
                <a:extLst>
                  <a:ext uri="{FF2B5EF4-FFF2-40B4-BE49-F238E27FC236}">
                    <a16:creationId xmlns:a16="http://schemas.microsoft.com/office/drawing/2014/main" id="{152C51B7-C66B-03BC-1FB4-0744DEF2B729}"/>
                  </a:ext>
                </a:extLst>
              </p:cNvPr>
              <p:cNvSpPr txBox="1"/>
              <p:nvPr/>
            </p:nvSpPr>
            <p:spPr>
              <a:xfrm>
                <a:off x="2962900" y="2961457"/>
                <a:ext cx="2063755" cy="369332"/>
              </a:xfrm>
              <a:prstGeom prst="rect">
                <a:avLst/>
              </a:prstGeom>
              <a:noFill/>
            </p:spPr>
            <p:txBody>
              <a:bodyPr wrap="square">
                <a:spAutoFit/>
              </a:bodyPr>
              <a:lstStyle/>
              <a:p>
                <a:pPr algn="ctr"/>
                <a:r>
                  <a:rPr lang="ja-JP" altLang="en-US" b="1" dirty="0">
                    <a:latin typeface="IBM Plex Sans JP" panose="020B0503050203000203" pitchFamily="50" charset="-128"/>
                    <a:ea typeface="IBM Plex Sans JP" panose="020B0503050203000203" pitchFamily="50" charset="-128"/>
                  </a:rPr>
                  <a:t>前向きチャレンジ</a:t>
                </a:r>
              </a:p>
            </p:txBody>
          </p:sp>
          <p:sp>
            <p:nvSpPr>
              <p:cNvPr id="18" name="テキスト ボックス 17">
                <a:extLst>
                  <a:ext uri="{FF2B5EF4-FFF2-40B4-BE49-F238E27FC236}">
                    <a16:creationId xmlns:a16="http://schemas.microsoft.com/office/drawing/2014/main" id="{BCB338D2-0521-2AAF-4363-429FF9FC82E3}"/>
                  </a:ext>
                </a:extLst>
              </p:cNvPr>
              <p:cNvSpPr txBox="1"/>
              <p:nvPr/>
            </p:nvSpPr>
            <p:spPr>
              <a:xfrm>
                <a:off x="5509255" y="2905392"/>
                <a:ext cx="4970790" cy="388568"/>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限界なんて無い！常に新しい挑戦を恐れずに取り組みます。</a:t>
                </a:r>
              </a:p>
            </p:txBody>
          </p:sp>
        </p:grpSp>
        <p:grpSp>
          <p:nvGrpSpPr>
            <p:cNvPr id="19" name="グループ化 18">
              <a:extLst>
                <a:ext uri="{FF2B5EF4-FFF2-40B4-BE49-F238E27FC236}">
                  <a16:creationId xmlns:a16="http://schemas.microsoft.com/office/drawing/2014/main" id="{2487F519-C907-1ECA-36E5-A4FB9283C614}"/>
                </a:ext>
              </a:extLst>
            </p:cNvPr>
            <p:cNvGrpSpPr/>
            <p:nvPr/>
          </p:nvGrpSpPr>
          <p:grpSpPr>
            <a:xfrm>
              <a:off x="3379460" y="5504799"/>
              <a:ext cx="7291085" cy="425398"/>
              <a:chOff x="3379460" y="5514995"/>
              <a:chExt cx="7291085" cy="425398"/>
            </a:xfrm>
          </p:grpSpPr>
          <p:sp>
            <p:nvSpPr>
              <p:cNvPr id="20" name="テキスト ボックス 19">
                <a:extLst>
                  <a:ext uri="{FF2B5EF4-FFF2-40B4-BE49-F238E27FC236}">
                    <a16:creationId xmlns:a16="http://schemas.microsoft.com/office/drawing/2014/main" id="{0109E636-D75F-6E70-5FEF-E83CB82B89A3}"/>
                  </a:ext>
                </a:extLst>
              </p:cNvPr>
              <p:cNvSpPr txBox="1"/>
              <p:nvPr/>
            </p:nvSpPr>
            <p:spPr>
              <a:xfrm>
                <a:off x="3379460" y="5571061"/>
                <a:ext cx="1230635" cy="369332"/>
              </a:xfrm>
              <a:prstGeom prst="rect">
                <a:avLst/>
              </a:prstGeom>
              <a:noFill/>
            </p:spPr>
            <p:txBody>
              <a:bodyPr wrap="square">
                <a:spAutoFit/>
              </a:bodyPr>
              <a:lstStyle/>
              <a:p>
                <a:pPr algn="ctr"/>
                <a:r>
                  <a:rPr lang="ja-JP" altLang="en-US" b="1" dirty="0">
                    <a:latin typeface="IBM Plex Sans JP" panose="020B0503050203000203" pitchFamily="50" charset="-128"/>
                    <a:ea typeface="IBM Plex Sans JP" panose="020B0503050203000203" pitchFamily="50" charset="-128"/>
                  </a:rPr>
                  <a:t>エコラブ</a:t>
                </a:r>
              </a:p>
            </p:txBody>
          </p:sp>
          <p:sp>
            <p:nvSpPr>
              <p:cNvPr id="21" name="テキスト ボックス 20">
                <a:extLst>
                  <a:ext uri="{FF2B5EF4-FFF2-40B4-BE49-F238E27FC236}">
                    <a16:creationId xmlns:a16="http://schemas.microsoft.com/office/drawing/2014/main" id="{2E4A4AC9-C3A8-58BE-5390-4B4FDF1B557A}"/>
                  </a:ext>
                </a:extLst>
              </p:cNvPr>
              <p:cNvSpPr txBox="1"/>
              <p:nvPr/>
            </p:nvSpPr>
            <p:spPr>
              <a:xfrm>
                <a:off x="5509255" y="5514995"/>
                <a:ext cx="5161290" cy="388568"/>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地球も仲間。環境を大切にし、持続可能な選択を心がけます。</a:t>
                </a:r>
              </a:p>
            </p:txBody>
          </p:sp>
        </p:grpSp>
      </p:grpSp>
      <p:sp>
        <p:nvSpPr>
          <p:cNvPr id="22" name="テキスト ボックス 21">
            <a:extLst>
              <a:ext uri="{FF2B5EF4-FFF2-40B4-BE49-F238E27FC236}">
                <a16:creationId xmlns:a16="http://schemas.microsoft.com/office/drawing/2014/main" id="{5A1911B7-09E0-F278-1ADB-F9A2F5E1B72B}"/>
              </a:ext>
            </a:extLst>
          </p:cNvPr>
          <p:cNvSpPr txBox="1"/>
          <p:nvPr/>
        </p:nvSpPr>
        <p:spPr>
          <a:xfrm>
            <a:off x="587375" y="486270"/>
            <a:ext cx="2138727" cy="523220"/>
          </a:xfrm>
          <a:prstGeom prst="rect">
            <a:avLst/>
          </a:prstGeom>
          <a:noFill/>
        </p:spPr>
        <p:txBody>
          <a:bodyPr wrap="none" rtlCol="0">
            <a:spAutoFit/>
          </a:bodyPr>
          <a:lstStyle>
            <a:defPPr>
              <a:defRPr lang="ja-JP"/>
            </a:defPPr>
            <a:lvl1pPr>
              <a:defRPr sz="4400">
                <a:latin typeface="Poppins" panose="00000500000000000000" pitchFamily="2" charset="0"/>
                <a:cs typeface="Poppins" panose="00000500000000000000" pitchFamily="2" charset="0"/>
              </a:defRPr>
            </a:lvl1pPr>
          </a:lstStyle>
          <a:p>
            <a:r>
              <a:rPr lang="en-US" altLang="ja-JP" sz="2800" dirty="0"/>
              <a:t>Our Values</a:t>
            </a:r>
            <a:endParaRPr lang="ja-JP" altLang="en-US" sz="2800" dirty="0"/>
          </a:p>
        </p:txBody>
      </p:sp>
      <p:sp>
        <p:nvSpPr>
          <p:cNvPr id="23" name="テキスト ボックス 22">
            <a:extLst>
              <a:ext uri="{FF2B5EF4-FFF2-40B4-BE49-F238E27FC236}">
                <a16:creationId xmlns:a16="http://schemas.microsoft.com/office/drawing/2014/main" id="{CFFAD0E1-0317-74EC-9061-0673219995A5}"/>
              </a:ext>
            </a:extLst>
          </p:cNvPr>
          <p:cNvSpPr txBox="1"/>
          <p:nvPr/>
        </p:nvSpPr>
        <p:spPr>
          <a:xfrm>
            <a:off x="2729421" y="674509"/>
            <a:ext cx="3836040" cy="276999"/>
          </a:xfrm>
          <a:prstGeom prst="rect">
            <a:avLst/>
          </a:prstGeom>
          <a:noFill/>
        </p:spPr>
        <p:txBody>
          <a:bodyPr wrap="square">
            <a:spAutoFit/>
          </a:bodyPr>
          <a:lstStyle>
            <a:defPPr>
              <a:defRPr lang="ja-JP"/>
            </a:defPPr>
            <a:lvl1pPr>
              <a:defRPr>
                <a:latin typeface="IBM Plex Sans JP" panose="020B0503050203000203" pitchFamily="50" charset="-128"/>
                <a:ea typeface="IBM Plex Sans JP" panose="020B0503050203000203" pitchFamily="50" charset="-128"/>
              </a:defRPr>
            </a:lvl1pPr>
          </a:lstStyle>
          <a:p>
            <a:r>
              <a:rPr lang="ja-JP" altLang="en-US" sz="1200" dirty="0"/>
              <a:t>私たちの大切にしている価値観</a:t>
            </a:r>
          </a:p>
        </p:txBody>
      </p:sp>
    </p:spTree>
    <p:extLst>
      <p:ext uri="{BB962C8B-B14F-4D97-AF65-F5344CB8AC3E}">
        <p14:creationId xmlns:p14="http://schemas.microsoft.com/office/powerpoint/2010/main" val="31290103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026DF95-AB11-F81C-97C8-0D40B30A9F3C}"/>
              </a:ext>
            </a:extLst>
          </p:cNvPr>
          <p:cNvSpPr txBox="1"/>
          <p:nvPr/>
        </p:nvSpPr>
        <p:spPr>
          <a:xfrm>
            <a:off x="958850" y="1572459"/>
            <a:ext cx="720069" cy="769441"/>
          </a:xfrm>
          <a:prstGeom prst="rect">
            <a:avLst/>
          </a:prstGeom>
          <a:noFill/>
        </p:spPr>
        <p:txBody>
          <a:bodyPr wrap="none" rtlCol="0">
            <a:spAutoFit/>
          </a:bodyPr>
          <a:lstStyle/>
          <a:p>
            <a:r>
              <a:rPr kumimoji="1" lang="en-US" altLang="ja-JP" sz="4400" dirty="0">
                <a:solidFill>
                  <a:srgbClr val="5656F0"/>
                </a:solidFill>
                <a:latin typeface="Poppins" panose="00000500000000000000" pitchFamily="2" charset="0"/>
                <a:cs typeface="Poppins" panose="00000500000000000000" pitchFamily="2" charset="0"/>
              </a:rPr>
              <a:t>01</a:t>
            </a:r>
            <a:endParaRPr kumimoji="1" lang="ja-JP" altLang="en-US" sz="4400" dirty="0">
              <a:solidFill>
                <a:srgbClr val="5656F0"/>
              </a:solidFill>
              <a:latin typeface="Poppins" panose="00000500000000000000" pitchFamily="2" charset="0"/>
              <a:cs typeface="Poppins" panose="00000500000000000000" pitchFamily="2" charset="0"/>
            </a:endParaRPr>
          </a:p>
        </p:txBody>
      </p:sp>
      <p:sp>
        <p:nvSpPr>
          <p:cNvPr id="4" name="テキスト ボックス 3">
            <a:extLst>
              <a:ext uri="{FF2B5EF4-FFF2-40B4-BE49-F238E27FC236}">
                <a16:creationId xmlns:a16="http://schemas.microsoft.com/office/drawing/2014/main" id="{E3E57CA4-8D8C-6171-0FE5-DC48E03E865F}"/>
              </a:ext>
            </a:extLst>
          </p:cNvPr>
          <p:cNvSpPr txBox="1"/>
          <p:nvPr/>
        </p:nvSpPr>
        <p:spPr>
          <a:xfrm>
            <a:off x="958850" y="3866646"/>
            <a:ext cx="870751" cy="769441"/>
          </a:xfrm>
          <a:prstGeom prst="rect">
            <a:avLst/>
          </a:prstGeom>
          <a:noFill/>
        </p:spPr>
        <p:txBody>
          <a:bodyPr wrap="none" rtlCol="0">
            <a:spAutoFit/>
          </a:bodyPr>
          <a:lstStyle/>
          <a:p>
            <a:r>
              <a:rPr kumimoji="1" lang="en-US" altLang="ja-JP" sz="4400" dirty="0">
                <a:solidFill>
                  <a:srgbClr val="5656F0"/>
                </a:solidFill>
                <a:latin typeface="Poppins" panose="00000500000000000000" pitchFamily="2" charset="0"/>
                <a:cs typeface="Poppins" panose="00000500000000000000" pitchFamily="2" charset="0"/>
              </a:rPr>
              <a:t>03</a:t>
            </a:r>
            <a:endParaRPr kumimoji="1" lang="ja-JP" altLang="en-US" sz="4400" dirty="0">
              <a:solidFill>
                <a:srgbClr val="5656F0"/>
              </a:solidFill>
              <a:latin typeface="Poppins" panose="00000500000000000000" pitchFamily="2" charset="0"/>
              <a:cs typeface="Poppins" panose="00000500000000000000" pitchFamily="2" charset="0"/>
            </a:endParaRPr>
          </a:p>
        </p:txBody>
      </p:sp>
      <p:sp>
        <p:nvSpPr>
          <p:cNvPr id="6" name="テキスト ボックス 5">
            <a:extLst>
              <a:ext uri="{FF2B5EF4-FFF2-40B4-BE49-F238E27FC236}">
                <a16:creationId xmlns:a16="http://schemas.microsoft.com/office/drawing/2014/main" id="{F39F132C-D59A-A89B-19BB-C4659F971D50}"/>
              </a:ext>
            </a:extLst>
          </p:cNvPr>
          <p:cNvSpPr txBox="1"/>
          <p:nvPr/>
        </p:nvSpPr>
        <p:spPr>
          <a:xfrm>
            <a:off x="6324600" y="1572459"/>
            <a:ext cx="862737" cy="769441"/>
          </a:xfrm>
          <a:prstGeom prst="rect">
            <a:avLst/>
          </a:prstGeom>
          <a:noFill/>
        </p:spPr>
        <p:txBody>
          <a:bodyPr wrap="none" rtlCol="0">
            <a:spAutoFit/>
          </a:bodyPr>
          <a:lstStyle/>
          <a:p>
            <a:r>
              <a:rPr kumimoji="1" lang="en-US" altLang="ja-JP" sz="4400" dirty="0">
                <a:solidFill>
                  <a:srgbClr val="5656F0"/>
                </a:solidFill>
                <a:latin typeface="Poppins" panose="00000500000000000000" pitchFamily="2" charset="0"/>
                <a:cs typeface="Poppins" panose="00000500000000000000" pitchFamily="2" charset="0"/>
              </a:rPr>
              <a:t>02</a:t>
            </a:r>
            <a:endParaRPr kumimoji="1" lang="ja-JP" altLang="en-US" sz="4400" dirty="0">
              <a:solidFill>
                <a:srgbClr val="5656F0"/>
              </a:solidFill>
              <a:latin typeface="Poppins" panose="00000500000000000000" pitchFamily="2" charset="0"/>
              <a:cs typeface="Poppins" panose="00000500000000000000" pitchFamily="2" charset="0"/>
            </a:endParaRPr>
          </a:p>
        </p:txBody>
      </p:sp>
      <p:sp>
        <p:nvSpPr>
          <p:cNvPr id="7" name="テキスト ボックス 6">
            <a:extLst>
              <a:ext uri="{FF2B5EF4-FFF2-40B4-BE49-F238E27FC236}">
                <a16:creationId xmlns:a16="http://schemas.microsoft.com/office/drawing/2014/main" id="{61FC6E3C-2380-7C35-A952-CD5AAFFA5E0A}"/>
              </a:ext>
            </a:extLst>
          </p:cNvPr>
          <p:cNvSpPr txBox="1"/>
          <p:nvPr/>
        </p:nvSpPr>
        <p:spPr>
          <a:xfrm>
            <a:off x="6324600" y="3866646"/>
            <a:ext cx="893193" cy="769441"/>
          </a:xfrm>
          <a:prstGeom prst="rect">
            <a:avLst/>
          </a:prstGeom>
          <a:noFill/>
        </p:spPr>
        <p:txBody>
          <a:bodyPr wrap="none" rtlCol="0">
            <a:spAutoFit/>
          </a:bodyPr>
          <a:lstStyle/>
          <a:p>
            <a:r>
              <a:rPr kumimoji="1" lang="en-US" altLang="ja-JP" sz="4400" dirty="0">
                <a:solidFill>
                  <a:srgbClr val="5656F0"/>
                </a:solidFill>
                <a:latin typeface="Poppins" panose="00000500000000000000" pitchFamily="2" charset="0"/>
                <a:cs typeface="Poppins" panose="00000500000000000000" pitchFamily="2" charset="0"/>
              </a:rPr>
              <a:t>04</a:t>
            </a:r>
            <a:endParaRPr kumimoji="1" lang="ja-JP" altLang="en-US" sz="4400" dirty="0">
              <a:solidFill>
                <a:srgbClr val="5656F0"/>
              </a:solidFill>
              <a:latin typeface="Poppins" panose="00000500000000000000" pitchFamily="2" charset="0"/>
              <a:cs typeface="Poppins" panose="00000500000000000000" pitchFamily="2" charset="0"/>
            </a:endParaRPr>
          </a:p>
        </p:txBody>
      </p:sp>
      <p:sp>
        <p:nvSpPr>
          <p:cNvPr id="9" name="テキスト ボックス 8">
            <a:extLst>
              <a:ext uri="{FF2B5EF4-FFF2-40B4-BE49-F238E27FC236}">
                <a16:creationId xmlns:a16="http://schemas.microsoft.com/office/drawing/2014/main" id="{C125E301-D88F-2B17-15DD-A40289DE199B}"/>
              </a:ext>
            </a:extLst>
          </p:cNvPr>
          <p:cNvSpPr txBox="1"/>
          <p:nvPr/>
        </p:nvSpPr>
        <p:spPr>
          <a:xfrm>
            <a:off x="953760" y="2402340"/>
            <a:ext cx="4970790" cy="369332"/>
          </a:xfrm>
          <a:prstGeom prst="rect">
            <a:avLst/>
          </a:prstGeom>
          <a:noFill/>
        </p:spPr>
        <p:txBody>
          <a:bodyPr wrap="square">
            <a:spAutoFit/>
          </a:bodyPr>
          <a:lstStyle/>
          <a:p>
            <a:r>
              <a:rPr lang="ja-JP" altLang="en-US" b="1" dirty="0">
                <a:latin typeface="IBM Plex Sans JP" panose="020B0503050203000203" pitchFamily="50" charset="-128"/>
                <a:ea typeface="IBM Plex Sans JP" panose="020B0503050203000203" pitchFamily="50" charset="-128"/>
              </a:rPr>
              <a:t>楽しさ重視</a:t>
            </a:r>
          </a:p>
        </p:txBody>
      </p:sp>
      <p:sp>
        <p:nvSpPr>
          <p:cNvPr id="10" name="テキスト ボックス 9">
            <a:extLst>
              <a:ext uri="{FF2B5EF4-FFF2-40B4-BE49-F238E27FC236}">
                <a16:creationId xmlns:a16="http://schemas.microsoft.com/office/drawing/2014/main" id="{D733C3A4-9F20-DA16-460A-84E65B0D66E2}"/>
              </a:ext>
            </a:extLst>
          </p:cNvPr>
          <p:cNvSpPr txBox="1"/>
          <p:nvPr/>
        </p:nvSpPr>
        <p:spPr>
          <a:xfrm>
            <a:off x="953760" y="2797072"/>
            <a:ext cx="4970790" cy="388568"/>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どんな時でも楽しみを見つけ、それを共有します。</a:t>
            </a:r>
          </a:p>
        </p:txBody>
      </p:sp>
      <p:sp>
        <p:nvSpPr>
          <p:cNvPr id="13" name="テキスト ボックス 12">
            <a:extLst>
              <a:ext uri="{FF2B5EF4-FFF2-40B4-BE49-F238E27FC236}">
                <a16:creationId xmlns:a16="http://schemas.microsoft.com/office/drawing/2014/main" id="{1AD0D291-A515-DA88-3F1A-0F952F337182}"/>
              </a:ext>
            </a:extLst>
          </p:cNvPr>
          <p:cNvSpPr txBox="1"/>
          <p:nvPr/>
        </p:nvSpPr>
        <p:spPr>
          <a:xfrm>
            <a:off x="953760" y="4696527"/>
            <a:ext cx="4970790" cy="369332"/>
          </a:xfrm>
          <a:prstGeom prst="rect">
            <a:avLst/>
          </a:prstGeom>
          <a:noFill/>
        </p:spPr>
        <p:txBody>
          <a:bodyPr wrap="square">
            <a:spAutoFit/>
          </a:bodyPr>
          <a:lstStyle/>
          <a:p>
            <a:r>
              <a:rPr lang="ja-JP" altLang="en-US" b="1" dirty="0">
                <a:latin typeface="IBM Plex Sans JP" panose="020B0503050203000203" pitchFamily="50" charset="-128"/>
                <a:ea typeface="IBM Plex Sans JP" panose="020B0503050203000203" pitchFamily="50" charset="-128"/>
              </a:rPr>
              <a:t>みんなは仲間</a:t>
            </a:r>
          </a:p>
        </p:txBody>
      </p:sp>
      <p:sp>
        <p:nvSpPr>
          <p:cNvPr id="14" name="テキスト ボックス 13">
            <a:extLst>
              <a:ext uri="{FF2B5EF4-FFF2-40B4-BE49-F238E27FC236}">
                <a16:creationId xmlns:a16="http://schemas.microsoft.com/office/drawing/2014/main" id="{DC4EE31D-E0F8-4E39-BC0D-E5582AFCE1DB}"/>
              </a:ext>
            </a:extLst>
          </p:cNvPr>
          <p:cNvSpPr txBox="1"/>
          <p:nvPr/>
        </p:nvSpPr>
        <p:spPr>
          <a:xfrm>
            <a:off x="953760" y="5091257"/>
            <a:ext cx="4519940" cy="711733"/>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違いを祝福し、一緒に大きなことを成し遂げるためにサポートし合います。</a:t>
            </a:r>
          </a:p>
        </p:txBody>
      </p:sp>
      <p:sp>
        <p:nvSpPr>
          <p:cNvPr id="19" name="テキスト ボックス 18">
            <a:extLst>
              <a:ext uri="{FF2B5EF4-FFF2-40B4-BE49-F238E27FC236}">
                <a16:creationId xmlns:a16="http://schemas.microsoft.com/office/drawing/2014/main" id="{E7645507-8955-8EF3-5EAB-DF29B8F171B6}"/>
              </a:ext>
            </a:extLst>
          </p:cNvPr>
          <p:cNvSpPr txBox="1"/>
          <p:nvPr/>
        </p:nvSpPr>
        <p:spPr>
          <a:xfrm>
            <a:off x="6357610" y="2402340"/>
            <a:ext cx="4970790" cy="369332"/>
          </a:xfrm>
          <a:prstGeom prst="rect">
            <a:avLst/>
          </a:prstGeom>
          <a:noFill/>
        </p:spPr>
        <p:txBody>
          <a:bodyPr wrap="square">
            <a:spAutoFit/>
          </a:bodyPr>
          <a:lstStyle/>
          <a:p>
            <a:r>
              <a:rPr lang="ja-JP" altLang="en-US" b="1" dirty="0">
                <a:latin typeface="IBM Plex Sans JP" panose="020B0503050203000203" pitchFamily="50" charset="-128"/>
                <a:ea typeface="IBM Plex Sans JP" panose="020B0503050203000203" pitchFamily="50" charset="-128"/>
              </a:rPr>
              <a:t>前向きチャレンジ</a:t>
            </a:r>
          </a:p>
        </p:txBody>
      </p:sp>
      <p:sp>
        <p:nvSpPr>
          <p:cNvPr id="20" name="テキスト ボックス 19">
            <a:extLst>
              <a:ext uri="{FF2B5EF4-FFF2-40B4-BE49-F238E27FC236}">
                <a16:creationId xmlns:a16="http://schemas.microsoft.com/office/drawing/2014/main" id="{E99832B3-EBFA-EA7E-0F8C-0822B1DB899D}"/>
              </a:ext>
            </a:extLst>
          </p:cNvPr>
          <p:cNvSpPr txBox="1"/>
          <p:nvPr/>
        </p:nvSpPr>
        <p:spPr>
          <a:xfrm>
            <a:off x="6357610" y="2797072"/>
            <a:ext cx="4970790" cy="388568"/>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限界なんて無い！常に新しい挑戦を恐れずに取り組みます。</a:t>
            </a:r>
          </a:p>
        </p:txBody>
      </p:sp>
      <p:sp>
        <p:nvSpPr>
          <p:cNvPr id="21" name="テキスト ボックス 20">
            <a:extLst>
              <a:ext uri="{FF2B5EF4-FFF2-40B4-BE49-F238E27FC236}">
                <a16:creationId xmlns:a16="http://schemas.microsoft.com/office/drawing/2014/main" id="{0C26CFE2-EEE9-7349-9410-E425A4EE8464}"/>
              </a:ext>
            </a:extLst>
          </p:cNvPr>
          <p:cNvSpPr txBox="1"/>
          <p:nvPr/>
        </p:nvSpPr>
        <p:spPr>
          <a:xfrm>
            <a:off x="6357610" y="4696527"/>
            <a:ext cx="4970790" cy="369332"/>
          </a:xfrm>
          <a:prstGeom prst="rect">
            <a:avLst/>
          </a:prstGeom>
          <a:noFill/>
        </p:spPr>
        <p:txBody>
          <a:bodyPr wrap="square">
            <a:spAutoFit/>
          </a:bodyPr>
          <a:lstStyle/>
          <a:p>
            <a:r>
              <a:rPr lang="ja-JP" altLang="en-US" b="1" dirty="0">
                <a:latin typeface="IBM Plex Sans JP" panose="020B0503050203000203" pitchFamily="50" charset="-128"/>
                <a:ea typeface="IBM Plex Sans JP" panose="020B0503050203000203" pitchFamily="50" charset="-128"/>
              </a:rPr>
              <a:t>エコラブ</a:t>
            </a:r>
          </a:p>
        </p:txBody>
      </p:sp>
      <p:sp>
        <p:nvSpPr>
          <p:cNvPr id="22" name="テキスト ボックス 21">
            <a:extLst>
              <a:ext uri="{FF2B5EF4-FFF2-40B4-BE49-F238E27FC236}">
                <a16:creationId xmlns:a16="http://schemas.microsoft.com/office/drawing/2014/main" id="{ECDA286C-BFE4-3B7B-8838-D6D5B056B0E3}"/>
              </a:ext>
            </a:extLst>
          </p:cNvPr>
          <p:cNvSpPr txBox="1"/>
          <p:nvPr/>
        </p:nvSpPr>
        <p:spPr>
          <a:xfrm>
            <a:off x="6357610" y="5091257"/>
            <a:ext cx="5161290" cy="388568"/>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地球も仲間。環境を大切にし、持続可能な選択を心がけます。</a:t>
            </a:r>
          </a:p>
        </p:txBody>
      </p:sp>
      <p:sp>
        <p:nvSpPr>
          <p:cNvPr id="23" name="テキスト ボックス 22">
            <a:extLst>
              <a:ext uri="{FF2B5EF4-FFF2-40B4-BE49-F238E27FC236}">
                <a16:creationId xmlns:a16="http://schemas.microsoft.com/office/drawing/2014/main" id="{0D6A0586-471B-3DF1-64E9-E287E3972F06}"/>
              </a:ext>
            </a:extLst>
          </p:cNvPr>
          <p:cNvSpPr txBox="1"/>
          <p:nvPr/>
        </p:nvSpPr>
        <p:spPr>
          <a:xfrm>
            <a:off x="587375" y="486270"/>
            <a:ext cx="2138727" cy="523220"/>
          </a:xfrm>
          <a:prstGeom prst="rect">
            <a:avLst/>
          </a:prstGeom>
          <a:noFill/>
        </p:spPr>
        <p:txBody>
          <a:bodyPr wrap="none" rtlCol="0">
            <a:spAutoFit/>
          </a:bodyPr>
          <a:lstStyle>
            <a:defPPr>
              <a:defRPr lang="ja-JP"/>
            </a:defPPr>
            <a:lvl1pPr>
              <a:defRPr sz="4400">
                <a:latin typeface="Poppins" panose="00000500000000000000" pitchFamily="2" charset="0"/>
                <a:cs typeface="Poppins" panose="00000500000000000000" pitchFamily="2" charset="0"/>
              </a:defRPr>
            </a:lvl1pPr>
          </a:lstStyle>
          <a:p>
            <a:r>
              <a:rPr lang="en-US" altLang="ja-JP" sz="2800" dirty="0"/>
              <a:t>Our Values</a:t>
            </a:r>
            <a:endParaRPr lang="ja-JP" altLang="en-US" sz="2800" dirty="0"/>
          </a:p>
        </p:txBody>
      </p:sp>
      <p:sp>
        <p:nvSpPr>
          <p:cNvPr id="24" name="テキスト ボックス 23">
            <a:extLst>
              <a:ext uri="{FF2B5EF4-FFF2-40B4-BE49-F238E27FC236}">
                <a16:creationId xmlns:a16="http://schemas.microsoft.com/office/drawing/2014/main" id="{BB8120AE-6455-DCB5-4317-A692BA1EBCF3}"/>
              </a:ext>
            </a:extLst>
          </p:cNvPr>
          <p:cNvSpPr txBox="1"/>
          <p:nvPr/>
        </p:nvSpPr>
        <p:spPr>
          <a:xfrm>
            <a:off x="2729421" y="674509"/>
            <a:ext cx="3836040" cy="276999"/>
          </a:xfrm>
          <a:prstGeom prst="rect">
            <a:avLst/>
          </a:prstGeom>
          <a:noFill/>
        </p:spPr>
        <p:txBody>
          <a:bodyPr wrap="square">
            <a:spAutoFit/>
          </a:bodyPr>
          <a:lstStyle>
            <a:defPPr>
              <a:defRPr lang="ja-JP"/>
            </a:defPPr>
            <a:lvl1pPr>
              <a:defRPr>
                <a:latin typeface="IBM Plex Sans JP" panose="020B0503050203000203" pitchFamily="50" charset="-128"/>
                <a:ea typeface="IBM Plex Sans JP" panose="020B0503050203000203" pitchFamily="50" charset="-128"/>
              </a:defRPr>
            </a:lvl1pPr>
          </a:lstStyle>
          <a:p>
            <a:r>
              <a:rPr lang="ja-JP" altLang="en-US" sz="1200" dirty="0"/>
              <a:t>私たちの大切にしている価値観</a:t>
            </a:r>
          </a:p>
        </p:txBody>
      </p:sp>
    </p:spTree>
    <p:extLst>
      <p:ext uri="{BB962C8B-B14F-4D97-AF65-F5344CB8AC3E}">
        <p14:creationId xmlns:p14="http://schemas.microsoft.com/office/powerpoint/2010/main" val="26333117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グループ化 26">
            <a:extLst>
              <a:ext uri="{FF2B5EF4-FFF2-40B4-BE49-F238E27FC236}">
                <a16:creationId xmlns:a16="http://schemas.microsoft.com/office/drawing/2014/main" id="{3FED4C22-D1C7-D2CC-16D8-BEE1BF8B0C06}"/>
              </a:ext>
            </a:extLst>
          </p:cNvPr>
          <p:cNvGrpSpPr/>
          <p:nvPr/>
        </p:nvGrpSpPr>
        <p:grpSpPr>
          <a:xfrm>
            <a:off x="3068310" y="1600345"/>
            <a:ext cx="4970790" cy="757900"/>
            <a:chOff x="3068310" y="1442025"/>
            <a:chExt cx="4970790" cy="757900"/>
          </a:xfrm>
        </p:grpSpPr>
        <p:sp>
          <p:nvSpPr>
            <p:cNvPr id="8" name="テキスト ボックス 7">
              <a:extLst>
                <a:ext uri="{FF2B5EF4-FFF2-40B4-BE49-F238E27FC236}">
                  <a16:creationId xmlns:a16="http://schemas.microsoft.com/office/drawing/2014/main" id="{4F97E7B1-BA37-F416-290E-F4C1B008B82A}"/>
                </a:ext>
              </a:extLst>
            </p:cNvPr>
            <p:cNvSpPr txBox="1"/>
            <p:nvPr/>
          </p:nvSpPr>
          <p:spPr>
            <a:xfrm>
              <a:off x="3068310" y="1442025"/>
              <a:ext cx="4970790"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楽しさ重視</a:t>
              </a:r>
            </a:p>
          </p:txBody>
        </p:sp>
        <p:sp>
          <p:nvSpPr>
            <p:cNvPr id="9" name="テキスト ボックス 8">
              <a:extLst>
                <a:ext uri="{FF2B5EF4-FFF2-40B4-BE49-F238E27FC236}">
                  <a16:creationId xmlns:a16="http://schemas.microsoft.com/office/drawing/2014/main" id="{C46DF920-F795-9BA7-23A4-987A95D92519}"/>
                </a:ext>
              </a:extLst>
            </p:cNvPr>
            <p:cNvSpPr txBox="1"/>
            <p:nvPr/>
          </p:nvSpPr>
          <p:spPr>
            <a:xfrm>
              <a:off x="3068310" y="1811357"/>
              <a:ext cx="4970790" cy="388568"/>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どんな時でも楽しみを見つけ、それを共有します。</a:t>
              </a:r>
            </a:p>
          </p:txBody>
        </p:sp>
      </p:grpSp>
      <p:grpSp>
        <p:nvGrpSpPr>
          <p:cNvPr id="29" name="グループ化 28">
            <a:extLst>
              <a:ext uri="{FF2B5EF4-FFF2-40B4-BE49-F238E27FC236}">
                <a16:creationId xmlns:a16="http://schemas.microsoft.com/office/drawing/2014/main" id="{533AF2D6-C261-D095-D172-FCCC87894209}"/>
              </a:ext>
            </a:extLst>
          </p:cNvPr>
          <p:cNvGrpSpPr/>
          <p:nvPr/>
        </p:nvGrpSpPr>
        <p:grpSpPr>
          <a:xfrm>
            <a:off x="3068310" y="4097605"/>
            <a:ext cx="7339340" cy="757900"/>
            <a:chOff x="3068310" y="4051629"/>
            <a:chExt cx="7339340" cy="757900"/>
          </a:xfrm>
        </p:grpSpPr>
        <p:sp>
          <p:nvSpPr>
            <p:cNvPr id="10" name="テキスト ボックス 9">
              <a:extLst>
                <a:ext uri="{FF2B5EF4-FFF2-40B4-BE49-F238E27FC236}">
                  <a16:creationId xmlns:a16="http://schemas.microsoft.com/office/drawing/2014/main" id="{ACB68032-D09F-2721-A747-B9D9060C5AA4}"/>
                </a:ext>
              </a:extLst>
            </p:cNvPr>
            <p:cNvSpPr txBox="1"/>
            <p:nvPr/>
          </p:nvSpPr>
          <p:spPr>
            <a:xfrm>
              <a:off x="3068310" y="4051629"/>
              <a:ext cx="4970790"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みんなは仲間</a:t>
              </a:r>
            </a:p>
          </p:txBody>
        </p:sp>
        <p:sp>
          <p:nvSpPr>
            <p:cNvPr id="11" name="テキスト ボックス 10">
              <a:extLst>
                <a:ext uri="{FF2B5EF4-FFF2-40B4-BE49-F238E27FC236}">
                  <a16:creationId xmlns:a16="http://schemas.microsoft.com/office/drawing/2014/main" id="{300807C1-B83F-94C4-C2F8-B17E60ABDCE4}"/>
                </a:ext>
              </a:extLst>
            </p:cNvPr>
            <p:cNvSpPr txBox="1"/>
            <p:nvPr/>
          </p:nvSpPr>
          <p:spPr>
            <a:xfrm>
              <a:off x="3068310" y="4420961"/>
              <a:ext cx="7339340" cy="388568"/>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違いを祝福し、一緒に大きなことを成し遂げるためにサポートし合います。</a:t>
              </a:r>
            </a:p>
          </p:txBody>
        </p:sp>
      </p:grpSp>
      <p:grpSp>
        <p:nvGrpSpPr>
          <p:cNvPr id="28" name="グループ化 27">
            <a:extLst>
              <a:ext uri="{FF2B5EF4-FFF2-40B4-BE49-F238E27FC236}">
                <a16:creationId xmlns:a16="http://schemas.microsoft.com/office/drawing/2014/main" id="{8FF1D712-D358-AA54-22D2-70F1383A9206}"/>
              </a:ext>
            </a:extLst>
          </p:cNvPr>
          <p:cNvGrpSpPr/>
          <p:nvPr/>
        </p:nvGrpSpPr>
        <p:grpSpPr>
          <a:xfrm>
            <a:off x="3068310" y="2848004"/>
            <a:ext cx="4970790" cy="757900"/>
            <a:chOff x="3068310" y="2746827"/>
            <a:chExt cx="4970790" cy="757900"/>
          </a:xfrm>
        </p:grpSpPr>
        <p:sp>
          <p:nvSpPr>
            <p:cNvPr id="12" name="テキスト ボックス 11">
              <a:extLst>
                <a:ext uri="{FF2B5EF4-FFF2-40B4-BE49-F238E27FC236}">
                  <a16:creationId xmlns:a16="http://schemas.microsoft.com/office/drawing/2014/main" id="{61B61920-34C7-3A65-A432-307846C14643}"/>
                </a:ext>
              </a:extLst>
            </p:cNvPr>
            <p:cNvSpPr txBox="1"/>
            <p:nvPr/>
          </p:nvSpPr>
          <p:spPr>
            <a:xfrm>
              <a:off x="3068310" y="2746827"/>
              <a:ext cx="4970790"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前向きチャレンジ</a:t>
              </a:r>
            </a:p>
          </p:txBody>
        </p:sp>
        <p:sp>
          <p:nvSpPr>
            <p:cNvPr id="13" name="テキスト ボックス 12">
              <a:extLst>
                <a:ext uri="{FF2B5EF4-FFF2-40B4-BE49-F238E27FC236}">
                  <a16:creationId xmlns:a16="http://schemas.microsoft.com/office/drawing/2014/main" id="{9B1B6EC1-2EB0-FB00-7E43-463AF4A77FD0}"/>
                </a:ext>
              </a:extLst>
            </p:cNvPr>
            <p:cNvSpPr txBox="1"/>
            <p:nvPr/>
          </p:nvSpPr>
          <p:spPr>
            <a:xfrm>
              <a:off x="3068310" y="3116159"/>
              <a:ext cx="4970790" cy="388568"/>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限界なんて無い！常に新しい挑戦を恐れずに取り組みます。</a:t>
              </a:r>
            </a:p>
          </p:txBody>
        </p:sp>
      </p:grpSp>
      <p:grpSp>
        <p:nvGrpSpPr>
          <p:cNvPr id="30" name="グループ化 29">
            <a:extLst>
              <a:ext uri="{FF2B5EF4-FFF2-40B4-BE49-F238E27FC236}">
                <a16:creationId xmlns:a16="http://schemas.microsoft.com/office/drawing/2014/main" id="{E6BDE7E2-2AF2-C5A8-479F-F7F4917311F3}"/>
              </a:ext>
            </a:extLst>
          </p:cNvPr>
          <p:cNvGrpSpPr/>
          <p:nvPr/>
        </p:nvGrpSpPr>
        <p:grpSpPr>
          <a:xfrm>
            <a:off x="3068310" y="5346235"/>
            <a:ext cx="5161290" cy="757899"/>
            <a:chOff x="3068310" y="5356431"/>
            <a:chExt cx="5161290" cy="757899"/>
          </a:xfrm>
        </p:grpSpPr>
        <p:sp>
          <p:nvSpPr>
            <p:cNvPr id="14" name="テキスト ボックス 13">
              <a:extLst>
                <a:ext uri="{FF2B5EF4-FFF2-40B4-BE49-F238E27FC236}">
                  <a16:creationId xmlns:a16="http://schemas.microsoft.com/office/drawing/2014/main" id="{303E4E48-4683-8AA3-E6AE-8167004534D6}"/>
                </a:ext>
              </a:extLst>
            </p:cNvPr>
            <p:cNvSpPr txBox="1"/>
            <p:nvPr/>
          </p:nvSpPr>
          <p:spPr>
            <a:xfrm>
              <a:off x="3068310" y="5356431"/>
              <a:ext cx="4970790"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エコラブ</a:t>
              </a:r>
            </a:p>
          </p:txBody>
        </p:sp>
        <p:sp>
          <p:nvSpPr>
            <p:cNvPr id="15" name="テキスト ボックス 14">
              <a:extLst>
                <a:ext uri="{FF2B5EF4-FFF2-40B4-BE49-F238E27FC236}">
                  <a16:creationId xmlns:a16="http://schemas.microsoft.com/office/drawing/2014/main" id="{01565CA4-0F6B-CB6C-97A1-F17D5A2C4F6F}"/>
                </a:ext>
              </a:extLst>
            </p:cNvPr>
            <p:cNvSpPr txBox="1"/>
            <p:nvPr/>
          </p:nvSpPr>
          <p:spPr>
            <a:xfrm>
              <a:off x="3068310" y="5725762"/>
              <a:ext cx="5161290" cy="388568"/>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地球も仲間。環境を大切にし、持続可能な選択を心がけます。</a:t>
              </a:r>
            </a:p>
          </p:txBody>
        </p:sp>
      </p:grpSp>
      <p:sp>
        <p:nvSpPr>
          <p:cNvPr id="16" name="テキスト ボックス 15">
            <a:extLst>
              <a:ext uri="{FF2B5EF4-FFF2-40B4-BE49-F238E27FC236}">
                <a16:creationId xmlns:a16="http://schemas.microsoft.com/office/drawing/2014/main" id="{86098BBC-0E48-EAF5-9EFD-68346D913EA7}"/>
              </a:ext>
            </a:extLst>
          </p:cNvPr>
          <p:cNvSpPr txBox="1"/>
          <p:nvPr/>
        </p:nvSpPr>
        <p:spPr>
          <a:xfrm>
            <a:off x="587375" y="486270"/>
            <a:ext cx="2138727" cy="523220"/>
          </a:xfrm>
          <a:prstGeom prst="rect">
            <a:avLst/>
          </a:prstGeom>
          <a:noFill/>
        </p:spPr>
        <p:txBody>
          <a:bodyPr wrap="none" rtlCol="0">
            <a:spAutoFit/>
          </a:bodyPr>
          <a:lstStyle>
            <a:defPPr>
              <a:defRPr lang="ja-JP"/>
            </a:defPPr>
            <a:lvl1pPr>
              <a:defRPr sz="4400">
                <a:latin typeface="Poppins" panose="00000500000000000000" pitchFamily="2" charset="0"/>
                <a:cs typeface="Poppins" panose="00000500000000000000" pitchFamily="2" charset="0"/>
              </a:defRPr>
            </a:lvl1pPr>
          </a:lstStyle>
          <a:p>
            <a:r>
              <a:rPr lang="en-US" altLang="ja-JP" sz="2800" dirty="0"/>
              <a:t>Our Values</a:t>
            </a:r>
            <a:endParaRPr lang="ja-JP" altLang="en-US" sz="2800" dirty="0"/>
          </a:p>
        </p:txBody>
      </p:sp>
      <p:sp>
        <p:nvSpPr>
          <p:cNvPr id="17" name="テキスト ボックス 16">
            <a:extLst>
              <a:ext uri="{FF2B5EF4-FFF2-40B4-BE49-F238E27FC236}">
                <a16:creationId xmlns:a16="http://schemas.microsoft.com/office/drawing/2014/main" id="{31033E62-17B8-64A4-9C4A-181C686A6B43}"/>
              </a:ext>
            </a:extLst>
          </p:cNvPr>
          <p:cNvSpPr txBox="1"/>
          <p:nvPr/>
        </p:nvSpPr>
        <p:spPr>
          <a:xfrm>
            <a:off x="2729421" y="674509"/>
            <a:ext cx="3836040" cy="276999"/>
          </a:xfrm>
          <a:prstGeom prst="rect">
            <a:avLst/>
          </a:prstGeom>
          <a:noFill/>
        </p:spPr>
        <p:txBody>
          <a:bodyPr wrap="square">
            <a:spAutoFit/>
          </a:bodyPr>
          <a:lstStyle>
            <a:defPPr>
              <a:defRPr lang="ja-JP"/>
            </a:defPPr>
            <a:lvl1pPr>
              <a:defRPr>
                <a:latin typeface="IBM Plex Sans JP" panose="020B0503050203000203" pitchFamily="50" charset="-128"/>
                <a:ea typeface="IBM Plex Sans JP" panose="020B0503050203000203" pitchFamily="50" charset="-128"/>
              </a:defRPr>
            </a:lvl1pPr>
          </a:lstStyle>
          <a:p>
            <a:r>
              <a:rPr lang="ja-JP" altLang="en-US" sz="1200" dirty="0"/>
              <a:t>私たちの大切にしている価値観</a:t>
            </a:r>
          </a:p>
        </p:txBody>
      </p:sp>
      <p:grpSp>
        <p:nvGrpSpPr>
          <p:cNvPr id="23" name="グループ化 22">
            <a:extLst>
              <a:ext uri="{FF2B5EF4-FFF2-40B4-BE49-F238E27FC236}">
                <a16:creationId xmlns:a16="http://schemas.microsoft.com/office/drawing/2014/main" id="{839545F1-4B41-C16E-2DE9-3420C2D5AB90}"/>
              </a:ext>
            </a:extLst>
          </p:cNvPr>
          <p:cNvGrpSpPr/>
          <p:nvPr/>
        </p:nvGrpSpPr>
        <p:grpSpPr>
          <a:xfrm>
            <a:off x="1638378" y="1500139"/>
            <a:ext cx="1244522" cy="818612"/>
            <a:chOff x="1638378" y="1500139"/>
            <a:chExt cx="1244522" cy="818612"/>
          </a:xfrm>
        </p:grpSpPr>
        <p:sp>
          <p:nvSpPr>
            <p:cNvPr id="3" name="テキスト ボックス 2">
              <a:extLst>
                <a:ext uri="{FF2B5EF4-FFF2-40B4-BE49-F238E27FC236}">
                  <a16:creationId xmlns:a16="http://schemas.microsoft.com/office/drawing/2014/main" id="{7026DF95-AB11-F81C-97C8-0D40B30A9F3C}"/>
                </a:ext>
              </a:extLst>
            </p:cNvPr>
            <p:cNvSpPr txBox="1"/>
            <p:nvPr/>
          </p:nvSpPr>
          <p:spPr>
            <a:xfrm>
              <a:off x="2077736" y="1500139"/>
              <a:ext cx="365806" cy="769441"/>
            </a:xfrm>
            <a:prstGeom prst="rect">
              <a:avLst/>
            </a:prstGeom>
            <a:noFill/>
          </p:spPr>
          <p:txBody>
            <a:bodyPr wrap="square" rtlCol="0">
              <a:spAutoFit/>
            </a:bodyPr>
            <a:lstStyle/>
            <a:p>
              <a:r>
                <a:rPr kumimoji="1" lang="en-US" altLang="ja-JP" sz="4400" dirty="0">
                  <a:latin typeface="Poppins" panose="00000500000000000000" pitchFamily="2" charset="0"/>
                  <a:cs typeface="Poppins" panose="00000500000000000000" pitchFamily="2" charset="0"/>
                </a:rPr>
                <a:t>1</a:t>
              </a:r>
              <a:endParaRPr kumimoji="1" lang="ja-JP" altLang="en-US" sz="4400" dirty="0">
                <a:latin typeface="Poppins" panose="00000500000000000000" pitchFamily="2" charset="0"/>
                <a:cs typeface="Poppins" panose="00000500000000000000" pitchFamily="2" charset="0"/>
              </a:endParaRPr>
            </a:p>
          </p:txBody>
        </p:sp>
        <p:sp>
          <p:nvSpPr>
            <p:cNvPr id="18" name="テキスト ボックス 17">
              <a:extLst>
                <a:ext uri="{FF2B5EF4-FFF2-40B4-BE49-F238E27FC236}">
                  <a16:creationId xmlns:a16="http://schemas.microsoft.com/office/drawing/2014/main" id="{B7D329C0-CF76-2F66-1630-F51B9531AF67}"/>
                </a:ext>
              </a:extLst>
            </p:cNvPr>
            <p:cNvSpPr txBox="1"/>
            <p:nvPr/>
          </p:nvSpPr>
          <p:spPr>
            <a:xfrm>
              <a:off x="1638378" y="2118696"/>
              <a:ext cx="1244522" cy="200055"/>
            </a:xfrm>
            <a:prstGeom prst="rect">
              <a:avLst/>
            </a:prstGeom>
            <a:noFill/>
          </p:spPr>
          <p:txBody>
            <a:bodyPr wrap="square" rtlCol="0">
              <a:spAutoFit/>
            </a:bodyPr>
            <a:lstStyle/>
            <a:p>
              <a:pPr algn="ctr"/>
              <a:r>
                <a:rPr kumimoji="1" lang="en-US" altLang="ja-JP" sz="700" dirty="0">
                  <a:latin typeface="Poppins" panose="00000500000000000000" pitchFamily="2" charset="0"/>
                  <a:cs typeface="Poppins" panose="00000500000000000000" pitchFamily="2" charset="0"/>
                </a:rPr>
                <a:t>Fun First</a:t>
              </a:r>
              <a:endParaRPr kumimoji="1" lang="ja-JP" altLang="en-US" sz="700" dirty="0">
                <a:latin typeface="Poppins" panose="00000500000000000000" pitchFamily="2" charset="0"/>
                <a:cs typeface="Poppins" panose="00000500000000000000" pitchFamily="2" charset="0"/>
              </a:endParaRPr>
            </a:p>
          </p:txBody>
        </p:sp>
      </p:grpSp>
      <p:grpSp>
        <p:nvGrpSpPr>
          <p:cNvPr id="24" name="グループ化 23">
            <a:extLst>
              <a:ext uri="{FF2B5EF4-FFF2-40B4-BE49-F238E27FC236}">
                <a16:creationId xmlns:a16="http://schemas.microsoft.com/office/drawing/2014/main" id="{1E979BD0-61DB-96F5-7939-513644FC221C}"/>
              </a:ext>
            </a:extLst>
          </p:cNvPr>
          <p:cNvGrpSpPr/>
          <p:nvPr/>
        </p:nvGrpSpPr>
        <p:grpSpPr>
          <a:xfrm>
            <a:off x="1638378" y="2747798"/>
            <a:ext cx="1244522" cy="818612"/>
            <a:chOff x="1638378" y="2635809"/>
            <a:chExt cx="1244522" cy="818612"/>
          </a:xfrm>
        </p:grpSpPr>
        <p:sp>
          <p:nvSpPr>
            <p:cNvPr id="4" name="テキスト ボックス 3">
              <a:extLst>
                <a:ext uri="{FF2B5EF4-FFF2-40B4-BE49-F238E27FC236}">
                  <a16:creationId xmlns:a16="http://schemas.microsoft.com/office/drawing/2014/main" id="{E3E57CA4-8D8C-6171-0FE5-DC48E03E865F}"/>
                </a:ext>
              </a:extLst>
            </p:cNvPr>
            <p:cNvSpPr txBox="1"/>
            <p:nvPr/>
          </p:nvSpPr>
          <p:spPr>
            <a:xfrm>
              <a:off x="2006402" y="2635809"/>
              <a:ext cx="508473" cy="769441"/>
            </a:xfrm>
            <a:prstGeom prst="rect">
              <a:avLst/>
            </a:prstGeom>
            <a:noFill/>
          </p:spPr>
          <p:txBody>
            <a:bodyPr wrap="none" rtlCol="0">
              <a:spAutoFit/>
            </a:bodyPr>
            <a:lstStyle/>
            <a:p>
              <a:r>
                <a:rPr kumimoji="1" lang="en-US" altLang="ja-JP" sz="4400" dirty="0">
                  <a:latin typeface="Poppins" panose="00000500000000000000" pitchFamily="2" charset="0"/>
                  <a:cs typeface="Poppins" panose="00000500000000000000" pitchFamily="2" charset="0"/>
                </a:rPr>
                <a:t>2</a:t>
              </a:r>
              <a:endParaRPr kumimoji="1" lang="ja-JP" altLang="en-US" sz="4400" dirty="0">
                <a:latin typeface="Poppins" panose="00000500000000000000" pitchFamily="2" charset="0"/>
                <a:cs typeface="Poppins" panose="00000500000000000000" pitchFamily="2" charset="0"/>
              </a:endParaRPr>
            </a:p>
          </p:txBody>
        </p:sp>
        <p:sp>
          <p:nvSpPr>
            <p:cNvPr id="19" name="テキスト ボックス 18">
              <a:extLst>
                <a:ext uri="{FF2B5EF4-FFF2-40B4-BE49-F238E27FC236}">
                  <a16:creationId xmlns:a16="http://schemas.microsoft.com/office/drawing/2014/main" id="{19D4FDB7-3146-5D8C-9EA8-BF18C8424A0D}"/>
                </a:ext>
              </a:extLst>
            </p:cNvPr>
            <p:cNvSpPr txBox="1"/>
            <p:nvPr/>
          </p:nvSpPr>
          <p:spPr>
            <a:xfrm>
              <a:off x="1638378" y="3254366"/>
              <a:ext cx="1244522" cy="200055"/>
            </a:xfrm>
            <a:prstGeom prst="rect">
              <a:avLst/>
            </a:prstGeom>
            <a:noFill/>
          </p:spPr>
          <p:txBody>
            <a:bodyPr wrap="square" rtlCol="0">
              <a:spAutoFit/>
            </a:bodyPr>
            <a:lstStyle/>
            <a:p>
              <a:pPr algn="ctr"/>
              <a:r>
                <a:rPr kumimoji="1" lang="en-US" altLang="ja-JP" sz="700" dirty="0">
                  <a:latin typeface="Poppins" panose="00000500000000000000" pitchFamily="2" charset="0"/>
                  <a:cs typeface="Poppins" panose="00000500000000000000" pitchFamily="2" charset="0"/>
                </a:rPr>
                <a:t>Positive Challenges</a:t>
              </a:r>
              <a:endParaRPr kumimoji="1" lang="ja-JP" altLang="en-US" sz="700" dirty="0">
                <a:latin typeface="Poppins" panose="00000500000000000000" pitchFamily="2" charset="0"/>
                <a:cs typeface="Poppins" panose="00000500000000000000" pitchFamily="2" charset="0"/>
              </a:endParaRPr>
            </a:p>
          </p:txBody>
        </p:sp>
      </p:grpSp>
      <p:grpSp>
        <p:nvGrpSpPr>
          <p:cNvPr id="25" name="グループ化 24">
            <a:extLst>
              <a:ext uri="{FF2B5EF4-FFF2-40B4-BE49-F238E27FC236}">
                <a16:creationId xmlns:a16="http://schemas.microsoft.com/office/drawing/2014/main" id="{E275864A-8B61-119E-EDB3-96E88C83A3B1}"/>
              </a:ext>
            </a:extLst>
          </p:cNvPr>
          <p:cNvGrpSpPr/>
          <p:nvPr/>
        </p:nvGrpSpPr>
        <p:grpSpPr>
          <a:xfrm>
            <a:off x="1638378" y="3997399"/>
            <a:ext cx="1244522" cy="818612"/>
            <a:chOff x="1638378" y="3771479"/>
            <a:chExt cx="1244522" cy="818612"/>
          </a:xfrm>
        </p:grpSpPr>
        <p:sp>
          <p:nvSpPr>
            <p:cNvPr id="6" name="テキスト ボックス 5">
              <a:extLst>
                <a:ext uri="{FF2B5EF4-FFF2-40B4-BE49-F238E27FC236}">
                  <a16:creationId xmlns:a16="http://schemas.microsoft.com/office/drawing/2014/main" id="{F39F132C-D59A-A89B-19BB-C4659F971D50}"/>
                </a:ext>
              </a:extLst>
            </p:cNvPr>
            <p:cNvSpPr txBox="1"/>
            <p:nvPr/>
          </p:nvSpPr>
          <p:spPr>
            <a:xfrm>
              <a:off x="2006402" y="3771479"/>
              <a:ext cx="516488" cy="769441"/>
            </a:xfrm>
            <a:prstGeom prst="rect">
              <a:avLst/>
            </a:prstGeom>
            <a:noFill/>
          </p:spPr>
          <p:txBody>
            <a:bodyPr wrap="none" rtlCol="0">
              <a:spAutoFit/>
            </a:bodyPr>
            <a:lstStyle/>
            <a:p>
              <a:r>
                <a:rPr kumimoji="1" lang="en-US" altLang="ja-JP" sz="4400" dirty="0">
                  <a:latin typeface="Poppins" panose="00000500000000000000" pitchFamily="2" charset="0"/>
                  <a:cs typeface="Poppins" panose="00000500000000000000" pitchFamily="2" charset="0"/>
                </a:rPr>
                <a:t>3</a:t>
              </a:r>
              <a:endParaRPr kumimoji="1" lang="ja-JP" altLang="en-US" sz="4400" dirty="0">
                <a:latin typeface="Poppins" panose="00000500000000000000" pitchFamily="2" charset="0"/>
                <a:cs typeface="Poppins" panose="00000500000000000000" pitchFamily="2" charset="0"/>
              </a:endParaRPr>
            </a:p>
          </p:txBody>
        </p:sp>
        <p:sp>
          <p:nvSpPr>
            <p:cNvPr id="20" name="テキスト ボックス 19">
              <a:extLst>
                <a:ext uri="{FF2B5EF4-FFF2-40B4-BE49-F238E27FC236}">
                  <a16:creationId xmlns:a16="http://schemas.microsoft.com/office/drawing/2014/main" id="{8FE0A235-DE86-49B9-5513-FF9960238397}"/>
                </a:ext>
              </a:extLst>
            </p:cNvPr>
            <p:cNvSpPr txBox="1"/>
            <p:nvPr/>
          </p:nvSpPr>
          <p:spPr>
            <a:xfrm>
              <a:off x="1638378" y="4390036"/>
              <a:ext cx="1244522" cy="200055"/>
            </a:xfrm>
            <a:prstGeom prst="rect">
              <a:avLst/>
            </a:prstGeom>
            <a:noFill/>
          </p:spPr>
          <p:txBody>
            <a:bodyPr wrap="square" rtlCol="0">
              <a:spAutoFit/>
            </a:bodyPr>
            <a:lstStyle/>
            <a:p>
              <a:pPr algn="ctr"/>
              <a:r>
                <a:rPr kumimoji="1" lang="en-US" altLang="ja-JP" sz="700" dirty="0">
                  <a:latin typeface="Poppins" panose="00000500000000000000" pitchFamily="2" charset="0"/>
                  <a:cs typeface="Poppins" panose="00000500000000000000" pitchFamily="2" charset="0"/>
                </a:rPr>
                <a:t>All for One</a:t>
              </a:r>
              <a:endParaRPr kumimoji="1" lang="ja-JP" altLang="en-US" sz="700" dirty="0">
                <a:latin typeface="Poppins" panose="00000500000000000000" pitchFamily="2" charset="0"/>
                <a:cs typeface="Poppins" panose="00000500000000000000" pitchFamily="2" charset="0"/>
              </a:endParaRPr>
            </a:p>
          </p:txBody>
        </p:sp>
      </p:grpSp>
      <p:grpSp>
        <p:nvGrpSpPr>
          <p:cNvPr id="26" name="グループ化 25">
            <a:extLst>
              <a:ext uri="{FF2B5EF4-FFF2-40B4-BE49-F238E27FC236}">
                <a16:creationId xmlns:a16="http://schemas.microsoft.com/office/drawing/2014/main" id="{ACC3A5FA-023D-7124-7161-8E145F04B0F5}"/>
              </a:ext>
            </a:extLst>
          </p:cNvPr>
          <p:cNvGrpSpPr/>
          <p:nvPr/>
        </p:nvGrpSpPr>
        <p:grpSpPr>
          <a:xfrm>
            <a:off x="1638378" y="5246028"/>
            <a:ext cx="1244522" cy="818613"/>
            <a:chOff x="1638378" y="4907149"/>
            <a:chExt cx="1244522" cy="818613"/>
          </a:xfrm>
        </p:grpSpPr>
        <p:sp>
          <p:nvSpPr>
            <p:cNvPr id="5" name="テキスト ボックス 4">
              <a:extLst>
                <a:ext uri="{FF2B5EF4-FFF2-40B4-BE49-F238E27FC236}">
                  <a16:creationId xmlns:a16="http://schemas.microsoft.com/office/drawing/2014/main" id="{710E8512-DCD1-D94E-B1BD-F05F48E4567E}"/>
                </a:ext>
              </a:extLst>
            </p:cNvPr>
            <p:cNvSpPr txBox="1"/>
            <p:nvPr/>
          </p:nvSpPr>
          <p:spPr>
            <a:xfrm>
              <a:off x="1975945" y="4907149"/>
              <a:ext cx="538930" cy="769441"/>
            </a:xfrm>
            <a:prstGeom prst="rect">
              <a:avLst/>
            </a:prstGeom>
            <a:noFill/>
          </p:spPr>
          <p:txBody>
            <a:bodyPr wrap="none" rtlCol="0">
              <a:spAutoFit/>
            </a:bodyPr>
            <a:lstStyle/>
            <a:p>
              <a:r>
                <a:rPr kumimoji="1" lang="en-US" altLang="ja-JP" sz="4400" dirty="0">
                  <a:latin typeface="Poppins" panose="00000500000000000000" pitchFamily="2" charset="0"/>
                  <a:cs typeface="Poppins" panose="00000500000000000000" pitchFamily="2" charset="0"/>
                </a:rPr>
                <a:t>4</a:t>
              </a:r>
              <a:endParaRPr kumimoji="1" lang="ja-JP" altLang="en-US" sz="4400" dirty="0">
                <a:latin typeface="Poppins" panose="00000500000000000000" pitchFamily="2" charset="0"/>
                <a:cs typeface="Poppins" panose="00000500000000000000" pitchFamily="2" charset="0"/>
              </a:endParaRPr>
            </a:p>
          </p:txBody>
        </p:sp>
        <p:sp>
          <p:nvSpPr>
            <p:cNvPr id="21" name="テキスト ボックス 20">
              <a:extLst>
                <a:ext uri="{FF2B5EF4-FFF2-40B4-BE49-F238E27FC236}">
                  <a16:creationId xmlns:a16="http://schemas.microsoft.com/office/drawing/2014/main" id="{EEBDC2EA-6AB9-5140-F1F1-6E47C927CF14}"/>
                </a:ext>
              </a:extLst>
            </p:cNvPr>
            <p:cNvSpPr txBox="1"/>
            <p:nvPr/>
          </p:nvSpPr>
          <p:spPr>
            <a:xfrm>
              <a:off x="1638378" y="5525707"/>
              <a:ext cx="1244522" cy="200055"/>
            </a:xfrm>
            <a:prstGeom prst="rect">
              <a:avLst/>
            </a:prstGeom>
            <a:noFill/>
          </p:spPr>
          <p:txBody>
            <a:bodyPr wrap="square" rtlCol="0">
              <a:spAutoFit/>
            </a:bodyPr>
            <a:lstStyle/>
            <a:p>
              <a:pPr algn="ctr"/>
              <a:r>
                <a:rPr kumimoji="1" lang="en-US" altLang="ja-JP" sz="700" dirty="0">
                  <a:latin typeface="Poppins" panose="00000500000000000000" pitchFamily="2" charset="0"/>
                  <a:cs typeface="Poppins" panose="00000500000000000000" pitchFamily="2" charset="0"/>
                </a:rPr>
                <a:t>Eco-Love</a:t>
              </a:r>
              <a:endParaRPr kumimoji="1" lang="ja-JP" altLang="en-US" sz="700" dirty="0">
                <a:latin typeface="Poppins" panose="00000500000000000000" pitchFamily="2" charset="0"/>
                <a:cs typeface="Poppins" panose="00000500000000000000" pitchFamily="2" charset="0"/>
              </a:endParaRPr>
            </a:p>
          </p:txBody>
        </p:sp>
      </p:grpSp>
    </p:spTree>
    <p:extLst>
      <p:ext uri="{BB962C8B-B14F-4D97-AF65-F5344CB8AC3E}">
        <p14:creationId xmlns:p14="http://schemas.microsoft.com/office/powerpoint/2010/main" val="2830792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リーフォーム: 図形 2">
            <a:extLst>
              <a:ext uri="{FF2B5EF4-FFF2-40B4-BE49-F238E27FC236}">
                <a16:creationId xmlns:a16="http://schemas.microsoft.com/office/drawing/2014/main" id="{3616CEF3-621F-0AB0-5A88-E0DD3E8E239B}"/>
              </a:ext>
            </a:extLst>
          </p:cNvPr>
          <p:cNvSpPr/>
          <p:nvPr/>
        </p:nvSpPr>
        <p:spPr>
          <a:xfrm>
            <a:off x="7614106" y="0"/>
            <a:ext cx="4577895" cy="6858000"/>
          </a:xfrm>
          <a:custGeom>
            <a:avLst/>
            <a:gdLst>
              <a:gd name="connsiteX0" fmla="*/ 0 w 4577895"/>
              <a:gd name="connsiteY0" fmla="*/ 0 h 6858000"/>
              <a:gd name="connsiteX1" fmla="*/ 4577895 w 4577895"/>
              <a:gd name="connsiteY1" fmla="*/ 0 h 6858000"/>
              <a:gd name="connsiteX2" fmla="*/ 4577895 w 4577895"/>
              <a:gd name="connsiteY2" fmla="*/ 6858000 h 6858000"/>
              <a:gd name="connsiteX3" fmla="*/ 0 w 457789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77895" h="6858000">
                <a:moveTo>
                  <a:pt x="0" y="0"/>
                </a:moveTo>
                <a:lnTo>
                  <a:pt x="4577895" y="0"/>
                </a:lnTo>
                <a:lnTo>
                  <a:pt x="4577895" y="6858000"/>
                </a:lnTo>
                <a:lnTo>
                  <a:pt x="0" y="6858000"/>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grpSp>
        <p:nvGrpSpPr>
          <p:cNvPr id="10" name="グループ化 9">
            <a:extLst>
              <a:ext uri="{FF2B5EF4-FFF2-40B4-BE49-F238E27FC236}">
                <a16:creationId xmlns:a16="http://schemas.microsoft.com/office/drawing/2014/main" id="{1EE42AD3-4F3F-4BF4-150D-5006F9DD002A}"/>
              </a:ext>
            </a:extLst>
          </p:cNvPr>
          <p:cNvGrpSpPr/>
          <p:nvPr/>
        </p:nvGrpSpPr>
        <p:grpSpPr>
          <a:xfrm>
            <a:off x="1084555" y="2392859"/>
            <a:ext cx="5807312" cy="1836241"/>
            <a:chOff x="1423221" y="2519860"/>
            <a:chExt cx="5807312" cy="1836241"/>
          </a:xfrm>
        </p:grpSpPr>
        <p:sp>
          <p:nvSpPr>
            <p:cNvPr id="5" name="テキスト ボックス 4">
              <a:extLst>
                <a:ext uri="{FF2B5EF4-FFF2-40B4-BE49-F238E27FC236}">
                  <a16:creationId xmlns:a16="http://schemas.microsoft.com/office/drawing/2014/main" id="{132F91B3-6D40-0C10-7C1D-CE3EAAB129A4}"/>
                </a:ext>
              </a:extLst>
            </p:cNvPr>
            <p:cNvSpPr txBox="1"/>
            <p:nvPr/>
          </p:nvSpPr>
          <p:spPr>
            <a:xfrm>
              <a:off x="1423221" y="2519860"/>
              <a:ext cx="5551198" cy="769441"/>
            </a:xfrm>
            <a:prstGeom prst="rect">
              <a:avLst/>
            </a:prstGeom>
            <a:gradFill flip="none" rotWithShape="1">
              <a:gsLst>
                <a:gs pos="16000">
                  <a:srgbClr val="EE2249"/>
                </a:gs>
                <a:gs pos="100000">
                  <a:srgbClr val="F75A35"/>
                </a:gs>
              </a:gsLst>
              <a:lin ang="0" scaled="1"/>
              <a:tileRect/>
            </a:gradFill>
          </p:spPr>
          <p:txBody>
            <a:bodyPr wrap="square">
              <a:spAutoFit/>
            </a:bodyPr>
            <a:lstStyle/>
            <a:p>
              <a:pPr algn="ctr"/>
              <a:endParaRPr lang="ja-JP" altLang="en-US" sz="4400" b="1" dirty="0">
                <a:solidFill>
                  <a:schemeClr val="bg1"/>
                </a:solidFill>
              </a:endParaRPr>
            </a:p>
          </p:txBody>
        </p:sp>
        <p:sp>
          <p:nvSpPr>
            <p:cNvPr id="4" name="テキスト ボックス 3">
              <a:extLst>
                <a:ext uri="{FF2B5EF4-FFF2-40B4-BE49-F238E27FC236}">
                  <a16:creationId xmlns:a16="http://schemas.microsoft.com/office/drawing/2014/main" id="{1DC6FB30-EF72-7C74-DE65-B2F72E110904}"/>
                </a:ext>
              </a:extLst>
            </p:cNvPr>
            <p:cNvSpPr txBox="1"/>
            <p:nvPr/>
          </p:nvSpPr>
          <p:spPr>
            <a:xfrm>
              <a:off x="1589616" y="2581415"/>
              <a:ext cx="5640917" cy="707886"/>
            </a:xfrm>
            <a:prstGeom prst="rect">
              <a:avLst/>
            </a:prstGeom>
            <a:noFill/>
          </p:spPr>
          <p:txBody>
            <a:bodyPr wrap="square">
              <a:spAutoFit/>
            </a:bodyPr>
            <a:lstStyle/>
            <a:p>
              <a:r>
                <a:rPr lang="ja-JP" altLang="en-US" sz="4000" b="1" dirty="0">
                  <a:solidFill>
                    <a:schemeClr val="bg1"/>
                  </a:solidFill>
                </a:rPr>
                <a:t>倫理的ファッションで</a:t>
              </a:r>
            </a:p>
          </p:txBody>
        </p:sp>
        <p:sp>
          <p:nvSpPr>
            <p:cNvPr id="6" name="テキスト ボックス 5">
              <a:extLst>
                <a:ext uri="{FF2B5EF4-FFF2-40B4-BE49-F238E27FC236}">
                  <a16:creationId xmlns:a16="http://schemas.microsoft.com/office/drawing/2014/main" id="{0B94197C-25C7-633B-4B1F-4F582142CCAD}"/>
                </a:ext>
              </a:extLst>
            </p:cNvPr>
            <p:cNvSpPr txBox="1"/>
            <p:nvPr/>
          </p:nvSpPr>
          <p:spPr>
            <a:xfrm>
              <a:off x="1423221" y="3586660"/>
              <a:ext cx="3766846" cy="769441"/>
            </a:xfrm>
            <a:prstGeom prst="rect">
              <a:avLst/>
            </a:prstGeom>
            <a:gradFill flip="none" rotWithShape="1">
              <a:gsLst>
                <a:gs pos="16000">
                  <a:srgbClr val="EE2249"/>
                </a:gs>
                <a:gs pos="100000">
                  <a:srgbClr val="F75A35"/>
                </a:gs>
              </a:gsLst>
              <a:lin ang="0" scaled="1"/>
              <a:tileRect/>
            </a:gradFill>
          </p:spPr>
          <p:txBody>
            <a:bodyPr wrap="square">
              <a:spAutoFit/>
            </a:bodyPr>
            <a:lstStyle/>
            <a:p>
              <a:pPr algn="ctr"/>
              <a:endParaRPr lang="ja-JP" altLang="en-US" sz="4400" b="1" dirty="0">
                <a:solidFill>
                  <a:schemeClr val="bg1"/>
                </a:solidFill>
              </a:endParaRPr>
            </a:p>
          </p:txBody>
        </p:sp>
        <p:sp>
          <p:nvSpPr>
            <p:cNvPr id="7" name="テキスト ボックス 6">
              <a:extLst>
                <a:ext uri="{FF2B5EF4-FFF2-40B4-BE49-F238E27FC236}">
                  <a16:creationId xmlns:a16="http://schemas.microsoft.com/office/drawing/2014/main" id="{35AC21B9-6E15-F547-7068-8F75A98AF682}"/>
                </a:ext>
              </a:extLst>
            </p:cNvPr>
            <p:cNvSpPr txBox="1"/>
            <p:nvPr/>
          </p:nvSpPr>
          <p:spPr>
            <a:xfrm>
              <a:off x="1589616" y="3648215"/>
              <a:ext cx="3752851" cy="707886"/>
            </a:xfrm>
            <a:prstGeom prst="rect">
              <a:avLst/>
            </a:prstGeom>
            <a:noFill/>
          </p:spPr>
          <p:txBody>
            <a:bodyPr wrap="square">
              <a:spAutoFit/>
            </a:bodyPr>
            <a:lstStyle/>
            <a:p>
              <a:r>
                <a:rPr lang="ja-JP" altLang="en-US" sz="4000" b="1" dirty="0">
                  <a:solidFill>
                    <a:schemeClr val="bg1"/>
                  </a:solidFill>
                </a:rPr>
                <a:t>新たな標準を。</a:t>
              </a:r>
            </a:p>
          </p:txBody>
        </p:sp>
      </p:grpSp>
      <p:sp>
        <p:nvSpPr>
          <p:cNvPr id="11" name="テキスト ボックス 10">
            <a:extLst>
              <a:ext uri="{FF2B5EF4-FFF2-40B4-BE49-F238E27FC236}">
                <a16:creationId xmlns:a16="http://schemas.microsoft.com/office/drawing/2014/main" id="{45A31501-4F8A-8AA8-1214-18C50ED7B33C}"/>
              </a:ext>
            </a:extLst>
          </p:cNvPr>
          <p:cNvSpPr txBox="1"/>
          <p:nvPr/>
        </p:nvSpPr>
        <p:spPr>
          <a:xfrm>
            <a:off x="1167754" y="1513014"/>
            <a:ext cx="2692400" cy="646331"/>
          </a:xfrm>
          <a:prstGeom prst="rect">
            <a:avLst/>
          </a:prstGeom>
          <a:noFill/>
        </p:spPr>
        <p:txBody>
          <a:bodyPr wrap="square">
            <a:spAutoFit/>
          </a:bodyPr>
          <a:lstStyle/>
          <a:p>
            <a:r>
              <a:rPr lang="en-US" altLang="ja-JP" sz="3600" b="1" dirty="0">
                <a:gradFill>
                  <a:gsLst>
                    <a:gs pos="16000">
                      <a:srgbClr val="EE2249"/>
                    </a:gs>
                    <a:gs pos="100000">
                      <a:srgbClr val="F75A35"/>
                    </a:gs>
                  </a:gsLst>
                  <a:lin ang="0" scaled="1"/>
                </a:gradFill>
                <a:latin typeface="Avenir Next LT Pro Demi" panose="020B0704020202020204" pitchFamily="34" charset="0"/>
              </a:rPr>
              <a:t>VISION</a:t>
            </a:r>
            <a:endParaRPr lang="ja-JP" altLang="en-US" sz="3600" b="1" dirty="0">
              <a:gradFill>
                <a:gsLst>
                  <a:gs pos="16000">
                    <a:srgbClr val="EE2249"/>
                  </a:gs>
                  <a:gs pos="100000">
                    <a:srgbClr val="F75A35"/>
                  </a:gs>
                </a:gsLst>
                <a:lin ang="0" scaled="1"/>
              </a:gradFill>
              <a:latin typeface="Avenir Next LT Pro Demi" panose="020B0704020202020204" pitchFamily="34" charset="0"/>
            </a:endParaRPr>
          </a:p>
        </p:txBody>
      </p:sp>
    </p:spTree>
    <p:extLst>
      <p:ext uri="{BB962C8B-B14F-4D97-AF65-F5344CB8AC3E}">
        <p14:creationId xmlns:p14="http://schemas.microsoft.com/office/powerpoint/2010/main" val="10720401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リーフォーム: 図形 6">
            <a:extLst>
              <a:ext uri="{FF2B5EF4-FFF2-40B4-BE49-F238E27FC236}">
                <a16:creationId xmlns:a16="http://schemas.microsoft.com/office/drawing/2014/main" id="{F2EF54FD-B3D9-FD71-B803-907352C39D59}"/>
              </a:ext>
            </a:extLst>
          </p:cNvPr>
          <p:cNvSpPr/>
          <p:nvPr/>
        </p:nvSpPr>
        <p:spPr>
          <a:xfrm>
            <a:off x="8898467" y="0"/>
            <a:ext cx="3293533" cy="6858000"/>
          </a:xfrm>
          <a:custGeom>
            <a:avLst/>
            <a:gdLst>
              <a:gd name="connsiteX0" fmla="*/ 0 w 3293533"/>
              <a:gd name="connsiteY0" fmla="*/ 0 h 6858000"/>
              <a:gd name="connsiteX1" fmla="*/ 3293533 w 3293533"/>
              <a:gd name="connsiteY1" fmla="*/ 0 h 6858000"/>
              <a:gd name="connsiteX2" fmla="*/ 3293533 w 3293533"/>
              <a:gd name="connsiteY2" fmla="*/ 6858000 h 6858000"/>
              <a:gd name="connsiteX3" fmla="*/ 0 w 329353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293533" h="6858000">
                <a:moveTo>
                  <a:pt x="0" y="0"/>
                </a:moveTo>
                <a:lnTo>
                  <a:pt x="3293533" y="0"/>
                </a:lnTo>
                <a:lnTo>
                  <a:pt x="3293533" y="6858000"/>
                </a:lnTo>
                <a:lnTo>
                  <a:pt x="0" y="6858000"/>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8" name="テキスト ボックス 7">
            <a:extLst>
              <a:ext uri="{FF2B5EF4-FFF2-40B4-BE49-F238E27FC236}">
                <a16:creationId xmlns:a16="http://schemas.microsoft.com/office/drawing/2014/main" id="{4F97E7B1-BA37-F416-290E-F4C1B008B82A}"/>
              </a:ext>
            </a:extLst>
          </p:cNvPr>
          <p:cNvSpPr txBox="1"/>
          <p:nvPr/>
        </p:nvSpPr>
        <p:spPr>
          <a:xfrm>
            <a:off x="2174230" y="1752486"/>
            <a:ext cx="4970790"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楽しさ重視</a:t>
            </a:r>
          </a:p>
        </p:txBody>
      </p:sp>
      <p:sp>
        <p:nvSpPr>
          <p:cNvPr id="9" name="テキスト ボックス 8">
            <a:extLst>
              <a:ext uri="{FF2B5EF4-FFF2-40B4-BE49-F238E27FC236}">
                <a16:creationId xmlns:a16="http://schemas.microsoft.com/office/drawing/2014/main" id="{C46DF920-F795-9BA7-23A4-987A95D92519}"/>
              </a:ext>
            </a:extLst>
          </p:cNvPr>
          <p:cNvSpPr txBox="1"/>
          <p:nvPr/>
        </p:nvSpPr>
        <p:spPr>
          <a:xfrm>
            <a:off x="4272729" y="1692610"/>
            <a:ext cx="3368050" cy="711733"/>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どんな時でも楽しみを見つけ、</a:t>
            </a:r>
            <a:endParaRPr lang="en-US" altLang="ja-JP" sz="1400" dirty="0">
              <a:latin typeface="IBM Plex Sans JP" panose="020B0503050203000203" pitchFamily="50" charset="-128"/>
              <a:ea typeface="IBM Plex Sans JP" panose="020B0503050203000203" pitchFamily="50" charset="-128"/>
            </a:endParaRPr>
          </a:p>
          <a:p>
            <a:pPr>
              <a:lnSpc>
                <a:spcPct val="150000"/>
              </a:lnSpc>
            </a:pPr>
            <a:r>
              <a:rPr lang="ja-JP" altLang="en-US" sz="1400" dirty="0">
                <a:latin typeface="IBM Plex Sans JP" panose="020B0503050203000203" pitchFamily="50" charset="-128"/>
                <a:ea typeface="IBM Plex Sans JP" panose="020B0503050203000203" pitchFamily="50" charset="-128"/>
              </a:rPr>
              <a:t>それを共有します。</a:t>
            </a:r>
          </a:p>
        </p:txBody>
      </p:sp>
      <p:sp>
        <p:nvSpPr>
          <p:cNvPr id="10" name="テキスト ボックス 9">
            <a:extLst>
              <a:ext uri="{FF2B5EF4-FFF2-40B4-BE49-F238E27FC236}">
                <a16:creationId xmlns:a16="http://schemas.microsoft.com/office/drawing/2014/main" id="{ACB68032-D09F-2721-A747-B9D9060C5AA4}"/>
              </a:ext>
            </a:extLst>
          </p:cNvPr>
          <p:cNvSpPr txBox="1"/>
          <p:nvPr/>
        </p:nvSpPr>
        <p:spPr>
          <a:xfrm>
            <a:off x="2174230" y="4249746"/>
            <a:ext cx="4970790"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みんなは仲間</a:t>
            </a:r>
          </a:p>
        </p:txBody>
      </p:sp>
      <p:sp>
        <p:nvSpPr>
          <p:cNvPr id="11" name="テキスト ボックス 10">
            <a:extLst>
              <a:ext uri="{FF2B5EF4-FFF2-40B4-BE49-F238E27FC236}">
                <a16:creationId xmlns:a16="http://schemas.microsoft.com/office/drawing/2014/main" id="{300807C1-B83F-94C4-C2F8-B17E60ABDCE4}"/>
              </a:ext>
            </a:extLst>
          </p:cNvPr>
          <p:cNvSpPr txBox="1"/>
          <p:nvPr/>
        </p:nvSpPr>
        <p:spPr>
          <a:xfrm>
            <a:off x="4272729" y="4189870"/>
            <a:ext cx="4972905" cy="711733"/>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違いを祝福し、一緒に大きなことを成し遂げるために</a:t>
            </a:r>
            <a:endParaRPr lang="en-US" altLang="ja-JP" sz="1400" dirty="0">
              <a:latin typeface="IBM Plex Sans JP" panose="020B0503050203000203" pitchFamily="50" charset="-128"/>
              <a:ea typeface="IBM Plex Sans JP" panose="020B0503050203000203" pitchFamily="50" charset="-128"/>
            </a:endParaRPr>
          </a:p>
          <a:p>
            <a:pPr>
              <a:lnSpc>
                <a:spcPct val="150000"/>
              </a:lnSpc>
            </a:pPr>
            <a:r>
              <a:rPr lang="ja-JP" altLang="en-US" sz="1400" dirty="0">
                <a:latin typeface="IBM Plex Sans JP" panose="020B0503050203000203" pitchFamily="50" charset="-128"/>
                <a:ea typeface="IBM Plex Sans JP" panose="020B0503050203000203" pitchFamily="50" charset="-128"/>
              </a:rPr>
              <a:t>サポートし合います。</a:t>
            </a:r>
          </a:p>
        </p:txBody>
      </p:sp>
      <p:sp>
        <p:nvSpPr>
          <p:cNvPr id="12" name="テキスト ボックス 11">
            <a:extLst>
              <a:ext uri="{FF2B5EF4-FFF2-40B4-BE49-F238E27FC236}">
                <a16:creationId xmlns:a16="http://schemas.microsoft.com/office/drawing/2014/main" id="{61B61920-34C7-3A65-A432-307846C14643}"/>
              </a:ext>
            </a:extLst>
          </p:cNvPr>
          <p:cNvSpPr txBox="1"/>
          <p:nvPr/>
        </p:nvSpPr>
        <p:spPr>
          <a:xfrm>
            <a:off x="2174230" y="3000145"/>
            <a:ext cx="4970790"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前向きチャレンジ</a:t>
            </a:r>
          </a:p>
        </p:txBody>
      </p:sp>
      <p:sp>
        <p:nvSpPr>
          <p:cNvPr id="13" name="テキスト ボックス 12">
            <a:extLst>
              <a:ext uri="{FF2B5EF4-FFF2-40B4-BE49-F238E27FC236}">
                <a16:creationId xmlns:a16="http://schemas.microsoft.com/office/drawing/2014/main" id="{9B1B6EC1-2EB0-FB00-7E43-463AF4A77FD0}"/>
              </a:ext>
            </a:extLst>
          </p:cNvPr>
          <p:cNvSpPr txBox="1"/>
          <p:nvPr/>
        </p:nvSpPr>
        <p:spPr>
          <a:xfrm>
            <a:off x="4272729" y="2940269"/>
            <a:ext cx="4170690" cy="711733"/>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限界なんて無い！</a:t>
            </a:r>
            <a:endParaRPr lang="en-US" altLang="ja-JP" sz="1400" dirty="0">
              <a:latin typeface="IBM Plex Sans JP" panose="020B0503050203000203" pitchFamily="50" charset="-128"/>
              <a:ea typeface="IBM Plex Sans JP" panose="020B0503050203000203" pitchFamily="50" charset="-128"/>
            </a:endParaRPr>
          </a:p>
          <a:p>
            <a:pPr>
              <a:lnSpc>
                <a:spcPct val="150000"/>
              </a:lnSpc>
            </a:pPr>
            <a:r>
              <a:rPr lang="ja-JP" altLang="en-US" sz="1400" dirty="0">
                <a:latin typeface="IBM Plex Sans JP" panose="020B0503050203000203" pitchFamily="50" charset="-128"/>
                <a:ea typeface="IBM Plex Sans JP" panose="020B0503050203000203" pitchFamily="50" charset="-128"/>
              </a:rPr>
              <a:t>常に新しい挑戦を恐れずに取り組みます。</a:t>
            </a:r>
          </a:p>
        </p:txBody>
      </p:sp>
      <p:sp>
        <p:nvSpPr>
          <p:cNvPr id="14" name="テキスト ボックス 13">
            <a:extLst>
              <a:ext uri="{FF2B5EF4-FFF2-40B4-BE49-F238E27FC236}">
                <a16:creationId xmlns:a16="http://schemas.microsoft.com/office/drawing/2014/main" id="{303E4E48-4683-8AA3-E6AE-8167004534D6}"/>
              </a:ext>
            </a:extLst>
          </p:cNvPr>
          <p:cNvSpPr txBox="1"/>
          <p:nvPr/>
        </p:nvSpPr>
        <p:spPr>
          <a:xfrm>
            <a:off x="2174230" y="5498376"/>
            <a:ext cx="4970790"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エコラブ</a:t>
            </a:r>
          </a:p>
        </p:txBody>
      </p:sp>
      <p:sp>
        <p:nvSpPr>
          <p:cNvPr id="15" name="テキスト ボックス 14">
            <a:extLst>
              <a:ext uri="{FF2B5EF4-FFF2-40B4-BE49-F238E27FC236}">
                <a16:creationId xmlns:a16="http://schemas.microsoft.com/office/drawing/2014/main" id="{01565CA4-0F6B-CB6C-97A1-F17D5A2C4F6F}"/>
              </a:ext>
            </a:extLst>
          </p:cNvPr>
          <p:cNvSpPr txBox="1"/>
          <p:nvPr/>
        </p:nvSpPr>
        <p:spPr>
          <a:xfrm>
            <a:off x="4272729" y="5438499"/>
            <a:ext cx="3497127" cy="711733"/>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地球も仲間。環境を大切にし、</a:t>
            </a:r>
            <a:endParaRPr lang="en-US" altLang="ja-JP" sz="1400" dirty="0">
              <a:latin typeface="IBM Plex Sans JP" panose="020B0503050203000203" pitchFamily="50" charset="-128"/>
              <a:ea typeface="IBM Plex Sans JP" panose="020B0503050203000203" pitchFamily="50" charset="-128"/>
            </a:endParaRPr>
          </a:p>
          <a:p>
            <a:pPr>
              <a:lnSpc>
                <a:spcPct val="150000"/>
              </a:lnSpc>
            </a:pPr>
            <a:r>
              <a:rPr lang="ja-JP" altLang="en-US" sz="1400" dirty="0">
                <a:latin typeface="IBM Plex Sans JP" panose="020B0503050203000203" pitchFamily="50" charset="-128"/>
                <a:ea typeface="IBM Plex Sans JP" panose="020B0503050203000203" pitchFamily="50" charset="-128"/>
              </a:rPr>
              <a:t>持続可能な選択を心がけます。</a:t>
            </a:r>
          </a:p>
        </p:txBody>
      </p:sp>
      <p:sp>
        <p:nvSpPr>
          <p:cNvPr id="16" name="テキスト ボックス 15">
            <a:extLst>
              <a:ext uri="{FF2B5EF4-FFF2-40B4-BE49-F238E27FC236}">
                <a16:creationId xmlns:a16="http://schemas.microsoft.com/office/drawing/2014/main" id="{86098BBC-0E48-EAF5-9EFD-68346D913EA7}"/>
              </a:ext>
            </a:extLst>
          </p:cNvPr>
          <p:cNvSpPr txBox="1"/>
          <p:nvPr/>
        </p:nvSpPr>
        <p:spPr>
          <a:xfrm>
            <a:off x="587375" y="486270"/>
            <a:ext cx="2138727" cy="523220"/>
          </a:xfrm>
          <a:prstGeom prst="rect">
            <a:avLst/>
          </a:prstGeom>
          <a:noFill/>
        </p:spPr>
        <p:txBody>
          <a:bodyPr wrap="none" rtlCol="0">
            <a:spAutoFit/>
          </a:bodyPr>
          <a:lstStyle>
            <a:defPPr>
              <a:defRPr lang="ja-JP"/>
            </a:defPPr>
            <a:lvl1pPr>
              <a:defRPr sz="4400">
                <a:latin typeface="Poppins" panose="00000500000000000000" pitchFamily="2" charset="0"/>
                <a:cs typeface="Poppins" panose="00000500000000000000" pitchFamily="2" charset="0"/>
              </a:defRPr>
            </a:lvl1pPr>
          </a:lstStyle>
          <a:p>
            <a:r>
              <a:rPr lang="en-US" altLang="ja-JP" sz="2800" dirty="0"/>
              <a:t>Our Values</a:t>
            </a:r>
            <a:endParaRPr lang="ja-JP" altLang="en-US" sz="2800" dirty="0"/>
          </a:p>
        </p:txBody>
      </p:sp>
      <p:sp>
        <p:nvSpPr>
          <p:cNvPr id="17" name="テキスト ボックス 16">
            <a:extLst>
              <a:ext uri="{FF2B5EF4-FFF2-40B4-BE49-F238E27FC236}">
                <a16:creationId xmlns:a16="http://schemas.microsoft.com/office/drawing/2014/main" id="{31033E62-17B8-64A4-9C4A-181C686A6B43}"/>
              </a:ext>
            </a:extLst>
          </p:cNvPr>
          <p:cNvSpPr txBox="1"/>
          <p:nvPr/>
        </p:nvSpPr>
        <p:spPr>
          <a:xfrm>
            <a:off x="2729421" y="674509"/>
            <a:ext cx="3836040" cy="276999"/>
          </a:xfrm>
          <a:prstGeom prst="rect">
            <a:avLst/>
          </a:prstGeom>
          <a:noFill/>
        </p:spPr>
        <p:txBody>
          <a:bodyPr wrap="square">
            <a:spAutoFit/>
          </a:bodyPr>
          <a:lstStyle>
            <a:defPPr>
              <a:defRPr lang="ja-JP"/>
            </a:defPPr>
            <a:lvl1pPr>
              <a:defRPr>
                <a:latin typeface="IBM Plex Sans JP" panose="020B0503050203000203" pitchFamily="50" charset="-128"/>
                <a:ea typeface="IBM Plex Sans JP" panose="020B0503050203000203" pitchFamily="50" charset="-128"/>
              </a:defRPr>
            </a:lvl1pPr>
          </a:lstStyle>
          <a:p>
            <a:r>
              <a:rPr lang="ja-JP" altLang="en-US" sz="1200" dirty="0"/>
              <a:t>私たちの大切にしている価値観</a:t>
            </a:r>
          </a:p>
        </p:txBody>
      </p:sp>
      <p:sp>
        <p:nvSpPr>
          <p:cNvPr id="3" name="テキスト ボックス 2">
            <a:extLst>
              <a:ext uri="{FF2B5EF4-FFF2-40B4-BE49-F238E27FC236}">
                <a16:creationId xmlns:a16="http://schemas.microsoft.com/office/drawing/2014/main" id="{7026DF95-AB11-F81C-97C8-0D40B30A9F3C}"/>
              </a:ext>
            </a:extLst>
          </p:cNvPr>
          <p:cNvSpPr txBox="1"/>
          <p:nvPr/>
        </p:nvSpPr>
        <p:spPr>
          <a:xfrm>
            <a:off x="762198" y="1752486"/>
            <a:ext cx="365806" cy="369332"/>
          </a:xfrm>
          <a:prstGeom prst="rect">
            <a:avLst/>
          </a:prstGeom>
          <a:noFill/>
        </p:spPr>
        <p:txBody>
          <a:bodyPr wrap="square" rtlCol="0">
            <a:spAutoFit/>
          </a:bodyPr>
          <a:lstStyle/>
          <a:p>
            <a:pPr algn="ctr"/>
            <a:r>
              <a:rPr kumimoji="1" lang="en-US" altLang="ja-JP" dirty="0">
                <a:solidFill>
                  <a:srgbClr val="5656F0"/>
                </a:solidFill>
                <a:latin typeface="Poppins" panose="00000500000000000000" pitchFamily="2" charset="0"/>
                <a:cs typeface="Poppins" panose="00000500000000000000" pitchFamily="2" charset="0"/>
              </a:rPr>
              <a:t>1</a:t>
            </a:r>
            <a:endParaRPr kumimoji="1" lang="ja-JP" altLang="en-US" dirty="0">
              <a:solidFill>
                <a:srgbClr val="5656F0"/>
              </a:solidFill>
              <a:latin typeface="Poppins" panose="00000500000000000000" pitchFamily="2" charset="0"/>
              <a:cs typeface="Poppins" panose="00000500000000000000" pitchFamily="2" charset="0"/>
            </a:endParaRPr>
          </a:p>
        </p:txBody>
      </p:sp>
      <p:sp>
        <p:nvSpPr>
          <p:cNvPr id="4" name="テキスト ボックス 3">
            <a:extLst>
              <a:ext uri="{FF2B5EF4-FFF2-40B4-BE49-F238E27FC236}">
                <a16:creationId xmlns:a16="http://schemas.microsoft.com/office/drawing/2014/main" id="{E3E57CA4-8D8C-6171-0FE5-DC48E03E865F}"/>
              </a:ext>
            </a:extLst>
          </p:cNvPr>
          <p:cNvSpPr txBox="1"/>
          <p:nvPr/>
        </p:nvSpPr>
        <p:spPr>
          <a:xfrm>
            <a:off x="786243" y="3000145"/>
            <a:ext cx="317716" cy="369332"/>
          </a:xfrm>
          <a:prstGeom prst="rect">
            <a:avLst/>
          </a:prstGeom>
          <a:noFill/>
        </p:spPr>
        <p:txBody>
          <a:bodyPr wrap="none" rtlCol="0">
            <a:spAutoFit/>
          </a:bodyPr>
          <a:lstStyle/>
          <a:p>
            <a:pPr algn="ctr"/>
            <a:r>
              <a:rPr kumimoji="1" lang="en-US" altLang="ja-JP" dirty="0">
                <a:solidFill>
                  <a:srgbClr val="5656F0"/>
                </a:solidFill>
                <a:latin typeface="Poppins" panose="00000500000000000000" pitchFamily="2" charset="0"/>
                <a:cs typeface="Poppins" panose="00000500000000000000" pitchFamily="2" charset="0"/>
              </a:rPr>
              <a:t>2</a:t>
            </a:r>
            <a:endParaRPr kumimoji="1" lang="ja-JP" altLang="en-US" dirty="0">
              <a:solidFill>
                <a:srgbClr val="5656F0"/>
              </a:solidFill>
              <a:latin typeface="Poppins" panose="00000500000000000000" pitchFamily="2" charset="0"/>
              <a:cs typeface="Poppins" panose="00000500000000000000" pitchFamily="2" charset="0"/>
            </a:endParaRPr>
          </a:p>
        </p:txBody>
      </p:sp>
      <p:sp>
        <p:nvSpPr>
          <p:cNvPr id="6" name="テキスト ボックス 5">
            <a:extLst>
              <a:ext uri="{FF2B5EF4-FFF2-40B4-BE49-F238E27FC236}">
                <a16:creationId xmlns:a16="http://schemas.microsoft.com/office/drawing/2014/main" id="{F39F132C-D59A-A89B-19BB-C4659F971D50}"/>
              </a:ext>
            </a:extLst>
          </p:cNvPr>
          <p:cNvSpPr txBox="1"/>
          <p:nvPr/>
        </p:nvSpPr>
        <p:spPr>
          <a:xfrm>
            <a:off x="784640" y="4249746"/>
            <a:ext cx="320922" cy="369332"/>
          </a:xfrm>
          <a:prstGeom prst="rect">
            <a:avLst/>
          </a:prstGeom>
          <a:noFill/>
        </p:spPr>
        <p:txBody>
          <a:bodyPr wrap="none" rtlCol="0">
            <a:spAutoFit/>
          </a:bodyPr>
          <a:lstStyle/>
          <a:p>
            <a:pPr algn="ctr"/>
            <a:r>
              <a:rPr kumimoji="1" lang="en-US" altLang="ja-JP" dirty="0">
                <a:solidFill>
                  <a:srgbClr val="5656F0"/>
                </a:solidFill>
                <a:latin typeface="Poppins" panose="00000500000000000000" pitchFamily="2" charset="0"/>
                <a:cs typeface="Poppins" panose="00000500000000000000" pitchFamily="2" charset="0"/>
              </a:rPr>
              <a:t>3</a:t>
            </a:r>
            <a:endParaRPr kumimoji="1" lang="ja-JP" altLang="en-US" dirty="0">
              <a:solidFill>
                <a:srgbClr val="5656F0"/>
              </a:solidFill>
              <a:latin typeface="Poppins" panose="00000500000000000000" pitchFamily="2" charset="0"/>
              <a:cs typeface="Poppins" panose="00000500000000000000" pitchFamily="2" charset="0"/>
            </a:endParaRPr>
          </a:p>
        </p:txBody>
      </p:sp>
      <p:sp>
        <p:nvSpPr>
          <p:cNvPr id="5" name="テキスト ボックス 4">
            <a:extLst>
              <a:ext uri="{FF2B5EF4-FFF2-40B4-BE49-F238E27FC236}">
                <a16:creationId xmlns:a16="http://schemas.microsoft.com/office/drawing/2014/main" id="{710E8512-DCD1-D94E-B1BD-F05F48E4567E}"/>
              </a:ext>
            </a:extLst>
          </p:cNvPr>
          <p:cNvSpPr txBox="1"/>
          <p:nvPr/>
        </p:nvSpPr>
        <p:spPr>
          <a:xfrm>
            <a:off x="779831" y="5498375"/>
            <a:ext cx="330540" cy="369332"/>
          </a:xfrm>
          <a:prstGeom prst="rect">
            <a:avLst/>
          </a:prstGeom>
          <a:noFill/>
        </p:spPr>
        <p:txBody>
          <a:bodyPr wrap="none" rtlCol="0">
            <a:spAutoFit/>
          </a:bodyPr>
          <a:lstStyle/>
          <a:p>
            <a:pPr algn="ctr"/>
            <a:r>
              <a:rPr kumimoji="1" lang="en-US" altLang="ja-JP" dirty="0">
                <a:solidFill>
                  <a:srgbClr val="5656F0"/>
                </a:solidFill>
                <a:latin typeface="Poppins" panose="00000500000000000000" pitchFamily="2" charset="0"/>
                <a:cs typeface="Poppins" panose="00000500000000000000" pitchFamily="2" charset="0"/>
              </a:rPr>
              <a:t>4</a:t>
            </a:r>
            <a:endParaRPr kumimoji="1" lang="ja-JP" altLang="en-US" dirty="0">
              <a:solidFill>
                <a:srgbClr val="5656F0"/>
              </a:solidFill>
              <a:latin typeface="Poppins" panose="00000500000000000000" pitchFamily="2" charset="0"/>
              <a:cs typeface="Poppins" panose="00000500000000000000" pitchFamily="2" charset="0"/>
            </a:endParaRPr>
          </a:p>
        </p:txBody>
      </p:sp>
      <p:cxnSp>
        <p:nvCxnSpPr>
          <p:cNvPr id="22" name="直線コネクタ 21">
            <a:extLst>
              <a:ext uri="{FF2B5EF4-FFF2-40B4-BE49-F238E27FC236}">
                <a16:creationId xmlns:a16="http://schemas.microsoft.com/office/drawing/2014/main" id="{44CBDADA-8BD8-F4C5-AEE5-4B9991E37E56}"/>
              </a:ext>
            </a:extLst>
          </p:cNvPr>
          <p:cNvCxnSpPr>
            <a:cxnSpLocks/>
          </p:cNvCxnSpPr>
          <p:nvPr/>
        </p:nvCxnSpPr>
        <p:spPr>
          <a:xfrm>
            <a:off x="1193766" y="1937152"/>
            <a:ext cx="879551" cy="0"/>
          </a:xfrm>
          <a:prstGeom prst="line">
            <a:avLst/>
          </a:prstGeom>
          <a:ln>
            <a:solidFill>
              <a:srgbClr val="5656F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9025BFF-F36A-9FFF-7C3C-8248E3F17015}"/>
              </a:ext>
            </a:extLst>
          </p:cNvPr>
          <p:cNvCxnSpPr>
            <a:cxnSpLocks/>
          </p:cNvCxnSpPr>
          <p:nvPr/>
        </p:nvCxnSpPr>
        <p:spPr>
          <a:xfrm>
            <a:off x="1193766" y="3171592"/>
            <a:ext cx="879551" cy="0"/>
          </a:xfrm>
          <a:prstGeom prst="line">
            <a:avLst/>
          </a:prstGeom>
          <a:ln>
            <a:solidFill>
              <a:srgbClr val="5656F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D24B372A-F152-AD92-5187-C581DD095F76}"/>
              </a:ext>
            </a:extLst>
          </p:cNvPr>
          <p:cNvCxnSpPr>
            <a:cxnSpLocks/>
          </p:cNvCxnSpPr>
          <p:nvPr/>
        </p:nvCxnSpPr>
        <p:spPr>
          <a:xfrm>
            <a:off x="1193766" y="4406032"/>
            <a:ext cx="879551" cy="0"/>
          </a:xfrm>
          <a:prstGeom prst="line">
            <a:avLst/>
          </a:prstGeom>
          <a:ln>
            <a:solidFill>
              <a:srgbClr val="5656F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825B69EC-D809-17CF-6AE3-C48848A983A3}"/>
              </a:ext>
            </a:extLst>
          </p:cNvPr>
          <p:cNvCxnSpPr>
            <a:cxnSpLocks/>
          </p:cNvCxnSpPr>
          <p:nvPr/>
        </p:nvCxnSpPr>
        <p:spPr>
          <a:xfrm>
            <a:off x="1193766" y="5640472"/>
            <a:ext cx="879551" cy="0"/>
          </a:xfrm>
          <a:prstGeom prst="line">
            <a:avLst/>
          </a:prstGeom>
          <a:ln>
            <a:solidFill>
              <a:srgbClr val="5656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3385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a:extLst>
              <a:ext uri="{FF2B5EF4-FFF2-40B4-BE49-F238E27FC236}">
                <a16:creationId xmlns:a16="http://schemas.microsoft.com/office/drawing/2014/main" id="{86098BBC-0E48-EAF5-9EFD-68346D913EA7}"/>
              </a:ext>
            </a:extLst>
          </p:cNvPr>
          <p:cNvSpPr txBox="1"/>
          <p:nvPr/>
        </p:nvSpPr>
        <p:spPr>
          <a:xfrm>
            <a:off x="587375" y="486270"/>
            <a:ext cx="2138727" cy="523220"/>
          </a:xfrm>
          <a:prstGeom prst="rect">
            <a:avLst/>
          </a:prstGeom>
          <a:noFill/>
        </p:spPr>
        <p:txBody>
          <a:bodyPr wrap="none" rtlCol="0">
            <a:spAutoFit/>
          </a:bodyPr>
          <a:lstStyle>
            <a:defPPr>
              <a:defRPr lang="ja-JP"/>
            </a:defPPr>
            <a:lvl1pPr>
              <a:defRPr sz="4400">
                <a:latin typeface="Poppins" panose="00000500000000000000" pitchFamily="2" charset="0"/>
                <a:cs typeface="Poppins" panose="00000500000000000000" pitchFamily="2" charset="0"/>
              </a:defRPr>
            </a:lvl1pPr>
          </a:lstStyle>
          <a:p>
            <a:r>
              <a:rPr lang="en-US" altLang="ja-JP" sz="2800" dirty="0"/>
              <a:t>Our Values</a:t>
            </a:r>
            <a:endParaRPr lang="ja-JP" altLang="en-US" sz="2800" dirty="0"/>
          </a:p>
        </p:txBody>
      </p:sp>
      <p:sp>
        <p:nvSpPr>
          <p:cNvPr id="17" name="テキスト ボックス 16">
            <a:extLst>
              <a:ext uri="{FF2B5EF4-FFF2-40B4-BE49-F238E27FC236}">
                <a16:creationId xmlns:a16="http://schemas.microsoft.com/office/drawing/2014/main" id="{31033E62-17B8-64A4-9C4A-181C686A6B43}"/>
              </a:ext>
            </a:extLst>
          </p:cNvPr>
          <p:cNvSpPr txBox="1"/>
          <p:nvPr/>
        </p:nvSpPr>
        <p:spPr>
          <a:xfrm>
            <a:off x="2729421" y="674509"/>
            <a:ext cx="3836040" cy="276999"/>
          </a:xfrm>
          <a:prstGeom prst="rect">
            <a:avLst/>
          </a:prstGeom>
          <a:noFill/>
        </p:spPr>
        <p:txBody>
          <a:bodyPr wrap="square">
            <a:spAutoFit/>
          </a:bodyPr>
          <a:lstStyle>
            <a:defPPr>
              <a:defRPr lang="ja-JP"/>
            </a:defPPr>
            <a:lvl1pPr>
              <a:defRPr>
                <a:latin typeface="IBM Plex Sans JP" panose="020B0503050203000203" pitchFamily="50" charset="-128"/>
                <a:ea typeface="IBM Plex Sans JP" panose="020B0503050203000203" pitchFamily="50" charset="-128"/>
              </a:defRPr>
            </a:lvl1pPr>
          </a:lstStyle>
          <a:p>
            <a:r>
              <a:rPr lang="ja-JP" altLang="en-US" sz="1200" dirty="0"/>
              <a:t>私たちの大切にしている価値観</a:t>
            </a:r>
          </a:p>
        </p:txBody>
      </p:sp>
      <p:grpSp>
        <p:nvGrpSpPr>
          <p:cNvPr id="7" name="グループ化 6">
            <a:extLst>
              <a:ext uri="{FF2B5EF4-FFF2-40B4-BE49-F238E27FC236}">
                <a16:creationId xmlns:a16="http://schemas.microsoft.com/office/drawing/2014/main" id="{F2E958A1-9ED3-9994-908D-D70D5FA8F059}"/>
              </a:ext>
            </a:extLst>
          </p:cNvPr>
          <p:cNvGrpSpPr/>
          <p:nvPr/>
        </p:nvGrpSpPr>
        <p:grpSpPr>
          <a:xfrm>
            <a:off x="2500251" y="1446134"/>
            <a:ext cx="7191498" cy="4737357"/>
            <a:chOff x="2054136" y="1412875"/>
            <a:chExt cx="7191498" cy="4737357"/>
          </a:xfrm>
        </p:grpSpPr>
        <p:sp>
          <p:nvSpPr>
            <p:cNvPr id="8" name="テキスト ボックス 7">
              <a:extLst>
                <a:ext uri="{FF2B5EF4-FFF2-40B4-BE49-F238E27FC236}">
                  <a16:creationId xmlns:a16="http://schemas.microsoft.com/office/drawing/2014/main" id="{4F97E7B1-BA37-F416-290E-F4C1B008B82A}"/>
                </a:ext>
              </a:extLst>
            </p:cNvPr>
            <p:cNvSpPr txBox="1"/>
            <p:nvPr/>
          </p:nvSpPr>
          <p:spPr>
            <a:xfrm>
              <a:off x="2174230" y="1752486"/>
              <a:ext cx="4970790"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楽しさ重視</a:t>
              </a:r>
            </a:p>
          </p:txBody>
        </p:sp>
        <p:sp>
          <p:nvSpPr>
            <p:cNvPr id="9" name="テキスト ボックス 8">
              <a:extLst>
                <a:ext uri="{FF2B5EF4-FFF2-40B4-BE49-F238E27FC236}">
                  <a16:creationId xmlns:a16="http://schemas.microsoft.com/office/drawing/2014/main" id="{C46DF920-F795-9BA7-23A4-987A95D92519}"/>
                </a:ext>
              </a:extLst>
            </p:cNvPr>
            <p:cNvSpPr txBox="1"/>
            <p:nvPr/>
          </p:nvSpPr>
          <p:spPr>
            <a:xfrm>
              <a:off x="4272729" y="1692610"/>
              <a:ext cx="3368050" cy="711733"/>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どんな時でも楽しみを見つけ、</a:t>
              </a:r>
              <a:endParaRPr lang="en-US" altLang="ja-JP" sz="1400" dirty="0">
                <a:latin typeface="IBM Plex Sans JP" panose="020B0503050203000203" pitchFamily="50" charset="-128"/>
                <a:ea typeface="IBM Plex Sans JP" panose="020B0503050203000203" pitchFamily="50" charset="-128"/>
              </a:endParaRPr>
            </a:p>
            <a:p>
              <a:pPr>
                <a:lnSpc>
                  <a:spcPct val="150000"/>
                </a:lnSpc>
              </a:pPr>
              <a:r>
                <a:rPr lang="ja-JP" altLang="en-US" sz="1400" dirty="0">
                  <a:latin typeface="IBM Plex Sans JP" panose="020B0503050203000203" pitchFamily="50" charset="-128"/>
                  <a:ea typeface="IBM Plex Sans JP" panose="020B0503050203000203" pitchFamily="50" charset="-128"/>
                </a:rPr>
                <a:t>それを共有します。</a:t>
              </a:r>
            </a:p>
          </p:txBody>
        </p:sp>
        <p:sp>
          <p:nvSpPr>
            <p:cNvPr id="10" name="テキスト ボックス 9">
              <a:extLst>
                <a:ext uri="{FF2B5EF4-FFF2-40B4-BE49-F238E27FC236}">
                  <a16:creationId xmlns:a16="http://schemas.microsoft.com/office/drawing/2014/main" id="{ACB68032-D09F-2721-A747-B9D9060C5AA4}"/>
                </a:ext>
              </a:extLst>
            </p:cNvPr>
            <p:cNvSpPr txBox="1"/>
            <p:nvPr/>
          </p:nvSpPr>
          <p:spPr>
            <a:xfrm>
              <a:off x="2174230" y="4249746"/>
              <a:ext cx="4970790"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みんなは仲間</a:t>
              </a:r>
            </a:p>
          </p:txBody>
        </p:sp>
        <p:sp>
          <p:nvSpPr>
            <p:cNvPr id="11" name="テキスト ボックス 10">
              <a:extLst>
                <a:ext uri="{FF2B5EF4-FFF2-40B4-BE49-F238E27FC236}">
                  <a16:creationId xmlns:a16="http://schemas.microsoft.com/office/drawing/2014/main" id="{300807C1-B83F-94C4-C2F8-B17E60ABDCE4}"/>
                </a:ext>
              </a:extLst>
            </p:cNvPr>
            <p:cNvSpPr txBox="1"/>
            <p:nvPr/>
          </p:nvSpPr>
          <p:spPr>
            <a:xfrm>
              <a:off x="4272729" y="4189870"/>
              <a:ext cx="4972905" cy="711733"/>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違いを祝福し、一緒に大きなことを成し遂げるために</a:t>
              </a:r>
              <a:endParaRPr lang="en-US" altLang="ja-JP" sz="1400" dirty="0">
                <a:latin typeface="IBM Plex Sans JP" panose="020B0503050203000203" pitchFamily="50" charset="-128"/>
                <a:ea typeface="IBM Plex Sans JP" panose="020B0503050203000203" pitchFamily="50" charset="-128"/>
              </a:endParaRPr>
            </a:p>
            <a:p>
              <a:pPr>
                <a:lnSpc>
                  <a:spcPct val="150000"/>
                </a:lnSpc>
              </a:pPr>
              <a:r>
                <a:rPr lang="ja-JP" altLang="en-US" sz="1400" dirty="0">
                  <a:latin typeface="IBM Plex Sans JP" panose="020B0503050203000203" pitchFamily="50" charset="-128"/>
                  <a:ea typeface="IBM Plex Sans JP" panose="020B0503050203000203" pitchFamily="50" charset="-128"/>
                </a:rPr>
                <a:t>サポートし合います。</a:t>
              </a:r>
            </a:p>
          </p:txBody>
        </p:sp>
        <p:sp>
          <p:nvSpPr>
            <p:cNvPr id="12" name="テキスト ボックス 11">
              <a:extLst>
                <a:ext uri="{FF2B5EF4-FFF2-40B4-BE49-F238E27FC236}">
                  <a16:creationId xmlns:a16="http://schemas.microsoft.com/office/drawing/2014/main" id="{61B61920-34C7-3A65-A432-307846C14643}"/>
                </a:ext>
              </a:extLst>
            </p:cNvPr>
            <p:cNvSpPr txBox="1"/>
            <p:nvPr/>
          </p:nvSpPr>
          <p:spPr>
            <a:xfrm>
              <a:off x="2174230" y="3000145"/>
              <a:ext cx="4970790"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前向きチャレンジ</a:t>
              </a:r>
            </a:p>
          </p:txBody>
        </p:sp>
        <p:sp>
          <p:nvSpPr>
            <p:cNvPr id="13" name="テキスト ボックス 12">
              <a:extLst>
                <a:ext uri="{FF2B5EF4-FFF2-40B4-BE49-F238E27FC236}">
                  <a16:creationId xmlns:a16="http://schemas.microsoft.com/office/drawing/2014/main" id="{9B1B6EC1-2EB0-FB00-7E43-463AF4A77FD0}"/>
                </a:ext>
              </a:extLst>
            </p:cNvPr>
            <p:cNvSpPr txBox="1"/>
            <p:nvPr/>
          </p:nvSpPr>
          <p:spPr>
            <a:xfrm>
              <a:off x="4272729" y="2940269"/>
              <a:ext cx="4170690" cy="711733"/>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限界なんて無い！</a:t>
              </a:r>
              <a:endParaRPr lang="en-US" altLang="ja-JP" sz="1400" dirty="0">
                <a:latin typeface="IBM Plex Sans JP" panose="020B0503050203000203" pitchFamily="50" charset="-128"/>
                <a:ea typeface="IBM Plex Sans JP" panose="020B0503050203000203" pitchFamily="50" charset="-128"/>
              </a:endParaRPr>
            </a:p>
            <a:p>
              <a:pPr>
                <a:lnSpc>
                  <a:spcPct val="150000"/>
                </a:lnSpc>
              </a:pPr>
              <a:r>
                <a:rPr lang="ja-JP" altLang="en-US" sz="1400" dirty="0">
                  <a:latin typeface="IBM Plex Sans JP" panose="020B0503050203000203" pitchFamily="50" charset="-128"/>
                  <a:ea typeface="IBM Plex Sans JP" panose="020B0503050203000203" pitchFamily="50" charset="-128"/>
                </a:rPr>
                <a:t>常に新しい挑戦を恐れずに取り組みます。</a:t>
              </a:r>
            </a:p>
          </p:txBody>
        </p:sp>
        <p:sp>
          <p:nvSpPr>
            <p:cNvPr id="14" name="テキスト ボックス 13">
              <a:extLst>
                <a:ext uri="{FF2B5EF4-FFF2-40B4-BE49-F238E27FC236}">
                  <a16:creationId xmlns:a16="http://schemas.microsoft.com/office/drawing/2014/main" id="{303E4E48-4683-8AA3-E6AE-8167004534D6}"/>
                </a:ext>
              </a:extLst>
            </p:cNvPr>
            <p:cNvSpPr txBox="1"/>
            <p:nvPr/>
          </p:nvSpPr>
          <p:spPr>
            <a:xfrm>
              <a:off x="2174230" y="5498376"/>
              <a:ext cx="4970790"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エコラブ</a:t>
              </a:r>
            </a:p>
          </p:txBody>
        </p:sp>
        <p:sp>
          <p:nvSpPr>
            <p:cNvPr id="15" name="テキスト ボックス 14">
              <a:extLst>
                <a:ext uri="{FF2B5EF4-FFF2-40B4-BE49-F238E27FC236}">
                  <a16:creationId xmlns:a16="http://schemas.microsoft.com/office/drawing/2014/main" id="{01565CA4-0F6B-CB6C-97A1-F17D5A2C4F6F}"/>
                </a:ext>
              </a:extLst>
            </p:cNvPr>
            <p:cNvSpPr txBox="1"/>
            <p:nvPr/>
          </p:nvSpPr>
          <p:spPr>
            <a:xfrm>
              <a:off x="4272729" y="5438499"/>
              <a:ext cx="3497127" cy="711733"/>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地球も仲間。環境を大切にし、</a:t>
              </a:r>
              <a:endParaRPr lang="en-US" altLang="ja-JP" sz="1400" dirty="0">
                <a:latin typeface="IBM Plex Sans JP" panose="020B0503050203000203" pitchFamily="50" charset="-128"/>
                <a:ea typeface="IBM Plex Sans JP" panose="020B0503050203000203" pitchFamily="50" charset="-128"/>
              </a:endParaRPr>
            </a:p>
            <a:p>
              <a:pPr>
                <a:lnSpc>
                  <a:spcPct val="150000"/>
                </a:lnSpc>
              </a:pPr>
              <a:r>
                <a:rPr lang="ja-JP" altLang="en-US" sz="1400" dirty="0">
                  <a:latin typeface="IBM Plex Sans JP" panose="020B0503050203000203" pitchFamily="50" charset="-128"/>
                  <a:ea typeface="IBM Plex Sans JP" panose="020B0503050203000203" pitchFamily="50" charset="-128"/>
                </a:rPr>
                <a:t>持続可能な選択を心がけます。</a:t>
              </a:r>
            </a:p>
          </p:txBody>
        </p:sp>
        <p:sp>
          <p:nvSpPr>
            <p:cNvPr id="3" name="テキスト ボックス 2">
              <a:extLst>
                <a:ext uri="{FF2B5EF4-FFF2-40B4-BE49-F238E27FC236}">
                  <a16:creationId xmlns:a16="http://schemas.microsoft.com/office/drawing/2014/main" id="{7026DF95-AB11-F81C-97C8-0D40B30A9F3C}"/>
                </a:ext>
              </a:extLst>
            </p:cNvPr>
            <p:cNvSpPr txBox="1"/>
            <p:nvPr/>
          </p:nvSpPr>
          <p:spPr>
            <a:xfrm>
              <a:off x="2124668" y="1412875"/>
              <a:ext cx="365806" cy="707886"/>
            </a:xfrm>
            <a:prstGeom prst="rect">
              <a:avLst/>
            </a:prstGeom>
            <a:noFill/>
          </p:spPr>
          <p:txBody>
            <a:bodyPr wrap="square" rtlCol="0">
              <a:spAutoFit/>
            </a:bodyPr>
            <a:lstStyle/>
            <a:p>
              <a:pPr algn="ctr"/>
              <a:r>
                <a:rPr kumimoji="1" lang="en-US" altLang="ja-JP" sz="4000" dirty="0">
                  <a:solidFill>
                    <a:srgbClr val="5656F0">
                      <a:alpha val="20000"/>
                    </a:srgbClr>
                  </a:solidFill>
                  <a:latin typeface="Poppins" panose="00000500000000000000" pitchFamily="2" charset="0"/>
                  <a:cs typeface="Poppins" panose="00000500000000000000" pitchFamily="2" charset="0"/>
                </a:rPr>
                <a:t>1</a:t>
              </a:r>
              <a:endParaRPr kumimoji="1" lang="ja-JP" altLang="en-US" sz="4000" dirty="0">
                <a:solidFill>
                  <a:srgbClr val="5656F0">
                    <a:alpha val="20000"/>
                  </a:srgbClr>
                </a:solidFill>
                <a:latin typeface="Poppins" panose="00000500000000000000" pitchFamily="2" charset="0"/>
                <a:cs typeface="Poppins" panose="00000500000000000000" pitchFamily="2" charset="0"/>
              </a:endParaRPr>
            </a:p>
          </p:txBody>
        </p:sp>
        <p:sp>
          <p:nvSpPr>
            <p:cNvPr id="4" name="テキスト ボックス 3">
              <a:extLst>
                <a:ext uri="{FF2B5EF4-FFF2-40B4-BE49-F238E27FC236}">
                  <a16:creationId xmlns:a16="http://schemas.microsoft.com/office/drawing/2014/main" id="{E3E57CA4-8D8C-6171-0FE5-DC48E03E865F}"/>
                </a:ext>
              </a:extLst>
            </p:cNvPr>
            <p:cNvSpPr txBox="1"/>
            <p:nvPr/>
          </p:nvSpPr>
          <p:spPr>
            <a:xfrm>
              <a:off x="2067762" y="2660534"/>
              <a:ext cx="479618" cy="707886"/>
            </a:xfrm>
            <a:prstGeom prst="rect">
              <a:avLst/>
            </a:prstGeom>
            <a:noFill/>
          </p:spPr>
          <p:txBody>
            <a:bodyPr wrap="none" rtlCol="0">
              <a:spAutoFit/>
            </a:bodyPr>
            <a:lstStyle/>
            <a:p>
              <a:pPr algn="ctr"/>
              <a:r>
                <a:rPr kumimoji="1" lang="en-US" altLang="ja-JP" sz="4000" dirty="0">
                  <a:solidFill>
                    <a:srgbClr val="5656F0">
                      <a:alpha val="20000"/>
                    </a:srgbClr>
                  </a:solidFill>
                  <a:latin typeface="Poppins" panose="00000500000000000000" pitchFamily="2" charset="0"/>
                  <a:cs typeface="Poppins" panose="00000500000000000000" pitchFamily="2" charset="0"/>
                </a:rPr>
                <a:t>2</a:t>
              </a:r>
              <a:endParaRPr kumimoji="1" lang="ja-JP" altLang="en-US" sz="4000" dirty="0">
                <a:solidFill>
                  <a:srgbClr val="5656F0">
                    <a:alpha val="20000"/>
                  </a:srgbClr>
                </a:solidFill>
                <a:latin typeface="Poppins" panose="00000500000000000000" pitchFamily="2" charset="0"/>
                <a:cs typeface="Poppins" panose="00000500000000000000" pitchFamily="2" charset="0"/>
              </a:endParaRPr>
            </a:p>
          </p:txBody>
        </p:sp>
        <p:sp>
          <p:nvSpPr>
            <p:cNvPr id="6" name="テキスト ボックス 5">
              <a:extLst>
                <a:ext uri="{FF2B5EF4-FFF2-40B4-BE49-F238E27FC236}">
                  <a16:creationId xmlns:a16="http://schemas.microsoft.com/office/drawing/2014/main" id="{F39F132C-D59A-A89B-19BB-C4659F971D50}"/>
                </a:ext>
              </a:extLst>
            </p:cNvPr>
            <p:cNvSpPr txBox="1"/>
            <p:nvPr/>
          </p:nvSpPr>
          <p:spPr>
            <a:xfrm>
              <a:off x="2064556" y="3910135"/>
              <a:ext cx="486030" cy="707886"/>
            </a:xfrm>
            <a:prstGeom prst="rect">
              <a:avLst/>
            </a:prstGeom>
            <a:noFill/>
          </p:spPr>
          <p:txBody>
            <a:bodyPr wrap="none" rtlCol="0">
              <a:spAutoFit/>
            </a:bodyPr>
            <a:lstStyle/>
            <a:p>
              <a:pPr algn="ctr"/>
              <a:r>
                <a:rPr kumimoji="1" lang="en-US" altLang="ja-JP" sz="4000" dirty="0">
                  <a:solidFill>
                    <a:srgbClr val="5656F0">
                      <a:alpha val="20000"/>
                    </a:srgbClr>
                  </a:solidFill>
                  <a:latin typeface="Poppins" panose="00000500000000000000" pitchFamily="2" charset="0"/>
                  <a:cs typeface="Poppins" panose="00000500000000000000" pitchFamily="2" charset="0"/>
                </a:rPr>
                <a:t>3</a:t>
              </a:r>
              <a:endParaRPr kumimoji="1" lang="ja-JP" altLang="en-US" sz="4000" dirty="0">
                <a:solidFill>
                  <a:srgbClr val="5656F0">
                    <a:alpha val="20000"/>
                  </a:srgbClr>
                </a:solidFill>
                <a:latin typeface="Poppins" panose="00000500000000000000" pitchFamily="2" charset="0"/>
                <a:cs typeface="Poppins" panose="00000500000000000000" pitchFamily="2" charset="0"/>
              </a:endParaRPr>
            </a:p>
          </p:txBody>
        </p:sp>
        <p:sp>
          <p:nvSpPr>
            <p:cNvPr id="5" name="テキスト ボックス 4">
              <a:extLst>
                <a:ext uri="{FF2B5EF4-FFF2-40B4-BE49-F238E27FC236}">
                  <a16:creationId xmlns:a16="http://schemas.microsoft.com/office/drawing/2014/main" id="{710E8512-DCD1-D94E-B1BD-F05F48E4567E}"/>
                </a:ext>
              </a:extLst>
            </p:cNvPr>
            <p:cNvSpPr txBox="1"/>
            <p:nvPr/>
          </p:nvSpPr>
          <p:spPr>
            <a:xfrm>
              <a:off x="2054136" y="5158764"/>
              <a:ext cx="506870" cy="707886"/>
            </a:xfrm>
            <a:prstGeom prst="rect">
              <a:avLst/>
            </a:prstGeom>
            <a:noFill/>
          </p:spPr>
          <p:txBody>
            <a:bodyPr wrap="none" rtlCol="0">
              <a:spAutoFit/>
            </a:bodyPr>
            <a:lstStyle/>
            <a:p>
              <a:pPr algn="ctr"/>
              <a:r>
                <a:rPr kumimoji="1" lang="en-US" altLang="ja-JP" sz="4000" dirty="0">
                  <a:solidFill>
                    <a:srgbClr val="5656F0">
                      <a:alpha val="20000"/>
                    </a:srgbClr>
                  </a:solidFill>
                  <a:latin typeface="Poppins" panose="00000500000000000000" pitchFamily="2" charset="0"/>
                  <a:cs typeface="Poppins" panose="00000500000000000000" pitchFamily="2" charset="0"/>
                </a:rPr>
                <a:t>4</a:t>
              </a:r>
              <a:endParaRPr kumimoji="1" lang="ja-JP" altLang="en-US" sz="4000" dirty="0">
                <a:solidFill>
                  <a:srgbClr val="5656F0">
                    <a:alpha val="20000"/>
                  </a:srgbClr>
                </a:solidFill>
                <a:latin typeface="Poppins" panose="00000500000000000000" pitchFamily="2" charset="0"/>
                <a:cs typeface="Poppins" panose="00000500000000000000" pitchFamily="2" charset="0"/>
              </a:endParaRPr>
            </a:p>
          </p:txBody>
        </p:sp>
      </p:grpSp>
    </p:spTree>
    <p:extLst>
      <p:ext uri="{BB962C8B-B14F-4D97-AF65-F5344CB8AC3E}">
        <p14:creationId xmlns:p14="http://schemas.microsoft.com/office/powerpoint/2010/main" val="17232178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a:extLst>
              <a:ext uri="{FF2B5EF4-FFF2-40B4-BE49-F238E27FC236}">
                <a16:creationId xmlns:a16="http://schemas.microsoft.com/office/drawing/2014/main" id="{86098BBC-0E48-EAF5-9EFD-68346D913EA7}"/>
              </a:ext>
            </a:extLst>
          </p:cNvPr>
          <p:cNvSpPr txBox="1"/>
          <p:nvPr/>
        </p:nvSpPr>
        <p:spPr>
          <a:xfrm>
            <a:off x="587375" y="486270"/>
            <a:ext cx="2138727" cy="523220"/>
          </a:xfrm>
          <a:prstGeom prst="rect">
            <a:avLst/>
          </a:prstGeom>
          <a:noFill/>
        </p:spPr>
        <p:txBody>
          <a:bodyPr wrap="none" rtlCol="0">
            <a:spAutoFit/>
          </a:bodyPr>
          <a:lstStyle>
            <a:defPPr>
              <a:defRPr lang="ja-JP"/>
            </a:defPPr>
            <a:lvl1pPr>
              <a:defRPr sz="4400">
                <a:latin typeface="Poppins" panose="00000500000000000000" pitchFamily="2" charset="0"/>
                <a:cs typeface="Poppins" panose="00000500000000000000" pitchFamily="2" charset="0"/>
              </a:defRPr>
            </a:lvl1pPr>
          </a:lstStyle>
          <a:p>
            <a:r>
              <a:rPr lang="en-US" altLang="ja-JP" sz="2800" dirty="0"/>
              <a:t>Our Values</a:t>
            </a:r>
            <a:endParaRPr lang="ja-JP" altLang="en-US" sz="2800" dirty="0"/>
          </a:p>
        </p:txBody>
      </p:sp>
      <p:sp>
        <p:nvSpPr>
          <p:cNvPr id="17" name="テキスト ボックス 16">
            <a:extLst>
              <a:ext uri="{FF2B5EF4-FFF2-40B4-BE49-F238E27FC236}">
                <a16:creationId xmlns:a16="http://schemas.microsoft.com/office/drawing/2014/main" id="{31033E62-17B8-64A4-9C4A-181C686A6B43}"/>
              </a:ext>
            </a:extLst>
          </p:cNvPr>
          <p:cNvSpPr txBox="1"/>
          <p:nvPr/>
        </p:nvSpPr>
        <p:spPr>
          <a:xfrm>
            <a:off x="2729421" y="674509"/>
            <a:ext cx="3836040" cy="276999"/>
          </a:xfrm>
          <a:prstGeom prst="rect">
            <a:avLst/>
          </a:prstGeom>
          <a:noFill/>
        </p:spPr>
        <p:txBody>
          <a:bodyPr wrap="square">
            <a:spAutoFit/>
          </a:bodyPr>
          <a:lstStyle>
            <a:defPPr>
              <a:defRPr lang="ja-JP"/>
            </a:defPPr>
            <a:lvl1pPr>
              <a:defRPr>
                <a:latin typeface="IBM Plex Sans JP" panose="020B0503050203000203" pitchFamily="50" charset="-128"/>
                <a:ea typeface="IBM Plex Sans JP" panose="020B0503050203000203" pitchFamily="50" charset="-128"/>
              </a:defRPr>
            </a:lvl1pPr>
          </a:lstStyle>
          <a:p>
            <a:r>
              <a:rPr lang="ja-JP" altLang="en-US" sz="1200" dirty="0"/>
              <a:t>私たちの大切にしている価値観</a:t>
            </a:r>
          </a:p>
        </p:txBody>
      </p:sp>
      <p:sp>
        <p:nvSpPr>
          <p:cNvPr id="8" name="テキスト ボックス 7">
            <a:extLst>
              <a:ext uri="{FF2B5EF4-FFF2-40B4-BE49-F238E27FC236}">
                <a16:creationId xmlns:a16="http://schemas.microsoft.com/office/drawing/2014/main" id="{4F97E7B1-BA37-F416-290E-F4C1B008B82A}"/>
              </a:ext>
            </a:extLst>
          </p:cNvPr>
          <p:cNvSpPr txBox="1"/>
          <p:nvPr/>
        </p:nvSpPr>
        <p:spPr>
          <a:xfrm>
            <a:off x="625292" y="2969575"/>
            <a:ext cx="2379600"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楽しさ重視</a:t>
            </a:r>
          </a:p>
        </p:txBody>
      </p:sp>
      <p:sp>
        <p:nvSpPr>
          <p:cNvPr id="9" name="テキスト ボックス 8">
            <a:extLst>
              <a:ext uri="{FF2B5EF4-FFF2-40B4-BE49-F238E27FC236}">
                <a16:creationId xmlns:a16="http://schemas.microsoft.com/office/drawing/2014/main" id="{C46DF920-F795-9BA7-23A4-987A95D92519}"/>
              </a:ext>
            </a:extLst>
          </p:cNvPr>
          <p:cNvSpPr txBox="1"/>
          <p:nvPr/>
        </p:nvSpPr>
        <p:spPr>
          <a:xfrm>
            <a:off x="625292" y="3485883"/>
            <a:ext cx="3368050" cy="711733"/>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どんな時でも楽しみを見つけ、</a:t>
            </a:r>
            <a:endParaRPr lang="en-US" altLang="ja-JP" sz="1400" dirty="0">
              <a:latin typeface="IBM Plex Sans JP" panose="020B0503050203000203" pitchFamily="50" charset="-128"/>
              <a:ea typeface="IBM Plex Sans JP" panose="020B0503050203000203" pitchFamily="50" charset="-128"/>
            </a:endParaRPr>
          </a:p>
          <a:p>
            <a:pPr>
              <a:lnSpc>
                <a:spcPct val="150000"/>
              </a:lnSpc>
            </a:pPr>
            <a:r>
              <a:rPr lang="ja-JP" altLang="en-US" sz="1400" dirty="0">
                <a:latin typeface="IBM Plex Sans JP" panose="020B0503050203000203" pitchFamily="50" charset="-128"/>
                <a:ea typeface="IBM Plex Sans JP" panose="020B0503050203000203" pitchFamily="50" charset="-128"/>
              </a:rPr>
              <a:t>それを共有します。</a:t>
            </a:r>
          </a:p>
        </p:txBody>
      </p:sp>
      <p:sp>
        <p:nvSpPr>
          <p:cNvPr id="10" name="テキスト ボックス 9">
            <a:extLst>
              <a:ext uri="{FF2B5EF4-FFF2-40B4-BE49-F238E27FC236}">
                <a16:creationId xmlns:a16="http://schemas.microsoft.com/office/drawing/2014/main" id="{ACB68032-D09F-2721-A747-B9D9060C5AA4}"/>
              </a:ext>
            </a:extLst>
          </p:cNvPr>
          <p:cNvSpPr txBox="1"/>
          <p:nvPr/>
        </p:nvSpPr>
        <p:spPr>
          <a:xfrm>
            <a:off x="6107387" y="2969575"/>
            <a:ext cx="2379600"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みんなは仲間</a:t>
            </a:r>
          </a:p>
        </p:txBody>
      </p:sp>
      <p:sp>
        <p:nvSpPr>
          <p:cNvPr id="11" name="テキスト ボックス 10">
            <a:extLst>
              <a:ext uri="{FF2B5EF4-FFF2-40B4-BE49-F238E27FC236}">
                <a16:creationId xmlns:a16="http://schemas.microsoft.com/office/drawing/2014/main" id="{300807C1-B83F-94C4-C2F8-B17E60ABDCE4}"/>
              </a:ext>
            </a:extLst>
          </p:cNvPr>
          <p:cNvSpPr txBox="1"/>
          <p:nvPr/>
        </p:nvSpPr>
        <p:spPr>
          <a:xfrm>
            <a:off x="6107387" y="3485883"/>
            <a:ext cx="2352067" cy="1358064"/>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違いを祝福し、</a:t>
            </a:r>
            <a:endParaRPr lang="en-US" altLang="ja-JP" sz="1400" dirty="0">
              <a:latin typeface="IBM Plex Sans JP" panose="020B0503050203000203" pitchFamily="50" charset="-128"/>
              <a:ea typeface="IBM Plex Sans JP" panose="020B0503050203000203" pitchFamily="50" charset="-128"/>
            </a:endParaRPr>
          </a:p>
          <a:p>
            <a:pPr>
              <a:lnSpc>
                <a:spcPct val="150000"/>
              </a:lnSpc>
            </a:pPr>
            <a:r>
              <a:rPr lang="ja-JP" altLang="en-US" sz="1400" dirty="0">
                <a:latin typeface="IBM Plex Sans JP" panose="020B0503050203000203" pitchFamily="50" charset="-128"/>
                <a:ea typeface="IBM Plex Sans JP" panose="020B0503050203000203" pitchFamily="50" charset="-128"/>
              </a:rPr>
              <a:t>一緒に大きなことを</a:t>
            </a:r>
            <a:endParaRPr lang="en-US" altLang="ja-JP" sz="1400" dirty="0">
              <a:latin typeface="IBM Plex Sans JP" panose="020B0503050203000203" pitchFamily="50" charset="-128"/>
              <a:ea typeface="IBM Plex Sans JP" panose="020B0503050203000203" pitchFamily="50" charset="-128"/>
            </a:endParaRPr>
          </a:p>
          <a:p>
            <a:pPr>
              <a:lnSpc>
                <a:spcPct val="150000"/>
              </a:lnSpc>
            </a:pPr>
            <a:r>
              <a:rPr lang="ja-JP" altLang="en-US" sz="1400" dirty="0">
                <a:latin typeface="IBM Plex Sans JP" panose="020B0503050203000203" pitchFamily="50" charset="-128"/>
                <a:ea typeface="IBM Plex Sans JP" panose="020B0503050203000203" pitchFamily="50" charset="-128"/>
              </a:rPr>
              <a:t>成し遂げるために</a:t>
            </a:r>
            <a:endParaRPr lang="en-US" altLang="ja-JP" sz="1400" dirty="0">
              <a:latin typeface="IBM Plex Sans JP" panose="020B0503050203000203" pitchFamily="50" charset="-128"/>
              <a:ea typeface="IBM Plex Sans JP" panose="020B0503050203000203" pitchFamily="50" charset="-128"/>
            </a:endParaRPr>
          </a:p>
          <a:p>
            <a:pPr>
              <a:lnSpc>
                <a:spcPct val="150000"/>
              </a:lnSpc>
            </a:pPr>
            <a:r>
              <a:rPr lang="ja-JP" altLang="en-US" sz="1400" dirty="0">
                <a:latin typeface="IBM Plex Sans JP" panose="020B0503050203000203" pitchFamily="50" charset="-128"/>
                <a:ea typeface="IBM Plex Sans JP" panose="020B0503050203000203" pitchFamily="50" charset="-128"/>
              </a:rPr>
              <a:t>サポートし合います。</a:t>
            </a:r>
          </a:p>
        </p:txBody>
      </p:sp>
      <p:sp>
        <p:nvSpPr>
          <p:cNvPr id="12" name="テキスト ボックス 11">
            <a:extLst>
              <a:ext uri="{FF2B5EF4-FFF2-40B4-BE49-F238E27FC236}">
                <a16:creationId xmlns:a16="http://schemas.microsoft.com/office/drawing/2014/main" id="{61B61920-34C7-3A65-A432-307846C14643}"/>
              </a:ext>
            </a:extLst>
          </p:cNvPr>
          <p:cNvSpPr txBox="1"/>
          <p:nvPr/>
        </p:nvSpPr>
        <p:spPr>
          <a:xfrm>
            <a:off x="3373302" y="4112575"/>
            <a:ext cx="2378375"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前向きチャレンジ</a:t>
            </a:r>
          </a:p>
        </p:txBody>
      </p:sp>
      <p:sp>
        <p:nvSpPr>
          <p:cNvPr id="13" name="テキスト ボックス 12">
            <a:extLst>
              <a:ext uri="{FF2B5EF4-FFF2-40B4-BE49-F238E27FC236}">
                <a16:creationId xmlns:a16="http://schemas.microsoft.com/office/drawing/2014/main" id="{9B1B6EC1-2EB0-FB00-7E43-463AF4A77FD0}"/>
              </a:ext>
            </a:extLst>
          </p:cNvPr>
          <p:cNvSpPr txBox="1"/>
          <p:nvPr/>
        </p:nvSpPr>
        <p:spPr>
          <a:xfrm>
            <a:off x="3373302" y="4628883"/>
            <a:ext cx="2626351" cy="1034899"/>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限界なんて無い！</a:t>
            </a:r>
            <a:endParaRPr lang="en-US" altLang="ja-JP" sz="1400" dirty="0">
              <a:latin typeface="IBM Plex Sans JP" panose="020B0503050203000203" pitchFamily="50" charset="-128"/>
              <a:ea typeface="IBM Plex Sans JP" panose="020B0503050203000203" pitchFamily="50" charset="-128"/>
            </a:endParaRPr>
          </a:p>
          <a:p>
            <a:pPr>
              <a:lnSpc>
                <a:spcPct val="150000"/>
              </a:lnSpc>
            </a:pPr>
            <a:r>
              <a:rPr lang="ja-JP" altLang="en-US" sz="1400" dirty="0">
                <a:latin typeface="IBM Plex Sans JP" panose="020B0503050203000203" pitchFamily="50" charset="-128"/>
                <a:ea typeface="IBM Plex Sans JP" panose="020B0503050203000203" pitchFamily="50" charset="-128"/>
              </a:rPr>
              <a:t>常に新しい挑戦を恐れずに</a:t>
            </a:r>
            <a:endParaRPr lang="en-US" altLang="ja-JP" sz="1400" dirty="0">
              <a:latin typeface="IBM Plex Sans JP" panose="020B0503050203000203" pitchFamily="50" charset="-128"/>
              <a:ea typeface="IBM Plex Sans JP" panose="020B0503050203000203" pitchFamily="50" charset="-128"/>
            </a:endParaRPr>
          </a:p>
          <a:p>
            <a:pPr>
              <a:lnSpc>
                <a:spcPct val="150000"/>
              </a:lnSpc>
            </a:pPr>
            <a:r>
              <a:rPr lang="ja-JP" altLang="en-US" sz="1400" dirty="0">
                <a:latin typeface="IBM Plex Sans JP" panose="020B0503050203000203" pitchFamily="50" charset="-128"/>
                <a:ea typeface="IBM Plex Sans JP" panose="020B0503050203000203" pitchFamily="50" charset="-128"/>
              </a:rPr>
              <a:t>取り組みます。</a:t>
            </a:r>
          </a:p>
        </p:txBody>
      </p:sp>
      <p:sp>
        <p:nvSpPr>
          <p:cNvPr id="14" name="テキスト ボックス 13">
            <a:extLst>
              <a:ext uri="{FF2B5EF4-FFF2-40B4-BE49-F238E27FC236}">
                <a16:creationId xmlns:a16="http://schemas.microsoft.com/office/drawing/2014/main" id="{303E4E48-4683-8AA3-E6AE-8167004534D6}"/>
              </a:ext>
            </a:extLst>
          </p:cNvPr>
          <p:cNvSpPr txBox="1"/>
          <p:nvPr/>
        </p:nvSpPr>
        <p:spPr>
          <a:xfrm>
            <a:off x="8855396" y="4112575"/>
            <a:ext cx="2379600"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エコラブ</a:t>
            </a:r>
          </a:p>
        </p:txBody>
      </p:sp>
      <p:sp>
        <p:nvSpPr>
          <p:cNvPr id="15" name="テキスト ボックス 14">
            <a:extLst>
              <a:ext uri="{FF2B5EF4-FFF2-40B4-BE49-F238E27FC236}">
                <a16:creationId xmlns:a16="http://schemas.microsoft.com/office/drawing/2014/main" id="{01565CA4-0F6B-CB6C-97A1-F17D5A2C4F6F}"/>
              </a:ext>
            </a:extLst>
          </p:cNvPr>
          <p:cNvSpPr txBox="1"/>
          <p:nvPr/>
        </p:nvSpPr>
        <p:spPr>
          <a:xfrm>
            <a:off x="8855396" y="4628883"/>
            <a:ext cx="2749229" cy="711733"/>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地球も仲間。環境を大切にし、</a:t>
            </a:r>
            <a:endParaRPr lang="en-US" altLang="ja-JP" sz="1400" dirty="0">
              <a:latin typeface="IBM Plex Sans JP" panose="020B0503050203000203" pitchFamily="50" charset="-128"/>
              <a:ea typeface="IBM Plex Sans JP" panose="020B0503050203000203" pitchFamily="50" charset="-128"/>
            </a:endParaRPr>
          </a:p>
          <a:p>
            <a:pPr>
              <a:lnSpc>
                <a:spcPct val="150000"/>
              </a:lnSpc>
            </a:pPr>
            <a:r>
              <a:rPr lang="ja-JP" altLang="en-US" sz="1400" dirty="0">
                <a:latin typeface="IBM Plex Sans JP" panose="020B0503050203000203" pitchFamily="50" charset="-128"/>
                <a:ea typeface="IBM Plex Sans JP" panose="020B0503050203000203" pitchFamily="50" charset="-128"/>
              </a:rPr>
              <a:t>持続可能な選択を心がけます。</a:t>
            </a:r>
          </a:p>
        </p:txBody>
      </p:sp>
      <p:grpSp>
        <p:nvGrpSpPr>
          <p:cNvPr id="25" name="グループ化 24">
            <a:extLst>
              <a:ext uri="{FF2B5EF4-FFF2-40B4-BE49-F238E27FC236}">
                <a16:creationId xmlns:a16="http://schemas.microsoft.com/office/drawing/2014/main" id="{AD024382-6F49-B4A4-23B5-EA2A62C6BB60}"/>
              </a:ext>
            </a:extLst>
          </p:cNvPr>
          <p:cNvGrpSpPr/>
          <p:nvPr/>
        </p:nvGrpSpPr>
        <p:grpSpPr>
          <a:xfrm>
            <a:off x="698327" y="1910184"/>
            <a:ext cx="540000" cy="796001"/>
            <a:chOff x="1794261" y="1446134"/>
            <a:chExt cx="540000" cy="796001"/>
          </a:xfrm>
        </p:grpSpPr>
        <p:sp>
          <p:nvSpPr>
            <p:cNvPr id="2" name="楕円 1">
              <a:extLst>
                <a:ext uri="{FF2B5EF4-FFF2-40B4-BE49-F238E27FC236}">
                  <a16:creationId xmlns:a16="http://schemas.microsoft.com/office/drawing/2014/main" id="{4F3FA936-9244-4A78-FDC6-17A647F84CA0}"/>
                </a:ext>
              </a:extLst>
            </p:cNvPr>
            <p:cNvSpPr/>
            <p:nvPr/>
          </p:nvSpPr>
          <p:spPr>
            <a:xfrm>
              <a:off x="1794261" y="1702135"/>
              <a:ext cx="540000" cy="540000"/>
            </a:xfrm>
            <a:prstGeom prst="ellipse">
              <a:avLst/>
            </a:prstGeom>
            <a:solidFill>
              <a:srgbClr val="5656F0">
                <a:alpha val="20000"/>
              </a:srgbClr>
            </a:solidFill>
            <a:ln>
              <a:noFill/>
            </a:ln>
            <a:scene3d>
              <a:camera prst="isometricTopUp"/>
              <a:lightRig rig="threePt" dir="t"/>
            </a:scene3d>
            <a:sp3d extrusionH="1270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026DF95-AB11-F81C-97C8-0D40B30A9F3C}"/>
                </a:ext>
              </a:extLst>
            </p:cNvPr>
            <p:cNvSpPr txBox="1"/>
            <p:nvPr/>
          </p:nvSpPr>
          <p:spPr>
            <a:xfrm>
              <a:off x="1881358" y="1446134"/>
              <a:ext cx="365806" cy="707886"/>
            </a:xfrm>
            <a:prstGeom prst="rect">
              <a:avLst/>
            </a:prstGeom>
            <a:noFill/>
          </p:spPr>
          <p:txBody>
            <a:bodyPr wrap="square" rtlCol="0">
              <a:spAutoFit/>
            </a:bodyPr>
            <a:lstStyle/>
            <a:p>
              <a:pPr algn="ctr"/>
              <a:r>
                <a:rPr kumimoji="1" lang="en-US" altLang="ja-JP" sz="4000" dirty="0">
                  <a:solidFill>
                    <a:srgbClr val="5656F0"/>
                  </a:solidFill>
                  <a:latin typeface="Poppins" panose="00000500000000000000" pitchFamily="2" charset="0"/>
                  <a:cs typeface="Poppins" panose="00000500000000000000" pitchFamily="2" charset="0"/>
                </a:rPr>
                <a:t>1</a:t>
              </a:r>
              <a:endParaRPr kumimoji="1" lang="ja-JP" altLang="en-US" sz="4000" dirty="0">
                <a:solidFill>
                  <a:srgbClr val="5656F0"/>
                </a:solidFill>
                <a:latin typeface="Poppins" panose="00000500000000000000" pitchFamily="2" charset="0"/>
                <a:cs typeface="Poppins" panose="00000500000000000000" pitchFamily="2" charset="0"/>
              </a:endParaRPr>
            </a:p>
          </p:txBody>
        </p:sp>
      </p:grpSp>
      <p:grpSp>
        <p:nvGrpSpPr>
          <p:cNvPr id="24" name="グループ化 23">
            <a:extLst>
              <a:ext uri="{FF2B5EF4-FFF2-40B4-BE49-F238E27FC236}">
                <a16:creationId xmlns:a16="http://schemas.microsoft.com/office/drawing/2014/main" id="{73EDDE3D-35C0-E71D-C431-4F95372ABC58}"/>
              </a:ext>
            </a:extLst>
          </p:cNvPr>
          <p:cNvGrpSpPr/>
          <p:nvPr/>
        </p:nvGrpSpPr>
        <p:grpSpPr>
          <a:xfrm>
            <a:off x="3452273" y="3053184"/>
            <a:ext cx="540000" cy="779221"/>
            <a:chOff x="6274479" y="1462914"/>
            <a:chExt cx="540000" cy="779221"/>
          </a:xfrm>
        </p:grpSpPr>
        <p:sp>
          <p:nvSpPr>
            <p:cNvPr id="4" name="テキスト ボックス 3">
              <a:extLst>
                <a:ext uri="{FF2B5EF4-FFF2-40B4-BE49-F238E27FC236}">
                  <a16:creationId xmlns:a16="http://schemas.microsoft.com/office/drawing/2014/main" id="{E3E57CA4-8D8C-6171-0FE5-DC48E03E865F}"/>
                </a:ext>
              </a:extLst>
            </p:cNvPr>
            <p:cNvSpPr txBox="1"/>
            <p:nvPr/>
          </p:nvSpPr>
          <p:spPr>
            <a:xfrm>
              <a:off x="6304670" y="1462914"/>
              <a:ext cx="479618" cy="707886"/>
            </a:xfrm>
            <a:prstGeom prst="rect">
              <a:avLst/>
            </a:prstGeom>
            <a:noFill/>
          </p:spPr>
          <p:txBody>
            <a:bodyPr wrap="none" rtlCol="0">
              <a:spAutoFit/>
            </a:bodyPr>
            <a:lstStyle/>
            <a:p>
              <a:pPr algn="ctr"/>
              <a:r>
                <a:rPr kumimoji="1" lang="en-US" altLang="ja-JP" sz="4000" dirty="0">
                  <a:solidFill>
                    <a:srgbClr val="5656F0"/>
                  </a:solidFill>
                  <a:latin typeface="Poppins" panose="00000500000000000000" pitchFamily="2" charset="0"/>
                  <a:cs typeface="Poppins" panose="00000500000000000000" pitchFamily="2" charset="0"/>
                </a:rPr>
                <a:t>2</a:t>
              </a:r>
              <a:endParaRPr kumimoji="1" lang="ja-JP" altLang="en-US" sz="4000" dirty="0">
                <a:solidFill>
                  <a:srgbClr val="5656F0"/>
                </a:solidFill>
                <a:latin typeface="Poppins" panose="00000500000000000000" pitchFamily="2" charset="0"/>
                <a:cs typeface="Poppins" panose="00000500000000000000" pitchFamily="2" charset="0"/>
              </a:endParaRPr>
            </a:p>
          </p:txBody>
        </p:sp>
        <p:sp>
          <p:nvSpPr>
            <p:cNvPr id="19" name="楕円 18">
              <a:extLst>
                <a:ext uri="{FF2B5EF4-FFF2-40B4-BE49-F238E27FC236}">
                  <a16:creationId xmlns:a16="http://schemas.microsoft.com/office/drawing/2014/main" id="{E046337B-3B7C-6DD3-21ED-CF340303C16B}"/>
                </a:ext>
              </a:extLst>
            </p:cNvPr>
            <p:cNvSpPr/>
            <p:nvPr/>
          </p:nvSpPr>
          <p:spPr>
            <a:xfrm>
              <a:off x="6274479" y="1718915"/>
              <a:ext cx="540000" cy="523220"/>
            </a:xfrm>
            <a:prstGeom prst="ellipse">
              <a:avLst/>
            </a:prstGeom>
            <a:solidFill>
              <a:srgbClr val="5656F0">
                <a:alpha val="20000"/>
              </a:srgbClr>
            </a:solidFill>
            <a:ln>
              <a:noFill/>
            </a:ln>
            <a:scene3d>
              <a:camera prst="isometricTopUp"/>
              <a:lightRig rig="threePt" dir="t"/>
            </a:scene3d>
            <a:sp3d extrusionH="1270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8FE8D167-9FAD-F68B-E86B-BA64D846ED0B}"/>
              </a:ext>
            </a:extLst>
          </p:cNvPr>
          <p:cNvGrpSpPr/>
          <p:nvPr/>
        </p:nvGrpSpPr>
        <p:grpSpPr>
          <a:xfrm>
            <a:off x="6193519" y="1910184"/>
            <a:ext cx="540000" cy="796001"/>
            <a:chOff x="8367781" y="1412875"/>
            <a:chExt cx="540000" cy="796001"/>
          </a:xfrm>
        </p:grpSpPr>
        <p:sp>
          <p:nvSpPr>
            <p:cNvPr id="6" name="テキスト ボックス 5">
              <a:extLst>
                <a:ext uri="{FF2B5EF4-FFF2-40B4-BE49-F238E27FC236}">
                  <a16:creationId xmlns:a16="http://schemas.microsoft.com/office/drawing/2014/main" id="{F39F132C-D59A-A89B-19BB-C4659F971D50}"/>
                </a:ext>
              </a:extLst>
            </p:cNvPr>
            <p:cNvSpPr txBox="1"/>
            <p:nvPr/>
          </p:nvSpPr>
          <p:spPr>
            <a:xfrm>
              <a:off x="8394766" y="1412875"/>
              <a:ext cx="486030" cy="707886"/>
            </a:xfrm>
            <a:prstGeom prst="rect">
              <a:avLst/>
            </a:prstGeom>
            <a:noFill/>
          </p:spPr>
          <p:txBody>
            <a:bodyPr wrap="none" rtlCol="0">
              <a:spAutoFit/>
            </a:bodyPr>
            <a:lstStyle/>
            <a:p>
              <a:pPr algn="ctr"/>
              <a:r>
                <a:rPr kumimoji="1" lang="en-US" altLang="ja-JP" sz="4000" dirty="0">
                  <a:solidFill>
                    <a:srgbClr val="5656F0"/>
                  </a:solidFill>
                  <a:latin typeface="Poppins" panose="00000500000000000000" pitchFamily="2" charset="0"/>
                  <a:cs typeface="Poppins" panose="00000500000000000000" pitchFamily="2" charset="0"/>
                </a:rPr>
                <a:t>3</a:t>
              </a:r>
              <a:endParaRPr kumimoji="1" lang="ja-JP" altLang="en-US" sz="4000" dirty="0">
                <a:solidFill>
                  <a:srgbClr val="5656F0"/>
                </a:solidFill>
                <a:latin typeface="Poppins" panose="00000500000000000000" pitchFamily="2" charset="0"/>
                <a:cs typeface="Poppins" panose="00000500000000000000" pitchFamily="2" charset="0"/>
              </a:endParaRPr>
            </a:p>
          </p:txBody>
        </p:sp>
        <p:sp>
          <p:nvSpPr>
            <p:cNvPr id="20" name="楕円 19">
              <a:extLst>
                <a:ext uri="{FF2B5EF4-FFF2-40B4-BE49-F238E27FC236}">
                  <a16:creationId xmlns:a16="http://schemas.microsoft.com/office/drawing/2014/main" id="{01EBA829-83DF-CC65-2316-338DD7E34662}"/>
                </a:ext>
              </a:extLst>
            </p:cNvPr>
            <p:cNvSpPr/>
            <p:nvPr/>
          </p:nvSpPr>
          <p:spPr>
            <a:xfrm>
              <a:off x="8367781" y="1668876"/>
              <a:ext cx="540000" cy="540000"/>
            </a:xfrm>
            <a:prstGeom prst="ellipse">
              <a:avLst/>
            </a:prstGeom>
            <a:solidFill>
              <a:srgbClr val="5656F0">
                <a:alpha val="20000"/>
              </a:srgbClr>
            </a:solidFill>
            <a:ln>
              <a:noFill/>
            </a:ln>
            <a:scene3d>
              <a:camera prst="isometricTopUp"/>
              <a:lightRig rig="threePt" dir="t"/>
            </a:scene3d>
            <a:sp3d extrusionH="1270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455C5A8F-FAED-AEEE-A6E9-A0A25B35C165}"/>
              </a:ext>
            </a:extLst>
          </p:cNvPr>
          <p:cNvGrpSpPr/>
          <p:nvPr/>
        </p:nvGrpSpPr>
        <p:grpSpPr>
          <a:xfrm>
            <a:off x="8947466" y="3053184"/>
            <a:ext cx="540000" cy="796001"/>
            <a:chOff x="10127739" y="1446134"/>
            <a:chExt cx="540000" cy="796001"/>
          </a:xfrm>
        </p:grpSpPr>
        <p:sp>
          <p:nvSpPr>
            <p:cNvPr id="5" name="テキスト ボックス 4">
              <a:extLst>
                <a:ext uri="{FF2B5EF4-FFF2-40B4-BE49-F238E27FC236}">
                  <a16:creationId xmlns:a16="http://schemas.microsoft.com/office/drawing/2014/main" id="{710E8512-DCD1-D94E-B1BD-F05F48E4567E}"/>
                </a:ext>
              </a:extLst>
            </p:cNvPr>
            <p:cNvSpPr txBox="1"/>
            <p:nvPr/>
          </p:nvSpPr>
          <p:spPr>
            <a:xfrm>
              <a:off x="10144304" y="1446134"/>
              <a:ext cx="506870" cy="707886"/>
            </a:xfrm>
            <a:prstGeom prst="rect">
              <a:avLst/>
            </a:prstGeom>
            <a:noFill/>
          </p:spPr>
          <p:txBody>
            <a:bodyPr wrap="none" rtlCol="0">
              <a:spAutoFit/>
            </a:bodyPr>
            <a:lstStyle/>
            <a:p>
              <a:pPr algn="ctr"/>
              <a:r>
                <a:rPr kumimoji="1" lang="en-US" altLang="ja-JP" sz="4000">
                  <a:solidFill>
                    <a:srgbClr val="5656F0"/>
                  </a:solidFill>
                  <a:latin typeface="Poppins" panose="00000500000000000000" pitchFamily="2" charset="0"/>
                  <a:cs typeface="Poppins" panose="00000500000000000000" pitchFamily="2" charset="0"/>
                </a:rPr>
                <a:t>4</a:t>
              </a:r>
              <a:endParaRPr kumimoji="1" lang="ja-JP" altLang="en-US" sz="4000" dirty="0">
                <a:solidFill>
                  <a:srgbClr val="5656F0"/>
                </a:solidFill>
                <a:latin typeface="Poppins" panose="00000500000000000000" pitchFamily="2" charset="0"/>
                <a:cs typeface="Poppins" panose="00000500000000000000" pitchFamily="2" charset="0"/>
              </a:endParaRPr>
            </a:p>
          </p:txBody>
        </p:sp>
        <p:sp>
          <p:nvSpPr>
            <p:cNvPr id="21" name="楕円 20">
              <a:extLst>
                <a:ext uri="{FF2B5EF4-FFF2-40B4-BE49-F238E27FC236}">
                  <a16:creationId xmlns:a16="http://schemas.microsoft.com/office/drawing/2014/main" id="{54715D69-33A0-6384-106B-703C35AAE2D8}"/>
                </a:ext>
              </a:extLst>
            </p:cNvPr>
            <p:cNvSpPr/>
            <p:nvPr/>
          </p:nvSpPr>
          <p:spPr>
            <a:xfrm>
              <a:off x="10127739" y="1702135"/>
              <a:ext cx="540000" cy="540000"/>
            </a:xfrm>
            <a:prstGeom prst="ellipse">
              <a:avLst/>
            </a:prstGeom>
            <a:solidFill>
              <a:srgbClr val="5656F0">
                <a:alpha val="20000"/>
              </a:srgbClr>
            </a:solidFill>
            <a:ln>
              <a:noFill/>
            </a:ln>
            <a:scene3d>
              <a:camera prst="isometricTopUp"/>
              <a:lightRig rig="threePt" dir="t"/>
            </a:scene3d>
            <a:sp3d extrusionH="1270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500216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2" name="正方形/長方形 41">
            <a:extLst>
              <a:ext uri="{FF2B5EF4-FFF2-40B4-BE49-F238E27FC236}">
                <a16:creationId xmlns:a16="http://schemas.microsoft.com/office/drawing/2014/main" id="{F263F99E-14E4-965F-F5CC-D3CB18D61F54}"/>
              </a:ext>
            </a:extLst>
          </p:cNvPr>
          <p:cNvSpPr/>
          <p:nvPr/>
        </p:nvSpPr>
        <p:spPr>
          <a:xfrm>
            <a:off x="1813560" y="2687226"/>
            <a:ext cx="8105140" cy="1088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6A410D54-1AF9-47F3-50A6-A394A462349E}"/>
              </a:ext>
            </a:extLst>
          </p:cNvPr>
          <p:cNvSpPr/>
          <p:nvPr/>
        </p:nvSpPr>
        <p:spPr>
          <a:xfrm>
            <a:off x="1813560" y="3923361"/>
            <a:ext cx="8105140" cy="1088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B111B25E-DFD7-510A-6844-94293CAF5D4D}"/>
              </a:ext>
            </a:extLst>
          </p:cNvPr>
          <p:cNvSpPr/>
          <p:nvPr/>
        </p:nvSpPr>
        <p:spPr>
          <a:xfrm>
            <a:off x="1813560" y="5159493"/>
            <a:ext cx="8105140" cy="1088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32928CD7-1FD5-5405-C3F8-F24F427920BC}"/>
              </a:ext>
            </a:extLst>
          </p:cNvPr>
          <p:cNvSpPr/>
          <p:nvPr/>
        </p:nvSpPr>
        <p:spPr>
          <a:xfrm>
            <a:off x="1813560" y="1451094"/>
            <a:ext cx="8105140" cy="1088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8156CE64-E1B4-4156-F3BD-11EDAAE2C910}"/>
              </a:ext>
            </a:extLst>
          </p:cNvPr>
          <p:cNvGrpSpPr/>
          <p:nvPr/>
        </p:nvGrpSpPr>
        <p:grpSpPr>
          <a:xfrm>
            <a:off x="2042911" y="2687227"/>
            <a:ext cx="478113" cy="591955"/>
            <a:chOff x="1750737" y="1351145"/>
            <a:chExt cx="666750" cy="796979"/>
          </a:xfrm>
        </p:grpSpPr>
        <p:sp>
          <p:nvSpPr>
            <p:cNvPr id="33" name="二等辺三角形 32">
              <a:extLst>
                <a:ext uri="{FF2B5EF4-FFF2-40B4-BE49-F238E27FC236}">
                  <a16:creationId xmlns:a16="http://schemas.microsoft.com/office/drawing/2014/main" id="{EACC433B-7D0C-1FD0-21E5-38D5C00C406D}"/>
                </a:ext>
              </a:extLst>
            </p:cNvPr>
            <p:cNvSpPr/>
            <p:nvPr/>
          </p:nvSpPr>
          <p:spPr>
            <a:xfrm rot="10800000">
              <a:off x="1750815" y="1948069"/>
              <a:ext cx="666672" cy="200055"/>
            </a:xfrm>
            <a:prstGeom prst="triangle">
              <a:avLst/>
            </a:prstGeom>
            <a:solidFill>
              <a:srgbClr val="565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DE93C188-9C53-1A87-10F2-4258913E76BD}"/>
                </a:ext>
              </a:extLst>
            </p:cNvPr>
            <p:cNvSpPr/>
            <p:nvPr/>
          </p:nvSpPr>
          <p:spPr>
            <a:xfrm>
              <a:off x="1750737" y="1351145"/>
              <a:ext cx="666750" cy="597713"/>
            </a:xfrm>
            <a:prstGeom prst="rect">
              <a:avLst/>
            </a:prstGeom>
            <a:solidFill>
              <a:srgbClr val="565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 name="グループ化 34">
            <a:extLst>
              <a:ext uri="{FF2B5EF4-FFF2-40B4-BE49-F238E27FC236}">
                <a16:creationId xmlns:a16="http://schemas.microsoft.com/office/drawing/2014/main" id="{2F03EC54-A878-09DB-F287-44B41D35438A}"/>
              </a:ext>
            </a:extLst>
          </p:cNvPr>
          <p:cNvGrpSpPr/>
          <p:nvPr/>
        </p:nvGrpSpPr>
        <p:grpSpPr>
          <a:xfrm>
            <a:off x="2042911" y="3923360"/>
            <a:ext cx="478113" cy="591955"/>
            <a:chOff x="1750737" y="1351145"/>
            <a:chExt cx="666750" cy="796979"/>
          </a:xfrm>
        </p:grpSpPr>
        <p:sp>
          <p:nvSpPr>
            <p:cNvPr id="36" name="二等辺三角形 35">
              <a:extLst>
                <a:ext uri="{FF2B5EF4-FFF2-40B4-BE49-F238E27FC236}">
                  <a16:creationId xmlns:a16="http://schemas.microsoft.com/office/drawing/2014/main" id="{5A9DE6A7-DAEA-E8D5-9863-746A8D599766}"/>
                </a:ext>
              </a:extLst>
            </p:cNvPr>
            <p:cNvSpPr/>
            <p:nvPr/>
          </p:nvSpPr>
          <p:spPr>
            <a:xfrm rot="10800000">
              <a:off x="1750815" y="1948069"/>
              <a:ext cx="666672" cy="200055"/>
            </a:xfrm>
            <a:prstGeom prst="triangle">
              <a:avLst/>
            </a:prstGeom>
            <a:solidFill>
              <a:srgbClr val="565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B5E546C8-FB47-E559-A988-B674DE9DCD3C}"/>
                </a:ext>
              </a:extLst>
            </p:cNvPr>
            <p:cNvSpPr/>
            <p:nvPr/>
          </p:nvSpPr>
          <p:spPr>
            <a:xfrm>
              <a:off x="1750737" y="1351145"/>
              <a:ext cx="666750" cy="597713"/>
            </a:xfrm>
            <a:prstGeom prst="rect">
              <a:avLst/>
            </a:prstGeom>
            <a:solidFill>
              <a:srgbClr val="565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 name="グループ化 37">
            <a:extLst>
              <a:ext uri="{FF2B5EF4-FFF2-40B4-BE49-F238E27FC236}">
                <a16:creationId xmlns:a16="http://schemas.microsoft.com/office/drawing/2014/main" id="{0FD803AF-1064-C81E-B078-A1D0964DE41B}"/>
              </a:ext>
            </a:extLst>
          </p:cNvPr>
          <p:cNvGrpSpPr/>
          <p:nvPr/>
        </p:nvGrpSpPr>
        <p:grpSpPr>
          <a:xfrm>
            <a:off x="2042911" y="5159493"/>
            <a:ext cx="478113" cy="591955"/>
            <a:chOff x="1750737" y="1351145"/>
            <a:chExt cx="666750" cy="796979"/>
          </a:xfrm>
        </p:grpSpPr>
        <p:sp>
          <p:nvSpPr>
            <p:cNvPr id="39" name="二等辺三角形 38">
              <a:extLst>
                <a:ext uri="{FF2B5EF4-FFF2-40B4-BE49-F238E27FC236}">
                  <a16:creationId xmlns:a16="http://schemas.microsoft.com/office/drawing/2014/main" id="{F342895D-C3BA-5520-D630-25C47DC35D70}"/>
                </a:ext>
              </a:extLst>
            </p:cNvPr>
            <p:cNvSpPr/>
            <p:nvPr/>
          </p:nvSpPr>
          <p:spPr>
            <a:xfrm rot="10800000">
              <a:off x="1750815" y="1948069"/>
              <a:ext cx="666672" cy="200055"/>
            </a:xfrm>
            <a:prstGeom prst="triangle">
              <a:avLst/>
            </a:prstGeom>
            <a:solidFill>
              <a:srgbClr val="565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ACEA8432-AE9E-6546-CC33-4FDFACECE7B8}"/>
                </a:ext>
              </a:extLst>
            </p:cNvPr>
            <p:cNvSpPr/>
            <p:nvPr/>
          </p:nvSpPr>
          <p:spPr>
            <a:xfrm>
              <a:off x="1750737" y="1351145"/>
              <a:ext cx="666750" cy="597713"/>
            </a:xfrm>
            <a:prstGeom prst="rect">
              <a:avLst/>
            </a:prstGeom>
            <a:solidFill>
              <a:srgbClr val="565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1FFC40DB-1097-CC2B-5026-7B8C026EB378}"/>
              </a:ext>
            </a:extLst>
          </p:cNvPr>
          <p:cNvGrpSpPr/>
          <p:nvPr/>
        </p:nvGrpSpPr>
        <p:grpSpPr>
          <a:xfrm>
            <a:off x="2042911" y="1451094"/>
            <a:ext cx="478113" cy="591955"/>
            <a:chOff x="1750737" y="1351145"/>
            <a:chExt cx="666750" cy="796979"/>
          </a:xfrm>
        </p:grpSpPr>
        <p:sp>
          <p:nvSpPr>
            <p:cNvPr id="7" name="二等辺三角形 6">
              <a:extLst>
                <a:ext uri="{FF2B5EF4-FFF2-40B4-BE49-F238E27FC236}">
                  <a16:creationId xmlns:a16="http://schemas.microsoft.com/office/drawing/2014/main" id="{DD0ED2B3-4A56-F7E2-C679-B9E3A2ACD034}"/>
                </a:ext>
              </a:extLst>
            </p:cNvPr>
            <p:cNvSpPr/>
            <p:nvPr/>
          </p:nvSpPr>
          <p:spPr>
            <a:xfrm rot="10800000">
              <a:off x="1750815" y="1948069"/>
              <a:ext cx="666672" cy="200055"/>
            </a:xfrm>
            <a:prstGeom prst="triangle">
              <a:avLst/>
            </a:prstGeom>
            <a:solidFill>
              <a:srgbClr val="565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8AA481CE-202B-9CE1-F8E3-26C5C7627359}"/>
                </a:ext>
              </a:extLst>
            </p:cNvPr>
            <p:cNvSpPr/>
            <p:nvPr/>
          </p:nvSpPr>
          <p:spPr>
            <a:xfrm>
              <a:off x="1750737" y="1351145"/>
              <a:ext cx="666750" cy="597713"/>
            </a:xfrm>
            <a:prstGeom prst="rect">
              <a:avLst/>
            </a:prstGeom>
            <a:solidFill>
              <a:srgbClr val="565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3FED4C22-D1C7-D2CC-16D8-BEE1BF8B0C06}"/>
              </a:ext>
            </a:extLst>
          </p:cNvPr>
          <p:cNvGrpSpPr/>
          <p:nvPr/>
        </p:nvGrpSpPr>
        <p:grpSpPr>
          <a:xfrm>
            <a:off x="2881919" y="1600345"/>
            <a:ext cx="4970790" cy="757900"/>
            <a:chOff x="3068310" y="1442025"/>
            <a:chExt cx="4970790" cy="757900"/>
          </a:xfrm>
        </p:grpSpPr>
        <p:sp>
          <p:nvSpPr>
            <p:cNvPr id="8" name="テキスト ボックス 7">
              <a:extLst>
                <a:ext uri="{FF2B5EF4-FFF2-40B4-BE49-F238E27FC236}">
                  <a16:creationId xmlns:a16="http://schemas.microsoft.com/office/drawing/2014/main" id="{4F97E7B1-BA37-F416-290E-F4C1B008B82A}"/>
                </a:ext>
              </a:extLst>
            </p:cNvPr>
            <p:cNvSpPr txBox="1"/>
            <p:nvPr/>
          </p:nvSpPr>
          <p:spPr>
            <a:xfrm>
              <a:off x="3068310" y="1442025"/>
              <a:ext cx="4970790"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楽しさ重視</a:t>
              </a:r>
            </a:p>
          </p:txBody>
        </p:sp>
        <p:sp>
          <p:nvSpPr>
            <p:cNvPr id="9" name="テキスト ボックス 8">
              <a:extLst>
                <a:ext uri="{FF2B5EF4-FFF2-40B4-BE49-F238E27FC236}">
                  <a16:creationId xmlns:a16="http://schemas.microsoft.com/office/drawing/2014/main" id="{C46DF920-F795-9BA7-23A4-987A95D92519}"/>
                </a:ext>
              </a:extLst>
            </p:cNvPr>
            <p:cNvSpPr txBox="1"/>
            <p:nvPr/>
          </p:nvSpPr>
          <p:spPr>
            <a:xfrm>
              <a:off x="3068310" y="1811357"/>
              <a:ext cx="4970790" cy="388568"/>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どんな時でも楽しみを見つけ、それを共有します。</a:t>
              </a:r>
            </a:p>
          </p:txBody>
        </p:sp>
      </p:grpSp>
      <p:grpSp>
        <p:nvGrpSpPr>
          <p:cNvPr id="29" name="グループ化 28">
            <a:extLst>
              <a:ext uri="{FF2B5EF4-FFF2-40B4-BE49-F238E27FC236}">
                <a16:creationId xmlns:a16="http://schemas.microsoft.com/office/drawing/2014/main" id="{533AF2D6-C261-D095-D172-FCCC87894209}"/>
              </a:ext>
            </a:extLst>
          </p:cNvPr>
          <p:cNvGrpSpPr/>
          <p:nvPr/>
        </p:nvGrpSpPr>
        <p:grpSpPr>
          <a:xfrm>
            <a:off x="2881919" y="4097605"/>
            <a:ext cx="7339340" cy="757900"/>
            <a:chOff x="3068310" y="4051629"/>
            <a:chExt cx="7339340" cy="757900"/>
          </a:xfrm>
        </p:grpSpPr>
        <p:sp>
          <p:nvSpPr>
            <p:cNvPr id="10" name="テキスト ボックス 9">
              <a:extLst>
                <a:ext uri="{FF2B5EF4-FFF2-40B4-BE49-F238E27FC236}">
                  <a16:creationId xmlns:a16="http://schemas.microsoft.com/office/drawing/2014/main" id="{ACB68032-D09F-2721-A747-B9D9060C5AA4}"/>
                </a:ext>
              </a:extLst>
            </p:cNvPr>
            <p:cNvSpPr txBox="1"/>
            <p:nvPr/>
          </p:nvSpPr>
          <p:spPr>
            <a:xfrm>
              <a:off x="3068310" y="4051629"/>
              <a:ext cx="4970790"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みんなは仲間</a:t>
              </a:r>
            </a:p>
          </p:txBody>
        </p:sp>
        <p:sp>
          <p:nvSpPr>
            <p:cNvPr id="11" name="テキスト ボックス 10">
              <a:extLst>
                <a:ext uri="{FF2B5EF4-FFF2-40B4-BE49-F238E27FC236}">
                  <a16:creationId xmlns:a16="http://schemas.microsoft.com/office/drawing/2014/main" id="{300807C1-B83F-94C4-C2F8-B17E60ABDCE4}"/>
                </a:ext>
              </a:extLst>
            </p:cNvPr>
            <p:cNvSpPr txBox="1"/>
            <p:nvPr/>
          </p:nvSpPr>
          <p:spPr>
            <a:xfrm>
              <a:off x="3068310" y="4420961"/>
              <a:ext cx="7339340" cy="388568"/>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違いを祝福し、一緒に大きなことを成し遂げるためにサポートし合います。</a:t>
              </a:r>
            </a:p>
          </p:txBody>
        </p:sp>
      </p:grpSp>
      <p:grpSp>
        <p:nvGrpSpPr>
          <p:cNvPr id="28" name="グループ化 27">
            <a:extLst>
              <a:ext uri="{FF2B5EF4-FFF2-40B4-BE49-F238E27FC236}">
                <a16:creationId xmlns:a16="http://schemas.microsoft.com/office/drawing/2014/main" id="{8FF1D712-D358-AA54-22D2-70F1383A9206}"/>
              </a:ext>
            </a:extLst>
          </p:cNvPr>
          <p:cNvGrpSpPr/>
          <p:nvPr/>
        </p:nvGrpSpPr>
        <p:grpSpPr>
          <a:xfrm>
            <a:off x="2881919" y="2848004"/>
            <a:ext cx="4970790" cy="757900"/>
            <a:chOff x="3068310" y="2746827"/>
            <a:chExt cx="4970790" cy="757900"/>
          </a:xfrm>
        </p:grpSpPr>
        <p:sp>
          <p:nvSpPr>
            <p:cNvPr id="12" name="テキスト ボックス 11">
              <a:extLst>
                <a:ext uri="{FF2B5EF4-FFF2-40B4-BE49-F238E27FC236}">
                  <a16:creationId xmlns:a16="http://schemas.microsoft.com/office/drawing/2014/main" id="{61B61920-34C7-3A65-A432-307846C14643}"/>
                </a:ext>
              </a:extLst>
            </p:cNvPr>
            <p:cNvSpPr txBox="1"/>
            <p:nvPr/>
          </p:nvSpPr>
          <p:spPr>
            <a:xfrm>
              <a:off x="3068310" y="2746827"/>
              <a:ext cx="4970790"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前向きチャレンジ</a:t>
              </a:r>
            </a:p>
          </p:txBody>
        </p:sp>
        <p:sp>
          <p:nvSpPr>
            <p:cNvPr id="13" name="テキスト ボックス 12">
              <a:extLst>
                <a:ext uri="{FF2B5EF4-FFF2-40B4-BE49-F238E27FC236}">
                  <a16:creationId xmlns:a16="http://schemas.microsoft.com/office/drawing/2014/main" id="{9B1B6EC1-2EB0-FB00-7E43-463AF4A77FD0}"/>
                </a:ext>
              </a:extLst>
            </p:cNvPr>
            <p:cNvSpPr txBox="1"/>
            <p:nvPr/>
          </p:nvSpPr>
          <p:spPr>
            <a:xfrm>
              <a:off x="3068310" y="3116159"/>
              <a:ext cx="4970790" cy="388568"/>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限界なんて無い！常に新しい挑戦を恐れずに取り組みます。</a:t>
              </a:r>
            </a:p>
          </p:txBody>
        </p:sp>
      </p:grpSp>
      <p:grpSp>
        <p:nvGrpSpPr>
          <p:cNvPr id="30" name="グループ化 29">
            <a:extLst>
              <a:ext uri="{FF2B5EF4-FFF2-40B4-BE49-F238E27FC236}">
                <a16:creationId xmlns:a16="http://schemas.microsoft.com/office/drawing/2014/main" id="{E6BDE7E2-2AF2-C5A8-479F-F7F4917311F3}"/>
              </a:ext>
            </a:extLst>
          </p:cNvPr>
          <p:cNvGrpSpPr/>
          <p:nvPr/>
        </p:nvGrpSpPr>
        <p:grpSpPr>
          <a:xfrm>
            <a:off x="2881919" y="5346235"/>
            <a:ext cx="5161290" cy="757899"/>
            <a:chOff x="3068310" y="5356431"/>
            <a:chExt cx="5161290" cy="757899"/>
          </a:xfrm>
        </p:grpSpPr>
        <p:sp>
          <p:nvSpPr>
            <p:cNvPr id="14" name="テキスト ボックス 13">
              <a:extLst>
                <a:ext uri="{FF2B5EF4-FFF2-40B4-BE49-F238E27FC236}">
                  <a16:creationId xmlns:a16="http://schemas.microsoft.com/office/drawing/2014/main" id="{303E4E48-4683-8AA3-E6AE-8167004534D6}"/>
                </a:ext>
              </a:extLst>
            </p:cNvPr>
            <p:cNvSpPr txBox="1"/>
            <p:nvPr/>
          </p:nvSpPr>
          <p:spPr>
            <a:xfrm>
              <a:off x="3068310" y="5356431"/>
              <a:ext cx="4970790"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エコラブ</a:t>
              </a:r>
            </a:p>
          </p:txBody>
        </p:sp>
        <p:sp>
          <p:nvSpPr>
            <p:cNvPr id="15" name="テキスト ボックス 14">
              <a:extLst>
                <a:ext uri="{FF2B5EF4-FFF2-40B4-BE49-F238E27FC236}">
                  <a16:creationId xmlns:a16="http://schemas.microsoft.com/office/drawing/2014/main" id="{01565CA4-0F6B-CB6C-97A1-F17D5A2C4F6F}"/>
                </a:ext>
              </a:extLst>
            </p:cNvPr>
            <p:cNvSpPr txBox="1"/>
            <p:nvPr/>
          </p:nvSpPr>
          <p:spPr>
            <a:xfrm>
              <a:off x="3068310" y="5725762"/>
              <a:ext cx="5161290" cy="388568"/>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地球も仲間。環境を大切にし、持続可能な選択を心がけます。</a:t>
              </a:r>
            </a:p>
          </p:txBody>
        </p:sp>
      </p:grpSp>
      <p:sp>
        <p:nvSpPr>
          <p:cNvPr id="16" name="テキスト ボックス 15">
            <a:extLst>
              <a:ext uri="{FF2B5EF4-FFF2-40B4-BE49-F238E27FC236}">
                <a16:creationId xmlns:a16="http://schemas.microsoft.com/office/drawing/2014/main" id="{86098BBC-0E48-EAF5-9EFD-68346D913EA7}"/>
              </a:ext>
            </a:extLst>
          </p:cNvPr>
          <p:cNvSpPr txBox="1"/>
          <p:nvPr/>
        </p:nvSpPr>
        <p:spPr>
          <a:xfrm>
            <a:off x="587375" y="486270"/>
            <a:ext cx="2138727" cy="523220"/>
          </a:xfrm>
          <a:prstGeom prst="rect">
            <a:avLst/>
          </a:prstGeom>
          <a:noFill/>
        </p:spPr>
        <p:txBody>
          <a:bodyPr wrap="none" rtlCol="0">
            <a:spAutoFit/>
          </a:bodyPr>
          <a:lstStyle>
            <a:defPPr>
              <a:defRPr lang="ja-JP"/>
            </a:defPPr>
            <a:lvl1pPr>
              <a:defRPr sz="4400">
                <a:latin typeface="Poppins" panose="00000500000000000000" pitchFamily="2" charset="0"/>
                <a:cs typeface="Poppins" panose="00000500000000000000" pitchFamily="2" charset="0"/>
              </a:defRPr>
            </a:lvl1pPr>
          </a:lstStyle>
          <a:p>
            <a:r>
              <a:rPr lang="en-US" altLang="ja-JP" sz="2800" dirty="0"/>
              <a:t>Our Values</a:t>
            </a:r>
            <a:endParaRPr lang="ja-JP" altLang="en-US" sz="2800" dirty="0"/>
          </a:p>
        </p:txBody>
      </p:sp>
      <p:sp>
        <p:nvSpPr>
          <p:cNvPr id="17" name="テキスト ボックス 16">
            <a:extLst>
              <a:ext uri="{FF2B5EF4-FFF2-40B4-BE49-F238E27FC236}">
                <a16:creationId xmlns:a16="http://schemas.microsoft.com/office/drawing/2014/main" id="{31033E62-17B8-64A4-9C4A-181C686A6B43}"/>
              </a:ext>
            </a:extLst>
          </p:cNvPr>
          <p:cNvSpPr txBox="1"/>
          <p:nvPr/>
        </p:nvSpPr>
        <p:spPr>
          <a:xfrm>
            <a:off x="2729421" y="674509"/>
            <a:ext cx="3836040" cy="276999"/>
          </a:xfrm>
          <a:prstGeom prst="rect">
            <a:avLst/>
          </a:prstGeom>
          <a:noFill/>
        </p:spPr>
        <p:txBody>
          <a:bodyPr wrap="square">
            <a:spAutoFit/>
          </a:bodyPr>
          <a:lstStyle>
            <a:defPPr>
              <a:defRPr lang="ja-JP"/>
            </a:defPPr>
            <a:lvl1pPr>
              <a:defRPr>
                <a:latin typeface="IBM Plex Sans JP" panose="020B0503050203000203" pitchFamily="50" charset="-128"/>
                <a:ea typeface="IBM Plex Sans JP" panose="020B0503050203000203" pitchFamily="50" charset="-128"/>
              </a:defRPr>
            </a:lvl1pPr>
          </a:lstStyle>
          <a:p>
            <a:r>
              <a:rPr lang="ja-JP" altLang="en-US" sz="1200" dirty="0"/>
              <a:t>私たちの大切にしている価値観</a:t>
            </a:r>
          </a:p>
        </p:txBody>
      </p:sp>
      <p:sp>
        <p:nvSpPr>
          <p:cNvPr id="3" name="テキスト ボックス 2">
            <a:extLst>
              <a:ext uri="{FF2B5EF4-FFF2-40B4-BE49-F238E27FC236}">
                <a16:creationId xmlns:a16="http://schemas.microsoft.com/office/drawing/2014/main" id="{7026DF95-AB11-F81C-97C8-0D40B30A9F3C}"/>
              </a:ext>
            </a:extLst>
          </p:cNvPr>
          <p:cNvSpPr txBox="1"/>
          <p:nvPr/>
        </p:nvSpPr>
        <p:spPr>
          <a:xfrm>
            <a:off x="2099065" y="1500139"/>
            <a:ext cx="365806" cy="400110"/>
          </a:xfrm>
          <a:prstGeom prst="rect">
            <a:avLst/>
          </a:prstGeom>
          <a:noFill/>
        </p:spPr>
        <p:txBody>
          <a:bodyPr wrap="square" rtlCol="0">
            <a:spAutoFit/>
          </a:bodyPr>
          <a:lstStyle/>
          <a:p>
            <a:pPr algn="ctr"/>
            <a:r>
              <a:rPr kumimoji="1" lang="en-US" altLang="ja-JP" sz="2000" dirty="0">
                <a:solidFill>
                  <a:schemeClr val="bg1"/>
                </a:solidFill>
                <a:latin typeface="Poppins" panose="00000500000000000000" pitchFamily="2" charset="0"/>
                <a:cs typeface="Poppins" panose="00000500000000000000" pitchFamily="2" charset="0"/>
              </a:rPr>
              <a:t>1</a:t>
            </a:r>
            <a:endParaRPr kumimoji="1" lang="ja-JP" altLang="en-US" sz="2000" dirty="0">
              <a:solidFill>
                <a:schemeClr val="bg1"/>
              </a:solidFill>
              <a:latin typeface="Poppins" panose="00000500000000000000" pitchFamily="2" charset="0"/>
              <a:cs typeface="Poppins" panose="00000500000000000000" pitchFamily="2" charset="0"/>
            </a:endParaRPr>
          </a:p>
        </p:txBody>
      </p:sp>
      <p:sp>
        <p:nvSpPr>
          <p:cNvPr id="18" name="テキスト ボックス 17">
            <a:extLst>
              <a:ext uri="{FF2B5EF4-FFF2-40B4-BE49-F238E27FC236}">
                <a16:creationId xmlns:a16="http://schemas.microsoft.com/office/drawing/2014/main" id="{B7D329C0-CF76-2F66-1630-F51B9531AF67}"/>
              </a:ext>
            </a:extLst>
          </p:cNvPr>
          <p:cNvSpPr txBox="1"/>
          <p:nvPr/>
        </p:nvSpPr>
        <p:spPr>
          <a:xfrm>
            <a:off x="4157211" y="1704427"/>
            <a:ext cx="1244522" cy="215444"/>
          </a:xfrm>
          <a:prstGeom prst="rect">
            <a:avLst/>
          </a:prstGeom>
          <a:noFill/>
        </p:spPr>
        <p:txBody>
          <a:bodyPr wrap="square" rtlCol="0">
            <a:spAutoFit/>
          </a:bodyPr>
          <a:lstStyle/>
          <a:p>
            <a:r>
              <a:rPr kumimoji="1" lang="en-US" altLang="ja-JP" sz="800" dirty="0">
                <a:solidFill>
                  <a:srgbClr val="5656F0"/>
                </a:solidFill>
                <a:latin typeface="Poppins" panose="00000500000000000000" pitchFamily="2" charset="0"/>
                <a:cs typeface="Poppins" panose="00000500000000000000" pitchFamily="2" charset="0"/>
              </a:rPr>
              <a:t>Fun First</a:t>
            </a:r>
            <a:endParaRPr kumimoji="1" lang="ja-JP" altLang="en-US" sz="800" dirty="0">
              <a:solidFill>
                <a:srgbClr val="5656F0"/>
              </a:solidFill>
              <a:latin typeface="Poppins" panose="00000500000000000000" pitchFamily="2" charset="0"/>
              <a:cs typeface="Poppins" panose="00000500000000000000" pitchFamily="2" charset="0"/>
            </a:endParaRPr>
          </a:p>
        </p:txBody>
      </p:sp>
      <p:sp>
        <p:nvSpPr>
          <p:cNvPr id="4" name="テキスト ボックス 3">
            <a:extLst>
              <a:ext uri="{FF2B5EF4-FFF2-40B4-BE49-F238E27FC236}">
                <a16:creationId xmlns:a16="http://schemas.microsoft.com/office/drawing/2014/main" id="{E3E57CA4-8D8C-6171-0FE5-DC48E03E865F}"/>
              </a:ext>
            </a:extLst>
          </p:cNvPr>
          <p:cNvSpPr txBox="1"/>
          <p:nvPr/>
        </p:nvSpPr>
        <p:spPr>
          <a:xfrm>
            <a:off x="2115897" y="2747798"/>
            <a:ext cx="332142" cy="400110"/>
          </a:xfrm>
          <a:prstGeom prst="rect">
            <a:avLst/>
          </a:prstGeom>
          <a:noFill/>
        </p:spPr>
        <p:txBody>
          <a:bodyPr wrap="none" rtlCol="0">
            <a:spAutoFit/>
          </a:bodyPr>
          <a:lstStyle/>
          <a:p>
            <a:pPr algn="ctr"/>
            <a:r>
              <a:rPr kumimoji="1" lang="en-US" altLang="ja-JP" sz="2000" dirty="0">
                <a:solidFill>
                  <a:schemeClr val="bg1"/>
                </a:solidFill>
                <a:latin typeface="Poppins" panose="00000500000000000000" pitchFamily="2" charset="0"/>
                <a:cs typeface="Poppins" panose="00000500000000000000" pitchFamily="2" charset="0"/>
              </a:rPr>
              <a:t>2</a:t>
            </a:r>
            <a:endParaRPr kumimoji="1" lang="ja-JP" altLang="en-US" sz="2000" dirty="0">
              <a:solidFill>
                <a:schemeClr val="bg1"/>
              </a:solidFill>
              <a:latin typeface="Poppins" panose="00000500000000000000" pitchFamily="2" charset="0"/>
              <a:cs typeface="Poppins" panose="00000500000000000000" pitchFamily="2" charset="0"/>
            </a:endParaRPr>
          </a:p>
        </p:txBody>
      </p:sp>
      <p:sp>
        <p:nvSpPr>
          <p:cNvPr id="19" name="テキスト ボックス 18">
            <a:extLst>
              <a:ext uri="{FF2B5EF4-FFF2-40B4-BE49-F238E27FC236}">
                <a16:creationId xmlns:a16="http://schemas.microsoft.com/office/drawing/2014/main" id="{19D4FDB7-3146-5D8C-9EA8-BF18C8424A0D}"/>
              </a:ext>
            </a:extLst>
          </p:cNvPr>
          <p:cNvSpPr txBox="1"/>
          <p:nvPr/>
        </p:nvSpPr>
        <p:spPr>
          <a:xfrm>
            <a:off x="4851478" y="2952086"/>
            <a:ext cx="1244522" cy="215444"/>
          </a:xfrm>
          <a:prstGeom prst="rect">
            <a:avLst/>
          </a:prstGeom>
          <a:noFill/>
        </p:spPr>
        <p:txBody>
          <a:bodyPr wrap="square" rtlCol="0">
            <a:spAutoFit/>
          </a:bodyPr>
          <a:lstStyle/>
          <a:p>
            <a:r>
              <a:rPr kumimoji="1" lang="en-US" altLang="ja-JP" sz="800" dirty="0">
                <a:solidFill>
                  <a:srgbClr val="5656F0"/>
                </a:solidFill>
                <a:latin typeface="Poppins" panose="00000500000000000000" pitchFamily="2" charset="0"/>
                <a:cs typeface="Poppins" panose="00000500000000000000" pitchFamily="2" charset="0"/>
              </a:rPr>
              <a:t>Positive Challenges</a:t>
            </a:r>
            <a:endParaRPr kumimoji="1" lang="ja-JP" altLang="en-US" sz="800" dirty="0">
              <a:solidFill>
                <a:srgbClr val="5656F0"/>
              </a:solidFill>
              <a:latin typeface="Poppins" panose="00000500000000000000" pitchFamily="2" charset="0"/>
              <a:cs typeface="Poppins" panose="00000500000000000000" pitchFamily="2" charset="0"/>
            </a:endParaRPr>
          </a:p>
        </p:txBody>
      </p:sp>
      <p:sp>
        <p:nvSpPr>
          <p:cNvPr id="6" name="テキスト ボックス 5">
            <a:extLst>
              <a:ext uri="{FF2B5EF4-FFF2-40B4-BE49-F238E27FC236}">
                <a16:creationId xmlns:a16="http://schemas.microsoft.com/office/drawing/2014/main" id="{F39F132C-D59A-A89B-19BB-C4659F971D50}"/>
              </a:ext>
            </a:extLst>
          </p:cNvPr>
          <p:cNvSpPr txBox="1"/>
          <p:nvPr/>
        </p:nvSpPr>
        <p:spPr>
          <a:xfrm>
            <a:off x="2114294" y="3997399"/>
            <a:ext cx="335348" cy="400110"/>
          </a:xfrm>
          <a:prstGeom prst="rect">
            <a:avLst/>
          </a:prstGeom>
          <a:noFill/>
        </p:spPr>
        <p:txBody>
          <a:bodyPr wrap="none" rtlCol="0">
            <a:spAutoFit/>
          </a:bodyPr>
          <a:lstStyle/>
          <a:p>
            <a:pPr algn="ctr"/>
            <a:r>
              <a:rPr kumimoji="1" lang="en-US" altLang="ja-JP" sz="2000" dirty="0">
                <a:solidFill>
                  <a:schemeClr val="bg1"/>
                </a:solidFill>
                <a:latin typeface="Poppins" panose="00000500000000000000" pitchFamily="2" charset="0"/>
                <a:cs typeface="Poppins" panose="00000500000000000000" pitchFamily="2" charset="0"/>
              </a:rPr>
              <a:t>3</a:t>
            </a:r>
            <a:endParaRPr kumimoji="1" lang="ja-JP" altLang="en-US" sz="2000" dirty="0">
              <a:solidFill>
                <a:schemeClr val="bg1"/>
              </a:solidFill>
              <a:latin typeface="Poppins" panose="00000500000000000000" pitchFamily="2" charset="0"/>
              <a:cs typeface="Poppins" panose="00000500000000000000" pitchFamily="2" charset="0"/>
            </a:endParaRPr>
          </a:p>
        </p:txBody>
      </p:sp>
      <p:sp>
        <p:nvSpPr>
          <p:cNvPr id="20" name="テキスト ボックス 19">
            <a:extLst>
              <a:ext uri="{FF2B5EF4-FFF2-40B4-BE49-F238E27FC236}">
                <a16:creationId xmlns:a16="http://schemas.microsoft.com/office/drawing/2014/main" id="{8FE0A235-DE86-49B9-5513-FF9960238397}"/>
              </a:ext>
            </a:extLst>
          </p:cNvPr>
          <p:cNvSpPr txBox="1"/>
          <p:nvPr/>
        </p:nvSpPr>
        <p:spPr>
          <a:xfrm>
            <a:off x="4423912" y="4201687"/>
            <a:ext cx="1244522" cy="215444"/>
          </a:xfrm>
          <a:prstGeom prst="rect">
            <a:avLst/>
          </a:prstGeom>
          <a:noFill/>
        </p:spPr>
        <p:txBody>
          <a:bodyPr wrap="square" rtlCol="0">
            <a:spAutoFit/>
          </a:bodyPr>
          <a:lstStyle/>
          <a:p>
            <a:r>
              <a:rPr kumimoji="1" lang="en-US" altLang="ja-JP" sz="800" dirty="0">
                <a:solidFill>
                  <a:srgbClr val="5656F0"/>
                </a:solidFill>
                <a:latin typeface="Poppins" panose="00000500000000000000" pitchFamily="2" charset="0"/>
                <a:cs typeface="Poppins" panose="00000500000000000000" pitchFamily="2" charset="0"/>
              </a:rPr>
              <a:t>All for One</a:t>
            </a:r>
            <a:endParaRPr kumimoji="1" lang="ja-JP" altLang="en-US" sz="800" dirty="0">
              <a:solidFill>
                <a:srgbClr val="5656F0"/>
              </a:solidFill>
              <a:latin typeface="Poppins" panose="00000500000000000000" pitchFamily="2" charset="0"/>
              <a:cs typeface="Poppins" panose="00000500000000000000" pitchFamily="2" charset="0"/>
            </a:endParaRPr>
          </a:p>
        </p:txBody>
      </p:sp>
      <p:sp>
        <p:nvSpPr>
          <p:cNvPr id="5" name="テキスト ボックス 4">
            <a:extLst>
              <a:ext uri="{FF2B5EF4-FFF2-40B4-BE49-F238E27FC236}">
                <a16:creationId xmlns:a16="http://schemas.microsoft.com/office/drawing/2014/main" id="{710E8512-DCD1-D94E-B1BD-F05F48E4567E}"/>
              </a:ext>
            </a:extLst>
          </p:cNvPr>
          <p:cNvSpPr txBox="1"/>
          <p:nvPr/>
        </p:nvSpPr>
        <p:spPr>
          <a:xfrm>
            <a:off x="2108683" y="5246028"/>
            <a:ext cx="346570" cy="400110"/>
          </a:xfrm>
          <a:prstGeom prst="rect">
            <a:avLst/>
          </a:prstGeom>
          <a:noFill/>
        </p:spPr>
        <p:txBody>
          <a:bodyPr wrap="none" rtlCol="0">
            <a:spAutoFit/>
          </a:bodyPr>
          <a:lstStyle/>
          <a:p>
            <a:pPr algn="ctr"/>
            <a:r>
              <a:rPr kumimoji="1" lang="en-US" altLang="ja-JP" sz="2000" dirty="0">
                <a:solidFill>
                  <a:schemeClr val="bg1"/>
                </a:solidFill>
                <a:latin typeface="Poppins" panose="00000500000000000000" pitchFamily="2" charset="0"/>
                <a:cs typeface="Poppins" panose="00000500000000000000" pitchFamily="2" charset="0"/>
              </a:rPr>
              <a:t>4</a:t>
            </a:r>
            <a:endParaRPr kumimoji="1" lang="ja-JP" altLang="en-US" sz="2000" dirty="0">
              <a:solidFill>
                <a:schemeClr val="bg1"/>
              </a:solidFill>
              <a:latin typeface="Poppins" panose="00000500000000000000" pitchFamily="2" charset="0"/>
              <a:cs typeface="Poppins" panose="00000500000000000000" pitchFamily="2" charset="0"/>
            </a:endParaRPr>
          </a:p>
        </p:txBody>
      </p:sp>
      <p:sp>
        <p:nvSpPr>
          <p:cNvPr id="21" name="テキスト ボックス 20">
            <a:extLst>
              <a:ext uri="{FF2B5EF4-FFF2-40B4-BE49-F238E27FC236}">
                <a16:creationId xmlns:a16="http://schemas.microsoft.com/office/drawing/2014/main" id="{EEBDC2EA-6AB9-5140-F1F1-6E47C927CF14}"/>
              </a:ext>
            </a:extLst>
          </p:cNvPr>
          <p:cNvSpPr txBox="1"/>
          <p:nvPr/>
        </p:nvSpPr>
        <p:spPr>
          <a:xfrm>
            <a:off x="3962478" y="5445797"/>
            <a:ext cx="1244522" cy="215444"/>
          </a:xfrm>
          <a:prstGeom prst="rect">
            <a:avLst/>
          </a:prstGeom>
          <a:noFill/>
        </p:spPr>
        <p:txBody>
          <a:bodyPr wrap="square" rtlCol="0">
            <a:spAutoFit/>
          </a:bodyPr>
          <a:lstStyle/>
          <a:p>
            <a:r>
              <a:rPr kumimoji="1" lang="en-US" altLang="ja-JP" sz="800" dirty="0">
                <a:solidFill>
                  <a:srgbClr val="5656F0"/>
                </a:solidFill>
                <a:latin typeface="Poppins" panose="00000500000000000000" pitchFamily="2" charset="0"/>
                <a:cs typeface="Poppins" panose="00000500000000000000" pitchFamily="2" charset="0"/>
              </a:rPr>
              <a:t>Eco-Love</a:t>
            </a:r>
            <a:endParaRPr kumimoji="1" lang="ja-JP" altLang="en-US" sz="800" dirty="0">
              <a:solidFill>
                <a:srgbClr val="5656F0"/>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8460694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5656F0">
            <a:alpha val="11000"/>
          </a:srgbClr>
        </a:solidFill>
        <a:effectLst/>
      </p:bgPr>
    </p:bg>
    <p:spTree>
      <p:nvGrpSpPr>
        <p:cNvPr id="1" name=""/>
        <p:cNvGrpSpPr/>
        <p:nvPr/>
      </p:nvGrpSpPr>
      <p:grpSpPr>
        <a:xfrm>
          <a:off x="0" y="0"/>
          <a:ext cx="0" cy="0"/>
          <a:chOff x="0" y="0"/>
          <a:chExt cx="0" cy="0"/>
        </a:xfrm>
      </p:grpSpPr>
      <p:sp>
        <p:nvSpPr>
          <p:cNvPr id="42" name="正方形/長方形 41">
            <a:extLst>
              <a:ext uri="{FF2B5EF4-FFF2-40B4-BE49-F238E27FC236}">
                <a16:creationId xmlns:a16="http://schemas.microsoft.com/office/drawing/2014/main" id="{F263F99E-14E4-965F-F5CC-D3CB18D61F54}"/>
              </a:ext>
            </a:extLst>
          </p:cNvPr>
          <p:cNvSpPr/>
          <p:nvPr/>
        </p:nvSpPr>
        <p:spPr>
          <a:xfrm>
            <a:off x="1813560" y="2687226"/>
            <a:ext cx="8105140" cy="1088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6A410D54-1AF9-47F3-50A6-A394A462349E}"/>
              </a:ext>
            </a:extLst>
          </p:cNvPr>
          <p:cNvSpPr/>
          <p:nvPr/>
        </p:nvSpPr>
        <p:spPr>
          <a:xfrm>
            <a:off x="1813560" y="3923361"/>
            <a:ext cx="8105140" cy="1088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B111B25E-DFD7-510A-6844-94293CAF5D4D}"/>
              </a:ext>
            </a:extLst>
          </p:cNvPr>
          <p:cNvSpPr/>
          <p:nvPr/>
        </p:nvSpPr>
        <p:spPr>
          <a:xfrm>
            <a:off x="1813560" y="5159493"/>
            <a:ext cx="8105140" cy="1088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32928CD7-1FD5-5405-C3F8-F24F427920BC}"/>
              </a:ext>
            </a:extLst>
          </p:cNvPr>
          <p:cNvSpPr/>
          <p:nvPr/>
        </p:nvSpPr>
        <p:spPr>
          <a:xfrm>
            <a:off x="1813560" y="1451094"/>
            <a:ext cx="8105140" cy="1088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DE93C188-9C53-1A87-10F2-4258913E76BD}"/>
              </a:ext>
            </a:extLst>
          </p:cNvPr>
          <p:cNvSpPr/>
          <p:nvPr/>
        </p:nvSpPr>
        <p:spPr>
          <a:xfrm>
            <a:off x="1813560" y="2687227"/>
            <a:ext cx="566866" cy="1088126"/>
          </a:xfrm>
          <a:prstGeom prst="rect">
            <a:avLst/>
          </a:prstGeom>
          <a:solidFill>
            <a:srgbClr val="565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B5E546C8-FB47-E559-A988-B674DE9DCD3C}"/>
              </a:ext>
            </a:extLst>
          </p:cNvPr>
          <p:cNvSpPr/>
          <p:nvPr/>
        </p:nvSpPr>
        <p:spPr>
          <a:xfrm>
            <a:off x="1813560" y="3923359"/>
            <a:ext cx="566866" cy="1088125"/>
          </a:xfrm>
          <a:prstGeom prst="rect">
            <a:avLst/>
          </a:prstGeom>
          <a:solidFill>
            <a:srgbClr val="565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ACEA8432-AE9E-6546-CC33-4FDFACECE7B8}"/>
              </a:ext>
            </a:extLst>
          </p:cNvPr>
          <p:cNvSpPr/>
          <p:nvPr/>
        </p:nvSpPr>
        <p:spPr>
          <a:xfrm>
            <a:off x="1813560" y="5159493"/>
            <a:ext cx="566866" cy="1088126"/>
          </a:xfrm>
          <a:prstGeom prst="rect">
            <a:avLst/>
          </a:prstGeom>
          <a:solidFill>
            <a:srgbClr val="565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8AA481CE-202B-9CE1-F8E3-26C5C7627359}"/>
              </a:ext>
            </a:extLst>
          </p:cNvPr>
          <p:cNvSpPr/>
          <p:nvPr/>
        </p:nvSpPr>
        <p:spPr>
          <a:xfrm>
            <a:off x="1813560" y="1451094"/>
            <a:ext cx="566866" cy="1088124"/>
          </a:xfrm>
          <a:prstGeom prst="rect">
            <a:avLst/>
          </a:prstGeom>
          <a:solidFill>
            <a:srgbClr val="565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F97E7B1-BA37-F416-290E-F4C1B008B82A}"/>
              </a:ext>
            </a:extLst>
          </p:cNvPr>
          <p:cNvSpPr txBox="1"/>
          <p:nvPr/>
        </p:nvSpPr>
        <p:spPr>
          <a:xfrm>
            <a:off x="2678827" y="1692818"/>
            <a:ext cx="4970790"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楽しさ重視</a:t>
            </a:r>
          </a:p>
        </p:txBody>
      </p:sp>
      <p:sp>
        <p:nvSpPr>
          <p:cNvPr id="9" name="テキスト ボックス 8">
            <a:extLst>
              <a:ext uri="{FF2B5EF4-FFF2-40B4-BE49-F238E27FC236}">
                <a16:creationId xmlns:a16="http://schemas.microsoft.com/office/drawing/2014/main" id="{C46DF920-F795-9BA7-23A4-987A95D92519}"/>
              </a:ext>
            </a:extLst>
          </p:cNvPr>
          <p:cNvSpPr txBox="1"/>
          <p:nvPr/>
        </p:nvSpPr>
        <p:spPr>
          <a:xfrm>
            <a:off x="2678827" y="1963438"/>
            <a:ext cx="4970790" cy="388568"/>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どんな時でも楽しみを見つけ、それを共有します。</a:t>
            </a:r>
          </a:p>
        </p:txBody>
      </p:sp>
      <p:sp>
        <p:nvSpPr>
          <p:cNvPr id="10" name="テキスト ボックス 9">
            <a:extLst>
              <a:ext uri="{FF2B5EF4-FFF2-40B4-BE49-F238E27FC236}">
                <a16:creationId xmlns:a16="http://schemas.microsoft.com/office/drawing/2014/main" id="{ACB68032-D09F-2721-A747-B9D9060C5AA4}"/>
              </a:ext>
            </a:extLst>
          </p:cNvPr>
          <p:cNvSpPr txBox="1"/>
          <p:nvPr/>
        </p:nvSpPr>
        <p:spPr>
          <a:xfrm>
            <a:off x="2678827" y="4190078"/>
            <a:ext cx="4970790"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みんなは仲間</a:t>
            </a:r>
          </a:p>
        </p:txBody>
      </p:sp>
      <p:sp>
        <p:nvSpPr>
          <p:cNvPr id="11" name="テキスト ボックス 10">
            <a:extLst>
              <a:ext uri="{FF2B5EF4-FFF2-40B4-BE49-F238E27FC236}">
                <a16:creationId xmlns:a16="http://schemas.microsoft.com/office/drawing/2014/main" id="{300807C1-B83F-94C4-C2F8-B17E60ABDCE4}"/>
              </a:ext>
            </a:extLst>
          </p:cNvPr>
          <p:cNvSpPr txBox="1"/>
          <p:nvPr/>
        </p:nvSpPr>
        <p:spPr>
          <a:xfrm>
            <a:off x="2678827" y="4460698"/>
            <a:ext cx="7339340" cy="388568"/>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違いを祝福し、一緒に大きなことを成し遂げるためにサポートし合います。</a:t>
            </a:r>
          </a:p>
        </p:txBody>
      </p:sp>
      <p:sp>
        <p:nvSpPr>
          <p:cNvPr id="12" name="テキスト ボックス 11">
            <a:extLst>
              <a:ext uri="{FF2B5EF4-FFF2-40B4-BE49-F238E27FC236}">
                <a16:creationId xmlns:a16="http://schemas.microsoft.com/office/drawing/2014/main" id="{61B61920-34C7-3A65-A432-307846C14643}"/>
              </a:ext>
            </a:extLst>
          </p:cNvPr>
          <p:cNvSpPr txBox="1"/>
          <p:nvPr/>
        </p:nvSpPr>
        <p:spPr>
          <a:xfrm>
            <a:off x="2678827" y="2940477"/>
            <a:ext cx="4970790"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前向きチャレンジ</a:t>
            </a:r>
          </a:p>
        </p:txBody>
      </p:sp>
      <p:sp>
        <p:nvSpPr>
          <p:cNvPr id="13" name="テキスト ボックス 12">
            <a:extLst>
              <a:ext uri="{FF2B5EF4-FFF2-40B4-BE49-F238E27FC236}">
                <a16:creationId xmlns:a16="http://schemas.microsoft.com/office/drawing/2014/main" id="{9B1B6EC1-2EB0-FB00-7E43-463AF4A77FD0}"/>
              </a:ext>
            </a:extLst>
          </p:cNvPr>
          <p:cNvSpPr txBox="1"/>
          <p:nvPr/>
        </p:nvSpPr>
        <p:spPr>
          <a:xfrm>
            <a:off x="2678827" y="3211097"/>
            <a:ext cx="4970790" cy="388568"/>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限界なんて無い！常に新しい挑戦を恐れずに取り組みます。</a:t>
            </a:r>
          </a:p>
        </p:txBody>
      </p:sp>
      <p:sp>
        <p:nvSpPr>
          <p:cNvPr id="14" name="テキスト ボックス 13">
            <a:extLst>
              <a:ext uri="{FF2B5EF4-FFF2-40B4-BE49-F238E27FC236}">
                <a16:creationId xmlns:a16="http://schemas.microsoft.com/office/drawing/2014/main" id="{303E4E48-4683-8AA3-E6AE-8167004534D6}"/>
              </a:ext>
            </a:extLst>
          </p:cNvPr>
          <p:cNvSpPr txBox="1"/>
          <p:nvPr/>
        </p:nvSpPr>
        <p:spPr>
          <a:xfrm>
            <a:off x="2678827" y="5438708"/>
            <a:ext cx="4970790"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エコラブ</a:t>
            </a:r>
          </a:p>
        </p:txBody>
      </p:sp>
      <p:sp>
        <p:nvSpPr>
          <p:cNvPr id="15" name="テキスト ボックス 14">
            <a:extLst>
              <a:ext uri="{FF2B5EF4-FFF2-40B4-BE49-F238E27FC236}">
                <a16:creationId xmlns:a16="http://schemas.microsoft.com/office/drawing/2014/main" id="{01565CA4-0F6B-CB6C-97A1-F17D5A2C4F6F}"/>
              </a:ext>
            </a:extLst>
          </p:cNvPr>
          <p:cNvSpPr txBox="1"/>
          <p:nvPr/>
        </p:nvSpPr>
        <p:spPr>
          <a:xfrm>
            <a:off x="2678827" y="5709327"/>
            <a:ext cx="5161290" cy="388568"/>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地球も仲間。環境を大切にし、持続可能な選択を心がけます。</a:t>
            </a:r>
          </a:p>
        </p:txBody>
      </p:sp>
      <p:sp>
        <p:nvSpPr>
          <p:cNvPr id="16" name="テキスト ボックス 15">
            <a:extLst>
              <a:ext uri="{FF2B5EF4-FFF2-40B4-BE49-F238E27FC236}">
                <a16:creationId xmlns:a16="http://schemas.microsoft.com/office/drawing/2014/main" id="{86098BBC-0E48-EAF5-9EFD-68346D913EA7}"/>
              </a:ext>
            </a:extLst>
          </p:cNvPr>
          <p:cNvSpPr txBox="1"/>
          <p:nvPr/>
        </p:nvSpPr>
        <p:spPr>
          <a:xfrm>
            <a:off x="587375" y="486270"/>
            <a:ext cx="2138727" cy="523220"/>
          </a:xfrm>
          <a:prstGeom prst="rect">
            <a:avLst/>
          </a:prstGeom>
          <a:noFill/>
        </p:spPr>
        <p:txBody>
          <a:bodyPr wrap="none" rtlCol="0">
            <a:spAutoFit/>
          </a:bodyPr>
          <a:lstStyle>
            <a:defPPr>
              <a:defRPr lang="ja-JP"/>
            </a:defPPr>
            <a:lvl1pPr>
              <a:defRPr sz="4400">
                <a:latin typeface="Poppins" panose="00000500000000000000" pitchFamily="2" charset="0"/>
                <a:cs typeface="Poppins" panose="00000500000000000000" pitchFamily="2" charset="0"/>
              </a:defRPr>
            </a:lvl1pPr>
          </a:lstStyle>
          <a:p>
            <a:r>
              <a:rPr lang="en-US" altLang="ja-JP" sz="2800" dirty="0"/>
              <a:t>Our Values</a:t>
            </a:r>
            <a:endParaRPr lang="ja-JP" altLang="en-US" sz="2800" dirty="0"/>
          </a:p>
        </p:txBody>
      </p:sp>
      <p:sp>
        <p:nvSpPr>
          <p:cNvPr id="17" name="テキスト ボックス 16">
            <a:extLst>
              <a:ext uri="{FF2B5EF4-FFF2-40B4-BE49-F238E27FC236}">
                <a16:creationId xmlns:a16="http://schemas.microsoft.com/office/drawing/2014/main" id="{31033E62-17B8-64A4-9C4A-181C686A6B43}"/>
              </a:ext>
            </a:extLst>
          </p:cNvPr>
          <p:cNvSpPr txBox="1"/>
          <p:nvPr/>
        </p:nvSpPr>
        <p:spPr>
          <a:xfrm>
            <a:off x="2729421" y="674509"/>
            <a:ext cx="3836040" cy="276999"/>
          </a:xfrm>
          <a:prstGeom prst="rect">
            <a:avLst/>
          </a:prstGeom>
          <a:noFill/>
        </p:spPr>
        <p:txBody>
          <a:bodyPr wrap="square">
            <a:spAutoFit/>
          </a:bodyPr>
          <a:lstStyle>
            <a:defPPr>
              <a:defRPr lang="ja-JP"/>
            </a:defPPr>
            <a:lvl1pPr>
              <a:defRPr>
                <a:latin typeface="IBM Plex Sans JP" panose="020B0503050203000203" pitchFamily="50" charset="-128"/>
                <a:ea typeface="IBM Plex Sans JP" panose="020B0503050203000203" pitchFamily="50" charset="-128"/>
              </a:defRPr>
            </a:lvl1pPr>
          </a:lstStyle>
          <a:p>
            <a:r>
              <a:rPr lang="ja-JP" altLang="en-US" sz="1200" dirty="0"/>
              <a:t>私たちの大切にしている価値観</a:t>
            </a:r>
          </a:p>
        </p:txBody>
      </p:sp>
      <p:sp>
        <p:nvSpPr>
          <p:cNvPr id="3" name="テキスト ボックス 2">
            <a:extLst>
              <a:ext uri="{FF2B5EF4-FFF2-40B4-BE49-F238E27FC236}">
                <a16:creationId xmlns:a16="http://schemas.microsoft.com/office/drawing/2014/main" id="{7026DF95-AB11-F81C-97C8-0D40B30A9F3C}"/>
              </a:ext>
            </a:extLst>
          </p:cNvPr>
          <p:cNvSpPr txBox="1"/>
          <p:nvPr/>
        </p:nvSpPr>
        <p:spPr>
          <a:xfrm>
            <a:off x="1849119" y="1795101"/>
            <a:ext cx="495746" cy="400110"/>
          </a:xfrm>
          <a:prstGeom prst="rect">
            <a:avLst/>
          </a:prstGeom>
          <a:noFill/>
        </p:spPr>
        <p:txBody>
          <a:bodyPr wrap="square" rtlCol="0">
            <a:spAutoFit/>
          </a:bodyPr>
          <a:lstStyle/>
          <a:p>
            <a:pPr algn="ctr"/>
            <a:r>
              <a:rPr kumimoji="1" lang="en-US" altLang="ja-JP" sz="2000" dirty="0">
                <a:solidFill>
                  <a:schemeClr val="bg1"/>
                </a:solidFill>
                <a:latin typeface="Poppins" panose="00000500000000000000" pitchFamily="2" charset="0"/>
                <a:cs typeface="Poppins" panose="00000500000000000000" pitchFamily="2" charset="0"/>
              </a:rPr>
              <a:t>#1</a:t>
            </a:r>
            <a:endParaRPr kumimoji="1" lang="ja-JP" altLang="en-US" sz="2000" dirty="0">
              <a:solidFill>
                <a:schemeClr val="bg1"/>
              </a:solidFill>
              <a:latin typeface="Poppins" panose="00000500000000000000" pitchFamily="2" charset="0"/>
              <a:cs typeface="Poppins" panose="00000500000000000000" pitchFamily="2" charset="0"/>
            </a:endParaRPr>
          </a:p>
        </p:txBody>
      </p:sp>
      <p:sp>
        <p:nvSpPr>
          <p:cNvPr id="18" name="テキスト ボックス 17">
            <a:extLst>
              <a:ext uri="{FF2B5EF4-FFF2-40B4-BE49-F238E27FC236}">
                <a16:creationId xmlns:a16="http://schemas.microsoft.com/office/drawing/2014/main" id="{B7D329C0-CF76-2F66-1630-F51B9531AF67}"/>
              </a:ext>
            </a:extLst>
          </p:cNvPr>
          <p:cNvSpPr txBox="1"/>
          <p:nvPr/>
        </p:nvSpPr>
        <p:spPr>
          <a:xfrm>
            <a:off x="7333058" y="1517134"/>
            <a:ext cx="2555162" cy="400110"/>
          </a:xfrm>
          <a:prstGeom prst="rect">
            <a:avLst/>
          </a:prstGeom>
          <a:noFill/>
        </p:spPr>
        <p:txBody>
          <a:bodyPr wrap="square" rtlCol="0">
            <a:spAutoFit/>
          </a:bodyPr>
          <a:lstStyle/>
          <a:p>
            <a:pPr algn="r"/>
            <a:r>
              <a:rPr kumimoji="1" lang="en-US" altLang="ja-JP" sz="2000" dirty="0">
                <a:solidFill>
                  <a:srgbClr val="5656F0">
                    <a:alpha val="36000"/>
                  </a:srgbClr>
                </a:solidFill>
                <a:latin typeface="Poppins" panose="00000500000000000000" pitchFamily="2" charset="0"/>
                <a:cs typeface="Poppins" panose="00000500000000000000" pitchFamily="2" charset="0"/>
              </a:rPr>
              <a:t>Fun First</a:t>
            </a:r>
            <a:endParaRPr kumimoji="1" lang="ja-JP" altLang="en-US" sz="2000" dirty="0">
              <a:solidFill>
                <a:srgbClr val="5656F0">
                  <a:alpha val="36000"/>
                </a:srgbClr>
              </a:solidFill>
              <a:latin typeface="Poppins" panose="00000500000000000000" pitchFamily="2" charset="0"/>
              <a:cs typeface="Poppins" panose="00000500000000000000" pitchFamily="2" charset="0"/>
            </a:endParaRPr>
          </a:p>
        </p:txBody>
      </p:sp>
      <p:sp>
        <p:nvSpPr>
          <p:cNvPr id="4" name="テキスト ボックス 3">
            <a:extLst>
              <a:ext uri="{FF2B5EF4-FFF2-40B4-BE49-F238E27FC236}">
                <a16:creationId xmlns:a16="http://schemas.microsoft.com/office/drawing/2014/main" id="{E3E57CA4-8D8C-6171-0FE5-DC48E03E865F}"/>
              </a:ext>
            </a:extLst>
          </p:cNvPr>
          <p:cNvSpPr txBox="1"/>
          <p:nvPr/>
        </p:nvSpPr>
        <p:spPr>
          <a:xfrm>
            <a:off x="1823520" y="3031235"/>
            <a:ext cx="546945" cy="400110"/>
          </a:xfrm>
          <a:prstGeom prst="rect">
            <a:avLst/>
          </a:prstGeom>
          <a:noFill/>
        </p:spPr>
        <p:txBody>
          <a:bodyPr wrap="none" rtlCol="0">
            <a:spAutoFit/>
          </a:bodyPr>
          <a:lstStyle/>
          <a:p>
            <a:pPr algn="ctr"/>
            <a:r>
              <a:rPr kumimoji="1" lang="en-US" altLang="ja-JP" sz="2000" dirty="0">
                <a:solidFill>
                  <a:schemeClr val="bg1"/>
                </a:solidFill>
                <a:latin typeface="Poppins" panose="00000500000000000000" pitchFamily="2" charset="0"/>
                <a:cs typeface="Poppins" panose="00000500000000000000" pitchFamily="2" charset="0"/>
              </a:rPr>
              <a:t>#2</a:t>
            </a:r>
            <a:endParaRPr kumimoji="1" lang="ja-JP" altLang="en-US" sz="2000" dirty="0">
              <a:solidFill>
                <a:schemeClr val="bg1"/>
              </a:solidFill>
              <a:latin typeface="Poppins" panose="00000500000000000000" pitchFamily="2" charset="0"/>
              <a:cs typeface="Poppins" panose="00000500000000000000" pitchFamily="2" charset="0"/>
            </a:endParaRPr>
          </a:p>
        </p:txBody>
      </p:sp>
      <p:sp>
        <p:nvSpPr>
          <p:cNvPr id="19" name="テキスト ボックス 18">
            <a:extLst>
              <a:ext uri="{FF2B5EF4-FFF2-40B4-BE49-F238E27FC236}">
                <a16:creationId xmlns:a16="http://schemas.microsoft.com/office/drawing/2014/main" id="{19D4FDB7-3146-5D8C-9EA8-BF18C8424A0D}"/>
              </a:ext>
            </a:extLst>
          </p:cNvPr>
          <p:cNvSpPr txBox="1"/>
          <p:nvPr/>
        </p:nvSpPr>
        <p:spPr>
          <a:xfrm>
            <a:off x="7333058" y="2753266"/>
            <a:ext cx="2555162" cy="810478"/>
          </a:xfrm>
          <a:prstGeom prst="rect">
            <a:avLst/>
          </a:prstGeom>
          <a:noFill/>
        </p:spPr>
        <p:txBody>
          <a:bodyPr wrap="square" rtlCol="0">
            <a:spAutoFit/>
          </a:bodyPr>
          <a:lstStyle/>
          <a:p>
            <a:pPr algn="r">
              <a:lnSpc>
                <a:spcPct val="120000"/>
              </a:lnSpc>
            </a:pPr>
            <a:r>
              <a:rPr kumimoji="1" lang="en-US" altLang="ja-JP" sz="2000" dirty="0">
                <a:solidFill>
                  <a:srgbClr val="5656F0">
                    <a:alpha val="36000"/>
                  </a:srgbClr>
                </a:solidFill>
                <a:latin typeface="Poppins" panose="00000500000000000000" pitchFamily="2" charset="0"/>
                <a:cs typeface="Poppins" panose="00000500000000000000" pitchFamily="2" charset="0"/>
              </a:rPr>
              <a:t>Positive Challenges</a:t>
            </a:r>
            <a:endParaRPr kumimoji="1" lang="ja-JP" altLang="en-US" sz="2000" dirty="0">
              <a:solidFill>
                <a:srgbClr val="5656F0">
                  <a:alpha val="36000"/>
                </a:srgbClr>
              </a:solidFill>
              <a:latin typeface="Poppins" panose="00000500000000000000" pitchFamily="2" charset="0"/>
              <a:cs typeface="Poppins" panose="00000500000000000000" pitchFamily="2" charset="0"/>
            </a:endParaRPr>
          </a:p>
        </p:txBody>
      </p:sp>
      <p:sp>
        <p:nvSpPr>
          <p:cNvPr id="6" name="テキスト ボックス 5">
            <a:extLst>
              <a:ext uri="{FF2B5EF4-FFF2-40B4-BE49-F238E27FC236}">
                <a16:creationId xmlns:a16="http://schemas.microsoft.com/office/drawing/2014/main" id="{F39F132C-D59A-A89B-19BB-C4659F971D50}"/>
              </a:ext>
            </a:extLst>
          </p:cNvPr>
          <p:cNvSpPr txBox="1"/>
          <p:nvPr/>
        </p:nvSpPr>
        <p:spPr>
          <a:xfrm>
            <a:off x="1821917" y="4267366"/>
            <a:ext cx="550151" cy="400110"/>
          </a:xfrm>
          <a:prstGeom prst="rect">
            <a:avLst/>
          </a:prstGeom>
          <a:noFill/>
        </p:spPr>
        <p:txBody>
          <a:bodyPr wrap="none" rtlCol="0">
            <a:spAutoFit/>
          </a:bodyPr>
          <a:lstStyle/>
          <a:p>
            <a:pPr algn="ctr"/>
            <a:r>
              <a:rPr kumimoji="1" lang="en-US" altLang="ja-JP" sz="2000" dirty="0">
                <a:solidFill>
                  <a:schemeClr val="bg1"/>
                </a:solidFill>
                <a:latin typeface="Poppins" panose="00000500000000000000" pitchFamily="2" charset="0"/>
                <a:cs typeface="Poppins" panose="00000500000000000000" pitchFamily="2" charset="0"/>
              </a:rPr>
              <a:t>#3</a:t>
            </a:r>
            <a:endParaRPr kumimoji="1" lang="ja-JP" altLang="en-US" sz="2000" dirty="0">
              <a:solidFill>
                <a:schemeClr val="bg1"/>
              </a:solidFill>
              <a:latin typeface="Poppins" panose="00000500000000000000" pitchFamily="2" charset="0"/>
              <a:cs typeface="Poppins" panose="00000500000000000000" pitchFamily="2" charset="0"/>
            </a:endParaRPr>
          </a:p>
        </p:txBody>
      </p:sp>
      <p:sp>
        <p:nvSpPr>
          <p:cNvPr id="20" name="テキスト ボックス 19">
            <a:extLst>
              <a:ext uri="{FF2B5EF4-FFF2-40B4-BE49-F238E27FC236}">
                <a16:creationId xmlns:a16="http://schemas.microsoft.com/office/drawing/2014/main" id="{8FE0A235-DE86-49B9-5513-FF9960238397}"/>
              </a:ext>
            </a:extLst>
          </p:cNvPr>
          <p:cNvSpPr txBox="1"/>
          <p:nvPr/>
        </p:nvSpPr>
        <p:spPr>
          <a:xfrm>
            <a:off x="7333058" y="3989401"/>
            <a:ext cx="2555162" cy="400110"/>
          </a:xfrm>
          <a:prstGeom prst="rect">
            <a:avLst/>
          </a:prstGeom>
          <a:noFill/>
        </p:spPr>
        <p:txBody>
          <a:bodyPr wrap="square" rtlCol="0">
            <a:spAutoFit/>
          </a:bodyPr>
          <a:lstStyle/>
          <a:p>
            <a:pPr algn="r"/>
            <a:r>
              <a:rPr kumimoji="1" lang="en-US" altLang="ja-JP" sz="2000" dirty="0">
                <a:solidFill>
                  <a:srgbClr val="5656F0">
                    <a:alpha val="36000"/>
                  </a:srgbClr>
                </a:solidFill>
                <a:latin typeface="Poppins" panose="00000500000000000000" pitchFamily="2" charset="0"/>
                <a:cs typeface="Poppins" panose="00000500000000000000" pitchFamily="2" charset="0"/>
              </a:rPr>
              <a:t>All for One</a:t>
            </a:r>
            <a:endParaRPr kumimoji="1" lang="ja-JP" altLang="en-US" sz="2000" dirty="0">
              <a:solidFill>
                <a:srgbClr val="5656F0">
                  <a:alpha val="36000"/>
                </a:srgbClr>
              </a:solidFill>
              <a:latin typeface="Poppins" panose="00000500000000000000" pitchFamily="2" charset="0"/>
              <a:cs typeface="Poppins" panose="00000500000000000000" pitchFamily="2" charset="0"/>
            </a:endParaRPr>
          </a:p>
        </p:txBody>
      </p:sp>
      <p:sp>
        <p:nvSpPr>
          <p:cNvPr id="5" name="テキスト ボックス 4">
            <a:extLst>
              <a:ext uri="{FF2B5EF4-FFF2-40B4-BE49-F238E27FC236}">
                <a16:creationId xmlns:a16="http://schemas.microsoft.com/office/drawing/2014/main" id="{710E8512-DCD1-D94E-B1BD-F05F48E4567E}"/>
              </a:ext>
            </a:extLst>
          </p:cNvPr>
          <p:cNvSpPr txBox="1"/>
          <p:nvPr/>
        </p:nvSpPr>
        <p:spPr>
          <a:xfrm>
            <a:off x="1816306" y="5503501"/>
            <a:ext cx="561372" cy="400110"/>
          </a:xfrm>
          <a:prstGeom prst="rect">
            <a:avLst/>
          </a:prstGeom>
          <a:noFill/>
        </p:spPr>
        <p:txBody>
          <a:bodyPr wrap="none" rtlCol="0">
            <a:spAutoFit/>
          </a:bodyPr>
          <a:lstStyle/>
          <a:p>
            <a:pPr algn="ctr"/>
            <a:r>
              <a:rPr lang="en-US" altLang="ja-JP" sz="2000" dirty="0">
                <a:solidFill>
                  <a:schemeClr val="bg1"/>
                </a:solidFill>
                <a:latin typeface="Poppins" panose="00000500000000000000" pitchFamily="2" charset="0"/>
                <a:cs typeface="Poppins" panose="00000500000000000000" pitchFamily="2" charset="0"/>
              </a:rPr>
              <a:t>#</a:t>
            </a:r>
            <a:r>
              <a:rPr kumimoji="1" lang="en-US" altLang="ja-JP" sz="2000" dirty="0">
                <a:solidFill>
                  <a:schemeClr val="bg1"/>
                </a:solidFill>
                <a:latin typeface="Poppins" panose="00000500000000000000" pitchFamily="2" charset="0"/>
                <a:cs typeface="Poppins" panose="00000500000000000000" pitchFamily="2" charset="0"/>
              </a:rPr>
              <a:t>4</a:t>
            </a:r>
            <a:endParaRPr kumimoji="1" lang="ja-JP" altLang="en-US" sz="2000" dirty="0">
              <a:solidFill>
                <a:schemeClr val="bg1"/>
              </a:solidFill>
              <a:latin typeface="Poppins" panose="00000500000000000000" pitchFamily="2" charset="0"/>
              <a:cs typeface="Poppins" panose="00000500000000000000" pitchFamily="2" charset="0"/>
            </a:endParaRPr>
          </a:p>
        </p:txBody>
      </p:sp>
      <p:sp>
        <p:nvSpPr>
          <p:cNvPr id="21" name="テキスト ボックス 20">
            <a:extLst>
              <a:ext uri="{FF2B5EF4-FFF2-40B4-BE49-F238E27FC236}">
                <a16:creationId xmlns:a16="http://schemas.microsoft.com/office/drawing/2014/main" id="{EEBDC2EA-6AB9-5140-F1F1-6E47C927CF14}"/>
              </a:ext>
            </a:extLst>
          </p:cNvPr>
          <p:cNvSpPr txBox="1"/>
          <p:nvPr/>
        </p:nvSpPr>
        <p:spPr>
          <a:xfrm>
            <a:off x="7333058" y="5225533"/>
            <a:ext cx="2555162" cy="400110"/>
          </a:xfrm>
          <a:prstGeom prst="rect">
            <a:avLst/>
          </a:prstGeom>
          <a:noFill/>
        </p:spPr>
        <p:txBody>
          <a:bodyPr wrap="square" rtlCol="0">
            <a:spAutoFit/>
          </a:bodyPr>
          <a:lstStyle/>
          <a:p>
            <a:pPr algn="r"/>
            <a:r>
              <a:rPr kumimoji="1" lang="en-US" altLang="ja-JP" sz="2000" dirty="0">
                <a:solidFill>
                  <a:srgbClr val="5656F0">
                    <a:alpha val="36000"/>
                  </a:srgbClr>
                </a:solidFill>
                <a:latin typeface="Poppins" panose="00000500000000000000" pitchFamily="2" charset="0"/>
                <a:cs typeface="Poppins" panose="00000500000000000000" pitchFamily="2" charset="0"/>
              </a:rPr>
              <a:t>Eco-Love</a:t>
            </a:r>
            <a:endParaRPr kumimoji="1" lang="ja-JP" altLang="en-US" sz="2000" dirty="0">
              <a:solidFill>
                <a:srgbClr val="5656F0">
                  <a:alpha val="36000"/>
                </a:srgb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2944457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四角形: 角を丸くする 40">
            <a:extLst>
              <a:ext uri="{FF2B5EF4-FFF2-40B4-BE49-F238E27FC236}">
                <a16:creationId xmlns:a16="http://schemas.microsoft.com/office/drawing/2014/main" id="{32928CD7-1FD5-5405-C3F8-F24F427920BC}"/>
              </a:ext>
            </a:extLst>
          </p:cNvPr>
          <p:cNvSpPr/>
          <p:nvPr/>
        </p:nvSpPr>
        <p:spPr>
          <a:xfrm>
            <a:off x="587375" y="2191055"/>
            <a:ext cx="2570692" cy="3303812"/>
          </a:xfrm>
          <a:prstGeom prst="roundRect">
            <a:avLst>
              <a:gd name="adj" fmla="val 6539"/>
            </a:avLst>
          </a:prstGeom>
          <a:solidFill>
            <a:srgbClr val="5656F0">
              <a:alpha val="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DE90ABFF-8F57-83DD-971D-B23B9243D101}"/>
              </a:ext>
            </a:extLst>
          </p:cNvPr>
          <p:cNvSpPr/>
          <p:nvPr/>
        </p:nvSpPr>
        <p:spPr>
          <a:xfrm>
            <a:off x="3407400" y="2191055"/>
            <a:ext cx="2570692" cy="3303812"/>
          </a:xfrm>
          <a:prstGeom prst="roundRect">
            <a:avLst>
              <a:gd name="adj" fmla="val 7774"/>
            </a:avLst>
          </a:prstGeom>
          <a:solidFill>
            <a:srgbClr val="5656F0">
              <a:alpha val="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四角形: 角を丸くする 22">
            <a:extLst>
              <a:ext uri="{FF2B5EF4-FFF2-40B4-BE49-F238E27FC236}">
                <a16:creationId xmlns:a16="http://schemas.microsoft.com/office/drawing/2014/main" id="{6AE2369D-196F-72BB-6A6F-8214C246EFCF}"/>
              </a:ext>
            </a:extLst>
          </p:cNvPr>
          <p:cNvSpPr/>
          <p:nvPr/>
        </p:nvSpPr>
        <p:spPr>
          <a:xfrm>
            <a:off x="6227425" y="2191055"/>
            <a:ext cx="2570692" cy="3303812"/>
          </a:xfrm>
          <a:prstGeom prst="roundRect">
            <a:avLst>
              <a:gd name="adj" fmla="val 9010"/>
            </a:avLst>
          </a:prstGeom>
          <a:solidFill>
            <a:srgbClr val="5656F0">
              <a:alpha val="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D134857D-521C-C73A-6653-A57B6CF1CAB8}"/>
              </a:ext>
            </a:extLst>
          </p:cNvPr>
          <p:cNvSpPr/>
          <p:nvPr/>
        </p:nvSpPr>
        <p:spPr>
          <a:xfrm>
            <a:off x="9047451" y="2191055"/>
            <a:ext cx="2570692" cy="3303812"/>
          </a:xfrm>
          <a:prstGeom prst="roundRect">
            <a:avLst>
              <a:gd name="adj" fmla="val 5551"/>
            </a:avLst>
          </a:prstGeom>
          <a:solidFill>
            <a:srgbClr val="5656F0">
              <a:alpha val="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F97E7B1-BA37-F416-290E-F4C1B008B82A}"/>
              </a:ext>
            </a:extLst>
          </p:cNvPr>
          <p:cNvSpPr txBox="1"/>
          <p:nvPr/>
        </p:nvSpPr>
        <p:spPr>
          <a:xfrm>
            <a:off x="1028056" y="2877812"/>
            <a:ext cx="1689331" cy="369332"/>
          </a:xfrm>
          <a:prstGeom prst="rect">
            <a:avLst/>
          </a:prstGeom>
          <a:noFill/>
        </p:spPr>
        <p:txBody>
          <a:bodyPr wrap="square">
            <a:spAutoFit/>
          </a:bodyPr>
          <a:lstStyle/>
          <a:p>
            <a:pPr algn="ctr"/>
            <a:r>
              <a:rPr lang="ja-JP" altLang="en-US" b="1" dirty="0">
                <a:solidFill>
                  <a:srgbClr val="5656F0"/>
                </a:solidFill>
                <a:latin typeface="IBM Plex Sans JP" panose="020B0503050203000203" pitchFamily="50" charset="-128"/>
                <a:ea typeface="IBM Plex Sans JP" panose="020B0503050203000203" pitchFamily="50" charset="-128"/>
              </a:rPr>
              <a:t>楽しさ重視</a:t>
            </a:r>
          </a:p>
        </p:txBody>
      </p:sp>
      <p:sp>
        <p:nvSpPr>
          <p:cNvPr id="9" name="テキスト ボックス 8">
            <a:extLst>
              <a:ext uri="{FF2B5EF4-FFF2-40B4-BE49-F238E27FC236}">
                <a16:creationId xmlns:a16="http://schemas.microsoft.com/office/drawing/2014/main" id="{C46DF920-F795-9BA7-23A4-987A95D92519}"/>
              </a:ext>
            </a:extLst>
          </p:cNvPr>
          <p:cNvSpPr txBox="1"/>
          <p:nvPr/>
        </p:nvSpPr>
        <p:spPr>
          <a:xfrm>
            <a:off x="793788" y="3889452"/>
            <a:ext cx="2157867" cy="711733"/>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どんな時でも楽しみを見つけ、それを共有します。</a:t>
            </a:r>
          </a:p>
        </p:txBody>
      </p:sp>
      <p:sp>
        <p:nvSpPr>
          <p:cNvPr id="10" name="テキスト ボックス 9">
            <a:extLst>
              <a:ext uri="{FF2B5EF4-FFF2-40B4-BE49-F238E27FC236}">
                <a16:creationId xmlns:a16="http://schemas.microsoft.com/office/drawing/2014/main" id="{ACB68032-D09F-2721-A747-B9D9060C5AA4}"/>
              </a:ext>
            </a:extLst>
          </p:cNvPr>
          <p:cNvSpPr txBox="1"/>
          <p:nvPr/>
        </p:nvSpPr>
        <p:spPr>
          <a:xfrm>
            <a:off x="6549044" y="2877812"/>
            <a:ext cx="1927454" cy="369332"/>
          </a:xfrm>
          <a:prstGeom prst="rect">
            <a:avLst/>
          </a:prstGeom>
          <a:noFill/>
        </p:spPr>
        <p:txBody>
          <a:bodyPr wrap="square">
            <a:spAutoFit/>
          </a:bodyPr>
          <a:lstStyle/>
          <a:p>
            <a:pPr algn="ctr"/>
            <a:r>
              <a:rPr lang="ja-JP" altLang="en-US" b="1" dirty="0">
                <a:solidFill>
                  <a:srgbClr val="5656F0"/>
                </a:solidFill>
                <a:latin typeface="IBM Plex Sans JP" panose="020B0503050203000203" pitchFamily="50" charset="-128"/>
                <a:ea typeface="IBM Plex Sans JP" panose="020B0503050203000203" pitchFamily="50" charset="-128"/>
              </a:rPr>
              <a:t>みんなは仲間</a:t>
            </a:r>
          </a:p>
        </p:txBody>
      </p:sp>
      <p:sp>
        <p:nvSpPr>
          <p:cNvPr id="12" name="テキスト ボックス 11">
            <a:extLst>
              <a:ext uri="{FF2B5EF4-FFF2-40B4-BE49-F238E27FC236}">
                <a16:creationId xmlns:a16="http://schemas.microsoft.com/office/drawing/2014/main" id="{61B61920-34C7-3A65-A432-307846C14643}"/>
              </a:ext>
            </a:extLst>
          </p:cNvPr>
          <p:cNvSpPr txBox="1"/>
          <p:nvPr/>
        </p:nvSpPr>
        <p:spPr>
          <a:xfrm>
            <a:off x="3629667" y="2877812"/>
            <a:ext cx="2126159" cy="369332"/>
          </a:xfrm>
          <a:prstGeom prst="rect">
            <a:avLst/>
          </a:prstGeom>
          <a:noFill/>
        </p:spPr>
        <p:txBody>
          <a:bodyPr wrap="square">
            <a:spAutoFit/>
          </a:bodyPr>
          <a:lstStyle/>
          <a:p>
            <a:pPr algn="ctr"/>
            <a:r>
              <a:rPr lang="ja-JP" altLang="en-US" b="1" dirty="0">
                <a:solidFill>
                  <a:srgbClr val="5656F0"/>
                </a:solidFill>
                <a:latin typeface="IBM Plex Sans JP" panose="020B0503050203000203" pitchFamily="50" charset="-128"/>
                <a:ea typeface="IBM Plex Sans JP" panose="020B0503050203000203" pitchFamily="50" charset="-128"/>
              </a:rPr>
              <a:t>前向きチャレンジ</a:t>
            </a:r>
          </a:p>
        </p:txBody>
      </p:sp>
      <p:sp>
        <p:nvSpPr>
          <p:cNvPr id="14" name="テキスト ボックス 13">
            <a:extLst>
              <a:ext uri="{FF2B5EF4-FFF2-40B4-BE49-F238E27FC236}">
                <a16:creationId xmlns:a16="http://schemas.microsoft.com/office/drawing/2014/main" id="{303E4E48-4683-8AA3-E6AE-8167004534D6}"/>
              </a:ext>
            </a:extLst>
          </p:cNvPr>
          <p:cNvSpPr txBox="1"/>
          <p:nvPr/>
        </p:nvSpPr>
        <p:spPr>
          <a:xfrm>
            <a:off x="9688195" y="2877812"/>
            <a:ext cx="1289204" cy="369332"/>
          </a:xfrm>
          <a:prstGeom prst="rect">
            <a:avLst/>
          </a:prstGeom>
          <a:noFill/>
        </p:spPr>
        <p:txBody>
          <a:bodyPr wrap="square">
            <a:spAutoFit/>
          </a:bodyPr>
          <a:lstStyle/>
          <a:p>
            <a:pPr algn="ctr"/>
            <a:r>
              <a:rPr lang="ja-JP" altLang="en-US" b="1" dirty="0">
                <a:solidFill>
                  <a:srgbClr val="5656F0"/>
                </a:solidFill>
                <a:latin typeface="IBM Plex Sans JP" panose="020B0503050203000203" pitchFamily="50" charset="-128"/>
                <a:ea typeface="IBM Plex Sans JP" panose="020B0503050203000203" pitchFamily="50" charset="-128"/>
              </a:rPr>
              <a:t>エコラブ</a:t>
            </a:r>
          </a:p>
        </p:txBody>
      </p:sp>
      <p:sp>
        <p:nvSpPr>
          <p:cNvPr id="16" name="テキスト ボックス 15">
            <a:extLst>
              <a:ext uri="{FF2B5EF4-FFF2-40B4-BE49-F238E27FC236}">
                <a16:creationId xmlns:a16="http://schemas.microsoft.com/office/drawing/2014/main" id="{86098BBC-0E48-EAF5-9EFD-68346D913EA7}"/>
              </a:ext>
            </a:extLst>
          </p:cNvPr>
          <p:cNvSpPr txBox="1"/>
          <p:nvPr/>
        </p:nvSpPr>
        <p:spPr>
          <a:xfrm>
            <a:off x="587375" y="486270"/>
            <a:ext cx="2138727" cy="523220"/>
          </a:xfrm>
          <a:prstGeom prst="rect">
            <a:avLst/>
          </a:prstGeom>
          <a:noFill/>
        </p:spPr>
        <p:txBody>
          <a:bodyPr wrap="none" rtlCol="0">
            <a:spAutoFit/>
          </a:bodyPr>
          <a:lstStyle>
            <a:defPPr>
              <a:defRPr lang="ja-JP"/>
            </a:defPPr>
            <a:lvl1pPr>
              <a:defRPr sz="4400">
                <a:latin typeface="Poppins" panose="00000500000000000000" pitchFamily="2" charset="0"/>
                <a:cs typeface="Poppins" panose="00000500000000000000" pitchFamily="2" charset="0"/>
              </a:defRPr>
            </a:lvl1pPr>
          </a:lstStyle>
          <a:p>
            <a:r>
              <a:rPr lang="en-US" altLang="ja-JP" sz="2800" dirty="0"/>
              <a:t>Our Values</a:t>
            </a:r>
            <a:endParaRPr lang="ja-JP" altLang="en-US" sz="2800" dirty="0"/>
          </a:p>
        </p:txBody>
      </p:sp>
      <p:sp>
        <p:nvSpPr>
          <p:cNvPr id="17" name="テキスト ボックス 16">
            <a:extLst>
              <a:ext uri="{FF2B5EF4-FFF2-40B4-BE49-F238E27FC236}">
                <a16:creationId xmlns:a16="http://schemas.microsoft.com/office/drawing/2014/main" id="{31033E62-17B8-64A4-9C4A-181C686A6B43}"/>
              </a:ext>
            </a:extLst>
          </p:cNvPr>
          <p:cNvSpPr txBox="1"/>
          <p:nvPr/>
        </p:nvSpPr>
        <p:spPr>
          <a:xfrm>
            <a:off x="2729421" y="674509"/>
            <a:ext cx="3836040" cy="276999"/>
          </a:xfrm>
          <a:prstGeom prst="rect">
            <a:avLst/>
          </a:prstGeom>
          <a:noFill/>
        </p:spPr>
        <p:txBody>
          <a:bodyPr wrap="square">
            <a:spAutoFit/>
          </a:bodyPr>
          <a:lstStyle>
            <a:defPPr>
              <a:defRPr lang="ja-JP"/>
            </a:defPPr>
            <a:lvl1pPr>
              <a:defRPr>
                <a:latin typeface="IBM Plex Sans JP" panose="020B0503050203000203" pitchFamily="50" charset="-128"/>
                <a:ea typeface="IBM Plex Sans JP" panose="020B0503050203000203" pitchFamily="50" charset="-128"/>
              </a:defRPr>
            </a:lvl1pPr>
          </a:lstStyle>
          <a:p>
            <a:r>
              <a:rPr lang="ja-JP" altLang="en-US" sz="1200" dirty="0"/>
              <a:t>私たちの大切にしている価値観</a:t>
            </a:r>
          </a:p>
        </p:txBody>
      </p:sp>
      <p:sp>
        <p:nvSpPr>
          <p:cNvPr id="18" name="テキスト ボックス 17">
            <a:extLst>
              <a:ext uri="{FF2B5EF4-FFF2-40B4-BE49-F238E27FC236}">
                <a16:creationId xmlns:a16="http://schemas.microsoft.com/office/drawing/2014/main" id="{B7D329C0-CF76-2F66-1630-F51B9531AF67}"/>
              </a:ext>
            </a:extLst>
          </p:cNvPr>
          <p:cNvSpPr txBox="1"/>
          <p:nvPr/>
        </p:nvSpPr>
        <p:spPr>
          <a:xfrm>
            <a:off x="1209115" y="3204176"/>
            <a:ext cx="1244522" cy="215444"/>
          </a:xfrm>
          <a:prstGeom prst="rect">
            <a:avLst/>
          </a:prstGeom>
          <a:noFill/>
        </p:spPr>
        <p:txBody>
          <a:bodyPr wrap="square" rtlCol="0">
            <a:spAutoFit/>
          </a:bodyPr>
          <a:lstStyle/>
          <a:p>
            <a:pPr algn="ctr"/>
            <a:r>
              <a:rPr kumimoji="1" lang="en-US" altLang="ja-JP" sz="800" dirty="0">
                <a:solidFill>
                  <a:srgbClr val="5656F0"/>
                </a:solidFill>
                <a:latin typeface="Poppins" panose="00000500000000000000" pitchFamily="2" charset="0"/>
                <a:cs typeface="Poppins" panose="00000500000000000000" pitchFamily="2" charset="0"/>
              </a:rPr>
              <a:t>Fun First</a:t>
            </a:r>
            <a:endParaRPr kumimoji="1" lang="ja-JP" altLang="en-US" sz="800" dirty="0">
              <a:solidFill>
                <a:srgbClr val="5656F0"/>
              </a:solidFill>
              <a:latin typeface="Poppins" panose="00000500000000000000" pitchFamily="2" charset="0"/>
              <a:cs typeface="Poppins" panose="00000500000000000000" pitchFamily="2" charset="0"/>
            </a:endParaRPr>
          </a:p>
        </p:txBody>
      </p:sp>
      <p:sp>
        <p:nvSpPr>
          <p:cNvPr id="19" name="テキスト ボックス 18">
            <a:extLst>
              <a:ext uri="{FF2B5EF4-FFF2-40B4-BE49-F238E27FC236}">
                <a16:creationId xmlns:a16="http://schemas.microsoft.com/office/drawing/2014/main" id="{19D4FDB7-3146-5D8C-9EA8-BF18C8424A0D}"/>
              </a:ext>
            </a:extLst>
          </p:cNvPr>
          <p:cNvSpPr txBox="1"/>
          <p:nvPr/>
        </p:nvSpPr>
        <p:spPr>
          <a:xfrm>
            <a:off x="4125139" y="3204176"/>
            <a:ext cx="1244522" cy="215444"/>
          </a:xfrm>
          <a:prstGeom prst="rect">
            <a:avLst/>
          </a:prstGeom>
          <a:noFill/>
        </p:spPr>
        <p:txBody>
          <a:bodyPr wrap="square" rtlCol="0">
            <a:spAutoFit/>
          </a:bodyPr>
          <a:lstStyle/>
          <a:p>
            <a:r>
              <a:rPr kumimoji="1" lang="en-US" altLang="ja-JP" sz="800" dirty="0">
                <a:solidFill>
                  <a:srgbClr val="5656F0"/>
                </a:solidFill>
                <a:latin typeface="Poppins" panose="00000500000000000000" pitchFamily="2" charset="0"/>
                <a:cs typeface="Poppins" panose="00000500000000000000" pitchFamily="2" charset="0"/>
              </a:rPr>
              <a:t>Positive Challenges</a:t>
            </a:r>
            <a:endParaRPr kumimoji="1" lang="ja-JP" altLang="en-US" sz="800" dirty="0">
              <a:solidFill>
                <a:srgbClr val="5656F0"/>
              </a:solidFill>
              <a:latin typeface="Poppins" panose="00000500000000000000" pitchFamily="2" charset="0"/>
              <a:cs typeface="Poppins" panose="00000500000000000000" pitchFamily="2" charset="0"/>
            </a:endParaRPr>
          </a:p>
        </p:txBody>
      </p:sp>
      <p:sp>
        <p:nvSpPr>
          <p:cNvPr id="20" name="テキスト ボックス 19">
            <a:extLst>
              <a:ext uri="{FF2B5EF4-FFF2-40B4-BE49-F238E27FC236}">
                <a16:creationId xmlns:a16="http://schemas.microsoft.com/office/drawing/2014/main" id="{8FE0A235-DE86-49B9-5513-FF9960238397}"/>
              </a:ext>
            </a:extLst>
          </p:cNvPr>
          <p:cNvSpPr txBox="1"/>
          <p:nvPr/>
        </p:nvSpPr>
        <p:spPr>
          <a:xfrm>
            <a:off x="6840956" y="3204176"/>
            <a:ext cx="1244522" cy="215444"/>
          </a:xfrm>
          <a:prstGeom prst="rect">
            <a:avLst/>
          </a:prstGeom>
          <a:noFill/>
        </p:spPr>
        <p:txBody>
          <a:bodyPr wrap="square" rtlCol="0">
            <a:spAutoFit/>
          </a:bodyPr>
          <a:lstStyle/>
          <a:p>
            <a:pPr algn="ctr"/>
            <a:r>
              <a:rPr kumimoji="1" lang="en-US" altLang="ja-JP" sz="800" dirty="0">
                <a:solidFill>
                  <a:srgbClr val="5656F0"/>
                </a:solidFill>
                <a:latin typeface="Poppins" panose="00000500000000000000" pitchFamily="2" charset="0"/>
                <a:cs typeface="Poppins" panose="00000500000000000000" pitchFamily="2" charset="0"/>
              </a:rPr>
              <a:t>All for One</a:t>
            </a:r>
            <a:endParaRPr kumimoji="1" lang="ja-JP" altLang="en-US" sz="800" dirty="0">
              <a:solidFill>
                <a:srgbClr val="5656F0"/>
              </a:solidFill>
              <a:latin typeface="Poppins" panose="00000500000000000000" pitchFamily="2" charset="0"/>
              <a:cs typeface="Poppins" panose="00000500000000000000" pitchFamily="2" charset="0"/>
            </a:endParaRPr>
          </a:p>
        </p:txBody>
      </p:sp>
      <p:sp>
        <p:nvSpPr>
          <p:cNvPr id="21" name="テキスト ボックス 20">
            <a:extLst>
              <a:ext uri="{FF2B5EF4-FFF2-40B4-BE49-F238E27FC236}">
                <a16:creationId xmlns:a16="http://schemas.microsoft.com/office/drawing/2014/main" id="{EEBDC2EA-6AB9-5140-F1F1-6E47C927CF14}"/>
              </a:ext>
            </a:extLst>
          </p:cNvPr>
          <p:cNvSpPr txBox="1"/>
          <p:nvPr/>
        </p:nvSpPr>
        <p:spPr>
          <a:xfrm>
            <a:off x="9710455" y="3204176"/>
            <a:ext cx="1244522" cy="215444"/>
          </a:xfrm>
          <a:prstGeom prst="rect">
            <a:avLst/>
          </a:prstGeom>
          <a:noFill/>
        </p:spPr>
        <p:txBody>
          <a:bodyPr wrap="square" rtlCol="0">
            <a:spAutoFit/>
          </a:bodyPr>
          <a:lstStyle/>
          <a:p>
            <a:pPr algn="ctr"/>
            <a:r>
              <a:rPr kumimoji="1" lang="en-US" altLang="ja-JP" sz="800" dirty="0">
                <a:solidFill>
                  <a:srgbClr val="5656F0"/>
                </a:solidFill>
                <a:latin typeface="Poppins" panose="00000500000000000000" pitchFamily="2" charset="0"/>
                <a:cs typeface="Poppins" panose="00000500000000000000" pitchFamily="2" charset="0"/>
              </a:rPr>
              <a:t>Eco-Love</a:t>
            </a:r>
            <a:endParaRPr kumimoji="1" lang="ja-JP" altLang="en-US" sz="800" dirty="0">
              <a:solidFill>
                <a:srgbClr val="5656F0"/>
              </a:solidFill>
              <a:latin typeface="Poppins" panose="00000500000000000000" pitchFamily="2" charset="0"/>
              <a:cs typeface="Poppins" panose="00000500000000000000" pitchFamily="2" charset="0"/>
            </a:endParaRPr>
          </a:p>
        </p:txBody>
      </p:sp>
      <p:sp>
        <p:nvSpPr>
          <p:cNvPr id="25" name="四角形: 角を丸くする 24">
            <a:extLst>
              <a:ext uri="{FF2B5EF4-FFF2-40B4-BE49-F238E27FC236}">
                <a16:creationId xmlns:a16="http://schemas.microsoft.com/office/drawing/2014/main" id="{3404120B-62C8-F28C-E41D-FCB5C2DC6F38}"/>
              </a:ext>
            </a:extLst>
          </p:cNvPr>
          <p:cNvSpPr/>
          <p:nvPr/>
        </p:nvSpPr>
        <p:spPr>
          <a:xfrm>
            <a:off x="1615546" y="1933880"/>
            <a:ext cx="514350" cy="514350"/>
          </a:xfrm>
          <a:prstGeom prst="roundRect">
            <a:avLst/>
          </a:prstGeom>
          <a:solidFill>
            <a:schemeClr val="bg1"/>
          </a:solidFill>
          <a:ln>
            <a:solidFill>
              <a:srgbClr val="5656F0"/>
            </a:solidFill>
          </a:ln>
        </p:spPr>
        <p:style>
          <a:lnRef idx="2">
            <a:schemeClr val="accent1">
              <a:shade val="15000"/>
            </a:schemeClr>
          </a:lnRef>
          <a:fillRef idx="1">
            <a:schemeClr val="accent1"/>
          </a:fillRef>
          <a:effectRef idx="0">
            <a:schemeClr val="accent1"/>
          </a:effectRef>
          <a:fontRef idx="minor">
            <a:schemeClr val="lt1"/>
          </a:fontRef>
        </p:style>
        <p:txBody>
          <a:bodyPr tIns="108000" rtlCol="0" anchor="ctr"/>
          <a:lstStyle/>
          <a:p>
            <a:pPr algn="ctr"/>
            <a:r>
              <a:rPr kumimoji="1" lang="en-US" altLang="ja-JP" sz="2400" dirty="0">
                <a:solidFill>
                  <a:srgbClr val="5656F0"/>
                </a:solidFill>
                <a:latin typeface="Poppins" panose="00000500000000000000" pitchFamily="2" charset="0"/>
                <a:cs typeface="Poppins" panose="00000500000000000000" pitchFamily="2" charset="0"/>
              </a:rPr>
              <a:t>1</a:t>
            </a:r>
            <a:endParaRPr kumimoji="1" lang="ja-JP" altLang="en-US" sz="2400" dirty="0">
              <a:solidFill>
                <a:srgbClr val="5656F0"/>
              </a:solidFill>
              <a:latin typeface="Poppins" panose="00000500000000000000" pitchFamily="2" charset="0"/>
              <a:cs typeface="Poppins" panose="00000500000000000000" pitchFamily="2" charset="0"/>
            </a:endParaRPr>
          </a:p>
        </p:txBody>
      </p:sp>
      <p:sp>
        <p:nvSpPr>
          <p:cNvPr id="26" name="四角形: 角を丸くする 25">
            <a:extLst>
              <a:ext uri="{FF2B5EF4-FFF2-40B4-BE49-F238E27FC236}">
                <a16:creationId xmlns:a16="http://schemas.microsoft.com/office/drawing/2014/main" id="{7F78F0B8-6C83-9DF4-4AFE-459005C051EA}"/>
              </a:ext>
            </a:extLst>
          </p:cNvPr>
          <p:cNvSpPr/>
          <p:nvPr/>
        </p:nvSpPr>
        <p:spPr>
          <a:xfrm>
            <a:off x="4435571" y="1933880"/>
            <a:ext cx="514350" cy="514350"/>
          </a:xfrm>
          <a:prstGeom prst="roundRect">
            <a:avLst/>
          </a:prstGeom>
          <a:solidFill>
            <a:schemeClr val="bg1"/>
          </a:solidFill>
          <a:ln>
            <a:solidFill>
              <a:srgbClr val="5656F0"/>
            </a:solidFill>
          </a:ln>
        </p:spPr>
        <p:style>
          <a:lnRef idx="2">
            <a:schemeClr val="accent1">
              <a:shade val="15000"/>
            </a:schemeClr>
          </a:lnRef>
          <a:fillRef idx="1">
            <a:schemeClr val="accent1"/>
          </a:fillRef>
          <a:effectRef idx="0">
            <a:schemeClr val="accent1"/>
          </a:effectRef>
          <a:fontRef idx="minor">
            <a:schemeClr val="lt1"/>
          </a:fontRef>
        </p:style>
        <p:txBody>
          <a:bodyPr tIns="108000" rtlCol="0" anchor="ctr"/>
          <a:lstStyle/>
          <a:p>
            <a:pPr algn="ctr"/>
            <a:r>
              <a:rPr kumimoji="1" lang="en-US" altLang="ja-JP" sz="2400" dirty="0">
                <a:solidFill>
                  <a:srgbClr val="5656F0"/>
                </a:solidFill>
                <a:latin typeface="Poppins" panose="00000500000000000000" pitchFamily="2" charset="0"/>
                <a:cs typeface="Poppins" panose="00000500000000000000" pitchFamily="2" charset="0"/>
              </a:rPr>
              <a:t>2</a:t>
            </a:r>
            <a:endParaRPr kumimoji="1" lang="ja-JP" altLang="en-US" sz="2400" dirty="0">
              <a:solidFill>
                <a:srgbClr val="5656F0"/>
              </a:solidFill>
              <a:latin typeface="Poppins" panose="00000500000000000000" pitchFamily="2" charset="0"/>
              <a:cs typeface="Poppins" panose="00000500000000000000" pitchFamily="2" charset="0"/>
            </a:endParaRPr>
          </a:p>
        </p:txBody>
      </p:sp>
      <p:sp>
        <p:nvSpPr>
          <p:cNvPr id="45" name="四角形: 角を丸くする 44">
            <a:extLst>
              <a:ext uri="{FF2B5EF4-FFF2-40B4-BE49-F238E27FC236}">
                <a16:creationId xmlns:a16="http://schemas.microsoft.com/office/drawing/2014/main" id="{0C0D7723-0623-915D-24D9-368EEEC9B5AC}"/>
              </a:ext>
            </a:extLst>
          </p:cNvPr>
          <p:cNvSpPr/>
          <p:nvPr/>
        </p:nvSpPr>
        <p:spPr>
          <a:xfrm>
            <a:off x="7255596" y="1933880"/>
            <a:ext cx="514350" cy="514350"/>
          </a:xfrm>
          <a:prstGeom prst="roundRect">
            <a:avLst/>
          </a:prstGeom>
          <a:solidFill>
            <a:schemeClr val="bg1"/>
          </a:solidFill>
          <a:ln>
            <a:solidFill>
              <a:srgbClr val="5656F0"/>
            </a:solidFill>
          </a:ln>
        </p:spPr>
        <p:style>
          <a:lnRef idx="2">
            <a:schemeClr val="accent1">
              <a:shade val="15000"/>
            </a:schemeClr>
          </a:lnRef>
          <a:fillRef idx="1">
            <a:schemeClr val="accent1"/>
          </a:fillRef>
          <a:effectRef idx="0">
            <a:schemeClr val="accent1"/>
          </a:effectRef>
          <a:fontRef idx="minor">
            <a:schemeClr val="lt1"/>
          </a:fontRef>
        </p:style>
        <p:txBody>
          <a:bodyPr tIns="108000" rtlCol="0" anchor="ctr"/>
          <a:lstStyle/>
          <a:p>
            <a:pPr algn="ctr"/>
            <a:r>
              <a:rPr kumimoji="1" lang="en-US" altLang="ja-JP" sz="2400" dirty="0">
                <a:solidFill>
                  <a:srgbClr val="5656F0"/>
                </a:solidFill>
                <a:latin typeface="Poppins" panose="00000500000000000000" pitchFamily="2" charset="0"/>
                <a:cs typeface="Poppins" panose="00000500000000000000" pitchFamily="2" charset="0"/>
              </a:rPr>
              <a:t>3</a:t>
            </a:r>
            <a:endParaRPr kumimoji="1" lang="ja-JP" altLang="en-US" sz="2400" dirty="0">
              <a:solidFill>
                <a:srgbClr val="5656F0"/>
              </a:solidFill>
              <a:latin typeface="Poppins" panose="00000500000000000000" pitchFamily="2" charset="0"/>
              <a:cs typeface="Poppins" panose="00000500000000000000" pitchFamily="2" charset="0"/>
            </a:endParaRPr>
          </a:p>
        </p:txBody>
      </p:sp>
      <p:sp>
        <p:nvSpPr>
          <p:cNvPr id="46" name="四角形: 角を丸くする 45">
            <a:extLst>
              <a:ext uri="{FF2B5EF4-FFF2-40B4-BE49-F238E27FC236}">
                <a16:creationId xmlns:a16="http://schemas.microsoft.com/office/drawing/2014/main" id="{0C3E4968-119A-3480-732B-94A0C66871C5}"/>
              </a:ext>
            </a:extLst>
          </p:cNvPr>
          <p:cNvSpPr/>
          <p:nvPr/>
        </p:nvSpPr>
        <p:spPr>
          <a:xfrm>
            <a:off x="10075622" y="1933880"/>
            <a:ext cx="514350" cy="514350"/>
          </a:xfrm>
          <a:prstGeom prst="roundRect">
            <a:avLst/>
          </a:prstGeom>
          <a:solidFill>
            <a:schemeClr val="bg1"/>
          </a:solidFill>
          <a:ln>
            <a:solidFill>
              <a:srgbClr val="5656F0"/>
            </a:solidFill>
          </a:ln>
        </p:spPr>
        <p:style>
          <a:lnRef idx="2">
            <a:schemeClr val="accent1">
              <a:shade val="15000"/>
            </a:schemeClr>
          </a:lnRef>
          <a:fillRef idx="1">
            <a:schemeClr val="accent1"/>
          </a:fillRef>
          <a:effectRef idx="0">
            <a:schemeClr val="accent1"/>
          </a:effectRef>
          <a:fontRef idx="minor">
            <a:schemeClr val="lt1"/>
          </a:fontRef>
        </p:style>
        <p:txBody>
          <a:bodyPr tIns="108000" rtlCol="0" anchor="ctr"/>
          <a:lstStyle/>
          <a:p>
            <a:pPr algn="ctr"/>
            <a:r>
              <a:rPr kumimoji="1" lang="en-US" altLang="ja-JP" sz="2400" dirty="0">
                <a:solidFill>
                  <a:srgbClr val="5656F0"/>
                </a:solidFill>
                <a:latin typeface="Poppins" panose="00000500000000000000" pitchFamily="2" charset="0"/>
                <a:cs typeface="Poppins" panose="00000500000000000000" pitchFamily="2" charset="0"/>
              </a:rPr>
              <a:t>4</a:t>
            </a:r>
            <a:endParaRPr kumimoji="1" lang="ja-JP" altLang="en-US" sz="2400" dirty="0">
              <a:solidFill>
                <a:srgbClr val="5656F0"/>
              </a:solidFill>
              <a:latin typeface="Poppins" panose="00000500000000000000" pitchFamily="2" charset="0"/>
              <a:cs typeface="Poppins" panose="00000500000000000000" pitchFamily="2" charset="0"/>
            </a:endParaRPr>
          </a:p>
        </p:txBody>
      </p:sp>
      <p:sp>
        <p:nvSpPr>
          <p:cNvPr id="47" name="テキスト ボックス 46">
            <a:extLst>
              <a:ext uri="{FF2B5EF4-FFF2-40B4-BE49-F238E27FC236}">
                <a16:creationId xmlns:a16="http://schemas.microsoft.com/office/drawing/2014/main" id="{8020EA05-D791-116C-3CA8-416330E59A65}"/>
              </a:ext>
            </a:extLst>
          </p:cNvPr>
          <p:cNvSpPr txBox="1"/>
          <p:nvPr/>
        </p:nvSpPr>
        <p:spPr>
          <a:xfrm>
            <a:off x="3613813" y="3889452"/>
            <a:ext cx="2157867" cy="1034899"/>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限界なんて無い！常に新しい挑戦を恐れずに取り組みます。</a:t>
            </a:r>
          </a:p>
        </p:txBody>
      </p:sp>
      <p:sp>
        <p:nvSpPr>
          <p:cNvPr id="48" name="テキスト ボックス 47">
            <a:extLst>
              <a:ext uri="{FF2B5EF4-FFF2-40B4-BE49-F238E27FC236}">
                <a16:creationId xmlns:a16="http://schemas.microsoft.com/office/drawing/2014/main" id="{CC06612B-BAEC-4539-C57D-30790F126978}"/>
              </a:ext>
            </a:extLst>
          </p:cNvPr>
          <p:cNvSpPr txBox="1"/>
          <p:nvPr/>
        </p:nvSpPr>
        <p:spPr>
          <a:xfrm>
            <a:off x="6433838" y="3889452"/>
            <a:ext cx="2157867" cy="1034899"/>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違いを祝福し、一緒に大きなことを成し遂げるためにサポートし合います。</a:t>
            </a:r>
          </a:p>
        </p:txBody>
      </p:sp>
      <p:sp>
        <p:nvSpPr>
          <p:cNvPr id="49" name="テキスト ボックス 48">
            <a:extLst>
              <a:ext uri="{FF2B5EF4-FFF2-40B4-BE49-F238E27FC236}">
                <a16:creationId xmlns:a16="http://schemas.microsoft.com/office/drawing/2014/main" id="{69A5DD2F-31C8-C625-9A7B-B86DFD8A3B42}"/>
              </a:ext>
            </a:extLst>
          </p:cNvPr>
          <p:cNvSpPr txBox="1"/>
          <p:nvPr/>
        </p:nvSpPr>
        <p:spPr>
          <a:xfrm>
            <a:off x="9253864" y="3889452"/>
            <a:ext cx="2157867" cy="1034899"/>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地球も仲間。環境を大切にし、持続可能な選択を心がけます。</a:t>
            </a:r>
          </a:p>
        </p:txBody>
      </p:sp>
    </p:spTree>
    <p:extLst>
      <p:ext uri="{BB962C8B-B14F-4D97-AF65-F5344CB8AC3E}">
        <p14:creationId xmlns:p14="http://schemas.microsoft.com/office/powerpoint/2010/main" val="35146384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フリーフォーム: 図形 6">
            <a:extLst>
              <a:ext uri="{FF2B5EF4-FFF2-40B4-BE49-F238E27FC236}">
                <a16:creationId xmlns:a16="http://schemas.microsoft.com/office/drawing/2014/main" id="{67E886D3-0B19-21CD-987E-EEB3BC8A699B}"/>
              </a:ext>
            </a:extLst>
          </p:cNvPr>
          <p:cNvSpPr/>
          <p:nvPr/>
        </p:nvSpPr>
        <p:spPr>
          <a:xfrm>
            <a:off x="1" y="3968750"/>
            <a:ext cx="12191999" cy="2889250"/>
          </a:xfrm>
          <a:custGeom>
            <a:avLst/>
            <a:gdLst>
              <a:gd name="connsiteX0" fmla="*/ 0 w 12191999"/>
              <a:gd name="connsiteY0" fmla="*/ 0 h 2889250"/>
              <a:gd name="connsiteX1" fmla="*/ 12191999 w 12191999"/>
              <a:gd name="connsiteY1" fmla="*/ 0 h 2889250"/>
              <a:gd name="connsiteX2" fmla="*/ 12191999 w 12191999"/>
              <a:gd name="connsiteY2" fmla="*/ 2889250 h 2889250"/>
              <a:gd name="connsiteX3" fmla="*/ 0 w 12191999"/>
              <a:gd name="connsiteY3" fmla="*/ 2889250 h 2889250"/>
            </a:gdLst>
            <a:ahLst/>
            <a:cxnLst>
              <a:cxn ang="0">
                <a:pos x="connsiteX0" y="connsiteY0"/>
              </a:cxn>
              <a:cxn ang="0">
                <a:pos x="connsiteX1" y="connsiteY1"/>
              </a:cxn>
              <a:cxn ang="0">
                <a:pos x="connsiteX2" y="connsiteY2"/>
              </a:cxn>
              <a:cxn ang="0">
                <a:pos x="connsiteX3" y="connsiteY3"/>
              </a:cxn>
            </a:cxnLst>
            <a:rect l="l" t="t" r="r" b="b"/>
            <a:pathLst>
              <a:path w="12191999" h="2889250">
                <a:moveTo>
                  <a:pt x="0" y="0"/>
                </a:moveTo>
                <a:lnTo>
                  <a:pt x="12191999" y="0"/>
                </a:lnTo>
                <a:lnTo>
                  <a:pt x="12191999" y="2889250"/>
                </a:lnTo>
                <a:lnTo>
                  <a:pt x="0" y="2889250"/>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8" name="テキスト ボックス 7">
            <a:extLst>
              <a:ext uri="{FF2B5EF4-FFF2-40B4-BE49-F238E27FC236}">
                <a16:creationId xmlns:a16="http://schemas.microsoft.com/office/drawing/2014/main" id="{4F97E7B1-BA37-F416-290E-F4C1B008B82A}"/>
              </a:ext>
            </a:extLst>
          </p:cNvPr>
          <p:cNvSpPr txBox="1"/>
          <p:nvPr/>
        </p:nvSpPr>
        <p:spPr>
          <a:xfrm>
            <a:off x="890040" y="1699909"/>
            <a:ext cx="1689331"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楽しさ重視</a:t>
            </a:r>
          </a:p>
        </p:txBody>
      </p:sp>
      <p:sp>
        <p:nvSpPr>
          <p:cNvPr id="9" name="テキスト ボックス 8">
            <a:extLst>
              <a:ext uri="{FF2B5EF4-FFF2-40B4-BE49-F238E27FC236}">
                <a16:creationId xmlns:a16="http://schemas.microsoft.com/office/drawing/2014/main" id="{C46DF920-F795-9BA7-23A4-987A95D92519}"/>
              </a:ext>
            </a:extLst>
          </p:cNvPr>
          <p:cNvSpPr txBox="1"/>
          <p:nvPr/>
        </p:nvSpPr>
        <p:spPr>
          <a:xfrm>
            <a:off x="890040" y="2395605"/>
            <a:ext cx="2157867" cy="711733"/>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どんな時でも楽しみを見つけ、それを共有します。</a:t>
            </a:r>
          </a:p>
        </p:txBody>
      </p:sp>
      <p:sp>
        <p:nvSpPr>
          <p:cNvPr id="10" name="テキスト ボックス 9">
            <a:extLst>
              <a:ext uri="{FF2B5EF4-FFF2-40B4-BE49-F238E27FC236}">
                <a16:creationId xmlns:a16="http://schemas.microsoft.com/office/drawing/2014/main" id="{ACB68032-D09F-2721-A747-B9D9060C5AA4}"/>
              </a:ext>
            </a:extLst>
          </p:cNvPr>
          <p:cNvSpPr txBox="1"/>
          <p:nvPr/>
        </p:nvSpPr>
        <p:spPr>
          <a:xfrm>
            <a:off x="6530090" y="1699909"/>
            <a:ext cx="1927454"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みんなは仲間</a:t>
            </a:r>
          </a:p>
        </p:txBody>
      </p:sp>
      <p:sp>
        <p:nvSpPr>
          <p:cNvPr id="12" name="テキスト ボックス 11">
            <a:extLst>
              <a:ext uri="{FF2B5EF4-FFF2-40B4-BE49-F238E27FC236}">
                <a16:creationId xmlns:a16="http://schemas.microsoft.com/office/drawing/2014/main" id="{61B61920-34C7-3A65-A432-307846C14643}"/>
              </a:ext>
            </a:extLst>
          </p:cNvPr>
          <p:cNvSpPr txBox="1"/>
          <p:nvPr/>
        </p:nvSpPr>
        <p:spPr>
          <a:xfrm>
            <a:off x="3710065" y="1699909"/>
            <a:ext cx="2126159"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前向きチャレンジ</a:t>
            </a:r>
          </a:p>
        </p:txBody>
      </p:sp>
      <p:sp>
        <p:nvSpPr>
          <p:cNvPr id="14" name="テキスト ボックス 13">
            <a:extLst>
              <a:ext uri="{FF2B5EF4-FFF2-40B4-BE49-F238E27FC236}">
                <a16:creationId xmlns:a16="http://schemas.microsoft.com/office/drawing/2014/main" id="{303E4E48-4683-8AA3-E6AE-8167004534D6}"/>
              </a:ext>
            </a:extLst>
          </p:cNvPr>
          <p:cNvSpPr txBox="1"/>
          <p:nvPr/>
        </p:nvSpPr>
        <p:spPr>
          <a:xfrm>
            <a:off x="9350116" y="1699909"/>
            <a:ext cx="1289204" cy="369332"/>
          </a:xfrm>
          <a:prstGeom prst="rect">
            <a:avLst/>
          </a:prstGeom>
          <a:noFill/>
        </p:spPr>
        <p:txBody>
          <a:bodyPr wrap="square">
            <a:spAutoFit/>
          </a:bodyPr>
          <a:lstStyle/>
          <a:p>
            <a:r>
              <a:rPr lang="ja-JP" altLang="en-US" b="1" dirty="0">
                <a:solidFill>
                  <a:srgbClr val="5656F0"/>
                </a:solidFill>
                <a:latin typeface="IBM Plex Sans JP" panose="020B0503050203000203" pitchFamily="50" charset="-128"/>
                <a:ea typeface="IBM Plex Sans JP" panose="020B0503050203000203" pitchFamily="50" charset="-128"/>
              </a:rPr>
              <a:t>エコラブ</a:t>
            </a:r>
          </a:p>
        </p:txBody>
      </p:sp>
      <p:sp>
        <p:nvSpPr>
          <p:cNvPr id="16" name="テキスト ボックス 15">
            <a:extLst>
              <a:ext uri="{FF2B5EF4-FFF2-40B4-BE49-F238E27FC236}">
                <a16:creationId xmlns:a16="http://schemas.microsoft.com/office/drawing/2014/main" id="{86098BBC-0E48-EAF5-9EFD-68346D913EA7}"/>
              </a:ext>
            </a:extLst>
          </p:cNvPr>
          <p:cNvSpPr txBox="1"/>
          <p:nvPr/>
        </p:nvSpPr>
        <p:spPr>
          <a:xfrm>
            <a:off x="587375" y="486270"/>
            <a:ext cx="2138727" cy="523220"/>
          </a:xfrm>
          <a:prstGeom prst="rect">
            <a:avLst/>
          </a:prstGeom>
          <a:noFill/>
        </p:spPr>
        <p:txBody>
          <a:bodyPr wrap="none" rtlCol="0">
            <a:spAutoFit/>
          </a:bodyPr>
          <a:lstStyle>
            <a:defPPr>
              <a:defRPr lang="ja-JP"/>
            </a:defPPr>
            <a:lvl1pPr>
              <a:defRPr sz="4400">
                <a:latin typeface="Poppins" panose="00000500000000000000" pitchFamily="2" charset="0"/>
                <a:cs typeface="Poppins" panose="00000500000000000000" pitchFamily="2" charset="0"/>
              </a:defRPr>
            </a:lvl1pPr>
          </a:lstStyle>
          <a:p>
            <a:r>
              <a:rPr lang="en-US" altLang="ja-JP" sz="2800" dirty="0"/>
              <a:t>Our Values</a:t>
            </a:r>
            <a:endParaRPr lang="ja-JP" altLang="en-US" sz="2800" dirty="0"/>
          </a:p>
        </p:txBody>
      </p:sp>
      <p:sp>
        <p:nvSpPr>
          <p:cNvPr id="17" name="テキスト ボックス 16">
            <a:extLst>
              <a:ext uri="{FF2B5EF4-FFF2-40B4-BE49-F238E27FC236}">
                <a16:creationId xmlns:a16="http://schemas.microsoft.com/office/drawing/2014/main" id="{31033E62-17B8-64A4-9C4A-181C686A6B43}"/>
              </a:ext>
            </a:extLst>
          </p:cNvPr>
          <p:cNvSpPr txBox="1"/>
          <p:nvPr/>
        </p:nvSpPr>
        <p:spPr>
          <a:xfrm>
            <a:off x="2729421" y="674509"/>
            <a:ext cx="3836040" cy="276999"/>
          </a:xfrm>
          <a:prstGeom prst="rect">
            <a:avLst/>
          </a:prstGeom>
          <a:noFill/>
        </p:spPr>
        <p:txBody>
          <a:bodyPr wrap="square">
            <a:spAutoFit/>
          </a:bodyPr>
          <a:lstStyle>
            <a:defPPr>
              <a:defRPr lang="ja-JP"/>
            </a:defPPr>
            <a:lvl1pPr>
              <a:defRPr>
                <a:latin typeface="IBM Plex Sans JP" panose="020B0503050203000203" pitchFamily="50" charset="-128"/>
                <a:ea typeface="IBM Plex Sans JP" panose="020B0503050203000203" pitchFamily="50" charset="-128"/>
              </a:defRPr>
            </a:lvl1pPr>
          </a:lstStyle>
          <a:p>
            <a:r>
              <a:rPr lang="ja-JP" altLang="en-US" sz="1200" dirty="0"/>
              <a:t>私たちの大切にしている価値観</a:t>
            </a:r>
          </a:p>
        </p:txBody>
      </p:sp>
      <p:sp>
        <p:nvSpPr>
          <p:cNvPr id="18" name="テキスト ボックス 17">
            <a:extLst>
              <a:ext uri="{FF2B5EF4-FFF2-40B4-BE49-F238E27FC236}">
                <a16:creationId xmlns:a16="http://schemas.microsoft.com/office/drawing/2014/main" id="{B7D329C0-CF76-2F66-1630-F51B9531AF67}"/>
              </a:ext>
            </a:extLst>
          </p:cNvPr>
          <p:cNvSpPr txBox="1"/>
          <p:nvPr/>
        </p:nvSpPr>
        <p:spPr>
          <a:xfrm>
            <a:off x="890040" y="2000872"/>
            <a:ext cx="1244522" cy="215444"/>
          </a:xfrm>
          <a:prstGeom prst="rect">
            <a:avLst/>
          </a:prstGeom>
          <a:noFill/>
        </p:spPr>
        <p:txBody>
          <a:bodyPr wrap="square" rtlCol="0">
            <a:spAutoFit/>
          </a:bodyPr>
          <a:lstStyle/>
          <a:p>
            <a:r>
              <a:rPr kumimoji="1" lang="en-US" altLang="ja-JP" sz="800" dirty="0">
                <a:solidFill>
                  <a:srgbClr val="5656F0"/>
                </a:solidFill>
                <a:latin typeface="Poppins" panose="00000500000000000000" pitchFamily="2" charset="0"/>
                <a:cs typeface="Poppins" panose="00000500000000000000" pitchFamily="2" charset="0"/>
              </a:rPr>
              <a:t>Fun First</a:t>
            </a:r>
            <a:endParaRPr kumimoji="1" lang="ja-JP" altLang="en-US" sz="800" dirty="0">
              <a:solidFill>
                <a:srgbClr val="5656F0"/>
              </a:solidFill>
              <a:latin typeface="Poppins" panose="00000500000000000000" pitchFamily="2" charset="0"/>
              <a:cs typeface="Poppins" panose="00000500000000000000" pitchFamily="2" charset="0"/>
            </a:endParaRPr>
          </a:p>
        </p:txBody>
      </p:sp>
      <p:sp>
        <p:nvSpPr>
          <p:cNvPr id="19" name="テキスト ボックス 18">
            <a:extLst>
              <a:ext uri="{FF2B5EF4-FFF2-40B4-BE49-F238E27FC236}">
                <a16:creationId xmlns:a16="http://schemas.microsoft.com/office/drawing/2014/main" id="{19D4FDB7-3146-5D8C-9EA8-BF18C8424A0D}"/>
              </a:ext>
            </a:extLst>
          </p:cNvPr>
          <p:cNvSpPr txBox="1"/>
          <p:nvPr/>
        </p:nvSpPr>
        <p:spPr>
          <a:xfrm>
            <a:off x="3710065" y="2000872"/>
            <a:ext cx="1244522" cy="215444"/>
          </a:xfrm>
          <a:prstGeom prst="rect">
            <a:avLst/>
          </a:prstGeom>
          <a:noFill/>
        </p:spPr>
        <p:txBody>
          <a:bodyPr wrap="square" rtlCol="0">
            <a:spAutoFit/>
          </a:bodyPr>
          <a:lstStyle/>
          <a:p>
            <a:r>
              <a:rPr kumimoji="1" lang="en-US" altLang="ja-JP" sz="800" dirty="0">
                <a:solidFill>
                  <a:srgbClr val="5656F0"/>
                </a:solidFill>
                <a:latin typeface="Poppins" panose="00000500000000000000" pitchFamily="2" charset="0"/>
                <a:cs typeface="Poppins" panose="00000500000000000000" pitchFamily="2" charset="0"/>
              </a:rPr>
              <a:t>Positive Challenges</a:t>
            </a:r>
            <a:endParaRPr kumimoji="1" lang="ja-JP" altLang="en-US" sz="800" dirty="0">
              <a:solidFill>
                <a:srgbClr val="5656F0"/>
              </a:solidFill>
              <a:latin typeface="Poppins" panose="00000500000000000000" pitchFamily="2" charset="0"/>
              <a:cs typeface="Poppins" panose="00000500000000000000" pitchFamily="2" charset="0"/>
            </a:endParaRPr>
          </a:p>
        </p:txBody>
      </p:sp>
      <p:sp>
        <p:nvSpPr>
          <p:cNvPr id="20" name="テキスト ボックス 19">
            <a:extLst>
              <a:ext uri="{FF2B5EF4-FFF2-40B4-BE49-F238E27FC236}">
                <a16:creationId xmlns:a16="http://schemas.microsoft.com/office/drawing/2014/main" id="{8FE0A235-DE86-49B9-5513-FF9960238397}"/>
              </a:ext>
            </a:extLst>
          </p:cNvPr>
          <p:cNvSpPr txBox="1"/>
          <p:nvPr/>
        </p:nvSpPr>
        <p:spPr>
          <a:xfrm>
            <a:off x="6530090" y="2000872"/>
            <a:ext cx="1244522" cy="215444"/>
          </a:xfrm>
          <a:prstGeom prst="rect">
            <a:avLst/>
          </a:prstGeom>
          <a:noFill/>
        </p:spPr>
        <p:txBody>
          <a:bodyPr wrap="square" rtlCol="0">
            <a:spAutoFit/>
          </a:bodyPr>
          <a:lstStyle/>
          <a:p>
            <a:r>
              <a:rPr kumimoji="1" lang="en-US" altLang="ja-JP" sz="800" dirty="0">
                <a:solidFill>
                  <a:srgbClr val="5656F0"/>
                </a:solidFill>
                <a:latin typeface="Poppins" panose="00000500000000000000" pitchFamily="2" charset="0"/>
                <a:cs typeface="Poppins" panose="00000500000000000000" pitchFamily="2" charset="0"/>
              </a:rPr>
              <a:t>All for One</a:t>
            </a:r>
            <a:endParaRPr kumimoji="1" lang="ja-JP" altLang="en-US" sz="800" dirty="0">
              <a:solidFill>
                <a:srgbClr val="5656F0"/>
              </a:solidFill>
              <a:latin typeface="Poppins" panose="00000500000000000000" pitchFamily="2" charset="0"/>
              <a:cs typeface="Poppins" panose="00000500000000000000" pitchFamily="2" charset="0"/>
            </a:endParaRPr>
          </a:p>
        </p:txBody>
      </p:sp>
      <p:sp>
        <p:nvSpPr>
          <p:cNvPr id="21" name="テキスト ボックス 20">
            <a:extLst>
              <a:ext uri="{FF2B5EF4-FFF2-40B4-BE49-F238E27FC236}">
                <a16:creationId xmlns:a16="http://schemas.microsoft.com/office/drawing/2014/main" id="{EEBDC2EA-6AB9-5140-F1F1-6E47C927CF14}"/>
              </a:ext>
            </a:extLst>
          </p:cNvPr>
          <p:cNvSpPr txBox="1"/>
          <p:nvPr/>
        </p:nvSpPr>
        <p:spPr>
          <a:xfrm>
            <a:off x="9350116" y="2000872"/>
            <a:ext cx="1244522" cy="215444"/>
          </a:xfrm>
          <a:prstGeom prst="rect">
            <a:avLst/>
          </a:prstGeom>
          <a:noFill/>
        </p:spPr>
        <p:txBody>
          <a:bodyPr wrap="square" rtlCol="0">
            <a:spAutoFit/>
          </a:bodyPr>
          <a:lstStyle/>
          <a:p>
            <a:r>
              <a:rPr kumimoji="1" lang="en-US" altLang="ja-JP" sz="800" dirty="0">
                <a:solidFill>
                  <a:srgbClr val="5656F0"/>
                </a:solidFill>
                <a:latin typeface="Poppins" panose="00000500000000000000" pitchFamily="2" charset="0"/>
                <a:cs typeface="Poppins" panose="00000500000000000000" pitchFamily="2" charset="0"/>
              </a:rPr>
              <a:t>Eco-Love</a:t>
            </a:r>
            <a:endParaRPr kumimoji="1" lang="ja-JP" altLang="en-US" sz="800" dirty="0">
              <a:solidFill>
                <a:srgbClr val="5656F0"/>
              </a:solidFill>
              <a:latin typeface="Poppins" panose="00000500000000000000" pitchFamily="2" charset="0"/>
              <a:cs typeface="Poppins" panose="00000500000000000000" pitchFamily="2" charset="0"/>
            </a:endParaRPr>
          </a:p>
        </p:txBody>
      </p:sp>
      <p:sp>
        <p:nvSpPr>
          <p:cNvPr id="47" name="テキスト ボックス 46">
            <a:extLst>
              <a:ext uri="{FF2B5EF4-FFF2-40B4-BE49-F238E27FC236}">
                <a16:creationId xmlns:a16="http://schemas.microsoft.com/office/drawing/2014/main" id="{8020EA05-D791-116C-3CA8-416330E59A65}"/>
              </a:ext>
            </a:extLst>
          </p:cNvPr>
          <p:cNvSpPr txBox="1"/>
          <p:nvPr/>
        </p:nvSpPr>
        <p:spPr>
          <a:xfrm>
            <a:off x="3710065" y="2395605"/>
            <a:ext cx="2157867" cy="1034899"/>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限界なんて無い！常に新しい挑戦を恐れずに取り組みます。</a:t>
            </a:r>
          </a:p>
        </p:txBody>
      </p:sp>
      <p:sp>
        <p:nvSpPr>
          <p:cNvPr id="48" name="テキスト ボックス 47">
            <a:extLst>
              <a:ext uri="{FF2B5EF4-FFF2-40B4-BE49-F238E27FC236}">
                <a16:creationId xmlns:a16="http://schemas.microsoft.com/office/drawing/2014/main" id="{CC06612B-BAEC-4539-C57D-30790F126978}"/>
              </a:ext>
            </a:extLst>
          </p:cNvPr>
          <p:cNvSpPr txBox="1"/>
          <p:nvPr/>
        </p:nvSpPr>
        <p:spPr>
          <a:xfrm>
            <a:off x="6530090" y="2395605"/>
            <a:ext cx="2157867" cy="1034899"/>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違いを祝福し、一緒に大きなことを成し遂げるためにサポートし合います。</a:t>
            </a:r>
          </a:p>
        </p:txBody>
      </p:sp>
      <p:sp>
        <p:nvSpPr>
          <p:cNvPr id="49" name="テキスト ボックス 48">
            <a:extLst>
              <a:ext uri="{FF2B5EF4-FFF2-40B4-BE49-F238E27FC236}">
                <a16:creationId xmlns:a16="http://schemas.microsoft.com/office/drawing/2014/main" id="{69A5DD2F-31C8-C625-9A7B-B86DFD8A3B42}"/>
              </a:ext>
            </a:extLst>
          </p:cNvPr>
          <p:cNvSpPr txBox="1"/>
          <p:nvPr/>
        </p:nvSpPr>
        <p:spPr>
          <a:xfrm>
            <a:off x="9350116" y="2395605"/>
            <a:ext cx="2157867" cy="1034899"/>
          </a:xfrm>
          <a:prstGeom prst="rect">
            <a:avLst/>
          </a:prstGeom>
          <a:noFill/>
        </p:spPr>
        <p:txBody>
          <a:bodyPr wrap="square">
            <a:spAutoFit/>
          </a:bodyPr>
          <a:lstStyle/>
          <a:p>
            <a:pPr>
              <a:lnSpc>
                <a:spcPct val="150000"/>
              </a:lnSpc>
            </a:pPr>
            <a:r>
              <a:rPr lang="ja-JP" altLang="en-US" sz="1400" dirty="0">
                <a:latin typeface="IBM Plex Sans JP" panose="020B0503050203000203" pitchFamily="50" charset="-128"/>
                <a:ea typeface="IBM Plex Sans JP" panose="020B0503050203000203" pitchFamily="50" charset="-128"/>
              </a:rPr>
              <a:t>地球も仲間。環境を大切にし、持続可能な選択を心がけます。</a:t>
            </a:r>
          </a:p>
        </p:txBody>
      </p:sp>
      <p:sp>
        <p:nvSpPr>
          <p:cNvPr id="3" name="テキスト ボックス 2">
            <a:extLst>
              <a:ext uri="{FF2B5EF4-FFF2-40B4-BE49-F238E27FC236}">
                <a16:creationId xmlns:a16="http://schemas.microsoft.com/office/drawing/2014/main" id="{8C3F4F7E-B543-8488-86D5-38486C19C07A}"/>
              </a:ext>
            </a:extLst>
          </p:cNvPr>
          <p:cNvSpPr txBox="1"/>
          <p:nvPr/>
        </p:nvSpPr>
        <p:spPr>
          <a:xfrm rot="16200000">
            <a:off x="291173" y="1985029"/>
            <a:ext cx="1028101" cy="369332"/>
          </a:xfrm>
          <a:prstGeom prst="rect">
            <a:avLst/>
          </a:prstGeom>
          <a:noFill/>
        </p:spPr>
        <p:txBody>
          <a:bodyPr wrap="square" rtlCol="0">
            <a:spAutoFit/>
          </a:bodyPr>
          <a:lstStyle/>
          <a:p>
            <a:pPr algn="r"/>
            <a:r>
              <a:rPr kumimoji="1" lang="en-US" altLang="ja-JP" dirty="0">
                <a:solidFill>
                  <a:schemeClr val="bg1">
                    <a:lumMod val="85000"/>
                  </a:schemeClr>
                </a:solidFill>
                <a:latin typeface="Poppins" panose="00000500000000000000" pitchFamily="2" charset="0"/>
                <a:cs typeface="Poppins" panose="00000500000000000000" pitchFamily="2" charset="0"/>
              </a:rPr>
              <a:t>001</a:t>
            </a:r>
            <a:endParaRPr kumimoji="1" lang="ja-JP" altLang="en-US" dirty="0">
              <a:solidFill>
                <a:schemeClr val="bg1">
                  <a:lumMod val="85000"/>
                </a:schemeClr>
              </a:solidFill>
              <a:latin typeface="Poppins" panose="00000500000000000000" pitchFamily="2" charset="0"/>
              <a:cs typeface="Poppins" panose="00000500000000000000" pitchFamily="2" charset="0"/>
            </a:endParaRPr>
          </a:p>
        </p:txBody>
      </p:sp>
      <p:sp>
        <p:nvSpPr>
          <p:cNvPr id="4" name="テキスト ボックス 3">
            <a:extLst>
              <a:ext uri="{FF2B5EF4-FFF2-40B4-BE49-F238E27FC236}">
                <a16:creationId xmlns:a16="http://schemas.microsoft.com/office/drawing/2014/main" id="{F814EE59-6E46-3603-0862-61992CC9D5C9}"/>
              </a:ext>
            </a:extLst>
          </p:cNvPr>
          <p:cNvSpPr txBox="1"/>
          <p:nvPr/>
        </p:nvSpPr>
        <p:spPr>
          <a:xfrm rot="16200000">
            <a:off x="3118568" y="1985030"/>
            <a:ext cx="1028101" cy="369332"/>
          </a:xfrm>
          <a:prstGeom prst="rect">
            <a:avLst/>
          </a:prstGeom>
          <a:noFill/>
        </p:spPr>
        <p:txBody>
          <a:bodyPr wrap="square" rtlCol="0">
            <a:spAutoFit/>
          </a:bodyPr>
          <a:lstStyle/>
          <a:p>
            <a:pPr algn="r"/>
            <a:r>
              <a:rPr kumimoji="1" lang="en-US" altLang="ja-JP" dirty="0">
                <a:solidFill>
                  <a:schemeClr val="bg1">
                    <a:lumMod val="85000"/>
                  </a:schemeClr>
                </a:solidFill>
                <a:latin typeface="Poppins" panose="00000500000000000000" pitchFamily="2" charset="0"/>
                <a:cs typeface="Poppins" panose="00000500000000000000" pitchFamily="2" charset="0"/>
              </a:rPr>
              <a:t>00</a:t>
            </a:r>
            <a:r>
              <a:rPr lang="en-US" altLang="ja-JP" dirty="0">
                <a:solidFill>
                  <a:schemeClr val="bg1">
                    <a:lumMod val="85000"/>
                  </a:schemeClr>
                </a:solidFill>
                <a:latin typeface="Poppins" panose="00000500000000000000" pitchFamily="2" charset="0"/>
                <a:cs typeface="Poppins" panose="00000500000000000000" pitchFamily="2" charset="0"/>
              </a:rPr>
              <a:t>2</a:t>
            </a:r>
            <a:endParaRPr kumimoji="1" lang="ja-JP" altLang="en-US" dirty="0">
              <a:solidFill>
                <a:schemeClr val="bg1">
                  <a:lumMod val="85000"/>
                </a:schemeClr>
              </a:solidFill>
              <a:latin typeface="Poppins" panose="00000500000000000000" pitchFamily="2" charset="0"/>
              <a:cs typeface="Poppins" panose="00000500000000000000" pitchFamily="2" charset="0"/>
            </a:endParaRPr>
          </a:p>
        </p:txBody>
      </p:sp>
      <p:sp>
        <p:nvSpPr>
          <p:cNvPr id="5" name="テキスト ボックス 4">
            <a:extLst>
              <a:ext uri="{FF2B5EF4-FFF2-40B4-BE49-F238E27FC236}">
                <a16:creationId xmlns:a16="http://schemas.microsoft.com/office/drawing/2014/main" id="{FF8D600B-3115-E510-58C8-52EAEE268F43}"/>
              </a:ext>
            </a:extLst>
          </p:cNvPr>
          <p:cNvSpPr txBox="1"/>
          <p:nvPr/>
        </p:nvSpPr>
        <p:spPr>
          <a:xfrm rot="16200000">
            <a:off x="5939358" y="1985031"/>
            <a:ext cx="1028101" cy="369332"/>
          </a:xfrm>
          <a:prstGeom prst="rect">
            <a:avLst/>
          </a:prstGeom>
          <a:noFill/>
        </p:spPr>
        <p:txBody>
          <a:bodyPr wrap="square" rtlCol="0">
            <a:spAutoFit/>
          </a:bodyPr>
          <a:lstStyle/>
          <a:p>
            <a:pPr algn="r"/>
            <a:r>
              <a:rPr kumimoji="1" lang="en-US" altLang="ja-JP" dirty="0">
                <a:solidFill>
                  <a:schemeClr val="bg1">
                    <a:lumMod val="85000"/>
                  </a:schemeClr>
                </a:solidFill>
                <a:latin typeface="Poppins" panose="00000500000000000000" pitchFamily="2" charset="0"/>
                <a:cs typeface="Poppins" panose="00000500000000000000" pitchFamily="2" charset="0"/>
              </a:rPr>
              <a:t>00</a:t>
            </a:r>
            <a:r>
              <a:rPr lang="en-US" altLang="ja-JP" dirty="0">
                <a:solidFill>
                  <a:schemeClr val="bg1">
                    <a:lumMod val="85000"/>
                  </a:schemeClr>
                </a:solidFill>
                <a:latin typeface="Poppins" panose="00000500000000000000" pitchFamily="2" charset="0"/>
                <a:cs typeface="Poppins" panose="00000500000000000000" pitchFamily="2" charset="0"/>
              </a:rPr>
              <a:t>3</a:t>
            </a:r>
            <a:endParaRPr kumimoji="1" lang="ja-JP" altLang="en-US" dirty="0">
              <a:solidFill>
                <a:schemeClr val="bg1">
                  <a:lumMod val="85000"/>
                </a:schemeClr>
              </a:solidFill>
              <a:latin typeface="Poppins" panose="00000500000000000000" pitchFamily="2" charset="0"/>
              <a:cs typeface="Poppins" panose="00000500000000000000" pitchFamily="2" charset="0"/>
            </a:endParaRPr>
          </a:p>
        </p:txBody>
      </p:sp>
      <p:sp>
        <p:nvSpPr>
          <p:cNvPr id="6" name="テキスト ボックス 5">
            <a:extLst>
              <a:ext uri="{FF2B5EF4-FFF2-40B4-BE49-F238E27FC236}">
                <a16:creationId xmlns:a16="http://schemas.microsoft.com/office/drawing/2014/main" id="{382B5746-CDCD-BFF8-8D2B-704938009047}"/>
              </a:ext>
            </a:extLst>
          </p:cNvPr>
          <p:cNvSpPr txBox="1"/>
          <p:nvPr/>
        </p:nvSpPr>
        <p:spPr>
          <a:xfrm rot="16200000">
            <a:off x="8742743" y="1985032"/>
            <a:ext cx="1028101" cy="369332"/>
          </a:xfrm>
          <a:prstGeom prst="rect">
            <a:avLst/>
          </a:prstGeom>
          <a:noFill/>
        </p:spPr>
        <p:txBody>
          <a:bodyPr wrap="square" rtlCol="0">
            <a:spAutoFit/>
          </a:bodyPr>
          <a:lstStyle/>
          <a:p>
            <a:pPr algn="r"/>
            <a:r>
              <a:rPr kumimoji="1" lang="en-US" altLang="ja-JP" dirty="0">
                <a:solidFill>
                  <a:schemeClr val="bg1">
                    <a:lumMod val="85000"/>
                  </a:schemeClr>
                </a:solidFill>
                <a:latin typeface="Poppins" panose="00000500000000000000" pitchFamily="2" charset="0"/>
                <a:cs typeface="Poppins" panose="00000500000000000000" pitchFamily="2" charset="0"/>
              </a:rPr>
              <a:t>00</a:t>
            </a:r>
            <a:r>
              <a:rPr lang="en-US" altLang="ja-JP" dirty="0">
                <a:solidFill>
                  <a:schemeClr val="bg1">
                    <a:lumMod val="85000"/>
                  </a:schemeClr>
                </a:solidFill>
                <a:latin typeface="Poppins" panose="00000500000000000000" pitchFamily="2" charset="0"/>
                <a:cs typeface="Poppins" panose="00000500000000000000" pitchFamily="2" charset="0"/>
              </a:rPr>
              <a:t>4</a:t>
            </a:r>
            <a:endParaRPr kumimoji="1" lang="ja-JP" altLang="en-US" dirty="0">
              <a:solidFill>
                <a:schemeClr val="bg1">
                  <a:lumMod val="85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328590084"/>
      </p:ext>
    </p:extLst>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09030"/>
        </a:solidFill>
        <a:ln>
          <a:noFill/>
        </a:ln>
      </a:spPr>
      <a:bodyPr rtlCol="0" anchor="ctr"/>
      <a:lstStyle>
        <a:defPPr algn="ctr">
          <a:defRPr kumimoji="1"/>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8289254F9C8BB64D9544216B275EDF2B" ma:contentTypeVersion="13" ma:contentTypeDescription="新しいドキュメントを作成します。" ma:contentTypeScope="" ma:versionID="daa56115253659fd1d97d38f76294020">
  <xsd:schema xmlns:xsd="http://www.w3.org/2001/XMLSchema" xmlns:xs="http://www.w3.org/2001/XMLSchema" xmlns:p="http://schemas.microsoft.com/office/2006/metadata/properties" xmlns:ns3="04d306d4-65fd-49a8-be05-9c7d5b6486e6" targetNamespace="http://schemas.microsoft.com/office/2006/metadata/properties" ma:root="true" ma:fieldsID="55b6013478d771a60eea2aa218832f5b" ns3:_="">
    <xsd:import namespace="04d306d4-65fd-49a8-be05-9c7d5b6486e6"/>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ServiceAutoKeyPoints" minOccurs="0"/>
                <xsd:element ref="ns3:MediaServiceKeyPoints"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306d4-65fd-49a8-be05-9c7d5b6486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04d306d4-65fd-49a8-be05-9c7d5b6486e6" xsi:nil="true"/>
  </documentManagement>
</p:properties>
</file>

<file path=customXml/itemProps1.xml><?xml version="1.0" encoding="utf-8"?>
<ds:datastoreItem xmlns:ds="http://schemas.openxmlformats.org/officeDocument/2006/customXml" ds:itemID="{52F26097-6C24-49AF-BF29-23E417B0F304}">
  <ds:schemaRefs>
    <ds:schemaRef ds:uri="http://schemas.microsoft.com/sharepoint/v3/contenttype/forms"/>
  </ds:schemaRefs>
</ds:datastoreItem>
</file>

<file path=customXml/itemProps2.xml><?xml version="1.0" encoding="utf-8"?>
<ds:datastoreItem xmlns:ds="http://schemas.openxmlformats.org/officeDocument/2006/customXml" ds:itemID="{D8D6B3A1-1597-4242-9335-AD975C1C0E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d306d4-65fd-49a8-be05-9c7d5b6486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C71257-9724-4A13-AB6D-7D25127FD044}">
  <ds:schemaRefs>
    <ds:schemaRef ds:uri="http://purl.org/dc/terms/"/>
    <ds:schemaRef ds:uri="04d306d4-65fd-49a8-be05-9c7d5b6486e6"/>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1547</TotalTime>
  <Words>9574</Words>
  <Application>Microsoft Office PowerPoint</Application>
  <PresentationFormat>ワイド画面</PresentationFormat>
  <Paragraphs>932</Paragraphs>
  <Slides>96</Slides>
  <Notes>0</Notes>
  <HiddenSlides>0</HiddenSlides>
  <MMClips>0</MMClips>
  <ScaleCrop>false</ScaleCrop>
  <HeadingPairs>
    <vt:vector size="6" baseType="variant">
      <vt:variant>
        <vt:lpstr>使用されているフォント</vt:lpstr>
      </vt:variant>
      <vt:variant>
        <vt:i4>35</vt:i4>
      </vt:variant>
      <vt:variant>
        <vt:lpstr>テーマ</vt:lpstr>
      </vt:variant>
      <vt:variant>
        <vt:i4>1</vt:i4>
      </vt:variant>
      <vt:variant>
        <vt:lpstr>スライド タイトル</vt:lpstr>
      </vt:variant>
      <vt:variant>
        <vt:i4>96</vt:i4>
      </vt:variant>
    </vt:vector>
  </HeadingPairs>
  <TitlesOfParts>
    <vt:vector size="132" baseType="lpstr">
      <vt:lpstr>IBM Plex Sans JP</vt:lpstr>
      <vt:lpstr>M PLUS 1</vt:lpstr>
      <vt:lpstr>M PLUS 1 Medium</vt:lpstr>
      <vt:lpstr>Murecho</vt:lpstr>
      <vt:lpstr>Noto Sans JP</vt:lpstr>
      <vt:lpstr>Noto Sans JP Black</vt:lpstr>
      <vt:lpstr>Noto Sans JP Light</vt:lpstr>
      <vt:lpstr>Noto Serif JP</vt:lpstr>
      <vt:lpstr>Shippori Mincho</vt:lpstr>
      <vt:lpstr>Shippori Mincho ExtraBold</vt:lpstr>
      <vt:lpstr>Zen Kaku Gothic New</vt:lpstr>
      <vt:lpstr>Zen Maru Gothic</vt:lpstr>
      <vt:lpstr>Zen Old Mincho Black</vt:lpstr>
      <vt:lpstr>メイリオ</vt:lpstr>
      <vt:lpstr>游ゴシック</vt:lpstr>
      <vt:lpstr>游ゴシック Light</vt:lpstr>
      <vt:lpstr>游ゴシック Medium</vt:lpstr>
      <vt:lpstr>Arial</vt:lpstr>
      <vt:lpstr>Avenir Next LT Pro Demi</vt:lpstr>
      <vt:lpstr>Bahnschrift SemiBold Condensed</vt:lpstr>
      <vt:lpstr>Bodoni Moda 18pt</vt:lpstr>
      <vt:lpstr>Cabin</vt:lpstr>
      <vt:lpstr>Century Gothic</vt:lpstr>
      <vt:lpstr>Josefin Sans</vt:lpstr>
      <vt:lpstr>Lato</vt:lpstr>
      <vt:lpstr>Montserrat</vt:lpstr>
      <vt:lpstr>Playfair Display ExtraBold</vt:lpstr>
      <vt:lpstr>Plus Jakarta Sans SemiBold</vt:lpstr>
      <vt:lpstr>Poppins</vt:lpstr>
      <vt:lpstr>Poppins Medium</vt:lpstr>
      <vt:lpstr>Roboto</vt:lpstr>
      <vt:lpstr>Tektur</vt:lpstr>
      <vt:lpstr>Ubuntu</vt:lpstr>
      <vt:lpstr>Water Brush</vt:lpstr>
      <vt:lpstr>Wingdings</vt:lpstr>
      <vt:lpstr>1_Office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菅新汰</dc:creator>
  <cp:lastModifiedBy>菅新汰</cp:lastModifiedBy>
  <cp:revision>5</cp:revision>
  <dcterms:created xsi:type="dcterms:W3CDTF">2023-10-05T22:36:12Z</dcterms:created>
  <dcterms:modified xsi:type="dcterms:W3CDTF">2024-03-08T11:55:04Z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0x0101008289254F9C8BB64D9544216B275EDF2B</vt:lpwstr>
  </property>
</Properties>
</file>