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4" r:id="rId6"/>
    <p:sldId id="265" r:id="rId7"/>
    <p:sldId id="266" r:id="rId8"/>
    <p:sldId id="257" r:id="rId9"/>
    <p:sldId id="260" r:id="rId10"/>
    <p:sldId id="261" r:id="rId11"/>
    <p:sldId id="26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1055730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388947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285238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381270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419987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274306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50288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2798909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212027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230461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C265F1-E749-4530-B6FA-45ED31639290}" type="datetimeFigureOut">
              <a:rPr kumimoji="1" lang="ja-JP" altLang="en-US" smtClean="0"/>
              <a:t>2019/4/26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366890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265F1-E749-4530-B6FA-45ED31639290}" type="datetimeFigureOut">
              <a:rPr kumimoji="1" lang="ja-JP" altLang="en-US" smtClean="0"/>
              <a:t>2019/4/26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7A4D3-5D76-4697-ACBC-99E531CEF294}" type="slidenum">
              <a:rPr kumimoji="1" lang="ja-JP" altLang="en-US" smtClean="0"/>
              <a:t>‹#›</a:t>
            </a:fld>
            <a:endParaRPr kumimoji="1" lang="ja-JP" altLang="en-US"/>
          </a:p>
        </p:txBody>
      </p:sp>
    </p:spTree>
    <p:extLst>
      <p:ext uri="{BB962C8B-B14F-4D97-AF65-F5344CB8AC3E}">
        <p14:creationId xmlns:p14="http://schemas.microsoft.com/office/powerpoint/2010/main" val="2139718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image" Target="../media/image5.png"/><Relationship Id="rId7" Type="http://schemas.openxmlformats.org/officeDocument/2006/relationships/oleObject" Target="../embeddings/oleObject2.bin"/><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4.wmf"/><Relationship Id="rId4" Type="http://schemas.microsoft.com/office/2007/relationships/hdphoto" Target="../media/hdphoto1.wdp"/><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818013" y="881149"/>
            <a:ext cx="6184669" cy="646331"/>
          </a:xfrm>
          <a:prstGeom prst="rect">
            <a:avLst/>
          </a:prstGeom>
          <a:noFill/>
        </p:spPr>
        <p:txBody>
          <a:bodyPr wrap="square" rtlCol="0">
            <a:spAutoFit/>
          </a:bodyPr>
          <a:lstStyle/>
          <a:p>
            <a:r>
              <a:rPr kumimoji="1" lang="ja-JP" altLang="en-US" sz="3600" dirty="0" smtClean="0"/>
              <a:t>（ゲームタイトル）の仕様書</a:t>
            </a:r>
            <a:endParaRPr kumimoji="1" lang="en-US" altLang="ja-JP" sz="3600" dirty="0" smtClean="0"/>
          </a:p>
        </p:txBody>
      </p:sp>
      <p:sp>
        <p:nvSpPr>
          <p:cNvPr id="5" name="テキスト ボックス 4"/>
          <p:cNvSpPr txBox="1"/>
          <p:nvPr/>
        </p:nvSpPr>
        <p:spPr>
          <a:xfrm>
            <a:off x="1446415" y="2319251"/>
            <a:ext cx="6666807" cy="369332"/>
          </a:xfrm>
          <a:prstGeom prst="rect">
            <a:avLst/>
          </a:prstGeom>
          <a:noFill/>
        </p:spPr>
        <p:txBody>
          <a:bodyPr wrap="square" rtlCol="0">
            <a:spAutoFit/>
          </a:bodyPr>
          <a:lstStyle/>
          <a:p>
            <a:r>
              <a:rPr kumimoji="1" lang="ja-JP" altLang="en-US" dirty="0" smtClean="0"/>
              <a:t>・ゲームのイメージとコンセプト、面白さなど</a:t>
            </a:r>
            <a:endParaRPr kumimoji="1" lang="ja-JP" altLang="en-US" dirty="0"/>
          </a:p>
        </p:txBody>
      </p:sp>
    </p:spTree>
    <p:extLst>
      <p:ext uri="{BB962C8B-B14F-4D97-AF65-F5344CB8AC3E}">
        <p14:creationId xmlns:p14="http://schemas.microsoft.com/office/powerpoint/2010/main" val="301611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98421" y="798022"/>
            <a:ext cx="3566162" cy="646331"/>
          </a:xfrm>
          <a:prstGeom prst="rect">
            <a:avLst/>
          </a:prstGeom>
          <a:noFill/>
        </p:spPr>
        <p:txBody>
          <a:bodyPr wrap="square" rtlCol="0">
            <a:spAutoFit/>
          </a:bodyPr>
          <a:lstStyle/>
          <a:p>
            <a:r>
              <a:rPr kumimoji="1" lang="ja-JP" altLang="en-US" sz="3600" dirty="0" smtClean="0"/>
              <a:t>エネミーの仕様</a:t>
            </a:r>
            <a:endParaRPr kumimoji="1" lang="en-US" altLang="ja-JP" sz="3600" dirty="0" smtClean="0"/>
          </a:p>
        </p:txBody>
      </p:sp>
    </p:spTree>
    <p:extLst>
      <p:ext uri="{BB962C8B-B14F-4D97-AF65-F5344CB8AC3E}">
        <p14:creationId xmlns:p14="http://schemas.microsoft.com/office/powerpoint/2010/main" val="199214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39489" y="598516"/>
            <a:ext cx="3449783" cy="646331"/>
          </a:xfrm>
          <a:prstGeom prst="rect">
            <a:avLst/>
          </a:prstGeom>
          <a:noFill/>
        </p:spPr>
        <p:txBody>
          <a:bodyPr wrap="square" rtlCol="0">
            <a:spAutoFit/>
          </a:bodyPr>
          <a:lstStyle/>
          <a:p>
            <a:r>
              <a:rPr lang="ja-JP" altLang="en-US" sz="3600" dirty="0"/>
              <a:t>ステージ</a:t>
            </a:r>
            <a:r>
              <a:rPr lang="ja-JP" altLang="en-US" sz="3600" dirty="0" smtClean="0"/>
              <a:t>の仕様</a:t>
            </a:r>
            <a:endParaRPr kumimoji="1" lang="en-US" altLang="ja-JP" sz="3600" dirty="0" smtClean="0"/>
          </a:p>
        </p:txBody>
      </p:sp>
    </p:spTree>
    <p:extLst>
      <p:ext uri="{BB962C8B-B14F-4D97-AF65-F5344CB8AC3E}">
        <p14:creationId xmlns:p14="http://schemas.microsoft.com/office/powerpoint/2010/main" val="296795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69373" y="889461"/>
            <a:ext cx="7622772" cy="646331"/>
          </a:xfrm>
          <a:prstGeom prst="rect">
            <a:avLst/>
          </a:prstGeom>
          <a:noFill/>
        </p:spPr>
        <p:txBody>
          <a:bodyPr wrap="square" rtlCol="0">
            <a:spAutoFit/>
          </a:bodyPr>
          <a:lstStyle/>
          <a:p>
            <a:r>
              <a:rPr lang="ja-JP" altLang="en-US" sz="3600" dirty="0" smtClean="0"/>
              <a:t>プレイヤーに何をしてもらうのか</a:t>
            </a:r>
            <a:endParaRPr kumimoji="1" lang="en-US" altLang="ja-JP" sz="3600" dirty="0" smtClean="0"/>
          </a:p>
        </p:txBody>
      </p:sp>
    </p:spTree>
    <p:extLst>
      <p:ext uri="{BB962C8B-B14F-4D97-AF65-F5344CB8AC3E}">
        <p14:creationId xmlns:p14="http://schemas.microsoft.com/office/powerpoint/2010/main" val="292395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073235" y="623455"/>
            <a:ext cx="3931921" cy="646331"/>
          </a:xfrm>
          <a:prstGeom prst="rect">
            <a:avLst/>
          </a:prstGeom>
          <a:noFill/>
        </p:spPr>
        <p:txBody>
          <a:bodyPr wrap="square" rtlCol="0">
            <a:spAutoFit/>
          </a:bodyPr>
          <a:lstStyle/>
          <a:p>
            <a:r>
              <a:rPr lang="ja-JP" altLang="en-US" sz="3600" dirty="0" smtClean="0"/>
              <a:t>ゲーム遷移と条件</a:t>
            </a:r>
            <a:endParaRPr kumimoji="1" lang="en-US" altLang="ja-JP" sz="3600" dirty="0" smtClean="0"/>
          </a:p>
        </p:txBody>
      </p:sp>
    </p:spTree>
    <p:extLst>
      <p:ext uri="{BB962C8B-B14F-4D97-AF65-F5344CB8AC3E}">
        <p14:creationId xmlns:p14="http://schemas.microsoft.com/office/powerpoint/2010/main" val="3434680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1620982"/>
            <a:ext cx="6857075" cy="3857105"/>
          </a:xfrm>
          <a:prstGeom prst="rect">
            <a:avLst/>
          </a:prstGeom>
        </p:spPr>
      </p:pic>
      <p:sp>
        <p:nvSpPr>
          <p:cNvPr id="2" name="テキスト ボックス 1"/>
          <p:cNvSpPr txBox="1"/>
          <p:nvPr/>
        </p:nvSpPr>
        <p:spPr>
          <a:xfrm>
            <a:off x="3474719" y="631767"/>
            <a:ext cx="4430685" cy="646331"/>
          </a:xfrm>
          <a:prstGeom prst="rect">
            <a:avLst/>
          </a:prstGeom>
          <a:noFill/>
        </p:spPr>
        <p:txBody>
          <a:bodyPr wrap="square" rtlCol="0">
            <a:spAutoFit/>
          </a:bodyPr>
          <a:lstStyle/>
          <a:p>
            <a:r>
              <a:rPr lang="ja-JP" altLang="en-US" sz="3600" dirty="0" smtClean="0"/>
              <a:t>ゲーム</a:t>
            </a:r>
            <a:r>
              <a:rPr lang="ja-JP" altLang="en-US" sz="3600" dirty="0"/>
              <a:t>画面</a:t>
            </a:r>
            <a:r>
              <a:rPr lang="ja-JP" altLang="en-US" sz="3600" dirty="0" smtClean="0"/>
              <a:t>の</a:t>
            </a:r>
            <a:r>
              <a:rPr lang="en-US" altLang="ja-JP" sz="3600" dirty="0" smtClean="0"/>
              <a:t>UI</a:t>
            </a:r>
            <a:r>
              <a:rPr lang="ja-JP" altLang="en-US" sz="3600" dirty="0"/>
              <a:t>仕様</a:t>
            </a:r>
            <a:endParaRPr kumimoji="1" lang="en-US" altLang="ja-JP" sz="3600" dirty="0" smtClean="0"/>
          </a:p>
        </p:txBody>
      </p:sp>
      <p:sp>
        <p:nvSpPr>
          <p:cNvPr id="5" name="テキスト ボックス 4"/>
          <p:cNvSpPr txBox="1"/>
          <p:nvPr/>
        </p:nvSpPr>
        <p:spPr>
          <a:xfrm rot="317371">
            <a:off x="1828801" y="2385754"/>
            <a:ext cx="3042458" cy="584775"/>
          </a:xfrm>
          <a:prstGeom prst="rect">
            <a:avLst/>
          </a:prstGeom>
          <a:noFill/>
        </p:spPr>
        <p:txBody>
          <a:bodyPr wrap="square" rtlCol="0">
            <a:spAutoFit/>
          </a:bodyPr>
          <a:lstStyle/>
          <a:p>
            <a:r>
              <a:rPr kumimoji="1" lang="ja-JP" altLang="en-US" sz="3200" dirty="0" smtClean="0"/>
              <a:t>ゲームタイトル</a:t>
            </a:r>
            <a:endParaRPr kumimoji="1" lang="ja-JP" altLang="en-US" sz="3200" dirty="0"/>
          </a:p>
        </p:txBody>
      </p:sp>
      <p:sp>
        <p:nvSpPr>
          <p:cNvPr id="6" name="テキスト ボックス 5"/>
          <p:cNvSpPr txBox="1"/>
          <p:nvPr/>
        </p:nvSpPr>
        <p:spPr>
          <a:xfrm>
            <a:off x="1808324" y="3973478"/>
            <a:ext cx="1454726" cy="276999"/>
          </a:xfrm>
          <a:prstGeom prst="rect">
            <a:avLst/>
          </a:prstGeom>
          <a:noFill/>
        </p:spPr>
        <p:txBody>
          <a:bodyPr wrap="square" rtlCol="0">
            <a:spAutoFit/>
          </a:bodyPr>
          <a:lstStyle/>
          <a:p>
            <a:r>
              <a:rPr kumimoji="1" lang="ja-JP" altLang="en-US" sz="1200" dirty="0" smtClean="0"/>
              <a:t>・ゲームスタート</a:t>
            </a:r>
            <a:endParaRPr kumimoji="1" lang="ja-JP" altLang="en-US" sz="1200" dirty="0"/>
          </a:p>
        </p:txBody>
      </p:sp>
      <p:sp>
        <p:nvSpPr>
          <p:cNvPr id="8" name="テキスト ボックス 7"/>
          <p:cNvSpPr txBox="1"/>
          <p:nvPr/>
        </p:nvSpPr>
        <p:spPr>
          <a:xfrm>
            <a:off x="3843482" y="3973477"/>
            <a:ext cx="1454726" cy="276999"/>
          </a:xfrm>
          <a:prstGeom prst="rect">
            <a:avLst/>
          </a:prstGeom>
          <a:noFill/>
        </p:spPr>
        <p:txBody>
          <a:bodyPr wrap="square" rtlCol="0">
            <a:spAutoFit/>
          </a:bodyPr>
          <a:lstStyle/>
          <a:p>
            <a:r>
              <a:rPr kumimoji="1" lang="ja-JP" altLang="en-US" sz="1200" dirty="0" smtClean="0"/>
              <a:t>・</a:t>
            </a:r>
            <a:r>
              <a:rPr kumimoji="1" lang="en-US" altLang="ja-JP" sz="1200" dirty="0" smtClean="0"/>
              <a:t>EXIT</a:t>
            </a:r>
            <a:endParaRPr kumimoji="1" lang="ja-JP" altLang="en-US" sz="1200" dirty="0"/>
          </a:p>
        </p:txBody>
      </p:sp>
      <p:sp>
        <p:nvSpPr>
          <p:cNvPr id="10" name="テキスト ボックス 9"/>
          <p:cNvSpPr txBox="1"/>
          <p:nvPr/>
        </p:nvSpPr>
        <p:spPr>
          <a:xfrm>
            <a:off x="191194" y="1278098"/>
            <a:ext cx="1454726" cy="276999"/>
          </a:xfrm>
          <a:prstGeom prst="rect">
            <a:avLst/>
          </a:prstGeom>
          <a:noFill/>
        </p:spPr>
        <p:txBody>
          <a:bodyPr wrap="square" rtlCol="0">
            <a:spAutoFit/>
          </a:bodyPr>
          <a:lstStyle/>
          <a:p>
            <a:r>
              <a:rPr lang="ja-JP" altLang="en-US" sz="1200" dirty="0" smtClean="0"/>
              <a:t>ゲーム</a:t>
            </a:r>
            <a:r>
              <a:rPr lang="ja-JP" altLang="en-US" sz="1200" dirty="0"/>
              <a:t>タイトル</a:t>
            </a:r>
            <a:endParaRPr kumimoji="1" lang="ja-JP" altLang="en-US" sz="1200" dirty="0"/>
          </a:p>
        </p:txBody>
      </p:sp>
      <p:sp>
        <p:nvSpPr>
          <p:cNvPr id="11" name="テキスト ボックス 10"/>
          <p:cNvSpPr txBox="1"/>
          <p:nvPr/>
        </p:nvSpPr>
        <p:spPr>
          <a:xfrm>
            <a:off x="7243923" y="1969760"/>
            <a:ext cx="3928381" cy="461665"/>
          </a:xfrm>
          <a:prstGeom prst="rect">
            <a:avLst/>
          </a:prstGeom>
          <a:noFill/>
        </p:spPr>
        <p:txBody>
          <a:bodyPr wrap="square" rtlCol="0">
            <a:spAutoFit/>
          </a:bodyPr>
          <a:lstStyle/>
          <a:p>
            <a:r>
              <a:rPr lang="ja-JP" altLang="en-US" sz="1200" dirty="0" smtClean="0"/>
              <a:t>・基本操作方法はクリックのみ</a:t>
            </a:r>
            <a:endParaRPr lang="en-US" altLang="ja-JP" sz="1200" dirty="0" smtClean="0"/>
          </a:p>
          <a:p>
            <a:r>
              <a:rPr lang="ja-JP" altLang="en-US" sz="1200" dirty="0"/>
              <a:t>　</a:t>
            </a:r>
            <a:r>
              <a:rPr lang="ja-JP" altLang="en-US" sz="1200" dirty="0" smtClean="0"/>
              <a:t>各コマンドをクリックすることで画面遷移可</a:t>
            </a:r>
            <a:endParaRPr lang="en-US" altLang="ja-JP" sz="1200" dirty="0" smtClean="0"/>
          </a:p>
        </p:txBody>
      </p:sp>
      <p:sp>
        <p:nvSpPr>
          <p:cNvPr id="12" name="テキスト ボックス 11"/>
          <p:cNvSpPr txBox="1"/>
          <p:nvPr/>
        </p:nvSpPr>
        <p:spPr>
          <a:xfrm>
            <a:off x="4073238" y="4434830"/>
            <a:ext cx="1454726" cy="276999"/>
          </a:xfrm>
          <a:prstGeom prst="rect">
            <a:avLst/>
          </a:prstGeom>
          <a:noFill/>
        </p:spPr>
        <p:txBody>
          <a:bodyPr wrap="square" rtlCol="0">
            <a:spAutoFit/>
          </a:bodyPr>
          <a:lstStyle/>
          <a:p>
            <a:r>
              <a:rPr lang="ja-JP" altLang="en-US" sz="1200" dirty="0" smtClean="0"/>
              <a:t>クリックしてね！</a:t>
            </a:r>
            <a:endParaRPr kumimoji="1" lang="ja-JP" altLang="en-US" sz="1200" dirty="0"/>
          </a:p>
        </p:txBody>
      </p:sp>
      <p:sp>
        <p:nvSpPr>
          <p:cNvPr id="13" name="テキスト ボックス 12"/>
          <p:cNvSpPr txBox="1"/>
          <p:nvPr/>
        </p:nvSpPr>
        <p:spPr>
          <a:xfrm>
            <a:off x="7243923" y="2539641"/>
            <a:ext cx="3288302" cy="461665"/>
          </a:xfrm>
          <a:prstGeom prst="rect">
            <a:avLst/>
          </a:prstGeom>
          <a:noFill/>
        </p:spPr>
        <p:txBody>
          <a:bodyPr wrap="square" rtlCol="0">
            <a:spAutoFit/>
          </a:bodyPr>
          <a:lstStyle/>
          <a:p>
            <a:r>
              <a:rPr kumimoji="1" lang="ja-JP" altLang="en-US" sz="1200" dirty="0" smtClean="0"/>
              <a:t>・ゲームスタートコマンドをクリック</a:t>
            </a:r>
            <a:endParaRPr lang="en-US" altLang="ja-JP" sz="1200" dirty="0" smtClean="0"/>
          </a:p>
          <a:p>
            <a:r>
              <a:rPr kumimoji="1" lang="ja-JP" altLang="en-US" sz="1200" dirty="0"/>
              <a:t>　</a:t>
            </a:r>
            <a:r>
              <a:rPr kumimoji="1" lang="ja-JP" altLang="en-US" sz="1200" dirty="0" smtClean="0"/>
              <a:t>→ステージセレクトに飛ぶ</a:t>
            </a:r>
            <a:endParaRPr kumimoji="1" lang="en-US" altLang="ja-JP" sz="1200" dirty="0" smtClean="0"/>
          </a:p>
        </p:txBody>
      </p:sp>
      <p:sp>
        <p:nvSpPr>
          <p:cNvPr id="14" name="テキスト ボックス 13"/>
          <p:cNvSpPr txBox="1"/>
          <p:nvPr/>
        </p:nvSpPr>
        <p:spPr>
          <a:xfrm>
            <a:off x="7243923" y="3109522"/>
            <a:ext cx="3288302" cy="461665"/>
          </a:xfrm>
          <a:prstGeom prst="rect">
            <a:avLst/>
          </a:prstGeom>
          <a:noFill/>
        </p:spPr>
        <p:txBody>
          <a:bodyPr wrap="square" rtlCol="0">
            <a:spAutoFit/>
          </a:bodyPr>
          <a:lstStyle/>
          <a:p>
            <a:r>
              <a:rPr kumimoji="1" lang="ja-JP" altLang="en-US" sz="1200" dirty="0" smtClean="0"/>
              <a:t>・</a:t>
            </a:r>
            <a:r>
              <a:rPr kumimoji="1" lang="en-US" altLang="ja-JP" sz="1200" dirty="0" smtClean="0"/>
              <a:t>EXIT</a:t>
            </a:r>
            <a:r>
              <a:rPr kumimoji="1" lang="ja-JP" altLang="en-US" sz="1200" dirty="0" smtClean="0"/>
              <a:t>コマンドをクリック</a:t>
            </a:r>
            <a:endParaRPr lang="en-US" altLang="ja-JP" sz="1200" dirty="0" smtClean="0"/>
          </a:p>
          <a:p>
            <a:r>
              <a:rPr kumimoji="1" lang="ja-JP" altLang="en-US" sz="1200" dirty="0"/>
              <a:t>　</a:t>
            </a:r>
            <a:r>
              <a:rPr kumimoji="1" lang="ja-JP" altLang="en-US" sz="1200" dirty="0" smtClean="0"/>
              <a:t>→ゲームを終了する</a:t>
            </a:r>
            <a:endParaRPr kumimoji="1" lang="en-US" altLang="ja-JP" sz="1200" dirty="0" smtClean="0"/>
          </a:p>
        </p:txBody>
      </p:sp>
      <p:sp>
        <p:nvSpPr>
          <p:cNvPr id="15" name="テキスト ボックス 14"/>
          <p:cNvSpPr txBox="1"/>
          <p:nvPr/>
        </p:nvSpPr>
        <p:spPr>
          <a:xfrm>
            <a:off x="7243923" y="3679403"/>
            <a:ext cx="3180237" cy="1569660"/>
          </a:xfrm>
          <a:prstGeom prst="rect">
            <a:avLst/>
          </a:prstGeom>
          <a:noFill/>
        </p:spPr>
        <p:txBody>
          <a:bodyPr wrap="square" rtlCol="0">
            <a:spAutoFit/>
          </a:bodyPr>
          <a:lstStyle/>
          <a:p>
            <a:r>
              <a:rPr kumimoji="1" lang="ja-JP" altLang="en-US" sz="1200" dirty="0" smtClean="0"/>
              <a:t>・各コマンドにカーソルがあったときそのコマンドの文字を拡大する</a:t>
            </a:r>
            <a:r>
              <a:rPr lang="ja-JP" altLang="en-US" sz="1200" dirty="0" smtClean="0"/>
              <a:t>と選択してるのがわかりやすいはず</a:t>
            </a:r>
            <a:endParaRPr lang="en-US" altLang="ja-JP" sz="1200" dirty="0" smtClean="0"/>
          </a:p>
          <a:p>
            <a:endParaRPr lang="en-US" altLang="ja-JP" sz="1200" dirty="0"/>
          </a:p>
          <a:p>
            <a:r>
              <a:rPr lang="ja-JP" altLang="en-US" sz="1200" dirty="0" smtClean="0"/>
              <a:t>・ゲーム起動時にタイム、スコアランキングをリセットするか、別データとして保存して永続的にランキングの更新をしていくの</a:t>
            </a:r>
            <a:r>
              <a:rPr lang="ja-JP" altLang="en-US" sz="1200" dirty="0"/>
              <a:t>か</a:t>
            </a:r>
            <a:endParaRPr lang="en-US" altLang="ja-JP" sz="1200" dirty="0" smtClean="0"/>
          </a:p>
        </p:txBody>
      </p:sp>
    </p:spTree>
    <p:extLst>
      <p:ext uri="{BB962C8B-B14F-4D97-AF65-F5344CB8AC3E}">
        <p14:creationId xmlns:p14="http://schemas.microsoft.com/office/powerpoint/2010/main" val="4141429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91194" y="1278098"/>
            <a:ext cx="1454726" cy="276999"/>
          </a:xfrm>
          <a:prstGeom prst="rect">
            <a:avLst/>
          </a:prstGeom>
          <a:noFill/>
        </p:spPr>
        <p:txBody>
          <a:bodyPr wrap="square" rtlCol="0">
            <a:spAutoFit/>
          </a:bodyPr>
          <a:lstStyle/>
          <a:p>
            <a:r>
              <a:rPr lang="ja-JP" altLang="en-US" sz="1200" dirty="0" smtClean="0"/>
              <a:t>ステージ</a:t>
            </a:r>
            <a:r>
              <a:rPr lang="ja-JP" altLang="en-US" sz="1200" dirty="0"/>
              <a:t>セレクト</a:t>
            </a:r>
            <a:endParaRPr kumimoji="1" lang="ja-JP" altLang="en-US" sz="1200" dirty="0"/>
          </a:p>
        </p:txBody>
      </p:sp>
      <p:pic>
        <p:nvPicPr>
          <p:cNvPr id="1026" name="Picture 2" descr="ãèæ¯ãæ£®ãã®ç»åæ¤ç´¢çµæ"/>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 y="1555097"/>
            <a:ext cx="5005769" cy="27508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オブジェクト 3"/>
          <p:cNvGraphicFramePr>
            <a:graphicFrameLocks noChangeAspect="1"/>
          </p:cNvGraphicFramePr>
          <p:nvPr>
            <p:extLst>
              <p:ext uri="{D42A27DB-BD31-4B8C-83A1-F6EECF244321}">
                <p14:modId xmlns:p14="http://schemas.microsoft.com/office/powerpoint/2010/main" val="2623040089"/>
              </p:ext>
            </p:extLst>
          </p:nvPr>
        </p:nvGraphicFramePr>
        <p:xfrm>
          <a:off x="3494911" y="2069866"/>
          <a:ext cx="804273" cy="395163"/>
        </p:xfrm>
        <a:graphic>
          <a:graphicData uri="http://schemas.openxmlformats.org/presentationml/2006/ole">
            <mc:AlternateContent xmlns:mc="http://schemas.openxmlformats.org/markup-compatibility/2006">
              <mc:Choice xmlns:v="urn:schemas-microsoft-com:vml" Requires="v">
                <p:oleObj spid="_x0000_s1064" name="Image" r:id="rId5" imgW="2196720" imgH="1079280" progId="Photoshop.Image.11">
                  <p:embed/>
                </p:oleObj>
              </mc:Choice>
              <mc:Fallback>
                <p:oleObj name="Image" r:id="rId5" imgW="2196720" imgH="1079280" progId="Photoshop.Image.11">
                  <p:embed/>
                  <p:pic>
                    <p:nvPicPr>
                      <p:cNvPr id="0" name=""/>
                      <p:cNvPicPr/>
                      <p:nvPr/>
                    </p:nvPicPr>
                    <p:blipFill>
                      <a:blip r:embed="rId6"/>
                      <a:stretch>
                        <a:fillRect/>
                      </a:stretch>
                    </p:blipFill>
                    <p:spPr>
                      <a:xfrm>
                        <a:off x="3494911" y="2069866"/>
                        <a:ext cx="804273" cy="395163"/>
                      </a:xfrm>
                      <a:prstGeom prst="rect">
                        <a:avLst/>
                      </a:prstGeom>
                    </p:spPr>
                  </p:pic>
                </p:oleObj>
              </mc:Fallback>
            </mc:AlternateContent>
          </a:graphicData>
        </a:graphic>
      </p:graphicFrame>
      <p:graphicFrame>
        <p:nvGraphicFramePr>
          <p:cNvPr id="5" name="オブジェクト 4"/>
          <p:cNvGraphicFramePr>
            <a:graphicFrameLocks noChangeAspect="1"/>
          </p:cNvGraphicFramePr>
          <p:nvPr>
            <p:extLst>
              <p:ext uri="{D42A27DB-BD31-4B8C-83A1-F6EECF244321}">
                <p14:modId xmlns:p14="http://schemas.microsoft.com/office/powerpoint/2010/main" val="500298117"/>
              </p:ext>
            </p:extLst>
          </p:nvPr>
        </p:nvGraphicFramePr>
        <p:xfrm>
          <a:off x="680719" y="2069867"/>
          <a:ext cx="866951" cy="395163"/>
        </p:xfrm>
        <a:graphic>
          <a:graphicData uri="http://schemas.openxmlformats.org/presentationml/2006/ole">
            <mc:AlternateContent xmlns:mc="http://schemas.openxmlformats.org/markup-compatibility/2006">
              <mc:Choice xmlns:v="urn:schemas-microsoft-com:vml" Requires="v">
                <p:oleObj spid="_x0000_s1065" name="Image" r:id="rId7" imgW="2234880" imgH="1117440" progId="Photoshop.Image.11">
                  <p:embed/>
                </p:oleObj>
              </mc:Choice>
              <mc:Fallback>
                <p:oleObj name="Image" r:id="rId7" imgW="2234880" imgH="1117440" progId="Photoshop.Image.11">
                  <p:embed/>
                  <p:pic>
                    <p:nvPicPr>
                      <p:cNvPr id="0" name=""/>
                      <p:cNvPicPr/>
                      <p:nvPr/>
                    </p:nvPicPr>
                    <p:blipFill>
                      <a:blip r:embed="rId8"/>
                      <a:stretch>
                        <a:fillRect/>
                      </a:stretch>
                    </p:blipFill>
                    <p:spPr>
                      <a:xfrm>
                        <a:off x="680719" y="2069867"/>
                        <a:ext cx="866951" cy="395163"/>
                      </a:xfrm>
                      <a:prstGeom prst="rect">
                        <a:avLst/>
                      </a:prstGeom>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3688132710"/>
              </p:ext>
            </p:extLst>
          </p:nvPr>
        </p:nvGraphicFramePr>
        <p:xfrm>
          <a:off x="1366233" y="2554692"/>
          <a:ext cx="2273300" cy="1130300"/>
        </p:xfrm>
        <a:graphic>
          <a:graphicData uri="http://schemas.openxmlformats.org/presentationml/2006/ole">
            <mc:AlternateContent xmlns:mc="http://schemas.openxmlformats.org/markup-compatibility/2006">
              <mc:Choice xmlns:v="urn:schemas-microsoft-com:vml" Requires="v">
                <p:oleObj spid="_x0000_s1066" name="Image" r:id="rId9" imgW="2272680" imgH="1130040" progId="Photoshop.Image.11">
                  <p:embed/>
                </p:oleObj>
              </mc:Choice>
              <mc:Fallback>
                <p:oleObj name="Image" r:id="rId9" imgW="2272680" imgH="1130040" progId="Photoshop.Image.11">
                  <p:embed/>
                  <p:pic>
                    <p:nvPicPr>
                      <p:cNvPr id="0" name=""/>
                      <p:cNvPicPr/>
                      <p:nvPr/>
                    </p:nvPicPr>
                    <p:blipFill>
                      <a:blip r:embed="rId10"/>
                      <a:stretch>
                        <a:fillRect/>
                      </a:stretch>
                    </p:blipFill>
                    <p:spPr>
                      <a:xfrm>
                        <a:off x="1366233" y="2554692"/>
                        <a:ext cx="2273300" cy="1130300"/>
                      </a:xfrm>
                      <a:prstGeom prst="rect">
                        <a:avLst/>
                      </a:prstGeom>
                    </p:spPr>
                  </p:pic>
                </p:oleObj>
              </mc:Fallback>
            </mc:AlternateContent>
          </a:graphicData>
        </a:graphic>
      </p:graphicFrame>
      <p:sp>
        <p:nvSpPr>
          <p:cNvPr id="7" name="二等辺三角形 6"/>
          <p:cNvSpPr/>
          <p:nvPr/>
        </p:nvSpPr>
        <p:spPr>
          <a:xfrm rot="5400000">
            <a:off x="3887787" y="3025193"/>
            <a:ext cx="207818" cy="18929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二等辺三角形 8"/>
          <p:cNvSpPr/>
          <p:nvPr/>
        </p:nvSpPr>
        <p:spPr>
          <a:xfrm rot="16200000">
            <a:off x="909297" y="3012072"/>
            <a:ext cx="207818" cy="18929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833770" y="3774654"/>
            <a:ext cx="1063277" cy="200055"/>
          </a:xfrm>
          <a:prstGeom prst="rect">
            <a:avLst/>
          </a:prstGeom>
          <a:noFill/>
        </p:spPr>
        <p:txBody>
          <a:bodyPr wrap="square" rtlCol="0">
            <a:spAutoFit/>
          </a:bodyPr>
          <a:lstStyle/>
          <a:p>
            <a:r>
              <a:rPr lang="ja-JP" altLang="en-US" sz="700" dirty="0" smtClean="0"/>
              <a:t>難易度　★★★★</a:t>
            </a:r>
            <a:endParaRPr kumimoji="1" lang="ja-JP" altLang="en-US" sz="700" dirty="0"/>
          </a:p>
        </p:txBody>
      </p:sp>
      <p:sp>
        <p:nvSpPr>
          <p:cNvPr id="11" name="テキスト ボックス 10"/>
          <p:cNvSpPr txBox="1"/>
          <p:nvPr/>
        </p:nvSpPr>
        <p:spPr>
          <a:xfrm>
            <a:off x="1366233" y="3956651"/>
            <a:ext cx="2128678" cy="200055"/>
          </a:xfrm>
          <a:prstGeom prst="rect">
            <a:avLst/>
          </a:prstGeom>
          <a:noFill/>
        </p:spPr>
        <p:txBody>
          <a:bodyPr wrap="square" rtlCol="0">
            <a:spAutoFit/>
          </a:bodyPr>
          <a:lstStyle/>
          <a:p>
            <a:r>
              <a:rPr lang="ja-JP" altLang="en-US" sz="700" dirty="0" smtClean="0"/>
              <a:t>ドンキーコングのステージ（ステージ名）</a:t>
            </a:r>
            <a:endParaRPr kumimoji="1" lang="ja-JP" altLang="en-US" sz="700" dirty="0"/>
          </a:p>
        </p:txBody>
      </p:sp>
      <p:pic>
        <p:nvPicPr>
          <p:cNvPr id="12" name="Picture 2" descr="ãèæ¯ãæ£®ãã®ç»åæ¤ç´¢çµæ"/>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202551" y="1555097"/>
            <a:ext cx="5005769" cy="27508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オブジェクト 12"/>
          <p:cNvGraphicFramePr>
            <a:graphicFrameLocks noChangeAspect="1"/>
          </p:cNvGraphicFramePr>
          <p:nvPr>
            <p:extLst>
              <p:ext uri="{D42A27DB-BD31-4B8C-83A1-F6EECF244321}">
                <p14:modId xmlns:p14="http://schemas.microsoft.com/office/powerpoint/2010/main" val="290127791"/>
              </p:ext>
            </p:extLst>
          </p:nvPr>
        </p:nvGraphicFramePr>
        <p:xfrm>
          <a:off x="8725036" y="2584082"/>
          <a:ext cx="1318132" cy="647637"/>
        </p:xfrm>
        <a:graphic>
          <a:graphicData uri="http://schemas.openxmlformats.org/presentationml/2006/ole">
            <mc:AlternateContent xmlns:mc="http://schemas.openxmlformats.org/markup-compatibility/2006">
              <mc:Choice xmlns:v="urn:schemas-microsoft-com:vml" Requires="v">
                <p:oleObj spid="_x0000_s1067" name="Image" r:id="rId11" imgW="2196720" imgH="1079280" progId="Photoshop.Image.11">
                  <p:embed/>
                </p:oleObj>
              </mc:Choice>
              <mc:Fallback>
                <p:oleObj name="Image" r:id="rId11" imgW="2196720" imgH="1079280" progId="Photoshop.Image.11">
                  <p:embed/>
                  <p:pic>
                    <p:nvPicPr>
                      <p:cNvPr id="4" name="オブジェクト 3"/>
                      <p:cNvPicPr/>
                      <p:nvPr/>
                    </p:nvPicPr>
                    <p:blipFill>
                      <a:blip r:embed="rId6"/>
                      <a:stretch>
                        <a:fillRect/>
                      </a:stretch>
                    </p:blipFill>
                    <p:spPr>
                      <a:xfrm>
                        <a:off x="8725036" y="2584082"/>
                        <a:ext cx="1318132" cy="647637"/>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300892573"/>
              </p:ext>
            </p:extLst>
          </p:nvPr>
        </p:nvGraphicFramePr>
        <p:xfrm>
          <a:off x="9020524" y="1448310"/>
          <a:ext cx="468561" cy="213574"/>
        </p:xfrm>
        <a:graphic>
          <a:graphicData uri="http://schemas.openxmlformats.org/presentationml/2006/ole">
            <mc:AlternateContent xmlns:mc="http://schemas.openxmlformats.org/markup-compatibility/2006">
              <mc:Choice xmlns:v="urn:schemas-microsoft-com:vml" Requires="v">
                <p:oleObj spid="_x0000_s1068" name="Image" r:id="rId12" imgW="2234880" imgH="1117440" progId="Photoshop.Image.11">
                  <p:embed/>
                </p:oleObj>
              </mc:Choice>
              <mc:Fallback>
                <p:oleObj name="Image" r:id="rId12" imgW="2234880" imgH="1117440" progId="Photoshop.Image.11">
                  <p:embed/>
                  <p:pic>
                    <p:nvPicPr>
                      <p:cNvPr id="5" name="オブジェクト 4"/>
                      <p:cNvPicPr/>
                      <p:nvPr/>
                    </p:nvPicPr>
                    <p:blipFill>
                      <a:blip r:embed="rId8"/>
                      <a:stretch>
                        <a:fillRect/>
                      </a:stretch>
                    </p:blipFill>
                    <p:spPr>
                      <a:xfrm>
                        <a:off x="9020524" y="1448310"/>
                        <a:ext cx="468561" cy="213574"/>
                      </a:xfrm>
                      <a:prstGeom prst="rect">
                        <a:avLst/>
                      </a:prstGeom>
                    </p:spPr>
                  </p:pic>
                </p:oleObj>
              </mc:Fallback>
            </mc:AlternateContent>
          </a:graphicData>
        </a:graphic>
      </p:graphicFrame>
      <p:graphicFrame>
        <p:nvGraphicFramePr>
          <p:cNvPr id="15" name="オブジェクト 14"/>
          <p:cNvGraphicFramePr>
            <a:graphicFrameLocks noChangeAspect="1"/>
          </p:cNvGraphicFramePr>
          <p:nvPr>
            <p:extLst>
              <p:ext uri="{D42A27DB-BD31-4B8C-83A1-F6EECF244321}">
                <p14:modId xmlns:p14="http://schemas.microsoft.com/office/powerpoint/2010/main" val="342060745"/>
              </p:ext>
            </p:extLst>
          </p:nvPr>
        </p:nvGraphicFramePr>
        <p:xfrm>
          <a:off x="6939527" y="2102777"/>
          <a:ext cx="866951" cy="395163"/>
        </p:xfrm>
        <a:graphic>
          <a:graphicData uri="http://schemas.openxmlformats.org/presentationml/2006/ole">
            <mc:AlternateContent xmlns:mc="http://schemas.openxmlformats.org/markup-compatibility/2006">
              <mc:Choice xmlns:v="urn:schemas-microsoft-com:vml" Requires="v">
                <p:oleObj spid="_x0000_s1069" name="Image" r:id="rId13" imgW="2272680" imgH="1130040" progId="Photoshop.Image.11">
                  <p:embed/>
                </p:oleObj>
              </mc:Choice>
              <mc:Fallback>
                <p:oleObj name="Image" r:id="rId13" imgW="2272680" imgH="1130040" progId="Photoshop.Image.11">
                  <p:embed/>
                  <p:pic>
                    <p:nvPicPr>
                      <p:cNvPr id="6" name="オブジェクト 5"/>
                      <p:cNvPicPr/>
                      <p:nvPr/>
                    </p:nvPicPr>
                    <p:blipFill>
                      <a:blip r:embed="rId10"/>
                      <a:stretch>
                        <a:fillRect/>
                      </a:stretch>
                    </p:blipFill>
                    <p:spPr>
                      <a:xfrm>
                        <a:off x="6939527" y="2102777"/>
                        <a:ext cx="866951" cy="395163"/>
                      </a:xfrm>
                      <a:prstGeom prst="rect">
                        <a:avLst/>
                      </a:prstGeom>
                    </p:spPr>
                  </p:pic>
                </p:oleObj>
              </mc:Fallback>
            </mc:AlternateContent>
          </a:graphicData>
        </a:graphic>
      </p:graphicFrame>
      <p:sp>
        <p:nvSpPr>
          <p:cNvPr id="17" name="二等辺三角形 16"/>
          <p:cNvSpPr/>
          <p:nvPr/>
        </p:nvSpPr>
        <p:spPr>
          <a:xfrm rot="16200000">
            <a:off x="7111849" y="3012072"/>
            <a:ext cx="207818" cy="18929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9036322" y="3774654"/>
            <a:ext cx="1063277" cy="200055"/>
          </a:xfrm>
          <a:prstGeom prst="rect">
            <a:avLst/>
          </a:prstGeom>
          <a:noFill/>
        </p:spPr>
        <p:txBody>
          <a:bodyPr wrap="square" rtlCol="0">
            <a:spAutoFit/>
          </a:bodyPr>
          <a:lstStyle/>
          <a:p>
            <a:r>
              <a:rPr lang="ja-JP" altLang="en-US" sz="700" dirty="0" smtClean="0"/>
              <a:t>難易度　★★★★</a:t>
            </a:r>
            <a:endParaRPr kumimoji="1" lang="ja-JP" altLang="en-US" sz="700" dirty="0"/>
          </a:p>
        </p:txBody>
      </p:sp>
      <p:sp>
        <p:nvSpPr>
          <p:cNvPr id="19" name="テキスト ボックス 18"/>
          <p:cNvSpPr txBox="1"/>
          <p:nvPr/>
        </p:nvSpPr>
        <p:spPr>
          <a:xfrm>
            <a:off x="7568785" y="3956651"/>
            <a:ext cx="2128678" cy="200055"/>
          </a:xfrm>
          <a:prstGeom prst="rect">
            <a:avLst/>
          </a:prstGeom>
          <a:noFill/>
        </p:spPr>
        <p:txBody>
          <a:bodyPr wrap="square" rtlCol="0">
            <a:spAutoFit/>
          </a:bodyPr>
          <a:lstStyle/>
          <a:p>
            <a:r>
              <a:rPr lang="ja-JP" altLang="en-US" sz="700" dirty="0" smtClean="0"/>
              <a:t>ドンキーコングのステージ（ステージ名）</a:t>
            </a:r>
            <a:endParaRPr kumimoji="1" lang="ja-JP" altLang="en-US" sz="700" dirty="0"/>
          </a:p>
        </p:txBody>
      </p:sp>
      <p:sp>
        <p:nvSpPr>
          <p:cNvPr id="16" name="二等辺三角形 15"/>
          <p:cNvSpPr/>
          <p:nvPr/>
        </p:nvSpPr>
        <p:spPr>
          <a:xfrm rot="5400000">
            <a:off x="10090339" y="3025193"/>
            <a:ext cx="207818" cy="18929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0" name="曲線コネクタ 19"/>
          <p:cNvCxnSpPr>
            <a:endCxn id="15" idx="2"/>
          </p:cNvCxnSpPr>
          <p:nvPr/>
        </p:nvCxnSpPr>
        <p:spPr>
          <a:xfrm rot="10800000">
            <a:off x="7373002" y="2497940"/>
            <a:ext cx="1170452" cy="43260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曲線コネクタ 29"/>
          <p:cNvCxnSpPr>
            <a:stCxn id="15" idx="0"/>
          </p:cNvCxnSpPr>
          <p:nvPr/>
        </p:nvCxnSpPr>
        <p:spPr>
          <a:xfrm rot="5400000" flipH="1" flipV="1">
            <a:off x="7907380" y="989633"/>
            <a:ext cx="578767" cy="164752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5" name="曲線コネクタ 34"/>
          <p:cNvCxnSpPr>
            <a:stCxn id="14" idx="3"/>
            <a:endCxn id="13" idx="3"/>
          </p:cNvCxnSpPr>
          <p:nvPr/>
        </p:nvCxnSpPr>
        <p:spPr>
          <a:xfrm>
            <a:off x="9489085" y="1555097"/>
            <a:ext cx="554083" cy="1352803"/>
          </a:xfrm>
          <a:prstGeom prst="curvedConnector3">
            <a:avLst>
              <a:gd name="adj1" fmla="val 141257"/>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p:cNvSpPr txBox="1"/>
          <p:nvPr/>
        </p:nvSpPr>
        <p:spPr>
          <a:xfrm>
            <a:off x="63315" y="4533376"/>
            <a:ext cx="9634148" cy="461665"/>
          </a:xfrm>
          <a:prstGeom prst="rect">
            <a:avLst/>
          </a:prstGeom>
          <a:noFill/>
        </p:spPr>
        <p:txBody>
          <a:bodyPr wrap="square" rtlCol="0">
            <a:spAutoFit/>
          </a:bodyPr>
          <a:lstStyle/>
          <a:p>
            <a:r>
              <a:rPr lang="ja-JP" altLang="en-US" sz="1200" dirty="0" smtClean="0"/>
              <a:t>・画面に表示させるもの</a:t>
            </a:r>
            <a:endParaRPr lang="en-US" altLang="ja-JP" sz="1200" dirty="0" smtClean="0"/>
          </a:p>
          <a:p>
            <a:r>
              <a:rPr lang="ja-JP" altLang="en-US" sz="1200" dirty="0" smtClean="0"/>
              <a:t>　→各ステージの最初のスクリーンショット（最低三枚）、ステージ難易度、ステージ名、ステージ選択用の▲▼</a:t>
            </a:r>
            <a:endParaRPr lang="en-US" altLang="ja-JP" sz="1200" dirty="0" smtClean="0"/>
          </a:p>
        </p:txBody>
      </p:sp>
      <p:sp>
        <p:nvSpPr>
          <p:cNvPr id="39" name="テキスト ボックス 38"/>
          <p:cNvSpPr txBox="1"/>
          <p:nvPr/>
        </p:nvSpPr>
        <p:spPr>
          <a:xfrm>
            <a:off x="63315" y="4994617"/>
            <a:ext cx="9634148" cy="1200329"/>
          </a:xfrm>
          <a:prstGeom prst="rect">
            <a:avLst/>
          </a:prstGeom>
          <a:noFill/>
        </p:spPr>
        <p:txBody>
          <a:bodyPr wrap="square" rtlCol="0">
            <a:spAutoFit/>
          </a:bodyPr>
          <a:lstStyle/>
          <a:p>
            <a:r>
              <a:rPr lang="ja-JP" altLang="en-US" sz="1200" dirty="0" smtClean="0"/>
              <a:t>・▲▼をクリック</a:t>
            </a:r>
            <a:endParaRPr lang="en-US" altLang="ja-JP" sz="1200" dirty="0" smtClean="0"/>
          </a:p>
          <a:p>
            <a:r>
              <a:rPr lang="ja-JP" altLang="en-US" sz="1200" dirty="0"/>
              <a:t>　</a:t>
            </a:r>
            <a:r>
              <a:rPr lang="ja-JP" altLang="en-US" sz="1200" dirty="0" smtClean="0"/>
              <a:t>→各方向へ移動しプレイステージの切り替えを行う</a:t>
            </a:r>
            <a:endParaRPr lang="en-US" altLang="ja-JP" sz="1200" dirty="0" smtClean="0"/>
          </a:p>
          <a:p>
            <a:r>
              <a:rPr lang="ja-JP" altLang="en-US" sz="1200" dirty="0" smtClean="0"/>
              <a:t>・後方ステージをクリック</a:t>
            </a:r>
            <a:endParaRPr lang="en-US" altLang="ja-JP" sz="1200" dirty="0" smtClean="0"/>
          </a:p>
          <a:p>
            <a:r>
              <a:rPr lang="ja-JP" altLang="en-US" sz="1200" dirty="0"/>
              <a:t>　</a:t>
            </a:r>
            <a:r>
              <a:rPr lang="ja-JP" altLang="en-US" sz="1200" dirty="0" smtClean="0"/>
              <a:t>→クリックしたステージへ切り替わるような動きをする（ステージ回転）</a:t>
            </a:r>
            <a:endParaRPr lang="en-US" altLang="ja-JP" sz="1200" dirty="0" smtClean="0"/>
          </a:p>
          <a:p>
            <a:r>
              <a:rPr lang="ja-JP" altLang="en-US" sz="1200" dirty="0" smtClean="0"/>
              <a:t>・正面ステージをクリック</a:t>
            </a:r>
            <a:endParaRPr lang="en-US" altLang="ja-JP" sz="1200" dirty="0" smtClean="0"/>
          </a:p>
          <a:p>
            <a:r>
              <a:rPr lang="ja-JP" altLang="en-US" sz="1200" dirty="0"/>
              <a:t>　</a:t>
            </a:r>
            <a:r>
              <a:rPr lang="ja-JP" altLang="en-US" sz="1200" dirty="0" smtClean="0"/>
              <a:t>→正面にある</a:t>
            </a:r>
            <a:r>
              <a:rPr lang="ja-JP" altLang="en-US" sz="1200" dirty="0"/>
              <a:t>ステージ</a:t>
            </a:r>
            <a:r>
              <a:rPr lang="ja-JP" altLang="en-US" sz="1200" dirty="0" smtClean="0"/>
              <a:t>でゲームメインに移行する（誤作動防止のため、「このステージに行きますか？」的な確認を挟むこと）→</a:t>
            </a:r>
            <a:endParaRPr lang="en-US" altLang="ja-JP" sz="1200" dirty="0" smtClean="0"/>
          </a:p>
        </p:txBody>
      </p:sp>
      <p:sp>
        <p:nvSpPr>
          <p:cNvPr id="40" name="テキスト ボックス 39"/>
          <p:cNvSpPr txBox="1"/>
          <p:nvPr/>
        </p:nvSpPr>
        <p:spPr>
          <a:xfrm>
            <a:off x="4956633" y="2653545"/>
            <a:ext cx="1454726" cy="276999"/>
          </a:xfrm>
          <a:prstGeom prst="rect">
            <a:avLst/>
          </a:prstGeom>
          <a:noFill/>
        </p:spPr>
        <p:txBody>
          <a:bodyPr wrap="square" rtlCol="0">
            <a:spAutoFit/>
          </a:bodyPr>
          <a:lstStyle/>
          <a:p>
            <a:r>
              <a:rPr kumimoji="1" lang="ja-JP" altLang="en-US" sz="1200" dirty="0" smtClean="0"/>
              <a:t>左▲をクリック</a:t>
            </a:r>
            <a:endParaRPr kumimoji="1" lang="ja-JP" altLang="en-US" sz="1200" dirty="0"/>
          </a:p>
        </p:txBody>
      </p:sp>
      <p:cxnSp>
        <p:nvCxnSpPr>
          <p:cNvPr id="1030" name="直線矢印コネクタ 1029"/>
          <p:cNvCxnSpPr/>
          <p:nvPr/>
        </p:nvCxnSpPr>
        <p:spPr>
          <a:xfrm>
            <a:off x="5005768" y="2231498"/>
            <a:ext cx="11967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9038762" y="4349489"/>
            <a:ext cx="2169557" cy="461665"/>
          </a:xfrm>
          <a:prstGeom prst="rect">
            <a:avLst/>
          </a:prstGeom>
          <a:noFill/>
        </p:spPr>
        <p:txBody>
          <a:bodyPr wrap="square" rtlCol="0">
            <a:spAutoFit/>
          </a:bodyPr>
          <a:lstStyle/>
          <a:p>
            <a:r>
              <a:rPr lang="ja-JP" altLang="en-US" sz="1200" dirty="0" smtClean="0"/>
              <a:t>こんな感じで動いてステージを切り替えられる</a:t>
            </a:r>
            <a:endParaRPr kumimoji="1" lang="ja-JP" altLang="en-US" sz="1200" dirty="0"/>
          </a:p>
        </p:txBody>
      </p:sp>
      <p:sp>
        <p:nvSpPr>
          <p:cNvPr id="1031" name="二等辺三角形 1030"/>
          <p:cNvSpPr/>
          <p:nvPr/>
        </p:nvSpPr>
        <p:spPr>
          <a:xfrm rot="16200000">
            <a:off x="201738" y="1523461"/>
            <a:ext cx="205586" cy="454968"/>
          </a:xfrm>
          <a:prstGeom prst="triangl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p:nvGrpSpPr>
          <p:cNvPr id="1034" name="グループ化 1033"/>
          <p:cNvGrpSpPr/>
          <p:nvPr/>
        </p:nvGrpSpPr>
        <p:grpSpPr>
          <a:xfrm>
            <a:off x="9376756" y="5719156"/>
            <a:ext cx="1831563" cy="748146"/>
            <a:chOff x="9376756" y="5719156"/>
            <a:chExt cx="1831563" cy="748146"/>
          </a:xfrm>
        </p:grpSpPr>
        <p:sp>
          <p:nvSpPr>
            <p:cNvPr id="1032" name="正方形/長方形 1031"/>
            <p:cNvSpPr/>
            <p:nvPr/>
          </p:nvSpPr>
          <p:spPr>
            <a:xfrm>
              <a:off x="9376756" y="5719156"/>
              <a:ext cx="1831563" cy="748146"/>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33" name="テキスト ボックス 1032"/>
            <p:cNvSpPr txBox="1"/>
            <p:nvPr/>
          </p:nvSpPr>
          <p:spPr>
            <a:xfrm>
              <a:off x="9429280" y="5862397"/>
              <a:ext cx="1719234" cy="230832"/>
            </a:xfrm>
            <a:prstGeom prst="rect">
              <a:avLst/>
            </a:prstGeom>
            <a:noFill/>
          </p:spPr>
          <p:txBody>
            <a:bodyPr wrap="square" rtlCol="0">
              <a:spAutoFit/>
            </a:bodyPr>
            <a:lstStyle/>
            <a:p>
              <a:r>
                <a:rPr kumimoji="1" lang="ja-JP" altLang="en-US" sz="900" dirty="0" smtClean="0"/>
                <a:t>このステージに行きますか？</a:t>
              </a:r>
              <a:endParaRPr kumimoji="1" lang="ja-JP" altLang="en-US" sz="900" dirty="0"/>
            </a:p>
          </p:txBody>
        </p:sp>
        <p:sp>
          <p:nvSpPr>
            <p:cNvPr id="48" name="テキスト ボックス 47"/>
            <p:cNvSpPr txBox="1"/>
            <p:nvPr/>
          </p:nvSpPr>
          <p:spPr>
            <a:xfrm>
              <a:off x="9780834" y="6121054"/>
              <a:ext cx="508064" cy="230832"/>
            </a:xfrm>
            <a:prstGeom prst="rect">
              <a:avLst/>
            </a:prstGeom>
            <a:noFill/>
          </p:spPr>
          <p:txBody>
            <a:bodyPr wrap="square" rtlCol="0">
              <a:spAutoFit/>
            </a:bodyPr>
            <a:lstStyle/>
            <a:p>
              <a:r>
                <a:rPr kumimoji="1" lang="ja-JP" altLang="en-US" sz="900" dirty="0" smtClean="0"/>
                <a:t>はい</a:t>
              </a:r>
              <a:endParaRPr kumimoji="1" lang="ja-JP" altLang="en-US" sz="900" dirty="0"/>
            </a:p>
          </p:txBody>
        </p:sp>
        <p:sp>
          <p:nvSpPr>
            <p:cNvPr id="49" name="テキスト ボックス 48"/>
            <p:cNvSpPr txBox="1"/>
            <p:nvPr/>
          </p:nvSpPr>
          <p:spPr>
            <a:xfrm>
              <a:off x="10372269" y="6121054"/>
              <a:ext cx="611103" cy="230832"/>
            </a:xfrm>
            <a:prstGeom prst="rect">
              <a:avLst/>
            </a:prstGeom>
            <a:noFill/>
          </p:spPr>
          <p:txBody>
            <a:bodyPr wrap="square" rtlCol="0">
              <a:spAutoFit/>
            </a:bodyPr>
            <a:lstStyle/>
            <a:p>
              <a:r>
                <a:rPr lang="ja-JP" altLang="en-US" sz="900" dirty="0" smtClean="0"/>
                <a:t>いい</a:t>
              </a:r>
              <a:r>
                <a:rPr lang="ja-JP" altLang="en-US" sz="900" dirty="0"/>
                <a:t>え</a:t>
              </a:r>
              <a:endParaRPr kumimoji="1" lang="ja-JP" altLang="en-US" sz="900" dirty="0"/>
            </a:p>
          </p:txBody>
        </p:sp>
      </p:grpSp>
    </p:spTree>
    <p:extLst>
      <p:ext uri="{BB962C8B-B14F-4D97-AF65-F5344CB8AC3E}">
        <p14:creationId xmlns:p14="http://schemas.microsoft.com/office/powerpoint/2010/main" val="47994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ãã²ã¼ã èæ¯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5097"/>
            <a:ext cx="7115695" cy="3557848"/>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700209" y="3827434"/>
            <a:ext cx="198306" cy="439489"/>
          </a:xfrm>
          <a:prstGeom prst="rect">
            <a:avLst/>
          </a:prstGeom>
        </p:spPr>
      </p:pic>
      <p:pic>
        <p:nvPicPr>
          <p:cNvPr id="39" name="図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521229" y="5687132"/>
            <a:ext cx="360444" cy="798822"/>
          </a:xfrm>
          <a:prstGeom prst="rect">
            <a:avLst/>
          </a:prstGeom>
        </p:spPr>
      </p:pic>
      <p:pic>
        <p:nvPicPr>
          <p:cNvPr id="27" name="図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40300" y="5902651"/>
            <a:ext cx="198306" cy="439489"/>
          </a:xfrm>
          <a:prstGeom prst="rect">
            <a:avLst/>
          </a:prstGeom>
        </p:spPr>
      </p:pic>
      <p:sp>
        <p:nvSpPr>
          <p:cNvPr id="3" name="テキスト ボックス 2"/>
          <p:cNvSpPr txBox="1"/>
          <p:nvPr/>
        </p:nvSpPr>
        <p:spPr>
          <a:xfrm>
            <a:off x="191193" y="1278098"/>
            <a:ext cx="7298573" cy="276999"/>
          </a:xfrm>
          <a:prstGeom prst="rect">
            <a:avLst/>
          </a:prstGeom>
          <a:noFill/>
        </p:spPr>
        <p:txBody>
          <a:bodyPr wrap="square" rtlCol="0">
            <a:spAutoFit/>
          </a:bodyPr>
          <a:lstStyle/>
          <a:p>
            <a:r>
              <a:rPr lang="ja-JP" altLang="en-US" sz="1200" dirty="0" smtClean="0"/>
              <a:t>ゲームメイン　　　演出やスピード感を十分に体験させたいので余計なものはなるべく排除すること　　　</a:t>
            </a:r>
            <a:endParaRPr kumimoji="1" lang="ja-JP" altLang="en-US" sz="1200" dirty="0"/>
          </a:p>
        </p:txBody>
      </p:sp>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3560" y="3690850"/>
            <a:ext cx="471507" cy="712659"/>
          </a:xfrm>
          <a:prstGeom prst="rect">
            <a:avLst/>
          </a:prstGeom>
        </p:spPr>
      </p:pic>
      <p:pic>
        <p:nvPicPr>
          <p:cNvPr id="7" name="図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689" y="3690850"/>
            <a:ext cx="471507" cy="712659"/>
          </a:xfrm>
          <a:prstGeom prst="rect">
            <a:avLst/>
          </a:prstGeom>
        </p:spPr>
      </p:pic>
      <p:cxnSp>
        <p:nvCxnSpPr>
          <p:cNvPr id="10" name="直線矢印コネクタ 9"/>
          <p:cNvCxnSpPr/>
          <p:nvPr/>
        </p:nvCxnSpPr>
        <p:spPr>
          <a:xfrm flipV="1">
            <a:off x="0" y="4896196"/>
            <a:ext cx="7115695" cy="24939"/>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11" name="二等辺三角形 10"/>
          <p:cNvSpPr/>
          <p:nvPr/>
        </p:nvSpPr>
        <p:spPr>
          <a:xfrm rot="10958472">
            <a:off x="925534" y="4540201"/>
            <a:ext cx="207818" cy="30757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二等辺三角形 12"/>
          <p:cNvSpPr/>
          <p:nvPr/>
        </p:nvSpPr>
        <p:spPr>
          <a:xfrm rot="10958472">
            <a:off x="63898" y="4540201"/>
            <a:ext cx="207818" cy="307571"/>
          </a:xfrm>
          <a:prstGeom prst="triangl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194" y="1800755"/>
            <a:ext cx="1271846" cy="219545"/>
          </a:xfrm>
          <a:prstGeom prst="rect">
            <a:avLst/>
          </a:prstGeom>
        </p:spPr>
      </p:pic>
      <p:sp>
        <p:nvSpPr>
          <p:cNvPr id="15" name="テキスト ボックス 14"/>
          <p:cNvSpPr txBox="1"/>
          <p:nvPr/>
        </p:nvSpPr>
        <p:spPr>
          <a:xfrm>
            <a:off x="191194" y="1583961"/>
            <a:ext cx="598515" cy="253916"/>
          </a:xfrm>
          <a:prstGeom prst="rect">
            <a:avLst/>
          </a:prstGeom>
          <a:noFill/>
        </p:spPr>
        <p:txBody>
          <a:bodyPr wrap="square" rtlCol="0">
            <a:spAutoFit/>
          </a:bodyPr>
          <a:lstStyle/>
          <a:p>
            <a:r>
              <a:rPr lang="en-US" altLang="ja-JP" sz="1050" dirty="0" smtClean="0"/>
              <a:t>score</a:t>
            </a:r>
            <a:endParaRPr kumimoji="1" lang="ja-JP" altLang="en-US" sz="1050" dirty="0"/>
          </a:p>
        </p:txBody>
      </p:sp>
      <p:sp>
        <p:nvSpPr>
          <p:cNvPr id="16" name="テキスト ボックス 15"/>
          <p:cNvSpPr txBox="1"/>
          <p:nvPr/>
        </p:nvSpPr>
        <p:spPr>
          <a:xfrm>
            <a:off x="1463040" y="1564851"/>
            <a:ext cx="598515" cy="253916"/>
          </a:xfrm>
          <a:prstGeom prst="rect">
            <a:avLst/>
          </a:prstGeom>
          <a:noFill/>
        </p:spPr>
        <p:txBody>
          <a:bodyPr wrap="square" rtlCol="0">
            <a:spAutoFit/>
          </a:bodyPr>
          <a:lstStyle/>
          <a:p>
            <a:r>
              <a:rPr lang="en-US" altLang="ja-JP" sz="1050" dirty="0" smtClean="0"/>
              <a:t>state</a:t>
            </a:r>
            <a:endParaRPr kumimoji="1" lang="ja-JP" altLang="en-US" sz="1050" dirty="0"/>
          </a:p>
        </p:txBody>
      </p:sp>
      <p:pic>
        <p:nvPicPr>
          <p:cNvPr id="14" name="図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63040" y="1821766"/>
            <a:ext cx="478157" cy="426231"/>
          </a:xfrm>
          <a:prstGeom prst="rect">
            <a:avLst/>
          </a:prstGeom>
        </p:spPr>
      </p:pic>
      <p:grpSp>
        <p:nvGrpSpPr>
          <p:cNvPr id="19" name="グループ化 18"/>
          <p:cNvGrpSpPr/>
          <p:nvPr/>
        </p:nvGrpSpPr>
        <p:grpSpPr>
          <a:xfrm>
            <a:off x="4289368" y="3321552"/>
            <a:ext cx="124691" cy="232757"/>
            <a:chOff x="7930342" y="2452255"/>
            <a:chExt cx="124691" cy="232757"/>
          </a:xfrm>
        </p:grpSpPr>
        <p:sp>
          <p:nvSpPr>
            <p:cNvPr id="17" name="二等辺三角形 16"/>
            <p:cNvSpPr/>
            <p:nvPr/>
          </p:nvSpPr>
          <p:spPr>
            <a:xfrm>
              <a:off x="7930342" y="2452255"/>
              <a:ext cx="124691" cy="1413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7969827" y="2593572"/>
              <a:ext cx="45719"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1" name="図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94836" y="4047179"/>
            <a:ext cx="366675" cy="339174"/>
          </a:xfrm>
          <a:prstGeom prst="rect">
            <a:avLst/>
          </a:prstGeom>
        </p:spPr>
      </p:pic>
      <p:pic>
        <p:nvPicPr>
          <p:cNvPr id="23" name="図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65186" y="4053812"/>
            <a:ext cx="366675" cy="339174"/>
          </a:xfrm>
          <a:prstGeom prst="rect">
            <a:avLst/>
          </a:prstGeom>
        </p:spPr>
      </p:pic>
      <p:pic>
        <p:nvPicPr>
          <p:cNvPr id="24" name="図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34619" y="3391916"/>
            <a:ext cx="366675" cy="339174"/>
          </a:xfrm>
          <a:prstGeom prst="rect">
            <a:avLst/>
          </a:prstGeom>
        </p:spPr>
      </p:pic>
      <p:pic>
        <p:nvPicPr>
          <p:cNvPr id="25" name="図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86893" y="3659250"/>
            <a:ext cx="366675" cy="339174"/>
          </a:xfrm>
          <a:prstGeom prst="rect">
            <a:avLst/>
          </a:prstGeom>
        </p:spPr>
      </p:pic>
      <p:sp>
        <p:nvSpPr>
          <p:cNvPr id="22" name="テキスト ボックス 21"/>
          <p:cNvSpPr txBox="1"/>
          <p:nvPr/>
        </p:nvSpPr>
        <p:spPr>
          <a:xfrm>
            <a:off x="7232072" y="1561081"/>
            <a:ext cx="4788132" cy="4339650"/>
          </a:xfrm>
          <a:prstGeom prst="rect">
            <a:avLst/>
          </a:prstGeom>
          <a:noFill/>
        </p:spPr>
        <p:txBody>
          <a:bodyPr wrap="square" rtlCol="0">
            <a:spAutoFit/>
          </a:bodyPr>
          <a:lstStyle/>
          <a:p>
            <a:r>
              <a:rPr lang="ja-JP" altLang="en-US" sz="1200" dirty="0" smtClean="0"/>
              <a:t>・画面に表示させるもの</a:t>
            </a:r>
            <a:endParaRPr lang="en-US" altLang="ja-JP" sz="1200" dirty="0" smtClean="0"/>
          </a:p>
          <a:p>
            <a:r>
              <a:rPr kumimoji="1" lang="ja-JP" altLang="en-US" sz="1200" dirty="0"/>
              <a:t>　</a:t>
            </a:r>
            <a:r>
              <a:rPr kumimoji="1" lang="ja-JP" altLang="en-US" sz="1200" dirty="0" smtClean="0"/>
              <a:t>→プレイヤーキャラ、エネミー（</a:t>
            </a:r>
            <a:r>
              <a:rPr kumimoji="1" lang="ja-JP" altLang="en-US" sz="1200" u="sng" dirty="0" smtClean="0"/>
              <a:t>画面外に行く可能性有：敵</a:t>
            </a:r>
            <a:r>
              <a:rPr kumimoji="1" lang="ja-JP" altLang="en-US" sz="1200" dirty="0" smtClean="0"/>
              <a:t>）①</a:t>
            </a:r>
            <a:endParaRPr kumimoji="1" lang="en-US" altLang="ja-JP" sz="1200" dirty="0" smtClean="0"/>
          </a:p>
          <a:p>
            <a:r>
              <a:rPr kumimoji="1" lang="ja-JP" altLang="en-US" sz="1200" dirty="0" smtClean="0"/>
              <a:t>　→アイテム（スコアアイテム、妨害アイテムなど）②</a:t>
            </a:r>
            <a:endParaRPr kumimoji="1" lang="en-US" altLang="ja-JP" sz="1200" dirty="0" smtClean="0"/>
          </a:p>
          <a:p>
            <a:r>
              <a:rPr lang="ja-JP" altLang="en-US" sz="1200" dirty="0"/>
              <a:t>　</a:t>
            </a:r>
            <a:r>
              <a:rPr lang="ja-JP" altLang="en-US" sz="1200" dirty="0" smtClean="0"/>
              <a:t>→プレイヤーのステータス（速度レベルを確認できるもの）③</a:t>
            </a:r>
            <a:endParaRPr lang="en-US" altLang="ja-JP" sz="1200" dirty="0"/>
          </a:p>
          <a:p>
            <a:r>
              <a:rPr lang="ja-JP" altLang="en-US" sz="1200" dirty="0" smtClean="0"/>
              <a:t>　　→速度レベルが高いほどいい顔をするとか</a:t>
            </a:r>
            <a:endParaRPr lang="en-US" altLang="ja-JP" sz="1200" dirty="0" smtClean="0"/>
          </a:p>
          <a:p>
            <a:r>
              <a:rPr lang="ja-JP" altLang="en-US" sz="1200" dirty="0"/>
              <a:t>　</a:t>
            </a:r>
            <a:r>
              <a:rPr lang="ja-JP" altLang="en-US" sz="1200" dirty="0" smtClean="0"/>
              <a:t>　→逆にレベルが低いほどきつそうにする</a:t>
            </a:r>
            <a:endParaRPr lang="en-US" altLang="ja-JP" sz="1200" dirty="0" smtClean="0"/>
          </a:p>
          <a:p>
            <a:r>
              <a:rPr lang="ja-JP" altLang="en-US" sz="1200" dirty="0"/>
              <a:t>　</a:t>
            </a:r>
            <a:r>
              <a:rPr lang="ja-JP" altLang="en-US" sz="1200" dirty="0" smtClean="0"/>
              <a:t>→ステージ全体から見たプレイヤーとエネミーの距離関係を表すもの④</a:t>
            </a:r>
            <a:endParaRPr lang="en-US" altLang="ja-JP" sz="1200" dirty="0" smtClean="0"/>
          </a:p>
          <a:p>
            <a:r>
              <a:rPr lang="ja-JP" altLang="en-US" sz="1200" dirty="0"/>
              <a:t>　</a:t>
            </a:r>
            <a:r>
              <a:rPr lang="ja-JP" altLang="en-US" sz="1200" dirty="0" smtClean="0"/>
              <a:t>→スコア表示⑤</a:t>
            </a:r>
            <a:endParaRPr lang="en-US" altLang="ja-JP" sz="1200" dirty="0" smtClean="0"/>
          </a:p>
          <a:p>
            <a:r>
              <a:rPr lang="ja-JP" altLang="en-US" sz="1200" dirty="0"/>
              <a:t>　</a:t>
            </a:r>
            <a:r>
              <a:rPr lang="ja-JP" altLang="en-US" sz="1200" dirty="0" smtClean="0"/>
              <a:t>→ワイヤーの射出位置を示すカーソルポインタ⑥</a:t>
            </a:r>
            <a:endParaRPr lang="en-US" altLang="ja-JP" sz="1200" dirty="0" smtClean="0"/>
          </a:p>
          <a:p>
            <a:r>
              <a:rPr lang="ja-JP" altLang="en-US" sz="1200" dirty="0"/>
              <a:t>　</a:t>
            </a:r>
            <a:r>
              <a:rPr lang="ja-JP" altLang="en-US" sz="1200" dirty="0" smtClean="0"/>
              <a:t>　→</a:t>
            </a:r>
            <a:r>
              <a:rPr lang="ja-JP" altLang="en-US" sz="1200" u="sng" dirty="0" smtClean="0"/>
              <a:t>これは普通のマウスポインタにするか、個別に画像を用意</a:t>
            </a:r>
            <a:r>
              <a:rPr lang="ja-JP" altLang="en-US" sz="1200" u="sng" dirty="0"/>
              <a:t>す</a:t>
            </a:r>
            <a:r>
              <a:rPr lang="ja-JP" altLang="en-US" sz="1200" u="sng" dirty="0" smtClean="0"/>
              <a:t>るか未決定</a:t>
            </a:r>
            <a:endParaRPr lang="en-US" altLang="ja-JP" sz="1200" u="sng" dirty="0" smtClean="0"/>
          </a:p>
          <a:p>
            <a:r>
              <a:rPr lang="ja-JP" altLang="en-US" sz="1200" dirty="0"/>
              <a:t>　</a:t>
            </a:r>
            <a:r>
              <a:rPr lang="ja-JP" altLang="en-US" sz="1200" dirty="0" smtClean="0"/>
              <a:t>→ワイヤーのキャストタイム確認用のエフェクト⑦</a:t>
            </a:r>
            <a:endParaRPr lang="en-US" altLang="ja-JP" sz="1200" dirty="0" smtClean="0"/>
          </a:p>
          <a:p>
            <a:endParaRPr lang="en-US" altLang="ja-JP" sz="1200" dirty="0"/>
          </a:p>
          <a:p>
            <a:r>
              <a:rPr lang="ja-JP" altLang="en-US" sz="1200" dirty="0" smtClean="0"/>
              <a:t>・スコアアイテムをとったとき、とってすぐスコアが上がるのではなく</a:t>
            </a:r>
            <a:r>
              <a:rPr lang="ja-JP" altLang="en-US" sz="1200" u="sng" dirty="0" smtClean="0"/>
              <a:t>画面外側を経由、もしくはスコアに直接移動して当たった時に増える</a:t>
            </a:r>
            <a:r>
              <a:rPr lang="ja-JP" altLang="en-US" sz="1200" dirty="0" smtClean="0"/>
              <a:t>とかするとそれっぽくなりそう</a:t>
            </a:r>
            <a:endParaRPr lang="en-US" altLang="ja-JP" sz="1200" dirty="0" smtClean="0"/>
          </a:p>
          <a:p>
            <a:r>
              <a:rPr lang="ja-JP" altLang="en-US" sz="1200" dirty="0" smtClean="0"/>
              <a:t>・もし、タイムの機能を実装するなら</a:t>
            </a:r>
            <a:r>
              <a:rPr lang="ja-JP" altLang="en-US" sz="1200" u="sng" dirty="0" smtClean="0"/>
              <a:t>タイム表示はせず</a:t>
            </a:r>
            <a:r>
              <a:rPr lang="ja-JP" altLang="en-US" sz="1200" dirty="0" smtClean="0"/>
              <a:t>に内部的に計測する仕様に</a:t>
            </a:r>
            <a:endParaRPr lang="en-US" altLang="ja-JP" sz="1200" dirty="0" smtClean="0"/>
          </a:p>
          <a:p>
            <a:r>
              <a:rPr lang="ja-JP" altLang="en-US" sz="1200" dirty="0" smtClean="0"/>
              <a:t>・ワイヤーの軌道に関して、演出重視なので今回は軌道を見えるようにはせずにマウスポインターで感覚的にプレイしてもらう</a:t>
            </a:r>
            <a:endParaRPr lang="en-US" altLang="ja-JP" sz="1200" dirty="0" smtClean="0"/>
          </a:p>
          <a:p>
            <a:r>
              <a:rPr lang="ja-JP" altLang="en-US" sz="1200" dirty="0" smtClean="0"/>
              <a:t>ただし、</a:t>
            </a:r>
            <a:r>
              <a:rPr lang="ja-JP" altLang="en-US" sz="1200" u="sng" dirty="0" smtClean="0"/>
              <a:t>オプションで変更できるなどの機能が追加できるなら軌道表示の案もありかも</a:t>
            </a:r>
            <a:r>
              <a:rPr lang="ja-JP" altLang="en-US" sz="1200" dirty="0" smtClean="0"/>
              <a:t>しれない</a:t>
            </a:r>
            <a:endParaRPr lang="en-US" altLang="ja-JP" sz="1200" dirty="0" smtClean="0"/>
          </a:p>
        </p:txBody>
      </p:sp>
      <p:sp>
        <p:nvSpPr>
          <p:cNvPr id="26" name="テキスト ボックス 25"/>
          <p:cNvSpPr txBox="1"/>
          <p:nvPr/>
        </p:nvSpPr>
        <p:spPr>
          <a:xfrm flipH="1">
            <a:off x="476031" y="3499040"/>
            <a:ext cx="249382" cy="276999"/>
          </a:xfrm>
          <a:prstGeom prst="rect">
            <a:avLst/>
          </a:prstGeom>
          <a:noFill/>
        </p:spPr>
        <p:txBody>
          <a:bodyPr wrap="square" rtlCol="0">
            <a:spAutoFit/>
          </a:bodyPr>
          <a:lstStyle/>
          <a:p>
            <a:r>
              <a:rPr kumimoji="1" lang="ja-JP" altLang="en-US" sz="1200" dirty="0" smtClean="0">
                <a:solidFill>
                  <a:srgbClr val="FFFF00"/>
                </a:solidFill>
              </a:rPr>
              <a:t>①</a:t>
            </a:r>
            <a:endParaRPr kumimoji="1" lang="ja-JP" altLang="en-US" sz="1200" dirty="0">
              <a:solidFill>
                <a:srgbClr val="FFFF00"/>
              </a:solidFill>
            </a:endParaRPr>
          </a:p>
        </p:txBody>
      </p:sp>
      <p:sp>
        <p:nvSpPr>
          <p:cNvPr id="29" name="テキスト ボックス 28"/>
          <p:cNvSpPr txBox="1"/>
          <p:nvPr/>
        </p:nvSpPr>
        <p:spPr>
          <a:xfrm flipH="1">
            <a:off x="2899192" y="3508589"/>
            <a:ext cx="249382" cy="276999"/>
          </a:xfrm>
          <a:prstGeom prst="rect">
            <a:avLst/>
          </a:prstGeom>
          <a:noFill/>
        </p:spPr>
        <p:txBody>
          <a:bodyPr wrap="square" rtlCol="0">
            <a:spAutoFit/>
          </a:bodyPr>
          <a:lstStyle/>
          <a:p>
            <a:r>
              <a:rPr kumimoji="1" lang="ja-JP" altLang="en-US" sz="1200" dirty="0" smtClean="0">
                <a:solidFill>
                  <a:srgbClr val="FFFF00"/>
                </a:solidFill>
              </a:rPr>
              <a:t>①</a:t>
            </a:r>
            <a:endParaRPr kumimoji="1" lang="ja-JP" altLang="en-US" sz="1200" dirty="0">
              <a:solidFill>
                <a:srgbClr val="FFFF00"/>
              </a:solidFill>
            </a:endParaRPr>
          </a:p>
        </p:txBody>
      </p:sp>
      <p:sp>
        <p:nvSpPr>
          <p:cNvPr id="31" name="テキスト ボックス 30"/>
          <p:cNvSpPr txBox="1"/>
          <p:nvPr/>
        </p:nvSpPr>
        <p:spPr>
          <a:xfrm flipH="1">
            <a:off x="6051912" y="3154399"/>
            <a:ext cx="249382" cy="276999"/>
          </a:xfrm>
          <a:prstGeom prst="rect">
            <a:avLst/>
          </a:prstGeom>
          <a:noFill/>
        </p:spPr>
        <p:txBody>
          <a:bodyPr wrap="square" rtlCol="0">
            <a:spAutoFit/>
          </a:bodyPr>
          <a:lstStyle/>
          <a:p>
            <a:r>
              <a:rPr lang="ja-JP" altLang="en-US" sz="1200" dirty="0">
                <a:solidFill>
                  <a:srgbClr val="FFFF00"/>
                </a:solidFill>
              </a:rPr>
              <a:t>②</a:t>
            </a:r>
            <a:endParaRPr kumimoji="1" lang="ja-JP" altLang="en-US" sz="1200" dirty="0">
              <a:solidFill>
                <a:srgbClr val="FFFF00"/>
              </a:solidFill>
            </a:endParaRPr>
          </a:p>
        </p:txBody>
      </p:sp>
      <p:sp>
        <p:nvSpPr>
          <p:cNvPr id="32" name="テキスト ボックス 31"/>
          <p:cNvSpPr txBox="1"/>
          <p:nvPr/>
        </p:nvSpPr>
        <p:spPr>
          <a:xfrm flipH="1">
            <a:off x="1870362" y="1618117"/>
            <a:ext cx="249382" cy="276999"/>
          </a:xfrm>
          <a:prstGeom prst="rect">
            <a:avLst/>
          </a:prstGeom>
          <a:noFill/>
        </p:spPr>
        <p:txBody>
          <a:bodyPr wrap="square" rtlCol="0">
            <a:spAutoFit/>
          </a:bodyPr>
          <a:lstStyle/>
          <a:p>
            <a:r>
              <a:rPr lang="ja-JP" altLang="en-US" sz="1200" dirty="0">
                <a:solidFill>
                  <a:srgbClr val="FFFF00"/>
                </a:solidFill>
              </a:rPr>
              <a:t>③</a:t>
            </a:r>
            <a:endParaRPr kumimoji="1" lang="ja-JP" altLang="en-US" sz="1200" dirty="0">
              <a:solidFill>
                <a:srgbClr val="FFFF00"/>
              </a:solidFill>
            </a:endParaRPr>
          </a:p>
        </p:txBody>
      </p:sp>
      <p:sp>
        <p:nvSpPr>
          <p:cNvPr id="33" name="テキスト ボックス 32"/>
          <p:cNvSpPr txBox="1"/>
          <p:nvPr/>
        </p:nvSpPr>
        <p:spPr>
          <a:xfrm flipH="1">
            <a:off x="6630220" y="4565886"/>
            <a:ext cx="249382" cy="276999"/>
          </a:xfrm>
          <a:prstGeom prst="rect">
            <a:avLst/>
          </a:prstGeom>
          <a:noFill/>
        </p:spPr>
        <p:txBody>
          <a:bodyPr wrap="square" rtlCol="0">
            <a:spAutoFit/>
          </a:bodyPr>
          <a:lstStyle/>
          <a:p>
            <a:r>
              <a:rPr kumimoji="1" lang="ja-JP" altLang="en-US" sz="1200" dirty="0" smtClean="0">
                <a:solidFill>
                  <a:srgbClr val="FFFF00"/>
                </a:solidFill>
              </a:rPr>
              <a:t>④</a:t>
            </a:r>
            <a:endParaRPr kumimoji="1" lang="ja-JP" altLang="en-US" sz="1200" dirty="0">
              <a:solidFill>
                <a:srgbClr val="FFFF00"/>
              </a:solidFill>
            </a:endParaRPr>
          </a:p>
        </p:txBody>
      </p:sp>
      <p:sp>
        <p:nvSpPr>
          <p:cNvPr id="34" name="テキスト ボックス 33"/>
          <p:cNvSpPr txBox="1"/>
          <p:nvPr/>
        </p:nvSpPr>
        <p:spPr>
          <a:xfrm flipH="1">
            <a:off x="1143175" y="1607208"/>
            <a:ext cx="249382" cy="276999"/>
          </a:xfrm>
          <a:prstGeom prst="rect">
            <a:avLst/>
          </a:prstGeom>
          <a:noFill/>
        </p:spPr>
        <p:txBody>
          <a:bodyPr wrap="square" rtlCol="0">
            <a:spAutoFit/>
          </a:bodyPr>
          <a:lstStyle/>
          <a:p>
            <a:r>
              <a:rPr kumimoji="1" lang="ja-JP" altLang="en-US" sz="1200" dirty="0" smtClean="0">
                <a:solidFill>
                  <a:srgbClr val="FFFF00"/>
                </a:solidFill>
              </a:rPr>
              <a:t>⑤</a:t>
            </a:r>
            <a:endParaRPr kumimoji="1" lang="ja-JP" altLang="en-US" sz="1200" dirty="0">
              <a:solidFill>
                <a:srgbClr val="FFFF00"/>
              </a:solidFill>
            </a:endParaRPr>
          </a:p>
        </p:txBody>
      </p:sp>
      <p:sp>
        <p:nvSpPr>
          <p:cNvPr id="35" name="テキスト ボックス 34"/>
          <p:cNvSpPr txBox="1"/>
          <p:nvPr/>
        </p:nvSpPr>
        <p:spPr>
          <a:xfrm flipH="1">
            <a:off x="4374701" y="3132559"/>
            <a:ext cx="249382" cy="276999"/>
          </a:xfrm>
          <a:prstGeom prst="rect">
            <a:avLst/>
          </a:prstGeom>
          <a:noFill/>
        </p:spPr>
        <p:txBody>
          <a:bodyPr wrap="square" rtlCol="0">
            <a:spAutoFit/>
          </a:bodyPr>
          <a:lstStyle/>
          <a:p>
            <a:r>
              <a:rPr lang="ja-JP" altLang="en-US" sz="1200" dirty="0">
                <a:solidFill>
                  <a:srgbClr val="FFFF00"/>
                </a:solidFill>
              </a:rPr>
              <a:t>⑥</a:t>
            </a:r>
            <a:endParaRPr kumimoji="1" lang="ja-JP" altLang="en-US" sz="1200" dirty="0">
              <a:solidFill>
                <a:srgbClr val="FFFF00"/>
              </a:solidFill>
            </a:endParaRPr>
          </a:p>
        </p:txBody>
      </p:sp>
      <p:pic>
        <p:nvPicPr>
          <p:cNvPr id="36" name="図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050" y="5754828"/>
            <a:ext cx="471507" cy="712659"/>
          </a:xfrm>
          <a:prstGeom prst="rect">
            <a:avLst/>
          </a:prstGeom>
        </p:spPr>
      </p:pic>
      <p:pic>
        <p:nvPicPr>
          <p:cNvPr id="38" name="図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0166" y="5754828"/>
            <a:ext cx="471507" cy="712659"/>
          </a:xfrm>
          <a:prstGeom prst="rect">
            <a:avLst/>
          </a:prstGeom>
        </p:spPr>
      </p:pic>
      <p:sp>
        <p:nvSpPr>
          <p:cNvPr id="40" name="テキスト ボックス 39"/>
          <p:cNvSpPr txBox="1"/>
          <p:nvPr/>
        </p:nvSpPr>
        <p:spPr>
          <a:xfrm>
            <a:off x="476031" y="5520853"/>
            <a:ext cx="801962" cy="230832"/>
          </a:xfrm>
          <a:prstGeom prst="rect">
            <a:avLst/>
          </a:prstGeom>
          <a:noFill/>
        </p:spPr>
        <p:txBody>
          <a:bodyPr wrap="square" rtlCol="0">
            <a:spAutoFit/>
          </a:bodyPr>
          <a:lstStyle/>
          <a:p>
            <a:r>
              <a:rPr lang="ja-JP" altLang="en-US" sz="900" dirty="0" smtClean="0"/>
              <a:t>ワイヤー</a:t>
            </a:r>
            <a:r>
              <a:rPr lang="en-US" altLang="ja-JP" sz="900" dirty="0" smtClean="0"/>
              <a:t>×</a:t>
            </a:r>
            <a:endParaRPr kumimoji="1" lang="ja-JP" altLang="en-US" sz="800" dirty="0"/>
          </a:p>
        </p:txBody>
      </p:sp>
      <p:sp>
        <p:nvSpPr>
          <p:cNvPr id="41" name="テキスト ボックス 40"/>
          <p:cNvSpPr txBox="1"/>
          <p:nvPr/>
        </p:nvSpPr>
        <p:spPr>
          <a:xfrm>
            <a:off x="1334192" y="5523996"/>
            <a:ext cx="785552" cy="230832"/>
          </a:xfrm>
          <a:prstGeom prst="rect">
            <a:avLst/>
          </a:prstGeom>
          <a:noFill/>
        </p:spPr>
        <p:txBody>
          <a:bodyPr wrap="square" rtlCol="0">
            <a:spAutoFit/>
          </a:bodyPr>
          <a:lstStyle/>
          <a:p>
            <a:r>
              <a:rPr lang="ja-JP" altLang="en-US" sz="900" dirty="0" smtClean="0"/>
              <a:t>ワイヤー〇</a:t>
            </a:r>
            <a:endParaRPr kumimoji="1" lang="ja-JP" altLang="en-US" sz="800" dirty="0"/>
          </a:p>
        </p:txBody>
      </p:sp>
      <p:sp>
        <p:nvSpPr>
          <p:cNvPr id="42" name="テキスト ボックス 41"/>
          <p:cNvSpPr txBox="1"/>
          <p:nvPr/>
        </p:nvSpPr>
        <p:spPr>
          <a:xfrm>
            <a:off x="70720" y="6467487"/>
            <a:ext cx="3150397" cy="369332"/>
          </a:xfrm>
          <a:prstGeom prst="rect">
            <a:avLst/>
          </a:prstGeom>
          <a:noFill/>
        </p:spPr>
        <p:txBody>
          <a:bodyPr wrap="square" rtlCol="0">
            <a:spAutoFit/>
          </a:bodyPr>
          <a:lstStyle/>
          <a:p>
            <a:r>
              <a:rPr lang="ja-JP" altLang="en-US" sz="900" dirty="0" smtClean="0"/>
              <a:t>ワイヤーのキャストタイムを視覚的に表している</a:t>
            </a:r>
            <a:endParaRPr lang="en-US" altLang="ja-JP" sz="900" dirty="0" smtClean="0"/>
          </a:p>
          <a:p>
            <a:r>
              <a:rPr kumimoji="1" lang="ja-JP" altLang="en-US" sz="900" u="sng" dirty="0" smtClean="0"/>
              <a:t>感覚</a:t>
            </a:r>
            <a:r>
              <a:rPr lang="ja-JP" altLang="en-US" sz="900" u="sng" dirty="0"/>
              <a:t>的</a:t>
            </a:r>
            <a:r>
              <a:rPr lang="ja-JP" altLang="en-US" sz="900" u="sng" dirty="0" smtClean="0"/>
              <a:t>にするなら音でチャージ</a:t>
            </a:r>
            <a:r>
              <a:rPr lang="en-US" altLang="ja-JP" sz="900" u="sng" dirty="0" smtClean="0"/>
              <a:t>MAX</a:t>
            </a:r>
            <a:r>
              <a:rPr lang="ja-JP" altLang="en-US" sz="900" u="sng" dirty="0" smtClean="0"/>
              <a:t>を知らせるのもあり</a:t>
            </a:r>
            <a:endParaRPr kumimoji="1" lang="ja-JP" altLang="en-US" sz="800" u="sng" dirty="0"/>
          </a:p>
        </p:txBody>
      </p:sp>
      <p:sp>
        <p:nvSpPr>
          <p:cNvPr id="44" name="テキスト ボックス 43"/>
          <p:cNvSpPr txBox="1"/>
          <p:nvPr/>
        </p:nvSpPr>
        <p:spPr>
          <a:xfrm flipH="1">
            <a:off x="2429885" y="3859924"/>
            <a:ext cx="249382" cy="276999"/>
          </a:xfrm>
          <a:prstGeom prst="rect">
            <a:avLst/>
          </a:prstGeom>
          <a:noFill/>
        </p:spPr>
        <p:txBody>
          <a:bodyPr wrap="square" rtlCol="0">
            <a:spAutoFit/>
          </a:bodyPr>
          <a:lstStyle/>
          <a:p>
            <a:r>
              <a:rPr lang="ja-JP" altLang="en-US" sz="1200" dirty="0">
                <a:solidFill>
                  <a:srgbClr val="FFFF00"/>
                </a:solidFill>
              </a:rPr>
              <a:t>⑦</a:t>
            </a:r>
            <a:endParaRPr kumimoji="1" lang="ja-JP" altLang="en-US" sz="1200" dirty="0">
              <a:solidFill>
                <a:srgbClr val="FFFF00"/>
              </a:solidFill>
            </a:endParaRPr>
          </a:p>
        </p:txBody>
      </p:sp>
    </p:spTree>
    <p:extLst>
      <p:ext uri="{BB962C8B-B14F-4D97-AF65-F5344CB8AC3E}">
        <p14:creationId xmlns:p14="http://schemas.microsoft.com/office/powerpoint/2010/main" val="4035908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91194" y="1278098"/>
            <a:ext cx="2344188" cy="276999"/>
          </a:xfrm>
          <a:prstGeom prst="rect">
            <a:avLst/>
          </a:prstGeom>
          <a:noFill/>
        </p:spPr>
        <p:txBody>
          <a:bodyPr wrap="square" rtlCol="0">
            <a:spAutoFit/>
          </a:bodyPr>
          <a:lstStyle/>
          <a:p>
            <a:r>
              <a:rPr lang="ja-JP" altLang="en-US" sz="1200" dirty="0" smtClean="0"/>
              <a:t>ゲームオーバー＆ゲームクリア</a:t>
            </a:r>
            <a:endParaRPr kumimoji="1" lang="ja-JP" altLang="en-US" sz="1200" dirty="0"/>
          </a:p>
        </p:txBody>
      </p:sp>
      <p:pic>
        <p:nvPicPr>
          <p:cNvPr id="3074" name="Picture 2" descr="ãæããèæ¯ ããªã¼ãã®ç»åæ¤ç´¢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555097"/>
            <a:ext cx="4605251" cy="304414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299259" y="2112461"/>
            <a:ext cx="1263534" cy="307777"/>
          </a:xfrm>
          <a:prstGeom prst="rect">
            <a:avLst/>
          </a:prstGeom>
          <a:noFill/>
        </p:spPr>
        <p:txBody>
          <a:bodyPr wrap="square" rtlCol="0">
            <a:spAutoFit/>
          </a:bodyPr>
          <a:lstStyle/>
          <a:p>
            <a:r>
              <a:rPr kumimoji="1" lang="ja-JP" altLang="en-US" sz="1400" dirty="0" smtClean="0"/>
              <a:t>リトライ</a:t>
            </a:r>
            <a:endParaRPr kumimoji="1" lang="ja-JP" altLang="en-US" sz="1400" dirty="0"/>
          </a:p>
        </p:txBody>
      </p:sp>
      <p:sp>
        <p:nvSpPr>
          <p:cNvPr id="5" name="テキスト ボックス 4"/>
          <p:cNvSpPr txBox="1"/>
          <p:nvPr/>
        </p:nvSpPr>
        <p:spPr>
          <a:xfrm>
            <a:off x="299259" y="2387710"/>
            <a:ext cx="1637607" cy="307777"/>
          </a:xfrm>
          <a:prstGeom prst="rect">
            <a:avLst/>
          </a:prstGeom>
          <a:noFill/>
        </p:spPr>
        <p:txBody>
          <a:bodyPr wrap="square" rtlCol="0">
            <a:spAutoFit/>
          </a:bodyPr>
          <a:lstStyle/>
          <a:p>
            <a:r>
              <a:rPr lang="ja-JP" altLang="en-US" sz="1400" dirty="0" smtClean="0"/>
              <a:t>ステージ</a:t>
            </a:r>
            <a:r>
              <a:rPr lang="ja-JP" altLang="en-US" sz="1400" dirty="0"/>
              <a:t>セレクト</a:t>
            </a:r>
            <a:endParaRPr kumimoji="1" lang="ja-JP" altLang="en-US" sz="1400" dirty="0"/>
          </a:p>
        </p:txBody>
      </p:sp>
      <p:sp>
        <p:nvSpPr>
          <p:cNvPr id="6" name="テキスト ボックス 5"/>
          <p:cNvSpPr txBox="1"/>
          <p:nvPr/>
        </p:nvSpPr>
        <p:spPr>
          <a:xfrm>
            <a:off x="299259" y="2662959"/>
            <a:ext cx="1654232" cy="307777"/>
          </a:xfrm>
          <a:prstGeom prst="rect">
            <a:avLst/>
          </a:prstGeom>
          <a:noFill/>
        </p:spPr>
        <p:txBody>
          <a:bodyPr wrap="square" rtlCol="0">
            <a:spAutoFit/>
          </a:bodyPr>
          <a:lstStyle/>
          <a:p>
            <a:r>
              <a:rPr lang="ja-JP" altLang="en-US" sz="1400" dirty="0" smtClean="0"/>
              <a:t>スコア</a:t>
            </a:r>
            <a:r>
              <a:rPr lang="ja-JP" altLang="en-US" sz="1400" dirty="0"/>
              <a:t>ランキング</a:t>
            </a:r>
            <a:endParaRPr kumimoji="1" lang="ja-JP" altLang="en-US" sz="1400" dirty="0"/>
          </a:p>
        </p:txBody>
      </p:sp>
      <p:sp>
        <p:nvSpPr>
          <p:cNvPr id="7" name="テキスト ボックス 6"/>
          <p:cNvSpPr txBox="1"/>
          <p:nvPr/>
        </p:nvSpPr>
        <p:spPr>
          <a:xfrm>
            <a:off x="299259" y="2909593"/>
            <a:ext cx="1737360" cy="307777"/>
          </a:xfrm>
          <a:prstGeom prst="rect">
            <a:avLst/>
          </a:prstGeom>
          <a:noFill/>
        </p:spPr>
        <p:txBody>
          <a:bodyPr wrap="square" rtlCol="0">
            <a:spAutoFit/>
          </a:bodyPr>
          <a:lstStyle/>
          <a:p>
            <a:r>
              <a:rPr lang="ja-JP" altLang="en-US" sz="1400" dirty="0" smtClean="0"/>
              <a:t>タイム</a:t>
            </a:r>
            <a:r>
              <a:rPr lang="ja-JP" altLang="en-US" sz="1400" dirty="0"/>
              <a:t>ランキング</a:t>
            </a:r>
            <a:endParaRPr kumimoji="1" lang="ja-JP" altLang="en-US" sz="1400" dirty="0"/>
          </a:p>
        </p:txBody>
      </p:sp>
      <p:sp>
        <p:nvSpPr>
          <p:cNvPr id="8" name="テキスト ボックス 7"/>
          <p:cNvSpPr txBox="1"/>
          <p:nvPr/>
        </p:nvSpPr>
        <p:spPr>
          <a:xfrm>
            <a:off x="299259" y="3220323"/>
            <a:ext cx="1429789" cy="307777"/>
          </a:xfrm>
          <a:prstGeom prst="rect">
            <a:avLst/>
          </a:prstGeom>
          <a:noFill/>
        </p:spPr>
        <p:txBody>
          <a:bodyPr wrap="square" rtlCol="0">
            <a:spAutoFit/>
          </a:bodyPr>
          <a:lstStyle/>
          <a:p>
            <a:r>
              <a:rPr lang="ja-JP" altLang="en-US" sz="1400" dirty="0"/>
              <a:t>タイトル</a:t>
            </a:r>
            <a:r>
              <a:rPr lang="ja-JP" altLang="en-US" sz="1400" dirty="0" smtClean="0"/>
              <a:t>に</a:t>
            </a:r>
            <a:r>
              <a:rPr lang="ja-JP" altLang="en-US" sz="1400" dirty="0"/>
              <a:t>戻</a:t>
            </a:r>
            <a:r>
              <a:rPr lang="ja-JP" altLang="en-US" sz="1400" dirty="0" smtClean="0"/>
              <a:t>る</a:t>
            </a:r>
            <a:endParaRPr kumimoji="1" lang="ja-JP" altLang="en-US" sz="1400"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629" y="2695487"/>
            <a:ext cx="2795958" cy="1534482"/>
          </a:xfrm>
          <a:prstGeom prst="rect">
            <a:avLst/>
          </a:prstGeom>
        </p:spPr>
      </p:pic>
      <p:sp>
        <p:nvSpPr>
          <p:cNvPr id="10" name="テキスト ボックス 9"/>
          <p:cNvSpPr txBox="1"/>
          <p:nvPr/>
        </p:nvSpPr>
        <p:spPr>
          <a:xfrm>
            <a:off x="7232072" y="1561081"/>
            <a:ext cx="4788132" cy="2492990"/>
          </a:xfrm>
          <a:prstGeom prst="rect">
            <a:avLst/>
          </a:prstGeom>
          <a:noFill/>
        </p:spPr>
        <p:txBody>
          <a:bodyPr wrap="square" rtlCol="0">
            <a:spAutoFit/>
          </a:bodyPr>
          <a:lstStyle/>
          <a:p>
            <a:r>
              <a:rPr lang="ja-JP" altLang="en-US" sz="1200" dirty="0" smtClean="0"/>
              <a:t>・画面に表示させるもの</a:t>
            </a:r>
            <a:endParaRPr lang="en-US" altLang="ja-JP" sz="1200" dirty="0" smtClean="0"/>
          </a:p>
          <a:p>
            <a:r>
              <a:rPr kumimoji="1" lang="ja-JP" altLang="en-US" sz="1200" dirty="0"/>
              <a:t>　</a:t>
            </a:r>
            <a:r>
              <a:rPr kumimoji="1" lang="ja-JP" altLang="en-US" sz="1200" dirty="0" smtClean="0"/>
              <a:t>→リトライコマンド</a:t>
            </a:r>
            <a:endParaRPr kumimoji="1" lang="en-US" altLang="ja-JP" sz="1200" dirty="0" smtClean="0"/>
          </a:p>
          <a:p>
            <a:r>
              <a:rPr lang="ja-JP" altLang="en-US" sz="1200" dirty="0"/>
              <a:t>　</a:t>
            </a:r>
            <a:r>
              <a:rPr lang="ja-JP" altLang="en-US" sz="1200" dirty="0" smtClean="0"/>
              <a:t>　→同じステージのゲームメインに戻る</a:t>
            </a:r>
            <a:endParaRPr lang="en-US" altLang="ja-JP" sz="1200" dirty="0" smtClean="0"/>
          </a:p>
          <a:p>
            <a:r>
              <a:rPr kumimoji="1" lang="ja-JP" altLang="en-US" sz="1200" dirty="0"/>
              <a:t>　</a:t>
            </a:r>
            <a:r>
              <a:rPr kumimoji="1" lang="ja-JP" altLang="en-US" sz="1200" dirty="0" smtClean="0"/>
              <a:t>→ステージセレクトコマンド</a:t>
            </a:r>
            <a:endParaRPr kumimoji="1" lang="en-US" altLang="ja-JP" sz="1200" dirty="0" smtClean="0"/>
          </a:p>
          <a:p>
            <a:r>
              <a:rPr lang="ja-JP" altLang="en-US" sz="1200" dirty="0"/>
              <a:t>　</a:t>
            </a:r>
            <a:r>
              <a:rPr lang="ja-JP" altLang="en-US" sz="1200" dirty="0" smtClean="0"/>
              <a:t>　→同じステージが正面のゲームセレクトに戻る</a:t>
            </a:r>
            <a:endParaRPr lang="en-US" altLang="ja-JP" sz="1200" dirty="0" smtClean="0"/>
          </a:p>
          <a:p>
            <a:r>
              <a:rPr kumimoji="1" lang="ja-JP" altLang="en-US" sz="1200" dirty="0"/>
              <a:t>　</a:t>
            </a:r>
            <a:r>
              <a:rPr kumimoji="1" lang="ja-JP" altLang="en-US" sz="1200" dirty="0" smtClean="0"/>
              <a:t>→スコアランキングコマンド（仮）</a:t>
            </a:r>
            <a:endParaRPr kumimoji="1" lang="en-US" altLang="ja-JP" sz="1200" dirty="0" smtClean="0"/>
          </a:p>
          <a:p>
            <a:r>
              <a:rPr lang="ja-JP" altLang="en-US" sz="1200" dirty="0"/>
              <a:t>　</a:t>
            </a:r>
            <a:r>
              <a:rPr lang="ja-JP" altLang="en-US" sz="1200" dirty="0" smtClean="0"/>
              <a:t>→タイムランキングコマンド（仮）</a:t>
            </a:r>
            <a:endParaRPr lang="en-US" altLang="ja-JP" sz="1200" dirty="0" smtClean="0"/>
          </a:p>
          <a:p>
            <a:r>
              <a:rPr kumimoji="1" lang="ja-JP" altLang="en-US" sz="1200" dirty="0"/>
              <a:t>　</a:t>
            </a:r>
            <a:r>
              <a:rPr kumimoji="1" lang="ja-JP" altLang="en-US" sz="1200" dirty="0" smtClean="0"/>
              <a:t>　→</a:t>
            </a:r>
            <a:r>
              <a:rPr lang="ja-JP" altLang="en-US" sz="1200" dirty="0"/>
              <a:t>今</a:t>
            </a:r>
            <a:r>
              <a:rPr lang="ja-JP" altLang="en-US" sz="1200" dirty="0" smtClean="0"/>
              <a:t>までのスコア、タイムがランキングとして</a:t>
            </a:r>
            <a:r>
              <a:rPr lang="ja-JP" altLang="en-US" sz="1200" dirty="0"/>
              <a:t>表示</a:t>
            </a:r>
            <a:r>
              <a:rPr lang="ja-JP" altLang="en-US" sz="1200" dirty="0" smtClean="0"/>
              <a:t>される</a:t>
            </a:r>
            <a:endParaRPr lang="en-US" altLang="ja-JP" sz="1200" dirty="0" smtClean="0"/>
          </a:p>
          <a:p>
            <a:r>
              <a:rPr kumimoji="1" lang="ja-JP" altLang="en-US" sz="1200" dirty="0"/>
              <a:t>　</a:t>
            </a:r>
            <a:r>
              <a:rPr kumimoji="1" lang="ja-JP" altLang="en-US" sz="1200" dirty="0" smtClean="0"/>
              <a:t>　　→表示位置はプレイヤー上から落ちてくる感じか？</a:t>
            </a:r>
            <a:endParaRPr kumimoji="1" lang="en-US" altLang="ja-JP" sz="1200" dirty="0" smtClean="0"/>
          </a:p>
          <a:p>
            <a:r>
              <a:rPr lang="ja-JP" altLang="en-US" sz="1200" dirty="0"/>
              <a:t>　</a:t>
            </a:r>
            <a:r>
              <a:rPr lang="ja-JP" altLang="en-US" sz="1200" dirty="0" smtClean="0"/>
              <a:t>→タイトルに戻るコマンド</a:t>
            </a:r>
            <a:endParaRPr lang="en-US" altLang="ja-JP" sz="1200" dirty="0" smtClean="0"/>
          </a:p>
          <a:p>
            <a:r>
              <a:rPr kumimoji="1" lang="ja-JP" altLang="en-US" sz="1200" dirty="0"/>
              <a:t>　</a:t>
            </a:r>
            <a:r>
              <a:rPr kumimoji="1" lang="ja-JP" altLang="en-US" sz="1200" dirty="0" smtClean="0"/>
              <a:t>　→タイトルに戻る</a:t>
            </a:r>
            <a:endParaRPr kumimoji="1" lang="en-US" altLang="ja-JP" sz="1200" dirty="0" smtClean="0"/>
          </a:p>
          <a:p>
            <a:r>
              <a:rPr lang="ja-JP" altLang="en-US" sz="1200" dirty="0"/>
              <a:t>　</a:t>
            </a:r>
            <a:r>
              <a:rPr lang="ja-JP" altLang="en-US" sz="1200" dirty="0" smtClean="0"/>
              <a:t>→プレイヤーが勝利</a:t>
            </a:r>
            <a:r>
              <a:rPr lang="en-US" altLang="ja-JP" sz="1200" dirty="0" smtClean="0"/>
              <a:t>/</a:t>
            </a:r>
            <a:r>
              <a:rPr lang="ja-JP" altLang="en-US" sz="1200" dirty="0" smtClean="0"/>
              <a:t>敗北するアニメーション画像</a:t>
            </a:r>
            <a:endParaRPr lang="en-US" altLang="ja-JP" sz="1200" dirty="0" smtClean="0"/>
          </a:p>
          <a:p>
            <a:r>
              <a:rPr kumimoji="1" lang="ja-JP" altLang="en-US" sz="1200" dirty="0"/>
              <a:t>　</a:t>
            </a:r>
            <a:r>
              <a:rPr kumimoji="1" lang="ja-JP" altLang="en-US" sz="1200" dirty="0" smtClean="0"/>
              <a:t>　→クリアか失敗かで表示するもの</a:t>
            </a:r>
            <a:r>
              <a:rPr lang="ja-JP" altLang="en-US" sz="1200" dirty="0" smtClean="0"/>
              <a:t>を変更する</a:t>
            </a:r>
            <a:endParaRPr lang="en-US" altLang="ja-JP" sz="1200" dirty="0" smtClean="0"/>
          </a:p>
        </p:txBody>
      </p:sp>
      <p:sp>
        <p:nvSpPr>
          <p:cNvPr id="11" name="テキスト ボックス 10"/>
          <p:cNvSpPr txBox="1"/>
          <p:nvPr/>
        </p:nvSpPr>
        <p:spPr>
          <a:xfrm>
            <a:off x="2312210" y="1770679"/>
            <a:ext cx="480866" cy="246221"/>
          </a:xfrm>
          <a:prstGeom prst="rect">
            <a:avLst/>
          </a:prstGeom>
          <a:noFill/>
        </p:spPr>
        <p:txBody>
          <a:bodyPr wrap="square" rtlCol="0">
            <a:spAutoFit/>
          </a:bodyPr>
          <a:lstStyle/>
          <a:p>
            <a:r>
              <a:rPr kumimoji="1" lang="en-US" altLang="ja-JP" sz="1000" dirty="0" smtClean="0"/>
              <a:t>time</a:t>
            </a:r>
            <a:endParaRPr kumimoji="1" lang="ja-JP" altLang="en-US" sz="1000" dirty="0"/>
          </a:p>
        </p:txBody>
      </p:sp>
      <p:sp>
        <p:nvSpPr>
          <p:cNvPr id="12" name="テキスト ボックス 11"/>
          <p:cNvSpPr txBox="1"/>
          <p:nvPr/>
        </p:nvSpPr>
        <p:spPr>
          <a:xfrm>
            <a:off x="2312210" y="2016900"/>
            <a:ext cx="572306" cy="246221"/>
          </a:xfrm>
          <a:prstGeom prst="rect">
            <a:avLst/>
          </a:prstGeom>
          <a:noFill/>
        </p:spPr>
        <p:txBody>
          <a:bodyPr wrap="square" rtlCol="0">
            <a:spAutoFit/>
          </a:bodyPr>
          <a:lstStyle/>
          <a:p>
            <a:r>
              <a:rPr lang="en-US" altLang="ja-JP" sz="1000" dirty="0" smtClean="0"/>
              <a:t>score</a:t>
            </a:r>
            <a:endParaRPr kumimoji="1" lang="ja-JP" altLang="en-US" sz="1000" dirty="0"/>
          </a:p>
        </p:txBody>
      </p:sp>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076" y="2190986"/>
            <a:ext cx="1271846" cy="219545"/>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3076" y="1903765"/>
            <a:ext cx="1271846" cy="219545"/>
          </a:xfrm>
          <a:prstGeom prst="rect">
            <a:avLst/>
          </a:prstGeom>
        </p:spPr>
      </p:pic>
      <p:sp>
        <p:nvSpPr>
          <p:cNvPr id="16" name="テキスト ボックス 15"/>
          <p:cNvSpPr txBox="1"/>
          <p:nvPr/>
        </p:nvSpPr>
        <p:spPr>
          <a:xfrm>
            <a:off x="158577" y="4874491"/>
            <a:ext cx="4788132" cy="1754326"/>
          </a:xfrm>
          <a:prstGeom prst="rect">
            <a:avLst/>
          </a:prstGeom>
          <a:noFill/>
        </p:spPr>
        <p:txBody>
          <a:bodyPr wrap="square" rtlCol="0">
            <a:spAutoFit/>
          </a:bodyPr>
          <a:lstStyle/>
          <a:p>
            <a:r>
              <a:rPr lang="ja-JP" altLang="en-US" sz="1200" dirty="0" smtClean="0"/>
              <a:t>アニメーション処理順番</a:t>
            </a:r>
            <a:endParaRPr lang="en-US" altLang="ja-JP" sz="1200" dirty="0" smtClean="0"/>
          </a:p>
          <a:p>
            <a:r>
              <a:rPr lang="ja-JP" altLang="en-US" sz="1200" dirty="0" smtClean="0"/>
              <a:t>１、スコア、タイムの表示、アニメーション</a:t>
            </a:r>
            <a:endParaRPr lang="en-US" altLang="ja-JP" sz="1200" dirty="0" smtClean="0"/>
          </a:p>
          <a:p>
            <a:r>
              <a:rPr lang="ja-JP" altLang="en-US" sz="1200" dirty="0" smtClean="0"/>
              <a:t>２、プレイヤーの表示、アニメーション</a:t>
            </a:r>
            <a:endParaRPr lang="en-US" altLang="ja-JP" sz="1200" dirty="0" smtClean="0"/>
          </a:p>
          <a:p>
            <a:r>
              <a:rPr lang="ja-JP" altLang="en-US" sz="1200" dirty="0" smtClean="0"/>
              <a:t>３、各コマンドの表示、アニメーション</a:t>
            </a:r>
            <a:endParaRPr lang="en-US" altLang="ja-JP" sz="1200" dirty="0" smtClean="0"/>
          </a:p>
          <a:p>
            <a:r>
              <a:rPr lang="ja-JP" altLang="en-US" sz="1200" dirty="0"/>
              <a:t>　</a:t>
            </a:r>
            <a:r>
              <a:rPr lang="ja-JP" altLang="en-US" sz="1200" dirty="0" smtClean="0"/>
              <a:t>→上から順に左から出てくるアニメーションとか面白そう</a:t>
            </a:r>
            <a:endParaRPr lang="en-US" altLang="ja-JP" sz="1200" dirty="0" smtClean="0"/>
          </a:p>
          <a:p>
            <a:endParaRPr lang="en-US" altLang="ja-JP" sz="1200" dirty="0"/>
          </a:p>
          <a:p>
            <a:r>
              <a:rPr lang="ja-JP" altLang="en-US" sz="1200" dirty="0" smtClean="0"/>
              <a:t>スコア、タイムランキングの表示処理に関して</a:t>
            </a:r>
            <a:endParaRPr lang="en-US" altLang="ja-JP" sz="1200" dirty="0" smtClean="0"/>
          </a:p>
          <a:p>
            <a:r>
              <a:rPr lang="ja-JP" altLang="en-US" sz="1200" dirty="0" smtClean="0"/>
              <a:t>１、プレイヤーの上から木の掲示板的なのを落としてきてそれに</a:t>
            </a:r>
            <a:endParaRPr lang="en-US" altLang="ja-JP" sz="1200" dirty="0" smtClean="0"/>
          </a:p>
          <a:p>
            <a:r>
              <a:rPr lang="ja-JP" altLang="en-US" sz="1200" dirty="0" smtClean="0"/>
              <a:t>ランキングが表示される感じ？</a:t>
            </a:r>
            <a:endParaRPr lang="en-US" altLang="ja-JP" sz="1200" dirty="0" smtClean="0"/>
          </a:p>
        </p:txBody>
      </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476" y="2273641"/>
            <a:ext cx="1634066" cy="2201140"/>
          </a:xfrm>
          <a:prstGeom prst="rect">
            <a:avLst/>
          </a:prstGeom>
        </p:spPr>
      </p:pic>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738" y="3103720"/>
            <a:ext cx="1271846" cy="219545"/>
          </a:xfrm>
          <a:prstGeom prst="rect">
            <a:avLst/>
          </a:prstGeom>
        </p:spPr>
      </p:pic>
      <p:pic>
        <p:nvPicPr>
          <p:cNvPr id="20" name="図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738" y="2816847"/>
            <a:ext cx="1271846" cy="219545"/>
          </a:xfrm>
          <a:prstGeom prst="rect">
            <a:avLst/>
          </a:prstGeom>
        </p:spPr>
      </p:pic>
      <p:pic>
        <p:nvPicPr>
          <p:cNvPr id="21" name="図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738" y="3374361"/>
            <a:ext cx="1271846" cy="219545"/>
          </a:xfrm>
          <a:prstGeom prst="rect">
            <a:avLst/>
          </a:prstGeom>
        </p:spPr>
      </p:pic>
      <p:pic>
        <p:nvPicPr>
          <p:cNvPr id="22" name="図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738" y="3634203"/>
            <a:ext cx="1271846" cy="219545"/>
          </a:xfrm>
          <a:prstGeom prst="rect">
            <a:avLst/>
          </a:prstGeom>
        </p:spPr>
      </p:pic>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2738" y="3944298"/>
            <a:ext cx="1271846" cy="219545"/>
          </a:xfrm>
          <a:prstGeom prst="rect">
            <a:avLst/>
          </a:prstGeom>
        </p:spPr>
      </p:pic>
      <p:sp>
        <p:nvSpPr>
          <p:cNvPr id="24" name="テキスト ボックス 23"/>
          <p:cNvSpPr txBox="1"/>
          <p:nvPr/>
        </p:nvSpPr>
        <p:spPr>
          <a:xfrm>
            <a:off x="5159940" y="1945546"/>
            <a:ext cx="1504602" cy="276999"/>
          </a:xfrm>
          <a:prstGeom prst="rect">
            <a:avLst/>
          </a:prstGeom>
          <a:noFill/>
        </p:spPr>
        <p:txBody>
          <a:bodyPr wrap="square" rtlCol="0">
            <a:spAutoFit/>
          </a:bodyPr>
          <a:lstStyle/>
          <a:p>
            <a:r>
              <a:rPr lang="ja-JP" altLang="en-US" sz="1200" dirty="0" smtClean="0"/>
              <a:t>ランキングボード</a:t>
            </a:r>
            <a:endParaRPr lang="en-US" altLang="ja-JP" sz="1200" dirty="0" smtClean="0"/>
          </a:p>
        </p:txBody>
      </p:sp>
      <p:pic>
        <p:nvPicPr>
          <p:cNvPr id="18" name="図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4634" y="39674"/>
            <a:ext cx="177442" cy="3180649"/>
          </a:xfrm>
          <a:prstGeom prst="rect">
            <a:avLst/>
          </a:prstGeom>
        </p:spPr>
      </p:pic>
      <p:pic>
        <p:nvPicPr>
          <p:cNvPr id="26" name="図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6356" y="39674"/>
            <a:ext cx="177442" cy="3180649"/>
          </a:xfrm>
          <a:prstGeom prst="rect">
            <a:avLst/>
          </a:prstGeom>
        </p:spPr>
      </p:pic>
    </p:spTree>
    <p:extLst>
      <p:ext uri="{BB962C8B-B14F-4D97-AF65-F5344CB8AC3E}">
        <p14:creationId xmlns:p14="http://schemas.microsoft.com/office/powerpoint/2010/main" val="3851928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310936" y="997527"/>
            <a:ext cx="7780714" cy="646331"/>
          </a:xfrm>
          <a:prstGeom prst="rect">
            <a:avLst/>
          </a:prstGeom>
          <a:noFill/>
        </p:spPr>
        <p:txBody>
          <a:bodyPr wrap="square" rtlCol="0">
            <a:spAutoFit/>
          </a:bodyPr>
          <a:lstStyle/>
          <a:p>
            <a:r>
              <a:rPr lang="ja-JP" altLang="en-US" sz="3600" dirty="0" smtClean="0"/>
              <a:t>プレイヤーキャラクターの仕様</a:t>
            </a:r>
            <a:endParaRPr kumimoji="1" lang="en-US" altLang="ja-JP" sz="3600" dirty="0" smtClean="0"/>
          </a:p>
        </p:txBody>
      </p:sp>
      <p:sp>
        <p:nvSpPr>
          <p:cNvPr id="4" name="テキスト ボックス 3"/>
          <p:cNvSpPr txBox="1"/>
          <p:nvPr/>
        </p:nvSpPr>
        <p:spPr>
          <a:xfrm>
            <a:off x="1039090" y="1803862"/>
            <a:ext cx="5976851" cy="461665"/>
          </a:xfrm>
          <a:prstGeom prst="rect">
            <a:avLst/>
          </a:prstGeom>
          <a:noFill/>
        </p:spPr>
        <p:txBody>
          <a:bodyPr wrap="square" rtlCol="0">
            <a:spAutoFit/>
          </a:bodyPr>
          <a:lstStyle/>
          <a:p>
            <a:r>
              <a:rPr kumimoji="1" lang="ja-JP" altLang="en-US" sz="1200" dirty="0" smtClean="0"/>
              <a:t>・操作方法はマウスとスペースキー（仮）</a:t>
            </a:r>
            <a:r>
              <a:rPr lang="ja-JP" altLang="en-US" sz="1200" dirty="0"/>
              <a:t>　</a:t>
            </a:r>
            <a:r>
              <a:rPr lang="ja-JP" altLang="en-US" sz="1200" dirty="0" smtClean="0"/>
              <a:t>←極力簡単な操作でできるように</a:t>
            </a:r>
            <a:endParaRPr lang="en-US" altLang="ja-JP" sz="1200" dirty="0" smtClean="0"/>
          </a:p>
          <a:p>
            <a:r>
              <a:rPr kumimoji="1" lang="en-US" altLang="ja-JP" sz="1200" dirty="0" smtClean="0"/>
              <a:t>	</a:t>
            </a:r>
            <a:endParaRPr kumimoji="1" lang="ja-JP" altLang="en-US" sz="1200" dirty="0"/>
          </a:p>
        </p:txBody>
      </p:sp>
    </p:spTree>
    <p:extLst>
      <p:ext uri="{BB962C8B-B14F-4D97-AF65-F5344CB8AC3E}">
        <p14:creationId xmlns:p14="http://schemas.microsoft.com/office/powerpoint/2010/main" val="248531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818013" y="881149"/>
            <a:ext cx="6184669" cy="646331"/>
          </a:xfrm>
          <a:prstGeom prst="rect">
            <a:avLst/>
          </a:prstGeom>
          <a:noFill/>
        </p:spPr>
        <p:txBody>
          <a:bodyPr wrap="square" rtlCol="0">
            <a:spAutoFit/>
          </a:bodyPr>
          <a:lstStyle/>
          <a:p>
            <a:r>
              <a:rPr lang="ja-JP" altLang="en-US" sz="3600" dirty="0" smtClean="0"/>
              <a:t>ワイヤー</a:t>
            </a:r>
            <a:r>
              <a:rPr lang="ja-JP" altLang="en-US" sz="3600" dirty="0"/>
              <a:t>アクション</a:t>
            </a:r>
            <a:r>
              <a:rPr lang="ja-JP" altLang="en-US" sz="3600" dirty="0" smtClean="0"/>
              <a:t>の仕様</a:t>
            </a:r>
            <a:endParaRPr kumimoji="1" lang="en-US" altLang="ja-JP" sz="3600" dirty="0" smtClean="0"/>
          </a:p>
        </p:txBody>
      </p:sp>
    </p:spTree>
    <p:extLst>
      <p:ext uri="{BB962C8B-B14F-4D97-AF65-F5344CB8AC3E}">
        <p14:creationId xmlns:p14="http://schemas.microsoft.com/office/powerpoint/2010/main" val="2161002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261</Words>
  <Application>Microsoft Office PowerPoint</Application>
  <PresentationFormat>ワイド画面</PresentationFormat>
  <Paragraphs>105</Paragraphs>
  <Slides>11</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Office テーマ</vt:lpstr>
      <vt:lpstr>Adobe Photoshop Image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田口　大貴</dc:creator>
  <cp:lastModifiedBy>田口　大貴</cp:lastModifiedBy>
  <cp:revision>29</cp:revision>
  <dcterms:created xsi:type="dcterms:W3CDTF">2019-04-25T00:54:39Z</dcterms:created>
  <dcterms:modified xsi:type="dcterms:W3CDTF">2019-04-26T06:44:01Z</dcterms:modified>
</cp:coreProperties>
</file>